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393cc72a8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393cc72a8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93cc72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393cc72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93cc72a8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93cc72a8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93cc7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93cc7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93cc72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93cc72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93cc72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93cc72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393cc72a8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393cc72a8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393cc72a8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393cc72a8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93cc72a8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93cc72a8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393cc72a8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393cc72a8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93cc72a8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393cc72a8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arim.elgammal@aucegypt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ature.com/articles/s41467-018-06322-x" TargetMode="External"/><Relationship Id="rId4" Type="http://schemas.openxmlformats.org/officeDocument/2006/relationships/hyperlink" Target="https://ai.meta.com/blog/fair-news-segment-anything-2-1-meta-spirit-lm-layer-skip-salsa-sona/" TargetMode="External"/><Relationship Id="rId5" Type="http://schemas.openxmlformats.org/officeDocument/2006/relationships/hyperlink" Target="https://arxiv.org/pdf/2410.12771" TargetMode="External"/><Relationship Id="rId6" Type="http://schemas.openxmlformats.org/officeDocument/2006/relationships/hyperlink" Target="https://github.com/FAIR-Chem/fairchem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s.acs.org/doi/10.1021/acs.jctc.8b01176" TargetMode="External"/><Relationship Id="rId4" Type="http://schemas.openxmlformats.org/officeDocument/2006/relationships/hyperlink" Target="https://xtb-docs.readthedocs.io/en/latest/#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Accelerate ab-initio calculations using </a:t>
            </a:r>
            <a:r>
              <a:rPr lang="en" sz="3000"/>
              <a:t>universal</a:t>
            </a:r>
            <a:r>
              <a:rPr lang="en" sz="3000"/>
              <a:t> machine learning (ML) potentials and related tools 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 Elgammal</a:t>
            </a:r>
            <a:endParaRPr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karim.elgammal@aucegypt.edu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tools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43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and Docker 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VESTA for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Datamol, RDKit and related cheminformatics tools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50" y="84075"/>
            <a:ext cx="3993300" cy="32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to read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25" y="135675"/>
            <a:ext cx="5541300" cy="216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300" y="2453865"/>
            <a:ext cx="2915592" cy="253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8292" y="2453865"/>
            <a:ext cx="2473308" cy="21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732750"/>
            <a:ext cx="3390074" cy="9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to read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6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https://www.nature.com/articles/s41467-018-06322-x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https://ai.meta.com/blog/fair-news-segment-anything-2-1-meta-spirit-lm-layer-skip-salsa-sona/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https://arxiv.org/pdf/2410.12771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https://github.com/FAIR-Chem/fairchem/tree/main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universal ML potentials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aren’t structure-property relationships 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it another force field, giving you near quantum mechanical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Universal here = general enough to work with most of the periodic table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universal ML potentials are needed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Quantum mechanical methods like </a:t>
            </a:r>
            <a:r>
              <a:rPr i="1" lang="en"/>
              <a:t>ab</a:t>
            </a:r>
            <a:r>
              <a:rPr lang="en"/>
              <a:t>-</a:t>
            </a:r>
            <a:r>
              <a:rPr i="1" lang="en"/>
              <a:t>inito</a:t>
            </a:r>
            <a:r>
              <a:rPr lang="en"/>
              <a:t> </a:t>
            </a:r>
            <a:r>
              <a:rPr lang="en"/>
              <a:t>are 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to accelerate discovery of new materials or accelerate </a:t>
            </a:r>
            <a:r>
              <a:rPr lang="en"/>
              <a:t>density functional theory (</a:t>
            </a:r>
            <a:r>
              <a:rPr lang="en"/>
              <a:t>DFT) calculations (an </a:t>
            </a:r>
            <a:r>
              <a:rPr i="1" lang="en"/>
              <a:t>ab-initio</a:t>
            </a:r>
            <a:r>
              <a:rPr lang="en"/>
              <a:t>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vs. efficiency trade-off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Availability of computational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(ML) potentials could accelerate </a:t>
            </a:r>
            <a:r>
              <a:rPr i="1" lang="en"/>
              <a:t>ab-initio</a:t>
            </a:r>
            <a:r>
              <a:rPr lang="en"/>
              <a:t> calculations by providing a balance between computational efficiency and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ML potentials and examples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74" name="Google Shape;74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Generate/fetch Training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6"/>
            <p:cNvSpPr txBox="1"/>
            <p:nvPr/>
          </p:nvSpPr>
          <p:spPr>
            <a:xfrm>
              <a:off x="94200" y="2057125"/>
              <a:ext cx="1825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41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Use high-throughput data banks (materials project, materials cloud…etc)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841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Generate training set by running DFT calculations for diverse atomic configurations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841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Include different structures, compositions, and conditions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6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77" name="Google Shape;77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Atomic Information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Convert atomic positions and species into ML-friendly inputs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dictumst.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Ensure preservation of physical symmetries (rotation, translation)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6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80" name="Google Shape;80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Design Neural Network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Choose architecture (typically Graph Neural Networks)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Include physical constraints in model design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Set up energy and force predictions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83" name="Google Shape;83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 and Apply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Verify physical properties and stability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Run molecular dynamics or structure optimization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Check predictions against DFT benchmarks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86" name="Google Shape;86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the 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70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Optimize using DFT energies and forces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Balance accuracy between energy and force predictions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1270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-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Validate against test set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start?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ML potentials come in different variations and flavors with distinct architectures and use cases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Popular examples with unique strengths: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OrbModels: Fast, scalable potential (3-6x faster), includes Grimme-D3 corrections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CHGNet: Specializes in charge-informed modeling, good for magnetic materials, transition metals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MatGL: Graph-based library with multiple architectures (M3GNet, MEGNet) for broad material properties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Key differences: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Architecture: Graph networks vs transformers vs message passing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Speed vs Accuracy tradeoffs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Specific features (charge, magnetism, dispersion forces)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Common traits: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aim for DFT-level accuracy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Most use Materials Project 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 atomic simulations (MD, relaxation)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1375"/>
            <a:ext cx="33015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Know your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Check literature for used method for similar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Try different tutorials first then test on your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Keep an eye on new models through matbench website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Production runs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Tip: use matcalc if possible (simply a wrapper for different ML potentials)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600" y="182625"/>
            <a:ext cx="3148498" cy="13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850" y="1687527"/>
            <a:ext cx="2112251" cy="14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275" y="182625"/>
            <a:ext cx="1905363" cy="133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0325" y="3089150"/>
            <a:ext cx="4678773" cy="1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625" y="1521775"/>
            <a:ext cx="2708900" cy="15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ML potentials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49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toy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replicating literature DFT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your own workflow using the tools you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Benchmark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workflows to calculate your systems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806" y="0"/>
            <a:ext cx="37290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</a:t>
            </a:r>
            <a:r>
              <a:rPr lang="en"/>
              <a:t>needs</a:t>
            </a:r>
            <a:r>
              <a:rPr lang="en"/>
              <a:t> and tips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Depending on the system size and ML model needs, hardware needs can differ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most cases, probably for MSc thesis, a PC or laptop should be alright for system sizes around 100-1000 atoms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ML potentials can be a great asset when HPC clusters are hard to access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 can be good asset to augment your DFT calculations, i.e. in geometry optimisation, proof-of-concept calculations and so 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Students shouldn’t complaint anymore regarding computational resources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 should also consider semiempirical methods based on DFT data, which are close to DFT accuracy but faster (next slides)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 should equip yourself with various handy tools like ASE, RDKit, datamol..etc (next slides) and platform tools like Docker, singularity, pyenv, vs-code…etc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Grimme’s pool of tools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43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heck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https://pubs.acs.org/doi/10.1021/acs.jctc.8b01176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https://xtb-docs.readthedocs.io/en/latest/#</a:t>
            </a:r>
            <a:r>
              <a:rPr lang="en"/>
              <a:t> 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700" y="1201525"/>
            <a:ext cx="4191900" cy="193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0500" y="3208658"/>
            <a:ext cx="1809575" cy="170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