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Цель</a:t>
            </a:r>
            <a:r>
              <a:rPr b="1" dirty="0"/>
              <a:t> </a:t>
            </a:r>
            <a:r>
              <a:rPr b="1" dirty="0" err="1"/>
              <a:t>лабораторной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lvl="1"/>
            <a:r>
              <a:rPr dirty="0" err="1"/>
              <a:t>Изучить</a:t>
            </a:r>
            <a:r>
              <a:rPr dirty="0"/>
              <a:t> </a:t>
            </a:r>
            <a:r>
              <a:rPr dirty="0" err="1"/>
              <a:t>жесткую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хищник-жертва</a:t>
            </a:r>
            <a:r>
              <a:rPr dirty="0"/>
              <a:t> и </a:t>
            </a:r>
            <a:r>
              <a:rPr dirty="0" err="1"/>
              <a:t>построить</a:t>
            </a:r>
            <a:r>
              <a:rPr dirty="0"/>
              <a:t> </a:t>
            </a:r>
            <a:r>
              <a:rPr dirty="0" err="1"/>
              <a:t>эту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Теоретическое</a:t>
            </a:r>
            <a:r>
              <a:rPr b="1" dirty="0"/>
              <a:t> </a:t>
            </a:r>
            <a:r>
              <a:rPr b="1" dirty="0" err="1"/>
              <a:t>введние</a:t>
            </a:r>
            <a:r>
              <a:rPr b="1" dirty="0"/>
              <a:t> (1)</a:t>
            </a:r>
          </a:p>
          <a:p>
            <a:pPr lvl="1"/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Лотки</a:t>
            </a:r>
            <a:r>
              <a:rPr dirty="0"/>
              <a:t>—</a:t>
            </a:r>
            <a:r>
              <a:rPr dirty="0" err="1"/>
              <a:t>Вольтерры</a:t>
            </a:r>
            <a:r>
              <a:rPr dirty="0"/>
              <a:t> —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видов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«</a:t>
            </a:r>
            <a:r>
              <a:rPr dirty="0" err="1"/>
              <a:t>хищник</a:t>
            </a:r>
            <a:r>
              <a:rPr dirty="0"/>
              <a:t> — </a:t>
            </a:r>
            <a:r>
              <a:rPr dirty="0" err="1"/>
              <a:t>жертва</a:t>
            </a:r>
            <a:r>
              <a:rPr dirty="0"/>
              <a:t>», </a:t>
            </a:r>
            <a:r>
              <a:rPr dirty="0" err="1"/>
              <a:t>названная</a:t>
            </a:r>
            <a:r>
              <a:rPr dirty="0"/>
              <a:t> в </a:t>
            </a:r>
            <a:r>
              <a:rPr dirty="0" err="1"/>
              <a:t>честь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авторов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предложили</a:t>
            </a:r>
            <a:r>
              <a:rPr dirty="0"/>
              <a:t> </a:t>
            </a:r>
            <a:r>
              <a:rPr dirty="0" err="1"/>
              <a:t>модельные</a:t>
            </a:r>
            <a:r>
              <a:rPr dirty="0"/>
              <a:t> </a:t>
            </a:r>
            <a:r>
              <a:rPr dirty="0" err="1"/>
              <a:t>уравнения</a:t>
            </a:r>
            <a:r>
              <a:rPr dirty="0"/>
              <a:t> </a:t>
            </a:r>
            <a:r>
              <a:rPr dirty="0" err="1"/>
              <a:t>независимо</a:t>
            </a:r>
            <a:r>
              <a:rPr dirty="0"/>
              <a:t> </a:t>
            </a:r>
            <a:r>
              <a:rPr dirty="0" err="1"/>
              <a:t>друг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друга</a:t>
            </a:r>
            <a:r>
              <a:rPr dirty="0"/>
              <a:t>. </a:t>
            </a:r>
            <a:r>
              <a:rPr dirty="0" err="1"/>
              <a:t>Такие</a:t>
            </a:r>
            <a:r>
              <a:rPr dirty="0"/>
              <a:t> </a:t>
            </a:r>
            <a:r>
              <a:rPr dirty="0" err="1"/>
              <a:t>уравнения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моделирования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«</a:t>
            </a:r>
            <a:r>
              <a:rPr dirty="0" err="1"/>
              <a:t>хищник</a:t>
            </a:r>
            <a:r>
              <a:rPr dirty="0"/>
              <a:t> — </a:t>
            </a:r>
            <a:r>
              <a:rPr dirty="0" err="1"/>
              <a:t>жертва</a:t>
            </a:r>
            <a:r>
              <a:rPr dirty="0"/>
              <a:t>», «</a:t>
            </a:r>
            <a:r>
              <a:rPr dirty="0" err="1"/>
              <a:t>паразит</a:t>
            </a:r>
            <a:r>
              <a:rPr dirty="0"/>
              <a:t> — </a:t>
            </a:r>
            <a:r>
              <a:rPr dirty="0" err="1"/>
              <a:t>хозяин</a:t>
            </a:r>
            <a:r>
              <a:rPr dirty="0"/>
              <a:t>», </a:t>
            </a:r>
            <a:r>
              <a:rPr dirty="0" err="1"/>
              <a:t>конкуренции</a:t>
            </a:r>
            <a:r>
              <a:rPr dirty="0"/>
              <a:t> и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видов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видами</a:t>
            </a:r>
            <a:r>
              <a:rPr dirty="0"/>
              <a:t>. [4]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Теоретическое</a:t>
            </a:r>
            <a:r>
              <a:rPr b="1" dirty="0"/>
              <a:t> </a:t>
            </a:r>
            <a:r>
              <a:rPr b="1" dirty="0" err="1"/>
              <a:t>введние</a:t>
            </a:r>
            <a:r>
              <a:rPr b="1" dirty="0"/>
              <a:t> (2)</a:t>
            </a:r>
          </a:p>
          <a:p>
            <a:pPr marL="0" lvl="0" indent="0">
              <a:buNone/>
            </a:pPr>
            <a:r>
              <a:rPr dirty="0" err="1"/>
              <a:t>Данная</a:t>
            </a:r>
            <a:r>
              <a:rPr dirty="0"/>
              <a:t> </a:t>
            </a:r>
            <a:r>
              <a:rPr dirty="0" err="1"/>
              <a:t>двувидовая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основывается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предположениях</a:t>
            </a:r>
            <a:r>
              <a:rPr dirty="0"/>
              <a:t>:</a:t>
            </a:r>
          </a:p>
          <a:p>
            <a:pPr lvl="1">
              <a:buAutoNum type="arabicPeriod"/>
            </a:pPr>
            <a:r>
              <a:rPr dirty="0" err="1"/>
              <a:t>Численность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x и </a:t>
            </a:r>
            <a:r>
              <a:rPr dirty="0" err="1"/>
              <a:t>хищников</a:t>
            </a:r>
            <a:r>
              <a:rPr dirty="0"/>
              <a:t> y </a:t>
            </a:r>
            <a:r>
              <a:rPr dirty="0" err="1"/>
              <a:t>зависят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учитывает</a:t>
            </a:r>
            <a:r>
              <a:rPr dirty="0"/>
              <a:t> </a:t>
            </a:r>
            <a:r>
              <a:rPr dirty="0" err="1"/>
              <a:t>пространственное</a:t>
            </a:r>
            <a:r>
              <a:rPr dirty="0"/>
              <a:t> </a:t>
            </a:r>
            <a:r>
              <a:rPr dirty="0" err="1"/>
              <a:t>распределение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занимаемой</a:t>
            </a:r>
            <a:r>
              <a:rPr dirty="0"/>
              <a:t> </a:t>
            </a:r>
            <a:r>
              <a:rPr dirty="0" err="1"/>
              <a:t>территории</a:t>
            </a:r>
            <a:r>
              <a:rPr dirty="0"/>
              <a:t>)</a:t>
            </a:r>
          </a:p>
          <a:p>
            <a:pPr lvl="1">
              <a:buAutoNum type="arabicPeriod"/>
            </a:pPr>
            <a:r>
              <a:rPr dirty="0"/>
              <a:t>В </a:t>
            </a:r>
            <a:r>
              <a:rPr dirty="0" err="1"/>
              <a:t>отсутствии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численность</a:t>
            </a:r>
            <a:r>
              <a:rPr dirty="0"/>
              <a:t> </a:t>
            </a:r>
            <a:r>
              <a:rPr dirty="0" err="1"/>
              <a:t>видов</a:t>
            </a:r>
            <a:r>
              <a:rPr dirty="0"/>
              <a:t> </a:t>
            </a:r>
            <a:r>
              <a:rPr dirty="0" err="1"/>
              <a:t>изменяется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Мальтуса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</a:t>
            </a:r>
            <a:r>
              <a:rPr dirty="0" err="1"/>
              <a:t>увеличивается</a:t>
            </a:r>
            <a:r>
              <a:rPr dirty="0"/>
              <a:t>, а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</a:t>
            </a:r>
            <a:r>
              <a:rPr dirty="0" err="1"/>
              <a:t>падает</a:t>
            </a:r>
            <a:endParaRPr dirty="0"/>
          </a:p>
          <a:p>
            <a:pPr lvl="1">
              <a:buAutoNum type="arabicPeriod"/>
            </a:pPr>
            <a:r>
              <a:rPr dirty="0" err="1"/>
              <a:t>Естественная</a:t>
            </a:r>
            <a:r>
              <a:rPr dirty="0"/>
              <a:t> </a:t>
            </a:r>
            <a:r>
              <a:rPr dirty="0" err="1"/>
              <a:t>смертность</a:t>
            </a:r>
            <a:r>
              <a:rPr dirty="0"/>
              <a:t> </a:t>
            </a:r>
            <a:r>
              <a:rPr dirty="0" err="1"/>
              <a:t>жертвы</a:t>
            </a:r>
            <a:r>
              <a:rPr dirty="0"/>
              <a:t> и </a:t>
            </a:r>
            <a:r>
              <a:rPr dirty="0" err="1"/>
              <a:t>естественная</a:t>
            </a:r>
            <a:r>
              <a:rPr dirty="0"/>
              <a:t> </a:t>
            </a:r>
            <a:r>
              <a:rPr dirty="0" err="1"/>
              <a:t>рождаемость</a:t>
            </a:r>
            <a:r>
              <a:rPr dirty="0"/>
              <a:t> </a:t>
            </a:r>
            <a:r>
              <a:rPr dirty="0" err="1"/>
              <a:t>хищника</a:t>
            </a:r>
            <a:r>
              <a:rPr dirty="0"/>
              <a:t> </a:t>
            </a:r>
            <a:r>
              <a:rPr dirty="0" err="1"/>
              <a:t>считаются</a:t>
            </a:r>
            <a:r>
              <a:rPr dirty="0"/>
              <a:t> </a:t>
            </a:r>
            <a:r>
              <a:rPr dirty="0" err="1"/>
              <a:t>несущественными</a:t>
            </a:r>
            <a:endParaRPr dirty="0"/>
          </a:p>
          <a:p>
            <a:pPr lvl="1">
              <a:buAutoNum type="arabicPeriod"/>
            </a:pPr>
            <a:r>
              <a:rPr dirty="0" err="1"/>
              <a:t>Эффект</a:t>
            </a:r>
            <a:r>
              <a:rPr dirty="0"/>
              <a:t> </a:t>
            </a:r>
            <a:r>
              <a:rPr dirty="0" err="1"/>
              <a:t>насыщения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обеих</a:t>
            </a:r>
            <a:r>
              <a:rPr dirty="0"/>
              <a:t> </a:t>
            </a:r>
            <a:r>
              <a:rPr dirty="0" err="1"/>
              <a:t>популяций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учитывается</a:t>
            </a:r>
            <a:endParaRPr dirty="0"/>
          </a:p>
          <a:p>
            <a:pPr lvl="1">
              <a:buAutoNum type="arabicPeriod"/>
            </a:pP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роста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</a:t>
            </a:r>
            <a:r>
              <a:rPr dirty="0" err="1"/>
              <a:t>уменьшается</a:t>
            </a:r>
            <a:r>
              <a:rPr dirty="0"/>
              <a:t> </a:t>
            </a:r>
            <a:r>
              <a:rPr dirty="0" err="1"/>
              <a:t>пропорционально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Математическая</a:t>
            </a:r>
            <a:r>
              <a:rPr b="1" dirty="0"/>
              <a:t> </a:t>
            </a:r>
            <a:r>
              <a:rPr b="1" dirty="0" err="1"/>
              <a:t>модель</a:t>
            </a:r>
            <a:r>
              <a:rPr b="1" dirty="0"/>
              <a:t> (1)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=(−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𝑐𝑦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b="1" dirty="0"/>
          </a:p>
          <a:p>
            <a:pPr marL="0" lvl="0" indent="0">
              <a:buNone/>
            </a:pPr>
            <a:r>
              <a:rPr dirty="0"/>
              <a:t>В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rPr dirty="0"/>
              <a:t> 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rPr dirty="0"/>
              <a:t> -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. </a:t>
            </a:r>
            <a:r>
              <a:rPr dirty="0" err="1"/>
              <a:t>Коэффициент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</m:oMath>
            </a14:m>
            <a:r>
              <a:rPr dirty="0"/>
              <a:t> </a:t>
            </a:r>
            <a:r>
              <a:rPr dirty="0" err="1"/>
              <a:t>описывает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естественного</a:t>
            </a:r>
            <a:r>
              <a:rPr dirty="0"/>
              <a:t> </a:t>
            </a:r>
            <a:r>
              <a:rPr dirty="0" err="1"/>
              <a:t>прироста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в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с</m:t>
                </m:r>
              </m:oMath>
            </a14:m>
            <a:r>
              <a:rPr dirty="0"/>
              <a:t> - </a:t>
            </a:r>
            <a:r>
              <a:rPr dirty="0" err="1"/>
              <a:t>естественное</a:t>
            </a:r>
            <a:r>
              <a:rPr dirty="0"/>
              <a:t> </a:t>
            </a:r>
            <a:r>
              <a:rPr dirty="0" err="1"/>
              <a:t>вымирание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, </a:t>
            </a:r>
            <a:r>
              <a:rPr dirty="0" err="1"/>
              <a:t>лишенных</a:t>
            </a:r>
            <a:r>
              <a:rPr dirty="0"/>
              <a:t> </a:t>
            </a:r>
            <a:r>
              <a:rPr dirty="0" err="1"/>
              <a:t>пищи</a:t>
            </a:r>
            <a:r>
              <a:rPr dirty="0"/>
              <a:t> в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. </a:t>
            </a:r>
            <a:r>
              <a:rPr dirty="0" err="1"/>
              <a:t>Вероятность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жертвы</a:t>
            </a:r>
            <a:r>
              <a:rPr dirty="0"/>
              <a:t> и </a:t>
            </a:r>
            <a:r>
              <a:rPr dirty="0" err="1"/>
              <a:t>хищника</a:t>
            </a:r>
            <a:r>
              <a:rPr dirty="0"/>
              <a:t> </a:t>
            </a:r>
            <a:r>
              <a:rPr dirty="0" err="1"/>
              <a:t>считается</a:t>
            </a:r>
            <a:r>
              <a:rPr dirty="0"/>
              <a:t> </a:t>
            </a:r>
            <a:r>
              <a:rPr dirty="0" err="1"/>
              <a:t>пропорциональной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количеству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и </a:t>
            </a:r>
            <a:r>
              <a:rPr dirty="0" err="1"/>
              <a:t>числу</a:t>
            </a:r>
            <a:r>
              <a:rPr dirty="0"/>
              <a:t> </a:t>
            </a:r>
            <a:r>
              <a:rPr dirty="0" err="1"/>
              <a:t>самих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𝑥𝑦</m:t>
                </m:r>
              </m:oMath>
            </a14:m>
            <a:r>
              <a:rPr dirty="0"/>
              <a:t>).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акт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уменьшает</a:t>
            </a:r>
            <a:r>
              <a:rPr dirty="0"/>
              <a:t> </a:t>
            </a:r>
            <a:r>
              <a:rPr dirty="0" err="1"/>
              <a:t>популяцию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способствует</a:t>
            </a:r>
            <a:r>
              <a:rPr dirty="0"/>
              <a:t> </a:t>
            </a:r>
            <a:r>
              <a:rPr dirty="0" err="1"/>
              <a:t>увеличению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(</a:t>
            </a:r>
            <a:r>
              <a:rPr dirty="0" err="1"/>
              <a:t>члены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−</m:t>
                </m:r>
                <m:r>
                  <a:rPr>
                    <a:latin typeface="Cambria Math" panose="02040503050406030204" pitchFamily="18" charset="0"/>
                  </a:rPr>
                  <m:t>𝑏𝑥𝑦</m:t>
                </m:r>
              </m:oMath>
            </a14:m>
            <a:r>
              <a:rPr dirty="0"/>
              <a:t> и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𝑑𝑥𝑦</m:t>
                </m:r>
              </m:oMath>
            </a14:m>
            <a:r>
              <a:rPr dirty="0"/>
              <a:t> в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 </a:t>
            </a:r>
            <a:r>
              <a:rPr dirty="0" err="1"/>
              <a:t>уравнения</a:t>
            </a:r>
            <a:r>
              <a:rPr dirty="0"/>
              <a:t>).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Математическая</a:t>
            </a:r>
            <a:r>
              <a:rPr b="1" dirty="0"/>
              <a:t> </a:t>
            </a:r>
            <a:r>
              <a:rPr b="1" dirty="0" err="1"/>
              <a:t>модель</a:t>
            </a:r>
            <a:r>
              <a:rPr b="1" dirty="0"/>
              <a:t> (2)</a:t>
            </a:r>
          </a:p>
          <a:p>
            <a:pPr marL="0" lvl="0" indent="0">
              <a:buNone/>
            </a:pPr>
            <a:r>
              <a:rPr dirty="0" err="1"/>
              <a:t>Математический</a:t>
            </a:r>
            <a:r>
              <a:rPr dirty="0"/>
              <a:t> </a:t>
            </a:r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(</a:t>
            </a:r>
            <a:r>
              <a:rPr dirty="0" err="1"/>
              <a:t>жёсткой</a:t>
            </a:r>
            <a:r>
              <a:rPr dirty="0"/>
              <a:t>)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показывает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имеется</a:t>
            </a:r>
            <a:r>
              <a:rPr dirty="0"/>
              <a:t> </a:t>
            </a:r>
            <a:r>
              <a:rPr dirty="0" err="1"/>
              <a:t>стационарное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, </a:t>
            </a:r>
            <a:r>
              <a:rPr dirty="0" err="1"/>
              <a:t>всякое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другое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приводит</a:t>
            </a:r>
            <a:r>
              <a:rPr dirty="0"/>
              <a:t> к </a:t>
            </a:r>
            <a:r>
              <a:rPr dirty="0" err="1"/>
              <a:t>периодическому</a:t>
            </a:r>
            <a:r>
              <a:rPr dirty="0"/>
              <a:t> </a:t>
            </a:r>
            <a:r>
              <a:rPr dirty="0" err="1"/>
              <a:t>колебанию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и </a:t>
            </a:r>
            <a:r>
              <a:rPr dirty="0" err="1"/>
              <a:t>хищников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прошествии</a:t>
            </a:r>
            <a:r>
              <a:rPr dirty="0"/>
              <a:t> </a:t>
            </a:r>
            <a:r>
              <a:rPr dirty="0" err="1"/>
              <a:t>некоторого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такая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вернётся</a:t>
            </a:r>
            <a:r>
              <a:rPr dirty="0"/>
              <a:t> в </a:t>
            </a:r>
            <a:r>
              <a:rPr dirty="0" err="1"/>
              <a:t>изначальное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Математическая</a:t>
            </a:r>
            <a:r>
              <a:rPr b="1" dirty="0"/>
              <a:t> </a:t>
            </a:r>
            <a:r>
              <a:rPr b="1" dirty="0" err="1"/>
              <a:t>модель</a:t>
            </a:r>
            <a:r>
              <a:rPr b="1" dirty="0"/>
              <a:t> (3)</a:t>
            </a:r>
          </a:p>
          <a:p>
            <a:pPr marL="0" lvl="0" indent="0">
              <a:buNone/>
            </a:pPr>
            <a:r>
              <a:rPr dirty="0" err="1"/>
              <a:t>Стационарное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(</a:t>
            </a:r>
            <a:r>
              <a:rPr dirty="0" err="1"/>
              <a:t>положение</a:t>
            </a:r>
            <a:r>
              <a:rPr dirty="0"/>
              <a:t> </a:t>
            </a:r>
            <a:r>
              <a:rPr dirty="0" err="1"/>
              <a:t>равновесия</a:t>
            </a:r>
            <a:r>
              <a:rPr dirty="0"/>
              <a:t>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зависящее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решения</a:t>
            </a:r>
            <a:r>
              <a:rPr dirty="0"/>
              <a:t>)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находиться</a:t>
            </a:r>
            <a:r>
              <a:rPr dirty="0"/>
              <a:t> в </a:t>
            </a:r>
            <a:r>
              <a:rPr dirty="0" err="1"/>
              <a:t>точке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den>
                </m:f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den>
                </m:f>
              </m:oMath>
            </a14:m>
            <a:r>
              <a:rPr dirty="0"/>
              <a:t>.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задать</a:t>
            </a:r>
            <a:r>
              <a:rPr dirty="0"/>
              <a:t> в </a:t>
            </a:r>
            <a:r>
              <a:rPr dirty="0" err="1"/>
              <a:t>стационарном</a:t>
            </a:r>
            <a:r>
              <a:rPr dirty="0"/>
              <a:t> </a:t>
            </a:r>
            <a:r>
              <a:rPr dirty="0" err="1"/>
              <a:t>состоянии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(0)=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(0)=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момент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численность</a:t>
            </a:r>
            <a:r>
              <a:rPr dirty="0"/>
              <a:t> </a:t>
            </a:r>
            <a:r>
              <a:rPr dirty="0" err="1"/>
              <a:t>популяций</a:t>
            </a:r>
            <a:r>
              <a:rPr dirty="0"/>
              <a:t> </a:t>
            </a:r>
            <a:r>
              <a:rPr dirty="0" err="1"/>
              <a:t>изменяться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.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малом</a:t>
            </a:r>
            <a:r>
              <a:rPr dirty="0"/>
              <a:t> </a:t>
            </a:r>
            <a:r>
              <a:rPr dirty="0" err="1"/>
              <a:t>отклонении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положения</a:t>
            </a:r>
            <a:r>
              <a:rPr dirty="0"/>
              <a:t> </a:t>
            </a:r>
            <a:r>
              <a:rPr dirty="0" err="1"/>
              <a:t>равновесия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хищника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и </a:t>
            </a:r>
            <a:r>
              <a:rPr dirty="0" err="1"/>
              <a:t>жертвы</a:t>
            </a:r>
            <a:r>
              <a:rPr dirty="0"/>
              <a:t> с </a:t>
            </a:r>
            <a:r>
              <a:rPr dirty="0" err="1"/>
              <a:t>течением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возвращаются</a:t>
            </a:r>
            <a:r>
              <a:rPr dirty="0"/>
              <a:t> к </a:t>
            </a:r>
            <a:r>
              <a:rPr dirty="0" err="1"/>
              <a:t>равновесным</a:t>
            </a:r>
            <a:r>
              <a:rPr dirty="0"/>
              <a:t> </a:t>
            </a:r>
            <a:r>
              <a:rPr dirty="0" err="1"/>
              <a:t>значениям</a:t>
            </a:r>
            <a:r>
              <a:rPr dirty="0"/>
              <a:t>, а </a:t>
            </a:r>
            <a:r>
              <a:rPr dirty="0" err="1"/>
              <a:t>совершают</a:t>
            </a:r>
            <a:r>
              <a:rPr dirty="0"/>
              <a:t> </a:t>
            </a:r>
            <a:r>
              <a:rPr dirty="0" err="1"/>
              <a:t>периодические</a:t>
            </a:r>
            <a:r>
              <a:rPr dirty="0"/>
              <a:t> </a:t>
            </a:r>
            <a:r>
              <a:rPr dirty="0" err="1"/>
              <a:t>колебания</a:t>
            </a:r>
            <a:r>
              <a:rPr dirty="0"/>
              <a:t> </a:t>
            </a:r>
            <a:r>
              <a:rPr dirty="0" err="1"/>
              <a:t>вокруг</a:t>
            </a:r>
            <a:r>
              <a:rPr dirty="0"/>
              <a:t> </a:t>
            </a:r>
            <a:r>
              <a:rPr dirty="0" err="1"/>
              <a:t>стационарной</a:t>
            </a:r>
            <a:r>
              <a:rPr dirty="0"/>
              <a:t> </a:t>
            </a:r>
            <a:r>
              <a:rPr dirty="0" err="1"/>
              <a:t>точки</a:t>
            </a:r>
            <a:r>
              <a:rPr dirty="0"/>
              <a:t>. </a:t>
            </a:r>
            <a:r>
              <a:rPr dirty="0" err="1"/>
              <a:t>Амплитуда</a:t>
            </a:r>
            <a:r>
              <a:rPr dirty="0"/>
              <a:t> </a:t>
            </a:r>
            <a:r>
              <a:rPr dirty="0" err="1"/>
              <a:t>колебаний</a:t>
            </a:r>
            <a:r>
              <a:rPr dirty="0"/>
              <a:t> и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период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начальными</a:t>
            </a:r>
            <a:r>
              <a:rPr dirty="0"/>
              <a:t> </a:t>
            </a:r>
            <a:r>
              <a:rPr dirty="0" err="1"/>
              <a:t>значениями</a:t>
            </a:r>
            <a:r>
              <a:rPr dirty="0"/>
              <a:t> </a:t>
            </a:r>
            <a:r>
              <a:rPr dirty="0" err="1"/>
              <a:t>численностей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(0),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(0)</m:t>
                </m:r>
              </m:oMath>
            </a14:m>
            <a:r>
              <a:rPr dirty="0"/>
              <a:t>. </a:t>
            </a:r>
            <a:r>
              <a:rPr dirty="0" err="1"/>
              <a:t>Колебания</a:t>
            </a:r>
            <a:r>
              <a:rPr dirty="0"/>
              <a:t> </a:t>
            </a:r>
            <a:r>
              <a:rPr dirty="0" err="1"/>
              <a:t>совершаются</a:t>
            </a:r>
            <a:r>
              <a:rPr dirty="0"/>
              <a:t> в </a:t>
            </a:r>
            <a:r>
              <a:rPr dirty="0" err="1"/>
              <a:t>противофазе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Задание</a:t>
            </a:r>
            <a:r>
              <a:rPr b="1" dirty="0"/>
              <a:t> </a:t>
            </a:r>
            <a:r>
              <a:rPr b="1" dirty="0" err="1"/>
              <a:t>лабораторной</a:t>
            </a:r>
            <a:r>
              <a:rPr b="1" dirty="0"/>
              <a:t> </a:t>
            </a:r>
            <a:r>
              <a:rPr b="1" dirty="0" err="1"/>
              <a:t>работы</a:t>
            </a:r>
            <a:r>
              <a:rPr b="1" dirty="0"/>
              <a:t>. </a:t>
            </a:r>
            <a:r>
              <a:rPr b="1" dirty="0" err="1"/>
              <a:t>Вариант</a:t>
            </a:r>
            <a:r>
              <a:rPr b="1" dirty="0"/>
              <a:t> 30</a:t>
            </a:r>
          </a:p>
          <a:p>
            <a:pPr marL="0" lvl="0" indent="0">
              <a:buNone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«</a:t>
            </a:r>
            <a:r>
              <a:rPr dirty="0" err="1"/>
              <a:t>хищник-жертва</a:t>
            </a:r>
            <a:r>
              <a:rPr dirty="0"/>
              <a:t>»: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=−0.63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)+0.019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=0.59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)−0.018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dirty="0"/>
          </a:p>
          <a:p>
            <a:pPr marL="0" lvl="0" indent="0">
              <a:buNone/>
            </a:pPr>
            <a:r>
              <a:rPr dirty="0" err="1"/>
              <a:t>Постройте</a:t>
            </a:r>
            <a:r>
              <a:rPr dirty="0"/>
              <a:t> </a:t>
            </a:r>
            <a:r>
              <a:rPr dirty="0" err="1"/>
              <a:t>график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и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начальных</a:t>
            </a:r>
            <a:r>
              <a:rPr dirty="0"/>
              <a:t> </a:t>
            </a:r>
            <a:r>
              <a:rPr dirty="0" err="1"/>
              <a:t>условиях</a:t>
            </a:r>
            <a:r>
              <a:rPr dirty="0"/>
              <a:t>: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=7,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=12</m:t>
                </m:r>
              </m:oMath>
            </a14:m>
            <a:r>
              <a:rPr dirty="0"/>
              <a:t> </a:t>
            </a:r>
            <a:r>
              <a:rPr dirty="0" err="1"/>
              <a:t>Найдите</a:t>
            </a:r>
            <a:r>
              <a:rPr dirty="0"/>
              <a:t> </a:t>
            </a:r>
            <a:r>
              <a:rPr dirty="0" err="1"/>
              <a:t>стационарное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Задачи</a:t>
            </a:r>
            <a:r>
              <a:rPr b="1" dirty="0"/>
              <a:t>:</a:t>
            </a:r>
          </a:p>
          <a:p>
            <a:pPr lvl="1">
              <a:buAutoNum type="arabicPeriod"/>
            </a:pPr>
            <a:r>
              <a:rPr dirty="0" err="1"/>
              <a:t>Построить</a:t>
            </a:r>
            <a:r>
              <a:rPr dirty="0"/>
              <a:t> </a:t>
            </a:r>
            <a:r>
              <a:rPr dirty="0" err="1"/>
              <a:t>график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жертв</a:t>
            </a:r>
            <a:endParaRPr dirty="0"/>
          </a:p>
          <a:p>
            <a:pPr lvl="1">
              <a:buAutoNum type="arabicPeriod"/>
            </a:pPr>
            <a:r>
              <a:rPr dirty="0" err="1"/>
              <a:t>Построить</a:t>
            </a:r>
            <a:r>
              <a:rPr dirty="0"/>
              <a:t> </a:t>
            </a:r>
            <a:r>
              <a:rPr dirty="0" err="1"/>
              <a:t>график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и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жертв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lvl="1">
              <a:buAutoNum type="arabicPeriod"/>
            </a:pPr>
            <a:r>
              <a:rPr dirty="0" err="1"/>
              <a:t>Найти</a:t>
            </a:r>
            <a:r>
              <a:rPr dirty="0"/>
              <a:t> </a:t>
            </a:r>
            <a:r>
              <a:rPr dirty="0" err="1"/>
              <a:t>стационарное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Вывод</a:t>
            </a:r>
          </a:p>
          <a:p>
            <a:pPr marL="0" lvl="0" indent="0">
              <a:buNone/>
            </a:pPr>
            <a:r>
              <a:t>В ходе выполнения лабораторной работы была изучена модель хищник-жертва и построена модель на языках Julia и Open Modelica.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  <a:p>
            <a:pPr marL="0" lvl="0" indent="0">
              <a:buNone/>
            </a:pPr>
            <a:r>
              <a:t>[4] Модель Лотки—Вольтерры: https://math-it.petrsu.ru/users/semenova/MathECO/Lections/Lotka_Volterra.pdf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Математическая модель</a:t>
            </a:r>
          </a:p>
          <a:p>
            <a:pPr marL="0" lvl="0" indent="0">
              <a:buNone/>
            </a:pPr>
            <a:r>
              <a:t>По представленному выше теоретическому материалу были составлены модели на обоих языках программирования.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Решение с помощью программ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Результаты работы кода на Julia и Open Modelica для первого случая (График численности хищников от численности жертв)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Julia”</a:t>
            </a:r>
          </a:p>
        </p:txBody>
      </p:sp>
      <p:pic>
        <p:nvPicPr>
          <p:cNvPr id="4" name="Picture 1" descr="image/4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49500"/>
            <a:ext cx="4038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Open Modelica”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Результаты работы кода на Julia и Open Modelica для второго случая (График численности жертв и хищников от времени)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Julia”</a:t>
            </a:r>
          </a:p>
        </p:txBody>
      </p:sp>
      <p:pic>
        <p:nvPicPr>
          <p:cNvPr id="4" name="Picture 1" descr="image/5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49500"/>
            <a:ext cx="4038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Open Modelica”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Результаты работы кода на Julia и Open Modelica для третьего случая (стационарное состояние)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Julia”</a:t>
            </a:r>
          </a:p>
        </p:txBody>
      </p:sp>
      <p:pic>
        <p:nvPicPr>
          <p:cNvPr id="4" name="Picture 1" descr="image/6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590800"/>
            <a:ext cx="4038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Open Modelica”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Анализ полученных результатов</a:t>
            </a:r>
          </a:p>
          <a:p>
            <a:pPr marL="0" lvl="0" indent="0">
              <a:buNone/>
            </a:pPr>
            <a:r>
              <a:t>В итоге проделанной работы мы построили график зависимости численности хищников от численности жертв, а также графики изменения численности хищников и численности жертв на языках Julia и OpenModelica. Построение модели хищник-жертва на языке openModelica занимает меньше строк, чем аналогичное построение на Julia.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PowerPoint Presentation</vt:lpstr>
      <vt:lpstr>Ход выполнения лабораторной работы</vt:lpstr>
      <vt:lpstr>Решение с помощью программ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Фаик Карим Яссерович</cp:lastModifiedBy>
  <cp:revision>1</cp:revision>
  <dcterms:created xsi:type="dcterms:W3CDTF">2024-03-09T14:40:03Z</dcterms:created>
  <dcterms:modified xsi:type="dcterms:W3CDTF">2024-03-09T14:41:33Z</dcterms:modified>
</cp:coreProperties>
</file>