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1" autoAdjust="0"/>
  </p:normalViewPr>
  <p:slideViewPr>
    <p:cSldViewPr snapToGrid="0" snapToObjects="1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Фаик </a:t>
            </a:r>
            <a:r>
              <a:t>Карим Яссерович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Задание лабораторной работы. Вариант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Постройте график распространения рекламы, математическая модель которой описывается следующим уравнением: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=(0.66+0.000061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))(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=(0.000056+0.66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))(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=(0.66</m:t>
                    </m:r>
                    <m:r>
                      <m:rPr>
                        <m:nor/>
                      </m:rPr>
                      <a:rPr/>
                      <m:t>sin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+0.66</m:t>
                    </m:r>
                    <m:r>
                      <m:rPr>
                        <m:nor/>
                      </m:rPr>
                      <a:rPr/>
                      <m:t>sin</m:t>
                    </m:r>
                    <m:r>
                      <a:rPr>
                        <a:latin typeface="Cambria Math" panose="02040503050406030204" pitchFamily="18" charset="0"/>
                      </a:rPr>
                      <m:t>(6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))(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При этом объем аудитории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=860</m:t>
                    </m:r>
                  </m:oMath>
                </a14:m>
                <a:r>
                  <a:t>, в начальный момент о товаре знает 2 человек.</a:t>
                </a:r>
              </a:p>
              <a:p>
                <a:pPr marL="0" lvl="0" indent="0">
                  <a:buNone/>
                </a:pPr>
                <a:r>
                  <a:t>Для случая 2 определите в какой момент времени скорость распространения рекламы будет иметь максимальное значение.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830" b="-2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Ход выполнения лабораторной работы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Математическая 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 представленному выше теоретическому материалу были составлены модели на обоих языках программирования.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Решение с помощью программ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Анализ полученных результатов. Сравнение языков.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В итоге проделанной работы мы построили графики распространения рекламы для трех случаев на языках Julia и OpenModelica. Построение модели распространения рекламы на языке OpenModelica занимает значительно меньше строк, чем аналогичное построение на Julia</a:t>
            </a:r>
          </a:p>
          <a:p>
            <a:pPr lvl="1"/>
            <a:r>
              <a:t>Кроме того, построения на языке OpenModelica проводятся относительно значения времени t по умолчанию, что упрощает нашу работу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В ходе выполнения лабораторной работы была изучена модель эффективности рекламы и в дальнейшем построена модель на языках Julia и Open Modelica.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Список литературы. 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[1] Документация по Julia: https://docs.julialang.org/en/v1/</a:t>
            </a:r>
          </a:p>
          <a:p>
            <a:pPr marL="0" lvl="0" indent="0">
              <a:buNone/>
            </a:pPr>
            <a:r>
              <a:t>[2] Документация по OpenModelica: https://openmodelica.org/</a:t>
            </a:r>
          </a:p>
          <a:p>
            <a:pPr marL="0" lvl="0" indent="0">
              <a:buNone/>
            </a:pPr>
            <a:r>
              <a:t>[3] Решение дифференциальных уравнений: https://www.wolframalpha.com/</a:t>
            </a:r>
          </a:p>
          <a:p>
            <a:pPr marL="0" lvl="0" indent="0">
              <a:buNone/>
            </a:pPr>
            <a:r>
              <a:t>[4] Мальтузианская модель роста: https://www.stolaf.edu//people/mckelvey/envision.dir/malthus.html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Изучить и построить модель эффективности рекламы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Теоретическое введние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Мальтузианская модель роста (англ. Malthusian growth model), также называемая моделью Мальтуса — это экспоненциальный рост с постоянным темпом. Модель названа в честь английского демографа и экономиста Томаса Мальтуса. [4]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Теоретическое введние. Построение математической модели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 err="1"/>
                  <a:t>Модель</a:t>
                </a:r>
                <a:r>
                  <a:rPr sz="2000" dirty="0"/>
                  <a:t> </a:t>
                </a:r>
                <a:r>
                  <a:rPr sz="2000" dirty="0" err="1"/>
                  <a:t>рекламной</a:t>
                </a:r>
                <a:r>
                  <a:rPr sz="2000" dirty="0"/>
                  <a:t> </a:t>
                </a:r>
                <a:r>
                  <a:rPr sz="2000" dirty="0" err="1"/>
                  <a:t>кампании</a:t>
                </a:r>
                <a:r>
                  <a:rPr sz="2000" dirty="0"/>
                  <a:t> </a:t>
                </a:r>
                <a:r>
                  <a:rPr sz="2000" dirty="0" err="1"/>
                  <a:t>описывается</a:t>
                </a:r>
                <a:r>
                  <a:rPr sz="2000" dirty="0"/>
                  <a:t> </a:t>
                </a:r>
                <a:r>
                  <a:rPr sz="2000" dirty="0" err="1"/>
                  <a:t>следующими</a:t>
                </a:r>
                <a:r>
                  <a:rPr sz="2000" dirty="0"/>
                  <a:t> </a:t>
                </a:r>
                <a:r>
                  <a:rPr sz="2000" dirty="0" err="1"/>
                  <a:t>величинами</a:t>
                </a:r>
                <a:r>
                  <a:rPr sz="2000" dirty="0"/>
                  <a:t>. </a:t>
                </a:r>
                <a:r>
                  <a:rPr sz="2000" dirty="0" err="1"/>
                  <a:t>Считаем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0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sz="2000" dirty="0"/>
                  <a:t> - </a:t>
                </a:r>
                <a:r>
                  <a:rPr sz="2000" dirty="0" err="1"/>
                  <a:t>скорость</a:t>
                </a:r>
                <a:r>
                  <a:rPr sz="2000" dirty="0"/>
                  <a:t> </a:t>
                </a:r>
                <a:r>
                  <a:rPr sz="2000" dirty="0" err="1"/>
                  <a:t>изменения</a:t>
                </a:r>
                <a:r>
                  <a:rPr sz="2000" dirty="0"/>
                  <a:t> </a:t>
                </a:r>
                <a:r>
                  <a:rPr sz="2000" dirty="0" err="1"/>
                  <a:t>со</a:t>
                </a:r>
                <a:r>
                  <a:rPr sz="2000" dirty="0"/>
                  <a:t> </a:t>
                </a:r>
                <a:r>
                  <a:rPr sz="2000" dirty="0" err="1"/>
                  <a:t>временем</a:t>
                </a:r>
                <a:r>
                  <a:rPr sz="2000" dirty="0"/>
                  <a:t> </a:t>
                </a:r>
                <a:r>
                  <a:rPr sz="2000" dirty="0" err="1"/>
                  <a:t>числа</a:t>
                </a:r>
                <a:r>
                  <a:rPr sz="2000" dirty="0"/>
                  <a:t> </a:t>
                </a:r>
                <a:r>
                  <a:rPr sz="2000" dirty="0" err="1"/>
                  <a:t>потребителей</a:t>
                </a:r>
                <a:r>
                  <a:rPr sz="2000" dirty="0"/>
                  <a:t>, </a:t>
                </a:r>
                <a:r>
                  <a:rPr sz="2000" dirty="0" err="1"/>
                  <a:t>узнавших</a:t>
                </a:r>
                <a:r>
                  <a:rPr sz="2000" dirty="0"/>
                  <a:t> о </a:t>
                </a:r>
                <a:r>
                  <a:rPr sz="2000" dirty="0" err="1"/>
                  <a:t>товаре</a:t>
                </a:r>
                <a:r>
                  <a:rPr sz="2000" dirty="0"/>
                  <a:t> и </a:t>
                </a:r>
                <a:r>
                  <a:rPr sz="2000" dirty="0" err="1"/>
                  <a:t>готовых</a:t>
                </a:r>
                <a:r>
                  <a:rPr sz="2000" dirty="0"/>
                  <a:t> </a:t>
                </a:r>
                <a:r>
                  <a:rPr sz="2000" dirty="0" err="1"/>
                  <a:t>его</a:t>
                </a:r>
                <a:r>
                  <a:rPr sz="2000" dirty="0"/>
                  <a:t> </a:t>
                </a:r>
                <a:r>
                  <a:rPr sz="2000" dirty="0" err="1"/>
                  <a:t>купить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sz="2000" dirty="0"/>
                  <a:t> - </a:t>
                </a:r>
                <a:r>
                  <a:rPr sz="2000" dirty="0" err="1"/>
                  <a:t>время</a:t>
                </a:r>
                <a:r>
                  <a:rPr sz="2000" dirty="0"/>
                  <a:t>, </a:t>
                </a:r>
                <a:r>
                  <a:rPr sz="2000" dirty="0" err="1"/>
                  <a:t>прошедшее</a:t>
                </a:r>
                <a:r>
                  <a:rPr sz="2000" dirty="0"/>
                  <a:t> с </a:t>
                </a:r>
                <a:r>
                  <a:rPr sz="2000" dirty="0" err="1"/>
                  <a:t>начала</a:t>
                </a:r>
                <a:r>
                  <a:rPr sz="2000" dirty="0"/>
                  <a:t> </a:t>
                </a:r>
                <a:r>
                  <a:rPr sz="2000" dirty="0" err="1"/>
                  <a:t>рекламной</a:t>
                </a:r>
                <a:r>
                  <a:rPr sz="2000" dirty="0"/>
                  <a:t> </a:t>
                </a:r>
                <a:r>
                  <a:rPr sz="2000" dirty="0" err="1"/>
                  <a:t>кампании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sz="2000" dirty="0"/>
                  <a:t> - </a:t>
                </a:r>
                <a:r>
                  <a:rPr sz="2000" dirty="0" err="1"/>
                  <a:t>общее</a:t>
                </a:r>
                <a:r>
                  <a:rPr sz="2000" dirty="0"/>
                  <a:t> </a:t>
                </a:r>
                <a:r>
                  <a:rPr sz="2000" dirty="0" err="1"/>
                  <a:t>число</a:t>
                </a:r>
                <a:r>
                  <a:rPr sz="2000" dirty="0"/>
                  <a:t> </a:t>
                </a:r>
                <a:r>
                  <a:rPr sz="2000" dirty="0" err="1"/>
                  <a:t>потенциальных</a:t>
                </a:r>
                <a:r>
                  <a:rPr sz="2000" dirty="0"/>
                  <a:t> </a:t>
                </a:r>
                <a:r>
                  <a:rPr sz="2000" dirty="0" err="1"/>
                  <a:t>платежеспособных</a:t>
                </a:r>
                <a:r>
                  <a:rPr sz="2000" dirty="0"/>
                  <a:t> </a:t>
                </a:r>
                <a:r>
                  <a:rPr sz="2000" dirty="0" err="1"/>
                  <a:t>покупателей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sz="2000">
                        <a:latin typeface="Cambria Math" panose="02040503050406030204" pitchFamily="18" charset="0"/>
                      </a:rPr>
                      <m:t>(</m:t>
                    </m:r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000" dirty="0"/>
                  <a:t> - </a:t>
                </a:r>
                <a:r>
                  <a:rPr sz="2000" dirty="0" err="1"/>
                  <a:t>число</a:t>
                </a:r>
                <a:r>
                  <a:rPr sz="2000" dirty="0"/>
                  <a:t> </a:t>
                </a:r>
                <a:r>
                  <a:rPr sz="2000" dirty="0" err="1"/>
                  <a:t>уже</a:t>
                </a:r>
                <a:r>
                  <a:rPr sz="2000" dirty="0"/>
                  <a:t> </a:t>
                </a:r>
                <a:r>
                  <a:rPr sz="2000" dirty="0" err="1"/>
                  <a:t>информированных</a:t>
                </a:r>
                <a:r>
                  <a:rPr sz="2000" dirty="0"/>
                  <a:t> </a:t>
                </a:r>
                <a:r>
                  <a:rPr sz="2000" dirty="0" err="1"/>
                  <a:t>клиентов</a:t>
                </a:r>
                <a:r>
                  <a:rPr sz="2000" dirty="0"/>
                  <a:t>. </a:t>
                </a:r>
                <a:r>
                  <a:rPr sz="2000" dirty="0" err="1"/>
                  <a:t>Эта</a:t>
                </a:r>
                <a:r>
                  <a:rPr sz="2000" dirty="0"/>
                  <a:t> </a:t>
                </a:r>
                <a:r>
                  <a:rPr sz="2000" dirty="0" err="1"/>
                  <a:t>величина</a:t>
                </a:r>
                <a:r>
                  <a:rPr sz="2000" dirty="0"/>
                  <a:t> </a:t>
                </a:r>
                <a:r>
                  <a:rPr sz="2000" dirty="0" err="1"/>
                  <a:t>пропорциональна</a:t>
                </a:r>
                <a:r>
                  <a:rPr sz="2000" dirty="0"/>
                  <a:t> </a:t>
                </a:r>
                <a:r>
                  <a:rPr sz="2000" dirty="0" err="1"/>
                  <a:t>числу</a:t>
                </a:r>
                <a:r>
                  <a:rPr sz="2000" dirty="0"/>
                  <a:t> </a:t>
                </a:r>
                <a:r>
                  <a:rPr sz="2000" dirty="0" err="1"/>
                  <a:t>покупателей</a:t>
                </a:r>
                <a:r>
                  <a:rPr sz="2000" dirty="0"/>
                  <a:t>, </a:t>
                </a:r>
                <a:r>
                  <a:rPr sz="2000" dirty="0" err="1"/>
                  <a:t>еще</a:t>
                </a:r>
                <a:r>
                  <a:rPr sz="2000" dirty="0"/>
                  <a:t> </a:t>
                </a:r>
                <a:r>
                  <a:rPr sz="2000" dirty="0" err="1"/>
                  <a:t>не</a:t>
                </a:r>
                <a:r>
                  <a:rPr sz="2000" dirty="0"/>
                  <a:t> </a:t>
                </a:r>
                <a:r>
                  <a:rPr sz="2000" dirty="0" err="1"/>
                  <a:t>знающих</a:t>
                </a:r>
                <a:r>
                  <a:rPr sz="2000" dirty="0"/>
                  <a:t> о </a:t>
                </a:r>
                <a:r>
                  <a:rPr sz="2000" dirty="0" err="1"/>
                  <a:t>нем</a:t>
                </a:r>
                <a:r>
                  <a:rPr sz="2000" dirty="0"/>
                  <a:t>, </a:t>
                </a:r>
                <a:r>
                  <a:rPr sz="2000" dirty="0" err="1"/>
                  <a:t>это</a:t>
                </a:r>
                <a:r>
                  <a:rPr sz="2000" dirty="0"/>
                  <a:t> </a:t>
                </a:r>
                <a:r>
                  <a:rPr sz="2000" dirty="0" err="1"/>
                  <a:t>описывается</a:t>
                </a:r>
                <a:r>
                  <a:rPr sz="2000" dirty="0"/>
                  <a:t> </a:t>
                </a:r>
                <a:r>
                  <a:rPr sz="2000" dirty="0" err="1"/>
                  <a:t>следующим</a:t>
                </a:r>
                <a:r>
                  <a:rPr sz="2000" dirty="0"/>
                  <a:t> </a:t>
                </a:r>
                <a:r>
                  <a:rPr sz="2000" dirty="0" err="1"/>
                  <a:t>образом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(</m:t>
                    </m:r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sz="2000">
                        <a:latin typeface="Cambria Math" panose="02040503050406030204" pitchFamily="18" charset="0"/>
                      </a:rPr>
                      <m:t>)(</m:t>
                    </m:r>
                    <m:r>
                      <a:rPr sz="2000">
                        <a:latin typeface="Cambria Math" panose="02040503050406030204" pitchFamily="18" charset="0"/>
                      </a:rPr>
                      <m:t>𝑁</m:t>
                    </m:r>
                    <m:r>
                      <a:rPr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sz="2000">
                        <a:latin typeface="Cambria Math" panose="02040503050406030204" pitchFamily="18" charset="0"/>
                      </a:rPr>
                      <m:t>(</m:t>
                    </m:r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sz="20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sz="2000" dirty="0"/>
                  <a:t>, </a:t>
                </a:r>
                <a:r>
                  <a:rPr sz="2000" dirty="0" err="1"/>
                  <a:t>где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sz="2000" dirty="0"/>
                  <a:t> - </a:t>
                </a:r>
                <a:r>
                  <a:rPr sz="2000" dirty="0" err="1"/>
                  <a:t>характеризует</a:t>
                </a:r>
                <a:r>
                  <a:rPr sz="2000" dirty="0"/>
                  <a:t> </a:t>
                </a:r>
                <a:r>
                  <a:rPr sz="2000" dirty="0" err="1"/>
                  <a:t>интенсивность</a:t>
                </a:r>
                <a:r>
                  <a:rPr sz="2000" dirty="0"/>
                  <a:t> </a:t>
                </a:r>
                <a:r>
                  <a:rPr sz="2000" dirty="0" err="1"/>
                  <a:t>рекламной</a:t>
                </a:r>
                <a:r>
                  <a:rPr sz="2000" dirty="0"/>
                  <a:t> </a:t>
                </a:r>
                <a:r>
                  <a:rPr sz="2000" dirty="0" err="1"/>
                  <a:t>кампании</a:t>
                </a:r>
                <a:r>
                  <a:rPr sz="2000" dirty="0"/>
                  <a:t> (</a:t>
                </a:r>
                <a:r>
                  <a:rPr sz="2000" dirty="0" err="1"/>
                  <a:t>зависит</a:t>
                </a:r>
                <a:r>
                  <a:rPr sz="2000" dirty="0"/>
                  <a:t> </a:t>
                </a:r>
                <a:r>
                  <a:rPr sz="2000" dirty="0" err="1"/>
                  <a:t>от</a:t>
                </a:r>
                <a:r>
                  <a:rPr sz="2000" dirty="0"/>
                  <a:t> </a:t>
                </a:r>
                <a:r>
                  <a:rPr sz="2000" dirty="0" err="1"/>
                  <a:t>затрат</a:t>
                </a:r>
                <a:r>
                  <a:rPr sz="2000" dirty="0"/>
                  <a:t> </a:t>
                </a:r>
                <a:r>
                  <a:rPr sz="2000" dirty="0" err="1"/>
                  <a:t>на</a:t>
                </a:r>
                <a:r>
                  <a:rPr sz="2000" dirty="0"/>
                  <a:t> </a:t>
                </a:r>
                <a:r>
                  <a:rPr sz="2000" dirty="0" err="1"/>
                  <a:t>рекламу</a:t>
                </a:r>
                <a:r>
                  <a:rPr sz="2000" dirty="0"/>
                  <a:t> в </a:t>
                </a:r>
                <a:r>
                  <a:rPr sz="2000" dirty="0" err="1"/>
                  <a:t>данный</a:t>
                </a:r>
                <a:r>
                  <a:rPr sz="2000" dirty="0"/>
                  <a:t> </a:t>
                </a:r>
                <a:r>
                  <a:rPr sz="2000" dirty="0" err="1"/>
                  <a:t>момент</a:t>
                </a:r>
                <a:r>
                  <a:rPr sz="2000" dirty="0"/>
                  <a:t> </a:t>
                </a:r>
                <a:r>
                  <a:rPr sz="2000" dirty="0" err="1"/>
                  <a:t>времени</a:t>
                </a:r>
                <a:r>
                  <a:rPr sz="2000" dirty="0"/>
                  <a:t>). </a:t>
                </a:r>
                <a:r>
                  <a:rPr sz="2000" dirty="0" err="1"/>
                  <a:t>Помимо</a:t>
                </a:r>
                <a:r>
                  <a:rPr sz="2000" dirty="0"/>
                  <a:t> </a:t>
                </a:r>
                <a:r>
                  <a:rPr sz="2000" dirty="0" err="1"/>
                  <a:t>этого</a:t>
                </a:r>
                <a:r>
                  <a:rPr sz="2000" dirty="0"/>
                  <a:t>, </a:t>
                </a:r>
                <a:r>
                  <a:rPr sz="2000" dirty="0" err="1"/>
                  <a:t>узнавшие</a:t>
                </a:r>
                <a:r>
                  <a:rPr sz="2000" dirty="0"/>
                  <a:t> о </a:t>
                </a:r>
                <a:r>
                  <a:rPr sz="2000" dirty="0" err="1"/>
                  <a:t>товаре</a:t>
                </a:r>
                <a:r>
                  <a:rPr sz="2000" dirty="0"/>
                  <a:t> </a:t>
                </a:r>
                <a:r>
                  <a:rPr sz="2000" dirty="0" err="1"/>
                  <a:t>потребители</a:t>
                </a:r>
                <a:r>
                  <a:rPr sz="2000" dirty="0"/>
                  <a:t> </a:t>
                </a:r>
                <a:r>
                  <a:rPr sz="2000" dirty="0" err="1"/>
                  <a:t>также</a:t>
                </a:r>
                <a:r>
                  <a:rPr sz="2000" dirty="0"/>
                  <a:t> </a:t>
                </a:r>
                <a:r>
                  <a:rPr sz="2000" dirty="0" err="1"/>
                  <a:t>распространяют</a:t>
                </a:r>
                <a:r>
                  <a:rPr sz="2000" dirty="0"/>
                  <a:t> </a:t>
                </a:r>
                <a:r>
                  <a:rPr sz="2000" dirty="0" err="1"/>
                  <a:t>полученную</a:t>
                </a:r>
                <a:r>
                  <a:rPr sz="2000" dirty="0"/>
                  <a:t> </a:t>
                </a:r>
                <a:r>
                  <a:rPr sz="2000" dirty="0" err="1"/>
                  <a:t>информацию</a:t>
                </a:r>
                <a:r>
                  <a:rPr sz="2000" dirty="0"/>
                  <a:t> </a:t>
                </a:r>
                <a:r>
                  <a:rPr sz="2000" dirty="0" err="1"/>
                  <a:t>среди</a:t>
                </a:r>
                <a:r>
                  <a:rPr sz="2000" dirty="0"/>
                  <a:t> </a:t>
                </a:r>
                <a:r>
                  <a:rPr sz="2000" dirty="0" err="1"/>
                  <a:t>потенциальных</a:t>
                </a:r>
                <a:r>
                  <a:rPr sz="2000" dirty="0"/>
                  <a:t> </a:t>
                </a:r>
                <a:r>
                  <a:rPr sz="2000" dirty="0" err="1"/>
                  <a:t>покупателей</a:t>
                </a:r>
                <a:r>
                  <a:rPr sz="2000" dirty="0"/>
                  <a:t>, </a:t>
                </a:r>
                <a:r>
                  <a:rPr sz="2000" dirty="0" err="1"/>
                  <a:t>не</a:t>
                </a:r>
                <a:r>
                  <a:rPr sz="2000" dirty="0"/>
                  <a:t> </a:t>
                </a:r>
                <a:r>
                  <a:rPr sz="2000" dirty="0" err="1"/>
                  <a:t>знающих</a:t>
                </a:r>
                <a:r>
                  <a:rPr sz="2000" dirty="0"/>
                  <a:t> о </a:t>
                </a:r>
                <a:r>
                  <a:rPr sz="2000" dirty="0" err="1"/>
                  <a:t>нем</a:t>
                </a:r>
                <a:r>
                  <a:rPr sz="2000" dirty="0"/>
                  <a:t> (в </a:t>
                </a:r>
                <a:r>
                  <a:rPr sz="2000" dirty="0" err="1"/>
                  <a:t>этом</a:t>
                </a:r>
                <a:r>
                  <a:rPr sz="2000" dirty="0"/>
                  <a:t> </a:t>
                </a:r>
                <a:r>
                  <a:rPr sz="2000" dirty="0" err="1"/>
                  <a:t>случае</a:t>
                </a:r>
                <a:r>
                  <a:rPr sz="2000" dirty="0"/>
                  <a:t> </a:t>
                </a:r>
                <a:r>
                  <a:rPr sz="2000" dirty="0" err="1"/>
                  <a:t>работает</a:t>
                </a:r>
                <a:r>
                  <a:rPr sz="2000" dirty="0"/>
                  <a:t> </a:t>
                </a:r>
                <a:r>
                  <a:rPr sz="2000" dirty="0" err="1"/>
                  <a:t>т.н</a:t>
                </a:r>
                <a:r>
                  <a:rPr sz="2000" dirty="0"/>
                  <a:t>. </a:t>
                </a:r>
                <a:r>
                  <a:rPr sz="2000" dirty="0" err="1"/>
                  <a:t>сарафанное</a:t>
                </a:r>
                <a:r>
                  <a:rPr sz="2000" dirty="0"/>
                  <a:t> </a:t>
                </a:r>
                <a:r>
                  <a:rPr sz="2000" dirty="0" err="1"/>
                  <a:t>радио</a:t>
                </a:r>
                <a:r>
                  <a:rPr sz="2000" dirty="0"/>
                  <a:t>). </a:t>
                </a:r>
                <a:r>
                  <a:rPr sz="2000" dirty="0" err="1"/>
                  <a:t>Этот</a:t>
                </a:r>
                <a:r>
                  <a:rPr sz="2000" dirty="0"/>
                  <a:t> </a:t>
                </a:r>
                <a:r>
                  <a:rPr sz="2000" dirty="0" err="1"/>
                  <a:t>вклад</a:t>
                </a:r>
                <a:r>
                  <a:rPr sz="2000" dirty="0"/>
                  <a:t> в </a:t>
                </a:r>
                <a:r>
                  <a:rPr sz="2000" dirty="0" err="1"/>
                  <a:t>рекламу</a:t>
                </a:r>
                <a:r>
                  <a:rPr sz="2000" dirty="0"/>
                  <a:t> </a:t>
                </a:r>
                <a:r>
                  <a:rPr sz="2000" dirty="0" err="1"/>
                  <a:t>описывается</a:t>
                </a:r>
                <a:r>
                  <a:rPr sz="2000" dirty="0"/>
                  <a:t> </a:t>
                </a:r>
                <a:r>
                  <a:rPr sz="2000" dirty="0" err="1"/>
                  <a:t>величиной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(</m:t>
                    </m:r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sz="2000">
                        <a:latin typeface="Cambria Math" panose="02040503050406030204" pitchFamily="18" charset="0"/>
                      </a:rPr>
                      <m:t>)</m:t>
                    </m:r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sz="2000">
                        <a:latin typeface="Cambria Math" panose="02040503050406030204" pitchFamily="18" charset="0"/>
                      </a:rPr>
                      <m:t>(</m:t>
                    </m:r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sz="2000">
                        <a:latin typeface="Cambria Math" panose="02040503050406030204" pitchFamily="18" charset="0"/>
                      </a:rPr>
                      <m:t>)(</m:t>
                    </m:r>
                    <m:r>
                      <a:rPr sz="2000">
                        <a:latin typeface="Cambria Math" panose="02040503050406030204" pitchFamily="18" charset="0"/>
                      </a:rPr>
                      <m:t>𝑁</m:t>
                    </m:r>
                    <m:r>
                      <a:rPr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sz="2000">
                        <a:latin typeface="Cambria Math" panose="02040503050406030204" pitchFamily="18" charset="0"/>
                      </a:rPr>
                      <m:t>(</m:t>
                    </m:r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sz="20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sz="2000" dirty="0"/>
                  <a:t>. </a:t>
                </a:r>
                <a:r>
                  <a:rPr sz="2000" dirty="0" err="1"/>
                  <a:t>эта</a:t>
                </a:r>
                <a:r>
                  <a:rPr sz="2000" dirty="0"/>
                  <a:t> </a:t>
                </a:r>
                <a:r>
                  <a:rPr sz="2000" dirty="0" err="1"/>
                  <a:t>величина</a:t>
                </a:r>
                <a:r>
                  <a:rPr sz="2000" dirty="0"/>
                  <a:t> </a:t>
                </a:r>
                <a:r>
                  <a:rPr sz="2000" dirty="0" err="1"/>
                  <a:t>увеличивается</a:t>
                </a:r>
                <a:r>
                  <a:rPr sz="2000" dirty="0"/>
                  <a:t> с </a:t>
                </a:r>
                <a:r>
                  <a:rPr sz="2000" dirty="0" err="1"/>
                  <a:t>увеличением</a:t>
                </a:r>
                <a:r>
                  <a:rPr sz="2000" dirty="0"/>
                  <a:t> </a:t>
                </a:r>
                <a:r>
                  <a:rPr sz="2000" dirty="0" err="1"/>
                  <a:t>потребителей</a:t>
                </a:r>
                <a:r>
                  <a:rPr sz="2000" dirty="0"/>
                  <a:t> </a:t>
                </a:r>
                <a:r>
                  <a:rPr sz="2000" dirty="0" err="1"/>
                  <a:t>узнавших</a:t>
                </a:r>
                <a:r>
                  <a:rPr sz="2000" dirty="0"/>
                  <a:t> о </a:t>
                </a:r>
                <a:r>
                  <a:rPr sz="2000" dirty="0" err="1"/>
                  <a:t>товаре</a:t>
                </a:r>
                <a:r>
                  <a:rPr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 b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Теоретическое введние. Построение математической модели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Математическая модель распространения рекламы описывается уравнением: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))(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Теоретическое введние. Построение математической модели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)&gt;&gt;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получается модель типа модели Мальтуса, решение которой имеет вид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0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решения уравнения модели Мальтуса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Теоретическое введние. Построение математической модели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В обратном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)&lt;&lt;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получаем уравнение логистической кривой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17" r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00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логистической кривой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Докладчик</vt:lpstr>
      <vt:lpstr>Цель лабораторной работы</vt:lpstr>
      <vt:lpstr>Теоретическое введние</vt:lpstr>
      <vt:lpstr>Теоретическое введние. Построение математической модели (1)</vt:lpstr>
      <vt:lpstr>Теоретическое введние. Построение математической модели (2)</vt:lpstr>
      <vt:lpstr>Теоретическое введние. Построение математической модели (3)</vt:lpstr>
      <vt:lpstr>PowerPoint Presentation</vt:lpstr>
      <vt:lpstr>Теоретическое введние. Построение математической модели (4)</vt:lpstr>
      <vt:lpstr>PowerPoint Presentation</vt:lpstr>
      <vt:lpstr>Задание лабораторной работы. Вариант 30</vt:lpstr>
      <vt:lpstr>Ход выполнения лабораторной работы</vt:lpstr>
      <vt:lpstr>Математическая модель</vt:lpstr>
      <vt:lpstr>Решение с помощью программ</vt:lpstr>
      <vt:lpstr>Анализ полученных результатов. Сравнение языков.</vt:lpstr>
      <vt:lpstr>Вывод</vt:lpstr>
      <vt:lpstr>Вывод</vt:lpstr>
      <vt:lpstr>Список литературы. Библиография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Докладчик</dc:title>
  <dc:creator/>
  <cp:keywords/>
  <cp:lastModifiedBy>Фаик Карим Яссерович</cp:lastModifiedBy>
  <cp:revision>3</cp:revision>
  <dcterms:created xsi:type="dcterms:W3CDTF">2024-03-21T10:36:07Z</dcterms:created>
  <dcterms:modified xsi:type="dcterms:W3CDTF">2024-03-21T10:41:43Z</dcterms:modified>
</cp:coreProperties>
</file>