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Front matter</a:t>
            </a:r>
          </a:p>
          <a:p>
            <a:pPr lvl="0" marL="0" indent="0">
              <a:buNone/>
            </a:pPr>
            <a:r>
              <a:rPr/>
              <a:t>title: "Отчёт по лабораторной работе №7</a:t>
            </a:r>
          </a:p>
          <a:p>
            <a:pPr lvl="0" marL="0" indent="0">
              <a:buNone/>
            </a:pPr>
            <a:r>
              <a:rPr/>
              <a:t>Математическое моделирование" subtitle: “Модель распространения рекламы. Вариант №30” author: “Выполнил: Фаик Карим Яссерович” ## Generic otions lang: ru-RU toc-title: “Содержание”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Bibliography</a:t>
            </a:r>
          </a:p>
          <a:p>
            <a:pPr lvl="0" marL="0" indent="0">
              <a:buNone/>
            </a:pPr>
            <a:r>
              <a:rPr/>
              <a:t>bibliography: bib/cite.bib csl: pandoc/csl/gost-r-7-0-5-2008-numeric.csl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Pdf output format</a:t>
            </a:r>
          </a:p>
          <a:p>
            <a:pPr lvl="0" marL="0" indent="0">
              <a:buNone/>
            </a:pPr>
            <a:r>
              <a:rPr/>
              <a:t>toc: true # Table of contents toc-depth: 2 lof: true # List of figures fontsize: 12pt linestretch: 1.5 papersize: a4 documentclass: scrreprt ## I18n polyglossia polyglossia-lang: name: russian options: - spelling=modern - babelshorthands=true polyglossia-otherlangs: name: english ## I18n babel babel-lang: russian babel-otherlangs: english ## Fonts mainfont: PT Serif romanfont: PT Serif sansfont: PT Sans monofont: PT Mono mainfontoptions: Ligatures=TeX romanfontoptions: Ligatures=TeX sansfontoptions: Ligatures=TeX,Scale=MatchLowercase monofontoptions: Scale=MatchLowercase,Scale=0.9 ## Biblatex biblatex: true biblio-style: “gost-numeric” biblatexoptions: - parentracker=true - backend=biber - hyperref=auto - language=auto - autolang=other* - citestyle=gost-numeric ## Pandoc-crossref LaTeX customization figureTitle: “Рис.” tableTitle: “Таблица” listingTitle: “Листинг” lofTitle: “Список иллюстраций” lolTitle: “Листинги” ## Misc options indent: true header-includes: -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keep figures where there are in the text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 # keep figures where there are in the text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второго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языке</a:t>
            </a:r>
            <a:r>
              <a:rPr/>
              <a:t> </a:t>
            </a:r>
            <a:r>
              <a:rPr/>
              <a:t>Julia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третьего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языке</a:t>
            </a:r>
            <a:r>
              <a:rPr/>
              <a:t> </a:t>
            </a:r>
            <a:r>
              <a:rPr/>
              <a:t>Julia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OpenModelica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первого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0.000061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lab07_1
Real N = 610;
Real n;
initial equation
n = 2;
equation
der(n) = (0.66 + 0.00061*n)*(N-n);
end lab07_1;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второго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0.000056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lab07_2
Real N = 860;
Real n;
initial equation
n = 2;
equation
der(n) = (0.000056 + 0.66*n)*(N-n);
end lab07_2;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третьего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6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lab07_3
Real N = 860;
Real n;
initial equation
n = 2;
equation
der(n) = (0.66 + 0.66*sin(6*time)*n)*(N-n);
end lab07_3;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Результаты работы кода на OpenModelica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первого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OpenModelica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второго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OpenModelica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третьего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OpenModelica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полученных</a:t>
            </a:r>
            <a:r>
              <a:rPr/>
              <a:t> </a:t>
            </a:r>
            <a:r>
              <a:rPr/>
              <a:t>результатов.</a:t>
            </a:r>
            <a:r>
              <a:rPr/>
              <a:t> </a:t>
            </a:r>
            <a:r>
              <a:rPr/>
              <a:t>Сравнение</a:t>
            </a:r>
            <a:r>
              <a:rPr/>
              <a:t> </a:t>
            </a:r>
            <a:r>
              <a:rPr/>
              <a:t>языков.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итоге проделанной работы мы построили графики распространения рекламы для трех случаев на языках Julia и OpenModelica. Построение модели распространения рекламы на языке OpenModelica занимает значительно меньше строк, чем аналогичное построение на Julia. Кроме того, построения на языке OpenModelica проводятся относительно значения времени t по умолчанию, что упрощает нашу работу.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лабораторной работы была изучена модель эффективности рекламы и в дальнейшем построена модель на языках Julia и Open Modelica.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Список</a:t>
            </a:r>
            <a:r>
              <a:rPr/>
              <a:t> </a:t>
            </a:r>
            <a:r>
              <a:rPr/>
              <a:t>литературы.</a:t>
            </a:r>
            <a:r>
              <a:rPr/>
              <a:t> </a:t>
            </a:r>
            <a:r>
              <a:rPr/>
              <a:t>Библиография.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[1] Документация по Julia: https://docs.julialang.org/en/v1/</a:t>
            </a:r>
          </a:p>
          <a:p>
            <a:pPr lvl="0" marL="0" indent="0">
              <a:buNone/>
            </a:pPr>
            <a:r>
              <a:rPr/>
              <a:t>[2] Документация по OpenModelica: https://openmodelica.org/</a:t>
            </a:r>
          </a:p>
          <a:p>
            <a:pPr lvl="0" marL="0" indent="0">
              <a:buNone/>
            </a:pPr>
            <a:r>
              <a:rPr/>
              <a:t>[3] Решение дифференциальных уравнений: https://www.wolframalpha.com/</a:t>
            </a:r>
          </a:p>
          <a:p>
            <a:pPr lvl="0" marL="0" indent="0">
              <a:buNone/>
            </a:pPr>
            <a:r>
              <a:rPr/>
              <a:t>[4] Мальтузианская модель роста: https://www.stolaf.edu//people/mckelvey/envision.dir/malthus.html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и построить модель эффективности рекламы.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введение.</a:t>
            </a:r>
            <a:r>
              <a:rPr/>
              <a:t> </a:t>
            </a:r>
            <a:r>
              <a:rPr/>
              <a:t>Построение</a:t>
            </a:r>
            <a:r>
              <a:rPr/>
              <a:t> </a:t>
            </a:r>
            <a:r>
              <a:rPr/>
              <a:t>математической</a:t>
            </a:r>
            <a:r>
              <a:rPr/>
              <a:t> </a:t>
            </a:r>
            <a:r>
              <a:rPr/>
              <a:t>модели.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Организуется рекламная кампания нового товара или услуги. Необходимо, чтобы прибыль будущих продаж с избытком покрывала издержки на рекламу. Вначале расходы могут превышать прибыль, поскольку лишь малая часть потенциальных покупателей будет информирована о новинке. Затем, при увеличении числа продаж, возрастает и прибыль, и, наконец, наступит момент, когда рынок насытиться, и рекламировать товар станет бесполезным.</a:t>
                </a:r>
              </a:p>
              <a:p>
                <a:pPr lvl="0" marL="0" indent="0">
                  <a:buNone/>
                </a:pPr>
                <a:r>
                  <a:rPr/>
                  <a:t>Предположим, что торговыми учреждениями реализуется некоторая продукция, о которой в момент времени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из числа потенциальных покупателей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знает лишь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покупателей. Для ускорения сбыта продукции запускается реклама по радио, телевидению и других средств массовой информации. После запуска рекламной кампании информация о продукции начнет распространяться среди потенциальных покупателей путем общения друг с другом. Таким образом, после запуска рекламных объявлений скорость изменения числа знающих о продукции людей пропорциональна как числу знающих о товаре покупателей, так и числу покупателей о нем не знающих</a:t>
                </a:r>
              </a:p>
              <a:p>
                <a:pPr lvl="0" marL="0" indent="0">
                  <a:buNone/>
                </a:pPr>
                <a:r>
                  <a:rPr/>
                  <a:t>Модель рекламной кампании описывается следующими величинами. Считаем, что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 - скорость изменения со временем числа потребителей, узнавших о товаре и готовых его купить,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- время, прошедшее с начала рекламной кампании,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- общее число потенциальных платежеспособных покупателей,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- число уже информированных клиентов. Эта величина пропорциональна числу покупателей, еще не знающих о нем, это описывается следующим образом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, где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- характеризует интенсивность рекламной кампании (зависит от затрат на рекламу в данный момент времени). Помимо этого, узнавшие о товаре потребители также распространяют полученную информацию среди потенциальных покупателей, не знающих о нем (в этом случае работает т.н. сарафанное радио). Этот вклад в рекламу описывается величиной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. эта величина увеличивается с увеличением потребителей узнавших о товаре.</a:t>
                </a:r>
              </a:p>
              <a:p>
                <a:pPr lvl="0" marL="0" indent="0">
                  <a:buNone/>
                </a:pPr>
                <a:r>
                  <a:rPr/>
                  <a:t>Математическая модель распространения рекламы описывается уравнением: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n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(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При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rPr>
                        <m:sty m:val="p"/>
                      </m:rPr>
                      <m:t>&gt;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получается модель типа модели Мальтуса, решение которой имеет вид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решения</a:t>
            </a:r>
            <a:r>
              <a:rPr/>
              <a:t> </a:t>
            </a:r>
            <a:r>
              <a:rPr/>
              <a:t>уравнения</a:t>
            </a:r>
            <a:r>
              <a:rPr/>
              <a:t> </a:t>
            </a:r>
            <a:r>
              <a:rPr/>
              <a:t>модели</a:t>
            </a:r>
            <a:r>
              <a:rPr/>
              <a:t> </a:t>
            </a:r>
            <a:r>
              <a:rPr/>
              <a:t>Мальтуса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В обратном случае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получаем уравнение логистической кривой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0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логистической</a:t>
            </a:r>
            <a:r>
              <a:rPr/>
              <a:t> </a:t>
            </a:r>
            <a:r>
              <a:rPr/>
              <a:t>кривой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Вариант 30</a:t>
                </a:r>
              </a:p>
              <a:p>
                <a:pPr lvl="0" marL="0" indent="0">
                  <a:buNone/>
                </a:pPr>
                <a:r>
                  <a:rPr/>
                  <a:t>Постройте график распространения рекламы, математическая модель которой описывается следующим уравнением: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0.000061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0.000056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6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При этом объем аудитории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860</m:t>
                    </m:r>
                  </m:oMath>
                </a14:m>
                <a:r>
                  <a:rPr/>
                  <a:t>, в начальный момент о товаре знает 2 человек.</a:t>
                </a:r>
              </a:p>
              <a:p>
                <a:pPr lvl="0" marL="0" indent="0">
                  <a:buNone/>
                </a:pPr>
                <a:r>
                  <a:rPr/>
                  <a:t>Для случая 2 определите в какой момент времени скорость распространения рекламы будет иметь максимальное значение.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Решение с помощью программ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Julia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первого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0.000061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Plots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DifferentialEquations</a:t>
                </a:r>
                <a:br/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860</a:t>
                </a:r>
                <a:br/>
                <a:r>
                  <a:rPr>
                    <a:latin typeface="Courier"/>
                  </a:rPr>
                  <a:t>n0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ode_fn(du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t)</a:t>
                </a:r>
                <a:br/>
                <a:r>
                  <a:rPr>
                    <a:latin typeface="Courier"/>
                  </a:rPr>
                  <a:t>    (n)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u</a:t>
                </a:r>
                <a:br/>
                <a:r>
                  <a:rPr>
                    <a:latin typeface="Courier"/>
                  </a:rPr>
                  <a:t>    du[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0.66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0.00061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(N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v0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[n0]</a:t>
                </a:r>
                <a:br/>
                <a:r>
                  <a:rPr>
                    <a:latin typeface="Courier"/>
                  </a:rPr>
                  <a:t>tspan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30.0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prob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ODEProblem(ode_fn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v0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tspan)</a:t>
                </a:r>
                <a:br/>
                <a:r>
                  <a:rPr>
                    <a:latin typeface="Courier"/>
                  </a:rPr>
                  <a:t>sol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solve(prob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dtmax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u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sol.u]</a:t>
                </a:r>
                <a:br/>
                <a:r>
                  <a:rPr>
                    <a:latin typeface="Courier"/>
                  </a:rPr>
                  <a:t>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sol.t]</a:t>
                </a:r>
                <a:br/>
                <a:br/>
                <a:r>
                  <a:rPr>
                    <a:latin typeface="Courier"/>
                  </a:rPr>
                  <a:t>plt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plot(</a:t>
                </a:r>
                <a:br/>
                <a:r>
                  <a:rPr>
                    <a:latin typeface="Courier"/>
                  </a:rPr>
                  <a:t>  dpi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600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title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"Эффективность распространения рекламы (1)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legend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false)</a:t>
                </a:r>
                <a:br/>
                <a:r>
                  <a:rPr>
                    <a:latin typeface="Courier"/>
                  </a:rPr>
                  <a:t>plot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!</a:t>
                </a:r>
                <a:r>
                  <a:rPr>
                    <a:latin typeface="Courier"/>
                  </a:rPr>
                  <a:t>(</a:t>
                </a:r>
                <a:br/>
                <a:r>
                  <a:rPr>
                    <a:latin typeface="Courier"/>
                  </a:rPr>
                  <a:t>  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color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red)</a:t>
                </a:r>
                <a:br/>
                <a:br/>
                <a:r>
                  <a:rPr>
                    <a:latin typeface="Courier"/>
                  </a:rPr>
                  <a:t>savefig(plt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"lab07_1.png"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второго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0.000056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Plots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DifferentialEquations</a:t>
                </a:r>
                <a:br/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860</a:t>
                </a:r>
                <a:br/>
                <a:r>
                  <a:rPr>
                    <a:latin typeface="Courier"/>
                  </a:rPr>
                  <a:t>n0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ode_fn(du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t)</a:t>
                </a:r>
                <a:br/>
                <a:r>
                  <a:rPr>
                    <a:latin typeface="Courier"/>
                  </a:rPr>
                  <a:t>    (n)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u</a:t>
                </a:r>
                <a:br/>
                <a:r>
                  <a:rPr>
                    <a:latin typeface="Courier"/>
                  </a:rPr>
                  <a:t>    du[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0.000056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0.66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(N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v0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[n0]</a:t>
                </a:r>
                <a:br/>
                <a:r>
                  <a:rPr>
                    <a:latin typeface="Courier"/>
                  </a:rPr>
                  <a:t>tspan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prob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ODEProblem(ode_fn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v0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tspan)</a:t>
                </a:r>
                <a:br/>
                <a:r>
                  <a:rPr>
                    <a:latin typeface="Courier"/>
                  </a:rPr>
                  <a:t>sol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solve(prob)</a:t>
                </a:r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u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sol.u]</a:t>
                </a:r>
                <a:br/>
                <a:r>
                  <a:rPr>
                    <a:latin typeface="Courier"/>
                  </a:rPr>
                  <a:t>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sol.t]</a:t>
                </a:r>
                <a:br/>
                <a:br/>
                <a:r>
                  <a:rPr>
                    <a:latin typeface="Courier"/>
                  </a:rPr>
                  <a:t>max_dn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max_dn_t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max_dn_n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(i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t)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enumerate(T)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sol(t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Val</a:t>
                </a:r>
                <a:r>
                  <a:rPr>
                    <a:latin typeface="Courier"/>
                  </a:rPr>
                  <a:t>{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})[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max_dn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max_dn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sol(t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Val</a:t>
                </a:r>
                <a:r>
                  <a:rPr>
                    <a:latin typeface="Courier"/>
                  </a:rPr>
                  <a:t>{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})[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max_dn_t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max_dn_n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n[i]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plt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plot(</a:t>
                </a:r>
                <a:br/>
                <a:r>
                  <a:rPr>
                    <a:latin typeface="Courier"/>
                  </a:rPr>
                  <a:t>  dpi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600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title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"Эффективность распространения рекламы (2)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legend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false)</a:t>
                </a:r>
                <a:br/>
                <a:r>
                  <a:rPr>
                    <a:latin typeface="Courier"/>
                  </a:rPr>
                  <a:t>plot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!</a:t>
                </a:r>
                <a:r>
                  <a:rPr>
                    <a:latin typeface="Courier"/>
                  </a:rPr>
                  <a:t>(</a:t>
                </a:r>
                <a:br/>
                <a:r>
                  <a:rPr>
                    <a:latin typeface="Courier"/>
                  </a:rPr>
                  <a:t>  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color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red)</a:t>
                </a:r>
                <a:br/>
                <a:r>
                  <a:rPr>
                    <a:latin typeface="Courier"/>
                  </a:rPr>
                  <a:t>plot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!</a:t>
                </a:r>
                <a:r>
                  <a:rPr>
                    <a:latin typeface="Courier"/>
                  </a:rPr>
                  <a:t>(</a:t>
                </a:r>
                <a:br/>
                <a:r>
                  <a:rPr>
                    <a:latin typeface="Courier"/>
                  </a:rPr>
                  <a:t>  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[max_dn_t]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[max_dn_n]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seriestype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scatter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color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red)</a:t>
                </a:r>
                <a:br/>
                <a:br/>
                <a:r>
                  <a:rPr>
                    <a:latin typeface="Courier"/>
                  </a:rPr>
                  <a:t>savefig(plt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"lab07_2.png"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marL="0" indent="0">
                  <a:buNone/>
                </a:pPr>
                <a:r>
                  <a:rPr/>
                  <a:t>Код программы для третьего случая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n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0.66</m:t>
                    </m:r>
                    <m:r>
                      <m:rPr>
                        <m:nor/>
                        <m:sty m:val="p"/>
                      </m:rPr>
                      <m:t>sin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6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Plots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DifferentialEquations</a:t>
                </a:r>
                <a:br/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860</a:t>
                </a:r>
                <a:br/>
                <a:r>
                  <a:rPr>
                    <a:latin typeface="Courier"/>
                  </a:rPr>
                  <a:t>n0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ode_fn(du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t)</a:t>
                </a:r>
                <a:br/>
                <a:r>
                  <a:rPr>
                    <a:latin typeface="Courier"/>
                  </a:rPr>
                  <a:t>    (n)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u</a:t>
                </a:r>
                <a:br/>
                <a:r>
                  <a:rPr>
                    <a:latin typeface="Courier"/>
                  </a:rPr>
                  <a:t>    du[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0.66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0.66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sin(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t)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(N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v0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[n0]</a:t>
                </a:r>
                <a:br/>
                <a:r>
                  <a:rPr>
                    <a:latin typeface="Courier"/>
                  </a:rPr>
                  <a:t>tspan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prob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ODEProblem(ode_fn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v0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tspan)</a:t>
                </a:r>
                <a:br/>
                <a:r>
                  <a:rPr>
                    <a:latin typeface="Courier"/>
                  </a:rPr>
                  <a:t>sol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solve(prob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dtmax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n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u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sol.u]</a:t>
                </a:r>
                <a:br/>
                <a:r>
                  <a:rPr>
                    <a:latin typeface="Courier"/>
                  </a:rPr>
                  <a:t>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sol.t]</a:t>
                </a:r>
                <a:br/>
                <a:br/>
                <a:r>
                  <a:rPr>
                    <a:latin typeface="Courier"/>
                  </a:rPr>
                  <a:t>plt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plot(</a:t>
                </a:r>
                <a:br/>
                <a:r>
                  <a:rPr>
                    <a:latin typeface="Courier"/>
                  </a:rPr>
                  <a:t>  dpi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600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title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"Эффективность распространения рекламы (3) "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legend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false)</a:t>
                </a:r>
                <a:br/>
                <a:r>
                  <a:rPr>
                    <a:latin typeface="Courier"/>
                  </a:rPr>
                  <a:t>plot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!</a:t>
                </a:r>
                <a:r>
                  <a:rPr>
                    <a:latin typeface="Courier"/>
                  </a:rPr>
                  <a:t>(</a:t>
                </a:r>
                <a:br/>
                <a:r>
                  <a:rPr>
                    <a:latin typeface="Courier"/>
                  </a:rPr>
                  <a:t>  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color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red)</a:t>
                </a:r>
                <a:br/>
                <a:br/>
                <a:r>
                  <a:rPr>
                    <a:latin typeface="Courier"/>
                  </a:rPr>
                  <a:t>savefig(plt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,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"lab07_3.png"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Результаты работы кода на Julia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График</a:t>
            </a:r>
            <a:r>
              <a:rPr/>
              <a:t> </a:t>
            </a:r>
            <a:r>
              <a:rPr/>
              <a:t>распространения</a:t>
            </a:r>
            <a:r>
              <a:rPr/>
              <a:t> </a:t>
            </a:r>
            <a:r>
              <a:rPr/>
              <a:t>рекламы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первого</a:t>
            </a:r>
            <a:r>
              <a:rPr/>
              <a:t> </a:t>
            </a:r>
            <a:r>
              <a:rPr/>
              <a:t>случая,</a:t>
            </a:r>
            <a:r>
              <a:rPr/>
              <a:t> </a:t>
            </a:r>
            <a:r>
              <a:rPr/>
              <a:t>построенный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языке</a:t>
            </a:r>
            <a:r>
              <a:rPr/>
              <a:t> </a:t>
            </a:r>
            <a:r>
              <a:rPr/>
              <a:t>Julia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2024-03-21T10:30:49Z</dcterms:created>
  <dcterms:modified xsi:type="dcterms:W3CDTF">2024-03-21T10:30:49Z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