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Front matter</a:t>
            </a:r>
          </a:p>
          <a:p>
            <a:pPr lvl="0" marL="0" indent="0">
              <a:buNone/>
            </a:pPr>
            <a:r>
              <a:rPr/>
              <a:t>title: "Отчёт по лабораторной работе №4</a:t>
            </a:r>
          </a:p>
          <a:p>
            <a:pPr lvl="0" marL="0" indent="0">
              <a:buNone/>
            </a:pPr>
            <a:r>
              <a:rPr/>
              <a:t>Математическое моделирование" subtitle: “Модель гармонических колебаний. Вариант №30” author: “Выполнила: Фаик Карим Яссерович”</a:t>
            </a:r>
          </a:p>
          <a:p>
            <a:pPr lvl="0" marL="0" indent="0">
              <a:spcBef>
                <a:spcPts val="3000"/>
              </a:spcBef>
              <a:buNone/>
            </a:pPr>
            <a:r>
              <a:rPr b="1"/>
              <a:t>Generic otions</a:t>
            </a:r>
          </a:p>
          <a:p>
            <a:pPr lvl="0" marL="0" indent="0">
              <a:buNone/>
            </a:pPr>
            <a:r>
              <a:rPr/>
              <a:t>lang: ru-RU toc-title: “Содержание”</a:t>
            </a:r>
          </a:p>
          <a:p>
            <a:pPr lvl="0" marL="0" indent="0">
              <a:spcBef>
                <a:spcPts val="3000"/>
              </a:spcBef>
              <a:buNone/>
            </a:pPr>
            <a:r>
              <a:rPr b="1"/>
              <a:t>Bibliography</a:t>
            </a:r>
          </a:p>
          <a:p>
            <a:pPr lvl="0" marL="0" indent="0">
              <a:buNone/>
            </a:pPr>
            <a:r>
              <a:rPr/>
              <a:t>bibliography: bib/cite.bib csl: pandoc/csl/gost-r-7-0-5-2008-numeric.csl</a:t>
            </a:r>
          </a:p>
          <a:p>
            <a:pPr lvl="0" marL="0" indent="0">
              <a:spcBef>
                <a:spcPts val="3000"/>
              </a:spcBef>
              <a:buNone/>
            </a:pPr>
            <a:r>
              <a:rPr b="1"/>
              <a:t>Pdf output format</a:t>
            </a:r>
          </a:p>
          <a:p>
            <a:pPr lvl="0" marL="0" indent="0">
              <a:buNone/>
            </a:pPr>
            <a:r>
              <a:rPr/>
              <a:t>toc: true # Table of contents toc-depth: 2 lof: true # List of figures fontsize: 12pt linestretch: 1.5 papersize: a4 documentclass: scrreprt ## I18n polyglossia polyglossia-lang: name: russian options: - spelling=modern - babelshorthands=true polyglossia-otherlangs: name: english ## I18n babel babel-lang: russian babel-otherlangs: english ## Fonts mainfont: PT Serif romanfont: PT Serif sansfont: PT Sans monofont: PT Mono mainfontoptions: Ligatures=TeX romanfontoptions: Ligatures=TeX sansfontoptions: Ligatures=TeX,Scale=MatchLowercase monofontoptions: Scale=MatchLowercase,Scale=0.9 ## Biblatex biblatex: true biblio-style: “gost-numeric” biblatexoptions: - parentracker=true - backend=biber - hyperref=auto - language=auto - autolang=other* - citestyle=gost-numeric ## Pandoc-crossref LaTeX customization figureTitle: “Рис.” tableTitle: “Таблица” listingTitle: “Листинг” lofTitle: “Список иллюстраций” lolTitle: “Листинги” ## Misc options indent: true header-includes: -</a:t>
            </a:r>
          </a:p>
          <a:p>
            <a:pPr lvl="0" marL="0" indent="0">
              <a:spcBef>
                <a:spcPts val="3000"/>
              </a:spcBef>
              <a:buNone/>
            </a:pPr>
            <a:r>
              <a:rPr b="1"/>
              <a:t>keep figures where there are in the text</a:t>
            </a:r>
          </a:p>
          <a:p>
            <a:pPr lvl="0" marL="0" indent="0">
              <a:spcBef>
                <a:spcPts val="3000"/>
              </a:spcBef>
              <a:buNone/>
            </a:pPr>
            <a:r>
              <a:rPr b="1"/>
              <a:t> # keep figures where there are in the text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3.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
            </a:r>
            <a:r>
              <a:rPr/>
              <a:t>Решение</a:t>
            </a:r>
            <a:r>
              <a:rPr/>
              <a:t> </a:t>
            </a:r>
            <a:r>
              <a:rPr/>
              <a:t>уравнения</a:t>
            </a:r>
            <a:r>
              <a:rPr/>
              <a:t> </a:t>
            </a:r>
            <a:r>
              <a:rPr/>
              <a:t>для</a:t>
            </a:r>
            <a:r>
              <a:rPr/>
              <a:t> </a:t>
            </a:r>
            <a:r>
              <a:rPr/>
              <a:t>колебания</a:t>
            </a:r>
            <a:r>
              <a:rPr/>
              <a:t> </a:t>
            </a:r>
            <a:r>
              <a:rPr/>
              <a:t>гармонического</a:t>
            </a:r>
            <a:r>
              <a:rPr/>
              <a:t> </a:t>
            </a:r>
            <a:r>
              <a:rPr/>
              <a:t>осциллятора</a:t>
            </a:r>
            <a:r>
              <a:rPr/>
              <a:t> </a:t>
            </a:r>
            <a:r>
              <a:rPr/>
              <a:t>c</a:t>
            </a:r>
            <a:r>
              <a:rPr/>
              <a:t> </a:t>
            </a:r>
            <a:r>
              <a:rPr/>
              <a:t>затуханием</a:t>
            </a:r>
            <a:r>
              <a:rPr/>
              <a:t> </a:t>
            </a:r>
            <a:r>
              <a:rPr/>
              <a:t>и</a:t>
            </a:r>
            <a:r>
              <a:rPr/>
              <a:t> </a:t>
            </a:r>
            <a:r>
              <a:rPr/>
              <a:t>без</a:t>
            </a:r>
            <a:r>
              <a:rPr/>
              <a:t> </a:t>
            </a:r>
            <a:r>
              <a:rPr/>
              <a:t>действий</a:t>
            </a:r>
            <a:r>
              <a:rPr/>
              <a:t> </a:t>
            </a:r>
            <a:r>
              <a:rPr/>
              <a:t>внешней</a:t>
            </a:r>
            <a:r>
              <a:rPr/>
              <a:t> </a:t>
            </a:r>
            <a:r>
              <a:rPr/>
              <a:t>силы</a:t>
            </a:r>
            <a:r>
              <a:rPr/>
              <a:t> </a:t>
            </a:r>
            <a:r>
              <a:rPr/>
              <a:t>на</a:t>
            </a:r>
            <a:r>
              <a:rPr/>
              <a:t> </a:t>
            </a:r>
            <a:r>
              <a:rPr/>
              <a:t>языке</a:t>
            </a:r>
            <a:r>
              <a:rPr/>
              <a:t> </a:t>
            </a:r>
            <a:r>
              <a:rPr/>
              <a:t>Julia</a:t>
            </a:r>
            <a: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4.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
            </a:r>
            <a:r>
              <a:rPr/>
              <a:t>Фазовый</a:t>
            </a:r>
            <a:r>
              <a:rPr/>
              <a:t> </a:t>
            </a:r>
            <a:r>
              <a:rPr/>
              <a:t>потрет</a:t>
            </a:r>
            <a:r>
              <a:rPr/>
              <a:t> </a:t>
            </a:r>
            <a:r>
              <a:rPr/>
              <a:t>для</a:t>
            </a:r>
            <a:r>
              <a:rPr/>
              <a:t> </a:t>
            </a:r>
            <a:r>
              <a:rPr/>
              <a:t>колебания</a:t>
            </a:r>
            <a:r>
              <a:rPr/>
              <a:t> </a:t>
            </a:r>
            <a:r>
              <a:rPr/>
              <a:t>гармонического</a:t>
            </a:r>
            <a:r>
              <a:rPr/>
              <a:t> </a:t>
            </a:r>
            <a:r>
              <a:rPr/>
              <a:t>осциллятора</a:t>
            </a:r>
            <a:r>
              <a:rPr/>
              <a:t> </a:t>
            </a:r>
            <a:r>
              <a:rPr/>
              <a:t>c</a:t>
            </a:r>
            <a:r>
              <a:rPr/>
              <a:t> </a:t>
            </a:r>
            <a:r>
              <a:rPr/>
              <a:t>затуханием</a:t>
            </a:r>
            <a:r>
              <a:rPr/>
              <a:t> </a:t>
            </a:r>
            <a:r>
              <a:rPr/>
              <a:t>и</a:t>
            </a:r>
            <a:r>
              <a:rPr/>
              <a:t> </a:t>
            </a:r>
            <a:r>
              <a:rPr/>
              <a:t>без</a:t>
            </a:r>
            <a:r>
              <a:rPr/>
              <a:t> </a:t>
            </a:r>
            <a:r>
              <a:rPr/>
              <a:t>действий</a:t>
            </a:r>
            <a:r>
              <a:rPr/>
              <a:t> </a:t>
            </a:r>
            <a:r>
              <a:rPr/>
              <a:t>внешней</a:t>
            </a:r>
            <a:r>
              <a:rPr/>
              <a:t> </a:t>
            </a:r>
            <a:r>
              <a:rPr/>
              <a:t>силы</a:t>
            </a:r>
            <a:r>
              <a:rPr/>
              <a:t> </a:t>
            </a:r>
            <a:r>
              <a:rPr/>
              <a:t>на</a:t>
            </a:r>
            <a:r>
              <a:rPr/>
              <a:t> </a:t>
            </a:r>
            <a:r>
              <a:rPr/>
              <a:t>языке</a:t>
            </a:r>
            <a:r>
              <a:rPr/>
              <a:t> </a:t>
            </a:r>
            <a:r>
              <a:rPr/>
              <a:t>Julia</a:t>
            </a:r>
            <a: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Третий случай:</a:t>
            </a:r>
          </a:p>
          <a:p>
            <a:pPr lvl="0" marL="0" indent="0">
              <a:buNone/>
            </a:pPr>
            <a:r>
              <a:rPr/>
              <a:t>Колебания гармонического осциллятора c затуханием и под действием внешней силы</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5.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
            </a:r>
            <a:r>
              <a:rPr/>
              <a:t>Решение</a:t>
            </a:r>
            <a:r>
              <a:rPr/>
              <a:t> </a:t>
            </a:r>
            <a:r>
              <a:rPr/>
              <a:t>уравнения</a:t>
            </a:r>
            <a:r>
              <a:rPr/>
              <a:t> </a:t>
            </a:r>
            <a:r>
              <a:rPr/>
              <a:t>для</a:t>
            </a:r>
            <a:r>
              <a:rPr/>
              <a:t> </a:t>
            </a:r>
            <a:r>
              <a:rPr/>
              <a:t>колебания</a:t>
            </a:r>
            <a:r>
              <a:rPr/>
              <a:t> </a:t>
            </a:r>
            <a:r>
              <a:rPr/>
              <a:t>гармонического</a:t>
            </a:r>
            <a:r>
              <a:rPr/>
              <a:t> </a:t>
            </a:r>
            <a:r>
              <a:rPr/>
              <a:t>осциллятора</a:t>
            </a:r>
            <a:r>
              <a:rPr/>
              <a:t> </a:t>
            </a:r>
            <a:r>
              <a:rPr/>
              <a:t>cc</a:t>
            </a:r>
            <a:r>
              <a:rPr/>
              <a:t> </a:t>
            </a:r>
            <a:r>
              <a:rPr/>
              <a:t>затуханием</a:t>
            </a:r>
            <a:r>
              <a:rPr/>
              <a:t> </a:t>
            </a:r>
            <a:r>
              <a:rPr/>
              <a:t>и</a:t>
            </a:r>
            <a:r>
              <a:rPr/>
              <a:t> </a:t>
            </a:r>
            <a:r>
              <a:rPr/>
              <a:t>под</a:t>
            </a:r>
            <a:r>
              <a:rPr/>
              <a:t> </a:t>
            </a:r>
            <a:r>
              <a:rPr/>
              <a:t>действием</a:t>
            </a:r>
            <a:r>
              <a:rPr/>
              <a:t> </a:t>
            </a:r>
            <a:r>
              <a:rPr/>
              <a:t>внешней</a:t>
            </a:r>
            <a:r>
              <a:rPr/>
              <a:t> </a:t>
            </a:r>
            <a:r>
              <a:rPr/>
              <a:t>силы</a:t>
            </a:r>
            <a:r>
              <a:rPr/>
              <a:t> </a:t>
            </a:r>
            <a:r>
              <a:rPr/>
              <a:t>на</a:t>
            </a:r>
            <a:r>
              <a:rPr/>
              <a:t> </a:t>
            </a:r>
            <a:r>
              <a:rPr/>
              <a:t>языке</a:t>
            </a:r>
            <a:r>
              <a:rPr/>
              <a:t> </a:t>
            </a:r>
            <a:r>
              <a:rPr/>
              <a:t>Julia</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6.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
            </a:r>
            <a:r>
              <a:rPr/>
              <a:t>Фазовый</a:t>
            </a:r>
            <a:r>
              <a:rPr/>
              <a:t> </a:t>
            </a:r>
            <a:r>
              <a:rPr/>
              <a:t>потрет</a:t>
            </a:r>
            <a:r>
              <a:rPr/>
              <a:t> </a:t>
            </a:r>
            <a:r>
              <a:rPr/>
              <a:t>для</a:t>
            </a:r>
            <a:r>
              <a:rPr/>
              <a:t> </a:t>
            </a:r>
            <a:r>
              <a:rPr/>
              <a:t>колебания</a:t>
            </a:r>
            <a:r>
              <a:rPr/>
              <a:t> </a:t>
            </a:r>
            <a:r>
              <a:rPr/>
              <a:t>гармонического</a:t>
            </a:r>
            <a:r>
              <a:rPr/>
              <a:t> </a:t>
            </a:r>
            <a:r>
              <a:rPr/>
              <a:t>осциллятора</a:t>
            </a:r>
            <a:r>
              <a:rPr/>
              <a:t> </a:t>
            </a:r>
            <a:r>
              <a:rPr/>
              <a:t>c</a:t>
            </a:r>
            <a:r>
              <a:rPr/>
              <a:t> </a:t>
            </a:r>
            <a:r>
              <a:rPr/>
              <a:t>затуханием</a:t>
            </a:r>
            <a:r>
              <a:rPr/>
              <a:t> </a:t>
            </a:r>
            <a:r>
              <a:rPr/>
              <a:t>и</a:t>
            </a:r>
            <a:r>
              <a:rPr/>
              <a:t> </a:t>
            </a:r>
            <a:r>
              <a:rPr/>
              <a:t>под</a:t>
            </a:r>
            <a:r>
              <a:rPr/>
              <a:t> </a:t>
            </a:r>
            <a:r>
              <a:rPr/>
              <a:t>действием</a:t>
            </a:r>
            <a:r>
              <a:rPr/>
              <a:t> </a:t>
            </a:r>
            <a:r>
              <a:rPr/>
              <a:t>внешней</a:t>
            </a:r>
            <a:r>
              <a:rPr/>
              <a:t> </a:t>
            </a:r>
            <a:r>
              <a:rPr/>
              <a:t>силы</a:t>
            </a:r>
            <a:r>
              <a:rPr/>
              <a:t> </a:t>
            </a:r>
            <a:r>
              <a:rPr/>
              <a:t>на</a:t>
            </a:r>
            <a:r>
              <a:rPr/>
              <a:t> </a:t>
            </a:r>
            <a:r>
              <a:rPr/>
              <a:t>языке</a:t>
            </a:r>
            <a:r>
              <a:rPr/>
              <a:t> </a:t>
            </a:r>
            <a:r>
              <a:rPr/>
              <a:t>Julia</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OpenModelica</a:t>
            </a:r>
          </a:p>
          <a:p>
            <a:pPr lvl="0" marL="0" indent="0">
              <a:buNone/>
            </a:pPr>
            <a:r>
              <a:rPr/>
              <a:t>Код программы для первого случая:</a:t>
            </a:r>
          </a:p>
          <a:p>
            <a:pPr lvl="0" indent="0">
              <a:buNone/>
            </a:pPr>
            <a:r>
              <a:rPr>
                <a:latin typeface="Courier"/>
              </a:rPr>
              <a:t>//case1: x''+ 4.3x = 0
model lab4_1 
//x'' + g* x' + w^2* x = f(t) 
//w - частота 
//g - затухание 
parameter Real w = sqrt(4.30);  
parameter Real g =0;  
parameter Real x0 = -0.3; 
parameter Real y0 = 1.3; 
Real x(start=x0); 
Real y(start=y0); 
// f(t) 
function f 
input Real t ; 
output Real res; 
algorithm  
res := 0; 
end f; 
equation 
der(x) = y; 
der(y) = -w*w*x - g*y + f(time); 
end lab4_1;</a:t>
            </a:r>
          </a:p>
          <a:p>
            <a:pPr lvl="0" marL="0" indent="0">
              <a:buNone/>
            </a:pPr>
            <a:r>
              <a:rPr/>
              <a:t>Код программы для второго случая:</a:t>
            </a:r>
          </a:p>
          <a:p>
            <a:pPr lvl="0" indent="0">
              <a:buNone/>
            </a:pPr>
            <a:r>
              <a:rPr>
                <a:latin typeface="Courier"/>
              </a:rPr>
              <a:t>//case2: x'' + x' + 20x = 0
model lab4_2
parameter Real w = sqrt(20.00);  
parameter Real g = 1;  
parameter Real x0 = -0.3; 
parameter Real y0 = 1.3; 
Real x(start=x0); 
Real y(start=y0); 
// f(t) 
function f 
input Real t ; 
output Real res; 
algorithm  
res := 0; 
end f; 
equation 
der(x) = y; 
der(y) = -w*w*x - g*y + f(time); 
end lab4_2;</a:t>
            </a:r>
          </a:p>
          <a:p>
            <a:pPr lvl="0" marL="0" indent="0">
              <a:buNone/>
            </a:pPr>
            <a:r>
              <a:rPr/>
              <a:t>Код программы для третьего случая:</a:t>
            </a:r>
          </a:p>
          <a:p>
            <a:pPr lvl="0" indent="0">
              <a:buNone/>
            </a:pPr>
            <a:r>
              <a:rPr>
                <a:latin typeface="Courier"/>
              </a:rPr>
              <a:t>//case3: x'' + x' + 8.8x = 0.7sin(3t)
model lab4_3
parameter Real w = sqrt(8.80);  
parameter Real g = 1;  
parameter Real x0 = -0.3; 
parameter Real y0 = 1.3; 
Real x(start=x0); 
Real y(start=y0); 
// f(t) 
function f 
input Real t ; 
output Real res; 
algorithm  
res := 0.7*sin(3*t); // 3 случай 
end f; 
equation 
der(x) = y; 
der(y) = -w*w*x - g*y - f(time); 
end lab4_3</a:t>
            </a:r>
          </a:p>
          <a:p>
            <a:pPr lvl="0" marL="0" indent="0">
              <a:spcBef>
                <a:spcPts val="3000"/>
              </a:spcBef>
              <a:buNone/>
            </a:pPr>
            <a:r>
              <a:rPr b="1"/>
              <a:t>Результаты работы кода на OpenModelica</a:t>
            </a:r>
          </a:p>
          <a:p>
            <a:pPr lvl="0" marL="0" indent="0">
              <a:buNone/>
            </a:pPr>
            <a:r>
              <a:rPr/>
              <a:t>Первый случай:</a:t>
            </a:r>
          </a:p>
          <a:p>
            <a:pPr lvl="0" marL="0" indent="0">
              <a:buNone/>
            </a:pPr>
            <a:r>
              <a:rPr/>
              <a:t>Колебания гармонического осциллятора без затуханий и без действий внешней силы</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7.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
            </a:r>
            <a:r>
              <a:rPr/>
              <a:t>Решение</a:t>
            </a:r>
            <a:r>
              <a:rPr/>
              <a:t> </a:t>
            </a:r>
            <a:r>
              <a:rPr/>
              <a:t>уравнения</a:t>
            </a:r>
            <a:r>
              <a:rPr/>
              <a:t> </a:t>
            </a:r>
            <a:r>
              <a:rPr/>
              <a:t>для</a:t>
            </a:r>
            <a:r>
              <a:rPr/>
              <a:t> </a:t>
            </a:r>
            <a:r>
              <a:rPr/>
              <a:t>колебания</a:t>
            </a:r>
            <a:r>
              <a:rPr/>
              <a:t> </a:t>
            </a:r>
            <a:r>
              <a:rPr/>
              <a:t>гармонического</a:t>
            </a:r>
            <a:r>
              <a:rPr/>
              <a:t> </a:t>
            </a:r>
            <a:r>
              <a:rPr/>
              <a:t>осциллятора</a:t>
            </a:r>
            <a:r>
              <a:rPr/>
              <a:t> </a:t>
            </a:r>
            <a:r>
              <a:rPr/>
              <a:t>без</a:t>
            </a:r>
            <a:r>
              <a:rPr/>
              <a:t> </a:t>
            </a:r>
            <a:r>
              <a:rPr/>
              <a:t>затуханий</a:t>
            </a:r>
            <a:r>
              <a:rPr/>
              <a:t> </a:t>
            </a:r>
            <a:r>
              <a:rPr/>
              <a:t>и</a:t>
            </a:r>
            <a:r>
              <a:rPr/>
              <a:t> </a:t>
            </a:r>
            <a:r>
              <a:rPr/>
              <a:t>без</a:t>
            </a:r>
            <a:r>
              <a:rPr/>
              <a:t> </a:t>
            </a:r>
            <a:r>
              <a:rPr/>
              <a:t>действий</a:t>
            </a:r>
            <a:r>
              <a:rPr/>
              <a:t> </a:t>
            </a:r>
            <a:r>
              <a:rPr/>
              <a:t>внешней</a:t>
            </a:r>
            <a:r>
              <a:rPr/>
              <a:t> </a:t>
            </a:r>
            <a:r>
              <a:rPr/>
              <a:t>силы</a:t>
            </a:r>
            <a:r>
              <a:rPr/>
              <a:t> </a:t>
            </a:r>
            <a:r>
              <a:rPr/>
              <a:t>на</a:t>
            </a:r>
            <a:r>
              <a:rPr/>
              <a:t> </a:t>
            </a:r>
            <a:r>
              <a:rPr/>
              <a:t>языке</a:t>
            </a:r>
            <a:r>
              <a:rPr/>
              <a:t> </a:t>
            </a:r>
            <a:r>
              <a:rPr/>
              <a:t>Open</a:t>
            </a:r>
            <a:r>
              <a:rPr/>
              <a:t> </a:t>
            </a:r>
            <a:r>
              <a:rPr/>
              <a:t>Modelica</a:t>
            </a:r>
            <a: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8.png" id="0" name="Picture 1"/>
          <p:cNvPicPr>
            <a:picLocks noGrp="1" noChangeAspect="1"/>
          </p:cNvPicPr>
          <p:nvPr/>
        </p:nvPicPr>
        <p:blipFill>
          <a:blip r:embed="rId2"/>
          <a:stretch>
            <a:fillRect/>
          </a:stretch>
        </p:blipFill>
        <p:spPr bwMode="auto">
          <a:xfrm>
            <a:off x="1346200" y="1600200"/>
            <a:ext cx="6438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
            </a:r>
            <a:r>
              <a:rPr/>
              <a:t>Фазовый</a:t>
            </a:r>
            <a:r>
              <a:rPr/>
              <a:t> </a:t>
            </a:r>
            <a:r>
              <a:rPr/>
              <a:t>потрет</a:t>
            </a:r>
            <a:r>
              <a:rPr/>
              <a:t> </a:t>
            </a:r>
            <a:r>
              <a:rPr/>
              <a:t>для</a:t>
            </a:r>
            <a:r>
              <a:rPr/>
              <a:t> </a:t>
            </a:r>
            <a:r>
              <a:rPr/>
              <a:t>колебания</a:t>
            </a:r>
            <a:r>
              <a:rPr/>
              <a:t> </a:t>
            </a:r>
            <a:r>
              <a:rPr/>
              <a:t>гармонического</a:t>
            </a:r>
            <a:r>
              <a:rPr/>
              <a:t> </a:t>
            </a:r>
            <a:r>
              <a:rPr/>
              <a:t>осциллятора</a:t>
            </a:r>
            <a:r>
              <a:rPr/>
              <a:t> </a:t>
            </a:r>
            <a:r>
              <a:rPr/>
              <a:t>без</a:t>
            </a:r>
            <a:r>
              <a:rPr/>
              <a:t> </a:t>
            </a:r>
            <a:r>
              <a:rPr/>
              <a:t>затуханий</a:t>
            </a:r>
            <a:r>
              <a:rPr/>
              <a:t> </a:t>
            </a:r>
            <a:r>
              <a:rPr/>
              <a:t>и</a:t>
            </a:r>
            <a:r>
              <a:rPr/>
              <a:t> </a:t>
            </a:r>
            <a:r>
              <a:rPr/>
              <a:t>без</a:t>
            </a:r>
            <a:r>
              <a:rPr/>
              <a:t> </a:t>
            </a:r>
            <a:r>
              <a:rPr/>
              <a:t>действий</a:t>
            </a:r>
            <a:r>
              <a:rPr/>
              <a:t> </a:t>
            </a:r>
            <a:r>
              <a:rPr/>
              <a:t>внешней</a:t>
            </a:r>
            <a:r>
              <a:rPr/>
              <a:t> </a:t>
            </a:r>
            <a:r>
              <a:rPr/>
              <a:t>силы</a:t>
            </a:r>
            <a:r>
              <a:rPr/>
              <a:t> </a:t>
            </a:r>
            <a:r>
              <a:rPr/>
              <a:t>на</a:t>
            </a:r>
            <a:r>
              <a:rPr/>
              <a:t> </a:t>
            </a:r>
            <a:r>
              <a:rPr/>
              <a:t>языке</a:t>
            </a:r>
            <a:r>
              <a:rPr/>
              <a:t> </a:t>
            </a:r>
            <a:r>
              <a:rPr/>
              <a:t>Open</a:t>
            </a:r>
            <a:r>
              <a:rPr/>
              <a:t> </a:t>
            </a:r>
            <a:r>
              <a:rPr/>
              <a:t>Modelica</a:t>
            </a:r>
            <a: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Второй случай:</a:t>
            </a:r>
          </a:p>
          <a:p>
            <a:pPr lvl="0" marL="0" indent="0">
              <a:buNone/>
            </a:pPr>
            <a:r>
              <a:rPr/>
              <a:t>Колебания гармонического осциллятора c затуханием и без действий внешней силы</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9.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
            </a:r>
            <a:r>
              <a:rPr/>
              <a:t>Решение</a:t>
            </a:r>
            <a:r>
              <a:rPr/>
              <a:t> </a:t>
            </a:r>
            <a:r>
              <a:rPr/>
              <a:t>уравнения</a:t>
            </a:r>
            <a:r>
              <a:rPr/>
              <a:t> </a:t>
            </a:r>
            <a:r>
              <a:rPr/>
              <a:t>для</a:t>
            </a:r>
            <a:r>
              <a:rPr/>
              <a:t> </a:t>
            </a:r>
            <a:r>
              <a:rPr/>
              <a:t>колебания</a:t>
            </a:r>
            <a:r>
              <a:rPr/>
              <a:t> </a:t>
            </a:r>
            <a:r>
              <a:rPr/>
              <a:t>гармонического</a:t>
            </a:r>
            <a:r>
              <a:rPr/>
              <a:t> </a:t>
            </a:r>
            <a:r>
              <a:rPr/>
              <a:t>осциллятора</a:t>
            </a:r>
            <a:r>
              <a:rPr/>
              <a:t> </a:t>
            </a:r>
            <a:r>
              <a:rPr/>
              <a:t>c</a:t>
            </a:r>
            <a:r>
              <a:rPr/>
              <a:t> </a:t>
            </a:r>
            <a:r>
              <a:rPr/>
              <a:t>затуханием</a:t>
            </a:r>
            <a:r>
              <a:rPr/>
              <a:t> </a:t>
            </a:r>
            <a:r>
              <a:rPr/>
              <a:t>и</a:t>
            </a:r>
            <a:r>
              <a:rPr/>
              <a:t> </a:t>
            </a:r>
            <a:r>
              <a:rPr/>
              <a:t>без</a:t>
            </a:r>
            <a:r>
              <a:rPr/>
              <a:t> </a:t>
            </a:r>
            <a:r>
              <a:rPr/>
              <a:t>действий</a:t>
            </a:r>
            <a:r>
              <a:rPr/>
              <a:t> </a:t>
            </a:r>
            <a:r>
              <a:rPr/>
              <a:t>внешней</a:t>
            </a:r>
            <a:r>
              <a:rPr/>
              <a:t> </a:t>
            </a:r>
            <a:r>
              <a:rPr/>
              <a:t>силы</a:t>
            </a:r>
            <a:r>
              <a:rPr/>
              <a:t> </a:t>
            </a:r>
            <a:r>
              <a:rPr/>
              <a:t>на</a:t>
            </a:r>
            <a:r>
              <a:rPr/>
              <a:t> </a:t>
            </a:r>
            <a:r>
              <a:rPr/>
              <a:t>языке</a:t>
            </a:r>
            <a:r>
              <a:rPr/>
              <a:t> </a:t>
            </a:r>
            <a:r>
              <a:rPr/>
              <a:t>Open</a:t>
            </a:r>
            <a:r>
              <a:rPr/>
              <a:t> </a:t>
            </a:r>
            <a:r>
              <a:rPr/>
              <a:t>Modelica</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Цель</a:t>
            </a:r>
            <a:r>
              <a:rPr/>
              <a:t> </a:t>
            </a:r>
            <a:r>
              <a:rPr/>
              <a:t>работы</a:t>
            </a:r>
          </a:p>
        </p:txBody>
      </p:sp>
      <p:sp>
        <p:nvSpPr>
          <p:cNvPr id="3" name="Content Placeholder 2"/>
          <p:cNvSpPr>
            <a:spLocks noGrp="1"/>
          </p:cNvSpPr>
          <p:nvPr>
            <p:ph idx="1"/>
          </p:nvPr>
        </p:nvSpPr>
        <p:spPr/>
        <p:txBody>
          <a:bodyPr/>
          <a:lstStyle/>
          <a:p>
            <a:pPr lvl="0" marL="0" indent="0">
              <a:buNone/>
            </a:pPr>
            <a:r>
              <a:rPr/>
              <a:t>Изучить понятие гармонического осциллятора, построить фазовый портрет и найти решение уравнения гармонического осциллятора.</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10.png" id="0" name="Picture 1"/>
          <p:cNvPicPr>
            <a:picLocks noGrp="1" noChangeAspect="1"/>
          </p:cNvPicPr>
          <p:nvPr/>
        </p:nvPicPr>
        <p:blipFill>
          <a:blip r:embed="rId2"/>
          <a:stretch>
            <a:fillRect/>
          </a:stretch>
        </p:blipFill>
        <p:spPr bwMode="auto">
          <a:xfrm>
            <a:off x="15494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
            </a:r>
            <a:r>
              <a:rPr/>
              <a:t>Фазовый</a:t>
            </a:r>
            <a:r>
              <a:rPr/>
              <a:t> </a:t>
            </a:r>
            <a:r>
              <a:rPr/>
              <a:t>потрет</a:t>
            </a:r>
            <a:r>
              <a:rPr/>
              <a:t> </a:t>
            </a:r>
            <a:r>
              <a:rPr/>
              <a:t>для</a:t>
            </a:r>
            <a:r>
              <a:rPr/>
              <a:t> </a:t>
            </a:r>
            <a:r>
              <a:rPr/>
              <a:t>колебания</a:t>
            </a:r>
            <a:r>
              <a:rPr/>
              <a:t> </a:t>
            </a:r>
            <a:r>
              <a:rPr/>
              <a:t>гармонического</a:t>
            </a:r>
            <a:r>
              <a:rPr/>
              <a:t> </a:t>
            </a:r>
            <a:r>
              <a:rPr/>
              <a:t>осциллятора</a:t>
            </a:r>
            <a:r>
              <a:rPr/>
              <a:t> </a:t>
            </a:r>
            <a:r>
              <a:rPr/>
              <a:t>c</a:t>
            </a:r>
            <a:r>
              <a:rPr/>
              <a:t> </a:t>
            </a:r>
            <a:r>
              <a:rPr/>
              <a:t>затуханием</a:t>
            </a:r>
            <a:r>
              <a:rPr/>
              <a:t> </a:t>
            </a:r>
            <a:r>
              <a:rPr/>
              <a:t>и</a:t>
            </a:r>
            <a:r>
              <a:rPr/>
              <a:t> </a:t>
            </a:r>
            <a:r>
              <a:rPr/>
              <a:t>без</a:t>
            </a:r>
            <a:r>
              <a:rPr/>
              <a:t> </a:t>
            </a:r>
            <a:r>
              <a:rPr/>
              <a:t>действий</a:t>
            </a:r>
            <a:r>
              <a:rPr/>
              <a:t> </a:t>
            </a:r>
            <a:r>
              <a:rPr/>
              <a:t>внешней</a:t>
            </a:r>
            <a:r>
              <a:rPr/>
              <a:t> </a:t>
            </a:r>
            <a:r>
              <a:rPr/>
              <a:t>силы</a:t>
            </a:r>
            <a:r>
              <a:rPr/>
              <a:t> </a:t>
            </a:r>
            <a:r>
              <a:rPr/>
              <a:t>на</a:t>
            </a:r>
            <a:r>
              <a:rPr/>
              <a:t> </a:t>
            </a:r>
            <a:r>
              <a:rPr/>
              <a:t>языке</a:t>
            </a:r>
            <a:r>
              <a:rPr/>
              <a:t> </a:t>
            </a:r>
            <a:r>
              <a:rPr/>
              <a:t>Open</a:t>
            </a:r>
            <a:r>
              <a:rPr/>
              <a:t> </a:t>
            </a:r>
            <a:r>
              <a:rPr/>
              <a:t>Modelica</a:t>
            </a:r>
            <a: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Третий случай:</a:t>
            </a:r>
          </a:p>
          <a:p>
            <a:pPr lvl="0" marL="0" indent="0">
              <a:buNone/>
            </a:pPr>
            <a:r>
              <a:rPr/>
              <a:t>Колебания гармонического осциллятора c затуханием и под действием внешней силы</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11.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
            </a:r>
            <a:r>
              <a:rPr/>
              <a:t>Решение</a:t>
            </a:r>
            <a:r>
              <a:rPr/>
              <a:t> </a:t>
            </a:r>
            <a:r>
              <a:rPr/>
              <a:t>уравнения</a:t>
            </a:r>
            <a:r>
              <a:rPr/>
              <a:t> </a:t>
            </a:r>
            <a:r>
              <a:rPr/>
              <a:t>для</a:t>
            </a:r>
            <a:r>
              <a:rPr/>
              <a:t> </a:t>
            </a:r>
            <a:r>
              <a:rPr/>
              <a:t>колебания</a:t>
            </a:r>
            <a:r>
              <a:rPr/>
              <a:t> </a:t>
            </a:r>
            <a:r>
              <a:rPr/>
              <a:t>гармонического</a:t>
            </a:r>
            <a:r>
              <a:rPr/>
              <a:t> </a:t>
            </a:r>
            <a:r>
              <a:rPr/>
              <a:t>осциллятора</a:t>
            </a:r>
            <a:r>
              <a:rPr/>
              <a:t> </a:t>
            </a:r>
            <a:r>
              <a:rPr/>
              <a:t>cc</a:t>
            </a:r>
            <a:r>
              <a:rPr/>
              <a:t> </a:t>
            </a:r>
            <a:r>
              <a:rPr/>
              <a:t>затуханием</a:t>
            </a:r>
            <a:r>
              <a:rPr/>
              <a:t> </a:t>
            </a:r>
            <a:r>
              <a:rPr/>
              <a:t>и</a:t>
            </a:r>
            <a:r>
              <a:rPr/>
              <a:t> </a:t>
            </a:r>
            <a:r>
              <a:rPr/>
              <a:t>под</a:t>
            </a:r>
            <a:r>
              <a:rPr/>
              <a:t> </a:t>
            </a:r>
            <a:r>
              <a:rPr/>
              <a:t>действием</a:t>
            </a:r>
            <a:r>
              <a:rPr/>
              <a:t> </a:t>
            </a:r>
            <a:r>
              <a:rPr/>
              <a:t>внешней</a:t>
            </a:r>
            <a:r>
              <a:rPr/>
              <a:t> </a:t>
            </a:r>
            <a:r>
              <a:rPr/>
              <a:t>силы</a:t>
            </a:r>
            <a:r>
              <a:rPr/>
              <a:t> </a:t>
            </a:r>
            <a:r>
              <a:rPr/>
              <a:t>на</a:t>
            </a:r>
            <a:r>
              <a:rPr/>
              <a:t> </a:t>
            </a:r>
            <a:r>
              <a:rPr/>
              <a:t>языке</a:t>
            </a:r>
            <a:r>
              <a:rPr/>
              <a:t> </a:t>
            </a:r>
            <a:r>
              <a:rPr/>
              <a:t>Open</a:t>
            </a:r>
            <a:r>
              <a:rPr/>
              <a:t> </a:t>
            </a:r>
            <a:r>
              <a:rPr/>
              <a:t>Modelica</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12.png" id="0" name="Picture 1"/>
          <p:cNvPicPr>
            <a:picLocks noGrp="1" noChangeAspect="1"/>
          </p:cNvPicPr>
          <p:nvPr/>
        </p:nvPicPr>
        <p:blipFill>
          <a:blip r:embed="rId2"/>
          <a:stretch>
            <a:fillRect/>
          </a:stretch>
        </p:blipFill>
        <p:spPr bwMode="auto">
          <a:xfrm>
            <a:off x="1574800" y="1600200"/>
            <a:ext cx="5994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
            </a:r>
            <a:r>
              <a:rPr/>
              <a:t>Фазовый</a:t>
            </a:r>
            <a:r>
              <a:rPr/>
              <a:t> </a:t>
            </a:r>
            <a:r>
              <a:rPr/>
              <a:t>потрет</a:t>
            </a:r>
            <a:r>
              <a:rPr/>
              <a:t> </a:t>
            </a:r>
            <a:r>
              <a:rPr/>
              <a:t>для</a:t>
            </a:r>
            <a:r>
              <a:rPr/>
              <a:t> </a:t>
            </a:r>
            <a:r>
              <a:rPr/>
              <a:t>колебания</a:t>
            </a:r>
            <a:r>
              <a:rPr/>
              <a:t> </a:t>
            </a:r>
            <a:r>
              <a:rPr/>
              <a:t>гармонического</a:t>
            </a:r>
            <a:r>
              <a:rPr/>
              <a:t> </a:t>
            </a:r>
            <a:r>
              <a:rPr/>
              <a:t>осциллятора</a:t>
            </a:r>
            <a:r>
              <a:rPr/>
              <a:t> </a:t>
            </a:r>
            <a:r>
              <a:rPr/>
              <a:t>c</a:t>
            </a:r>
            <a:r>
              <a:rPr/>
              <a:t> </a:t>
            </a:r>
            <a:r>
              <a:rPr/>
              <a:t>затуханием</a:t>
            </a:r>
            <a:r>
              <a:rPr/>
              <a:t> </a:t>
            </a:r>
            <a:r>
              <a:rPr/>
              <a:t>и</a:t>
            </a:r>
            <a:r>
              <a:rPr/>
              <a:t> </a:t>
            </a:r>
            <a:r>
              <a:rPr/>
              <a:t>под</a:t>
            </a:r>
            <a:r>
              <a:rPr/>
              <a:t> </a:t>
            </a:r>
            <a:r>
              <a:rPr/>
              <a:t>действием</a:t>
            </a:r>
            <a:r>
              <a:rPr/>
              <a:t> </a:t>
            </a:r>
            <a:r>
              <a:rPr/>
              <a:t>внешней</a:t>
            </a:r>
            <a:r>
              <a:rPr/>
              <a:t> </a:t>
            </a:r>
            <a:r>
              <a:rPr/>
              <a:t>силы</a:t>
            </a:r>
            <a:r>
              <a:rPr/>
              <a:t> </a:t>
            </a:r>
            <a:r>
              <a:rPr/>
              <a:t>на</a:t>
            </a:r>
            <a:r>
              <a:rPr/>
              <a:t> </a:t>
            </a:r>
            <a:r>
              <a:rPr/>
              <a:t>языке</a:t>
            </a:r>
            <a:r>
              <a:rPr/>
              <a:t> </a:t>
            </a:r>
            <a:r>
              <a:rPr/>
              <a:t>Open</a:t>
            </a:r>
            <a:r>
              <a:rPr/>
              <a:t> </a:t>
            </a:r>
            <a:r>
              <a:rPr/>
              <a:t>Modelica</a:t>
            </a:r>
            <a: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Анализ</a:t>
            </a:r>
            <a:r>
              <a:rPr/>
              <a:t> </a:t>
            </a:r>
            <a:r>
              <a:rPr/>
              <a:t>полученных</a:t>
            </a:r>
            <a:r>
              <a:rPr/>
              <a:t> </a:t>
            </a:r>
            <a:r>
              <a:rPr/>
              <a:t>результатов.</a:t>
            </a:r>
            <a:r>
              <a:rPr/>
              <a:t> </a:t>
            </a:r>
            <a:r>
              <a:rPr/>
              <a:t>Сравнение</a:t>
            </a:r>
            <a:r>
              <a:rPr/>
              <a:t> </a:t>
            </a:r>
            <a:r>
              <a:rPr/>
              <a:t>языков.</a:t>
            </a:r>
          </a:p>
        </p:txBody>
      </p:sp>
      <p:sp>
        <p:nvSpPr>
          <p:cNvPr id="3" name="Content Placeholder 2"/>
          <p:cNvSpPr>
            <a:spLocks noGrp="1"/>
          </p:cNvSpPr>
          <p:nvPr>
            <p:ph idx="1"/>
          </p:nvPr>
        </p:nvSpPr>
        <p:spPr/>
        <p:txBody>
          <a:bodyPr/>
          <a:lstStyle/>
          <a:p>
            <a:pPr lvl="0" marL="0" indent="0">
              <a:buNone/>
            </a:pPr>
            <a:r>
              <a:rPr/>
              <a:t>В итоге проделанной работы мы построили по три модели (включающих в себя два графика) на языках Julia и OpenModelica. Построение моделей колебания на языке OpenModelica занимает меньше строк, чем аналогичное построение на Julia.</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Вывод</a:t>
            </a:r>
          </a:p>
        </p:txBody>
      </p:sp>
      <p:sp>
        <p:nvSpPr>
          <p:cNvPr id="3" name="Content Placeholder 2"/>
          <p:cNvSpPr>
            <a:spLocks noGrp="1"/>
          </p:cNvSpPr>
          <p:nvPr>
            <p:ph idx="1"/>
          </p:nvPr>
        </p:nvSpPr>
        <p:spPr/>
        <p:txBody>
          <a:bodyPr/>
          <a:lstStyle/>
          <a:p>
            <a:pPr lvl="0" marL="0" indent="0">
              <a:buNone/>
            </a:pPr>
            <a:r>
              <a:rPr/>
              <a:t>В ходе выполнения лабораторной работы были построены решения уравнения гармонического осциллятора и фазовые портреты гармонических колебаний без затухания, с затуханием и при действии внешней силы на языках Julia и Open Modelica.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Список</a:t>
            </a:r>
            <a:r>
              <a:rPr/>
              <a:t> </a:t>
            </a:r>
            <a:r>
              <a:rPr/>
              <a:t>литературы.</a:t>
            </a:r>
            <a:r>
              <a:rPr/>
              <a:t> </a:t>
            </a:r>
            <a:r>
              <a:rPr/>
              <a:t>Библиография</a:t>
            </a:r>
          </a:p>
        </p:txBody>
      </p:sp>
      <p:sp>
        <p:nvSpPr>
          <p:cNvPr id="3" name="Content Placeholder 2"/>
          <p:cNvSpPr>
            <a:spLocks noGrp="1"/>
          </p:cNvSpPr>
          <p:nvPr>
            <p:ph idx="1"/>
          </p:nvPr>
        </p:nvSpPr>
        <p:spPr/>
        <p:txBody>
          <a:bodyPr/>
          <a:lstStyle/>
          <a:p>
            <a:pPr lvl="0" marL="0" indent="0">
              <a:buNone/>
            </a:pPr>
            <a:r>
              <a:rPr/>
              <a:t>[1] Документация по Julia: https://docs.julialang.org/en/v1/</a:t>
            </a:r>
          </a:p>
          <a:p>
            <a:pPr lvl="0" marL="0" indent="0">
              <a:buNone/>
            </a:pPr>
            <a:r>
              <a:rPr/>
              <a:t>[2] Документация по OpenModelica: https://openmodelica.org/</a:t>
            </a:r>
          </a:p>
          <a:p>
            <a:pPr lvl="0" marL="0" indent="0">
              <a:buNone/>
            </a:pPr>
            <a:r>
              <a:rPr/>
              <a:t>[3] Решение дифференциальных уравнений: https://www.wolframalpha.com/</a:t>
            </a:r>
          </a:p>
          <a:p>
            <a:pPr lvl="0" marL="0" indent="0">
              <a:buNone/>
            </a:pPr>
            <a:r>
              <a:rPr/>
              <a:t>[4] Бутиков И. Е. Собственные колебания линейного осциллятора. 2011.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Теоретическое</a:t>
            </a:r>
            <a:r>
              <a:rPr/>
              <a:t> </a:t>
            </a:r>
            <a:r>
              <a:rPr/>
              <a:t>введение</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Гармонический осциллятор [1] — система, которая при смещении из положения равновесия испытывает действие возвращающей силы F, пропорциональной смещению x.</a:t>
                </a:r>
              </a:p>
              <a:p>
                <a:pPr lvl="1"/>
                <a:r>
                  <a:rPr/>
                  <a:t>Гармоническое колебание [2] - колебание, в процессе которого величины, характеризующие движение (смещение, скорость, ускорение и др.), изменяются по закону синуса или косинуса (гармоническому закону).</a:t>
                </a:r>
              </a:p>
              <a:p>
                <a:pPr lvl="0" marL="0" indent="0">
                  <a:buNone/>
                </a:pPr>
                <a:r>
                  <a:rPr/>
                  <a:t>Движение грузика на пружинке, маятника, заряда в электрическом контуре, а также эволюция во времени многих систем в физике, химии, биологии и других науках при определенных предположениях можно описать одним и тем же дифференциальным уравнением, которое в теории колебаний выступает в качестве основной модели. Эта модель называется линейным гармоническим осциллятором. Уравнение свободных колебаний гармонического осциллятора имеет следующий вид:</a:t>
                </a:r>
              </a:p>
              <a:p>
                <a:pPr lvl="0" marL="0" indent="0">
                  <a:buNone/>
                </a:pPr>
                <a14:m>
                  <m:oMathPara xmlns:m="http://schemas.openxmlformats.org/officeDocument/2006/math">
                    <m:oMathParaPr>
                      <m:jc m:val="center"/>
                    </m:oMathParaPr>
                    <m:oMath>
                      <m:acc>
                        <m:accPr>
                          <m:chr m:val="̈"/>
                        </m:accPr>
                        <m:e>
                          <m:r>
                            <m:t>x</m:t>
                          </m:r>
                        </m:e>
                      </m:acc>
                      <m:r>
                        <m:rPr>
                          <m:sty m:val="p"/>
                        </m:rPr>
                        <m:t>+</m:t>
                      </m:r>
                      <m:r>
                        <m:t>2</m:t>
                      </m:r>
                      <m:r>
                        <m:t>γ</m:t>
                      </m:r>
                      <m:acc>
                        <m:accPr>
                          <m:chr m:val="̇"/>
                        </m:accPr>
                        <m:e>
                          <m:r>
                            <m:t>x</m:t>
                          </m:r>
                        </m:e>
                      </m:acc>
                      <m:r>
                        <m:rPr>
                          <m:sty m:val="p"/>
                        </m:rPr>
                        <m:t>+</m:t>
                      </m:r>
                      <m:sSubSup>
                        <m:e>
                          <m:r>
                            <m:t>ω</m:t>
                          </m:r>
                        </m:e>
                        <m:sub>
                          <m:r>
                            <m:t>0</m:t>
                          </m:r>
                        </m:sub>
                        <m:sup>
                          <m:r>
                            <m:t>2</m:t>
                          </m:r>
                        </m:sup>
                      </m:sSubSup>
                      <m:r>
                        <m:rPr>
                          <m:sty m:val="p"/>
                        </m:rPr>
                        <m:t>=</m:t>
                      </m:r>
                      <m:r>
                        <m:t>0</m:t>
                      </m:r>
                    </m:oMath>
                  </m:oMathPara>
                </a14:m>
              </a:p>
              <a:p>
                <a:pPr lvl="0" marL="0" indent="0">
                  <a:buNone/>
                </a:pPr>
                <a:r>
                  <a:rPr/>
                  <a:t>где </a:t>
                </a:r>
                <a14:m>
                  <m:oMath xmlns:m="http://schemas.openxmlformats.org/officeDocument/2006/math">
                    <m:r>
                      <m:t>x</m:t>
                    </m:r>
                  </m:oMath>
                </a14:m>
                <a:r>
                  <a:rPr/>
                  <a:t> - переменная, описывающая состояние системы (смещение грузика, заряд конденсатора и т.д.), </a:t>
                </a:r>
                <a14:m>
                  <m:oMath xmlns:m="http://schemas.openxmlformats.org/officeDocument/2006/math">
                    <m:r>
                      <m:t>γ</m:t>
                    </m:r>
                  </m:oMath>
                </a14:m>
                <a:r>
                  <a:rPr/>
                  <a:t> - параметр, характеризующий потери энергии (трение в механической системе, сопротивление в контуре), </a:t>
                </a:r>
                <a14:m>
                  <m:oMath xmlns:m="http://schemas.openxmlformats.org/officeDocument/2006/math">
                    <m:sSub>
                      <m:e>
                        <m:r>
                          <m:t>ω</m:t>
                        </m:r>
                      </m:e>
                      <m:sub>
                        <m:r>
                          <m:t>0</m:t>
                        </m:r>
                      </m:sub>
                    </m:sSub>
                  </m:oMath>
                </a14:m>
                <a:r>
                  <a:rPr/>
                  <a:t> - собственная частота колебаний. Это уравнение есть линейное однородное дифференциальное уравнение второго порядка и оно является примером линейной динамической системы.</a:t>
                </a:r>
              </a:p>
              <a:p>
                <a:pPr lvl="0" marL="0" indent="0">
                  <a:buNone/>
                </a:pPr>
                <a:r>
                  <a:rPr/>
                  <a:t>При отсутствии потерь в системе ( </a:t>
                </a:r>
                <a14:m>
                  <m:oMath xmlns:m="http://schemas.openxmlformats.org/officeDocument/2006/math">
                    <m:r>
                      <m:t>γ</m:t>
                    </m:r>
                    <m:r>
                      <m:rPr>
                        <m:sty m:val="p"/>
                      </m:rPr>
                      <m:t>=</m:t>
                    </m:r>
                    <m:r>
                      <m:t>0</m:t>
                    </m:r>
                  </m:oMath>
                </a14:m>
                <a:r>
                  <a:rPr/>
                  <a:t> ) получаем уравнение консервативного осциллятора энергия колебания которого сохраняется во времени.</a:t>
                </a:r>
              </a:p>
              <a:p>
                <a:pPr lvl="0" marL="0" indent="0">
                  <a:buNone/>
                </a:pPr>
                <a14:m>
                  <m:oMathPara xmlns:m="http://schemas.openxmlformats.org/officeDocument/2006/math">
                    <m:oMathParaPr>
                      <m:jc m:val="center"/>
                    </m:oMathParaPr>
                    <m:oMath>
                      <m:acc>
                        <m:accPr>
                          <m:chr m:val="̈"/>
                        </m:accPr>
                        <m:e>
                          <m:r>
                            <m:t>x</m:t>
                          </m:r>
                        </m:e>
                      </m:acc>
                      <m:r>
                        <m:rPr>
                          <m:sty m:val="p"/>
                        </m:rPr>
                        <m:t>+</m:t>
                      </m:r>
                      <m:sSubSup>
                        <m:e>
                          <m:r>
                            <m:t>ω</m:t>
                          </m:r>
                        </m:e>
                        <m:sub>
                          <m:r>
                            <m:t>0</m:t>
                          </m:r>
                        </m:sub>
                        <m:sup>
                          <m:r>
                            <m:t>2</m:t>
                          </m:r>
                        </m:sup>
                      </m:sSubSup>
                      <m:r>
                        <m:t>x</m:t>
                      </m:r>
                      <m:r>
                        <m:rPr>
                          <m:sty m:val="p"/>
                        </m:rPr>
                        <m:t>=</m:t>
                      </m:r>
                      <m:r>
                        <m:t>0</m:t>
                      </m:r>
                    </m:oMath>
                  </m:oMathPara>
                </a14:m>
              </a:p>
              <a:p>
                <a:pPr lvl="0" marL="0" indent="0">
                  <a:buNone/>
                </a:pPr>
                <a:r>
                  <a:rPr/>
                  <a:t>Для однозначной разрешимости уравнения второго порядка необходимо задать два начальных условия вида</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x</m:t>
                                </m:r>
                                <m:r>
                                  <m:rPr>
                                    <m:sty m:val="p"/>
                                  </m:rPr>
                                  <m:t>(</m:t>
                                </m:r>
                                <m:sSub>
                                  <m:e>
                                    <m:r>
                                      <m:t>t</m:t>
                                    </m:r>
                                  </m:e>
                                  <m:sub>
                                    <m:r>
                                      <m:t>0</m:t>
                                    </m:r>
                                  </m:sub>
                                </m:sSub>
                                <m:r>
                                  <m:rPr>
                                    <m:sty m:val="p"/>
                                  </m:rPr>
                                  <m:t>)</m:t>
                                </m:r>
                                <m:r>
                                  <m:rPr>
                                    <m:sty m:val="p"/>
                                  </m:rPr>
                                  <m:t>=</m:t>
                                </m:r>
                                <m:sSub>
                                  <m:e>
                                    <m:r>
                                      <m:t>x</m:t>
                                    </m:r>
                                  </m:e>
                                  <m:sub>
                                    <m:r>
                                      <m:t>0</m:t>
                                    </m:r>
                                  </m:sub>
                                </m:sSub>
                              </m:e>
                            </m:mr>
                            <m:mr>
                              <m:e>
                                <m:acc>
                                  <m:accPr>
                                    <m:chr m:val="̇"/>
                                  </m:accPr>
                                  <m:e>
                                    <m:r>
                                      <m:t>x</m:t>
                                    </m:r>
                                    <m:r>
                                      <m:rPr>
                                        <m:sty m:val="p"/>
                                      </m:rPr>
                                      <m:t>(</m:t>
                                    </m:r>
                                    <m:sSub>
                                      <m:e>
                                        <m:r>
                                          <m:t>t</m:t>
                                        </m:r>
                                      </m:e>
                                      <m:sub>
                                        <m:r>
                                          <m:t>0</m:t>
                                        </m:r>
                                      </m:sub>
                                    </m:sSub>
                                    <m:r>
                                      <m:rPr>
                                        <m:sty m:val="p"/>
                                      </m:rPr>
                                      <m:t>)</m:t>
                                    </m:r>
                                  </m:e>
                                </m:acc>
                                <m:r>
                                  <m:rPr>
                                    <m:sty m:val="p"/>
                                  </m:rPr>
                                  <m:t>=</m:t>
                                </m:r>
                                <m:sSub>
                                  <m:e>
                                    <m:r>
                                      <m:t>y</m:t>
                                    </m:r>
                                  </m:e>
                                  <m:sub>
                                    <m:r>
                                      <m:t>0</m:t>
                                    </m:r>
                                  </m:sub>
                                </m:sSub>
                              </m:e>
                            </m:mr>
                          </m:m>
                        </m:e>
                      </m:d>
                    </m:oMath>
                  </m:oMathPara>
                </a14:m>
              </a:p>
              <a:p>
                <a:pPr lvl="0" marL="0" indent="0">
                  <a:buNone/>
                </a:pPr>
                <a:r>
                  <a:rPr/>
                  <a:t>Уравнение второго порядка можно представить в виде системы двух уравнений первого порядка:</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x</m:t>
                                </m:r>
                                <m:r>
                                  <m:rPr>
                                    <m:sty m:val="p"/>
                                  </m:rPr>
                                  <m:t>=</m:t>
                                </m:r>
                                <m:r>
                                  <m:t>y</m:t>
                                </m:r>
                              </m:e>
                            </m:mr>
                            <m:mr>
                              <m:e>
                                <m:r>
                                  <m:t>y</m:t>
                                </m:r>
                                <m:r>
                                  <m:rPr>
                                    <m:sty m:val="p"/>
                                  </m:rPr>
                                  <m:t>=</m:t>
                                </m:r>
                                <m:r>
                                  <m:rPr>
                                    <m:sty m:val="p"/>
                                  </m:rPr>
                                  <m:t>−</m:t>
                                </m:r>
                                <m:sSubSup>
                                  <m:e>
                                    <m:r>
                                      <m:t>ω</m:t>
                                    </m:r>
                                  </m:e>
                                  <m:sub>
                                    <m:r>
                                      <m:t>0</m:t>
                                    </m:r>
                                  </m:sub>
                                  <m:sup>
                                    <m:r>
                                      <m:t>2</m:t>
                                    </m:r>
                                  </m:sup>
                                </m:sSubSup>
                                <m:r>
                                  <m:t>x</m:t>
                                </m:r>
                              </m:e>
                            </m:mr>
                          </m:m>
                        </m:e>
                      </m:d>
                    </m:oMath>
                  </m:oMathPara>
                </a14:m>
              </a:p>
              <a:p>
                <a:pPr lvl="0" marL="0" indent="0">
                  <a:buNone/>
                </a:pPr>
                <a:r>
                  <a:rPr/>
                  <a:t>Начальные условия для системы примут вид:</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x</m:t>
                                </m:r>
                                <m:r>
                                  <m:rPr>
                                    <m:sty m:val="p"/>
                                  </m:rPr>
                                  <m:t>(</m:t>
                                </m:r>
                                <m:sSub>
                                  <m:e>
                                    <m:r>
                                      <m:t>t</m:t>
                                    </m:r>
                                  </m:e>
                                  <m:sub>
                                    <m:r>
                                      <m:t>0</m:t>
                                    </m:r>
                                  </m:sub>
                                </m:sSub>
                                <m:r>
                                  <m:rPr>
                                    <m:sty m:val="p"/>
                                  </m:rPr>
                                  <m:t>)</m:t>
                                </m:r>
                                <m:r>
                                  <m:rPr>
                                    <m:sty m:val="p"/>
                                  </m:rPr>
                                  <m:t>=</m:t>
                                </m:r>
                                <m:sSub>
                                  <m:e>
                                    <m:r>
                                      <m:t>x</m:t>
                                    </m:r>
                                  </m:e>
                                  <m:sub>
                                    <m:r>
                                      <m:t>0</m:t>
                                    </m:r>
                                  </m:sub>
                                </m:sSub>
                              </m:e>
                            </m:mr>
                            <m:mr>
                              <m:e>
                                <m:r>
                                  <m:t>y</m:t>
                                </m:r>
                                <m:r>
                                  <m:rPr>
                                    <m:sty m:val="p"/>
                                  </m:rPr>
                                  <m:t>(</m:t>
                                </m:r>
                                <m:sSub>
                                  <m:e>
                                    <m:r>
                                      <m:t>t</m:t>
                                    </m:r>
                                  </m:e>
                                  <m:sub>
                                    <m:r>
                                      <m:t>0</m:t>
                                    </m:r>
                                  </m:sub>
                                </m:sSub>
                                <m:r>
                                  <m:rPr>
                                    <m:sty m:val="p"/>
                                  </m:rPr>
                                  <m:t>)</m:t>
                                </m:r>
                                <m:r>
                                  <m:rPr>
                                    <m:sty m:val="p"/>
                                  </m:rPr>
                                  <m:t>=</m:t>
                                </m:r>
                                <m:sSub>
                                  <m:e>
                                    <m:r>
                                      <m:t>y</m:t>
                                    </m:r>
                                  </m:e>
                                  <m:sub>
                                    <m:r>
                                      <m:t>0</m:t>
                                    </m:r>
                                  </m:sub>
                                </m:sSub>
                              </m:e>
                            </m:mr>
                          </m:m>
                        </m:e>
                      </m:d>
                    </m:oMath>
                  </m:oMathPara>
                </a14:m>
              </a:p>
              <a:p>
                <a:pPr lvl="0" marL="0" indent="0">
                  <a:buNone/>
                </a:pPr>
                <a:r>
                  <a:rPr/>
                  <a:t>Независимые переменные </a:t>
                </a:r>
                <a14:m>
                  <m:oMath xmlns:m="http://schemas.openxmlformats.org/officeDocument/2006/math">
                    <m:r>
                      <m:t>x</m:t>
                    </m:r>
                    <m:r>
                      <m:rPr>
                        <m:sty m:val="p"/>
                      </m:rPr>
                      <m:t>,</m:t>
                    </m:r>
                    <m:r>
                      <m:t>y</m:t>
                    </m:r>
                  </m:oMath>
                </a14:m>
                <a:r>
                  <a:rPr/>
                  <a:t> определяют пространство, в котором «движется» решение. Это фазовое пространство системы, поскольку оно двумерно будем называть его фазовой плоскостью.</a:t>
                </a:r>
              </a:p>
              <a:p>
                <a:pPr lvl="0" marL="0" indent="0">
                  <a:buNone/>
                </a:pPr>
                <a:r>
                  <a:rPr/>
                  <a:t>Значение фазовых координат </a:t>
                </a:r>
                <a14:m>
                  <m:oMath xmlns:m="http://schemas.openxmlformats.org/officeDocument/2006/math">
                    <m:r>
                      <m:t>x</m:t>
                    </m:r>
                    <m:r>
                      <m:rPr>
                        <m:sty m:val="p"/>
                      </m:rPr>
                      <m:t>,</m:t>
                    </m:r>
                    <m:r>
                      <m:t>y</m:t>
                    </m:r>
                  </m:oMath>
                </a14:m>
                <a:r>
                  <a:rPr/>
                  <a:t> в любой момент времени полностью определяет состояние системы. Решению уравнения движения как функции времени отвечает гладкая кривая в фазовой плоскости. Она называется фазовой траекторией. Если множество различных решений (соответствующих различным начальным условиям) изобразить на одной фазовой плоскости, возникает общая картина поведения системы. Такую картину, образованную набором фазовых траекторий, называют фазовым портретом.</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Задачи</a:t>
            </a:r>
          </a:p>
        </p:txBody>
      </p:sp>
      <p:sp>
        <p:nvSpPr>
          <p:cNvPr id="3" name="Content Placeholder 2"/>
          <p:cNvSpPr>
            <a:spLocks noGrp="1"/>
          </p:cNvSpPr>
          <p:nvPr>
            <p:ph idx="1"/>
          </p:nvPr>
        </p:nvSpPr>
        <p:spPr/>
        <p:txBody>
          <a:bodyPr/>
          <a:lstStyle/>
          <a:p>
            <a:pPr lvl="1">
              <a:buAutoNum type="arabicPeriod"/>
            </a:pPr>
            <a:r>
              <a:rPr/>
              <a:t>Разобраться в понятии гармонического осциллятора</a:t>
            </a:r>
          </a:p>
          <a:p>
            <a:pPr lvl="1">
              <a:buAutoNum type="arabicPeriod"/>
            </a:pPr>
            <a:r>
              <a:rPr/>
              <a:t>Ознакомиться с уравнением свободных колебаний гармонического осциллятора</a:t>
            </a:r>
          </a:p>
          <a:p>
            <a:pPr lvl="1">
              <a:buAutoNum type="arabicPeriod"/>
            </a:pPr>
            <a:r>
              <a:rPr/>
              <a:t>Построить фазовый портрет гармонического осциллятора и решение уравнения на языках Julia и Open Modelica гармонического осциллятора для следующих случаев:</a:t>
            </a:r>
          </a:p>
          <a:p>
            <a:pPr lvl="1"/>
            <a:r>
              <a:rPr/>
              <a:t>Колебания гармонического осциллятора без затуханий и без действий внешней силы</a:t>
            </a:r>
          </a:p>
          <a:p>
            <a:pPr lvl="1"/>
            <a:r>
              <a:rPr/>
              <a:t>Колебания гармонического осциллятора c затуханием и без действий внешней силы</a:t>
            </a:r>
          </a:p>
          <a:p>
            <a:pPr lvl="1"/>
            <a:r>
              <a:rPr/>
              <a:t>Колебания гармонического осциллятора c затуханием и под действием внешней силы</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Задание</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Вариант 30:</a:t>
                </a:r>
              </a:p>
              <a:p>
                <a:pPr lvl="0" marL="0" indent="0">
                  <a:buNone/>
                </a:pPr>
                <a:r>
                  <a:rPr/>
                  <a:t>Постройте фазовый портрет гармонического осциллятора и решение уравнения гармонического осциллятора для следующих случаев:</a:t>
                </a:r>
              </a:p>
              <a:p>
                <a:pPr lvl="1">
                  <a:buAutoNum type="arabicPeriod"/>
                </a:pPr>
                <a:r>
                  <a:rPr/>
                  <a:t>Колебания гармонического осциллятора без затуханий и без действий внешней силы </a:t>
                </a:r>
                <a14:m>
                  <m:oMath xmlns:m="http://schemas.openxmlformats.org/officeDocument/2006/math">
                    <m:acc>
                      <m:accPr>
                        <m:chr m:val="̈"/>
                      </m:accPr>
                      <m:e>
                        <m:r>
                          <m:t>x</m:t>
                        </m:r>
                      </m:e>
                    </m:acc>
                    <m:r>
                      <m:rPr>
                        <m:sty m:val="p"/>
                      </m:rPr>
                      <m:t>+</m:t>
                    </m:r>
                    <m:r>
                      <m:t>4.3</m:t>
                    </m:r>
                    <m:r>
                      <m:t>x</m:t>
                    </m:r>
                    <m:r>
                      <m:rPr>
                        <m:sty m:val="p"/>
                      </m:rPr>
                      <m:t>=</m:t>
                    </m:r>
                    <m:r>
                      <m:t>0</m:t>
                    </m:r>
                  </m:oMath>
                </a14:m>
                <a:r>
                  <a:rPr/>
                  <a:t>;</a:t>
                </a:r>
              </a:p>
              <a:p>
                <a:pPr lvl="1">
                  <a:buAutoNum type="arabicPeriod"/>
                </a:pPr>
                <a:r>
                  <a:rPr/>
                  <a:t>Колебания гармонического осциллятора c затуханием и без действий внешней силы </a:t>
                </a:r>
                <a14:m>
                  <m:oMath xmlns:m="http://schemas.openxmlformats.org/officeDocument/2006/math">
                    <m:acc>
                      <m:accPr>
                        <m:chr m:val="̈"/>
                      </m:accPr>
                      <m:e>
                        <m:r>
                          <m:t>x</m:t>
                        </m:r>
                      </m:e>
                    </m:acc>
                    <m:r>
                      <m:rPr>
                        <m:sty m:val="p"/>
                      </m:rPr>
                      <m:t>+</m:t>
                    </m:r>
                    <m:acc>
                      <m:accPr>
                        <m:chr m:val="̇"/>
                      </m:accPr>
                      <m:e>
                        <m:r>
                          <m:t>x</m:t>
                        </m:r>
                      </m:e>
                    </m:acc>
                    <m:r>
                      <m:rPr>
                        <m:sty m:val="p"/>
                      </m:rPr>
                      <m:t>+</m:t>
                    </m:r>
                    <m:r>
                      <m:t>20</m:t>
                    </m:r>
                    <m:r>
                      <m:t>x</m:t>
                    </m:r>
                    <m:r>
                      <m:rPr>
                        <m:sty m:val="p"/>
                      </m:rPr>
                      <m:t>=</m:t>
                    </m:r>
                    <m:r>
                      <m:t>0</m:t>
                    </m:r>
                  </m:oMath>
                </a14:m>
              </a:p>
              <a:p>
                <a:pPr lvl="1">
                  <a:buAutoNum type="arabicPeriod"/>
                </a:pPr>
                <a:r>
                  <a:rPr/>
                  <a:t>Колебания гармонического осциллятора c затуханием и под действием внешней силы </a:t>
                </a:r>
                <a14:m>
                  <m:oMath xmlns:m="http://schemas.openxmlformats.org/officeDocument/2006/math">
                    <m:acc>
                      <m:accPr>
                        <m:chr m:val="̈"/>
                      </m:accPr>
                      <m:e>
                        <m:r>
                          <m:t>x</m:t>
                        </m:r>
                      </m:e>
                    </m:acc>
                    <m:r>
                      <m:rPr>
                        <m:sty m:val="p"/>
                      </m:rPr>
                      <m:t>+</m:t>
                    </m:r>
                    <m:acc>
                      <m:accPr>
                        <m:chr m:val="̇"/>
                      </m:accPr>
                      <m:e>
                        <m:r>
                          <m:t>x</m:t>
                        </m:r>
                      </m:e>
                    </m:acc>
                    <m:r>
                      <m:rPr>
                        <m:sty m:val="p"/>
                      </m:rPr>
                      <m:t>+</m:t>
                    </m:r>
                    <m:r>
                      <m:t>8.8</m:t>
                    </m:r>
                    <m:r>
                      <m:t>x</m:t>
                    </m:r>
                    <m:r>
                      <m:rPr>
                        <m:sty m:val="p"/>
                      </m:rPr>
                      <m:t>=</m:t>
                    </m:r>
                    <m:r>
                      <m:t>0.7</m:t>
                    </m:r>
                    <m:r>
                      <m:t>s</m:t>
                    </m:r>
                    <m:r>
                      <m:t>i</m:t>
                    </m:r>
                    <m:r>
                      <m:t>n</m:t>
                    </m:r>
                    <m:r>
                      <m:rPr>
                        <m:sty m:val="p"/>
                      </m:rPr>
                      <m:t>(</m:t>
                    </m:r>
                    <m:r>
                      <m:t>3</m:t>
                    </m:r>
                    <m:r>
                      <m:t>t</m:t>
                    </m:r>
                    <m:r>
                      <m:rPr>
                        <m:sty m:val="p"/>
                      </m:rPr>
                      <m:t>)</m:t>
                    </m:r>
                  </m:oMath>
                </a14:m>
              </a:p>
              <a:p>
                <a:pPr lvl="0" marL="0" indent="0">
                  <a:buNone/>
                </a:pPr>
                <a:r>
                  <a:rPr/>
                  <a:t>На интервале </a:t>
                </a:r>
                <a14:m>
                  <m:oMath xmlns:m="http://schemas.openxmlformats.org/officeDocument/2006/math">
                    <m:r>
                      <m:t>t</m:t>
                    </m:r>
                    <m:r>
                      <m:rPr>
                        <m:sty m:val="p"/>
                      </m:rPr>
                      <m:t>∈</m:t>
                    </m:r>
                    <m:r>
                      <m:rPr>
                        <m:sty m:val="p"/>
                      </m:rPr>
                      <m:t>[</m:t>
                    </m:r>
                    <m:r>
                      <m:t>0</m:t>
                    </m:r>
                    <m:r>
                      <m:rPr>
                        <m:sty m:val="p"/>
                      </m:rPr>
                      <m:t>;</m:t>
                    </m:r>
                    <m:r>
                      <m:t>61</m:t>
                    </m:r>
                    <m:r>
                      <m:rPr>
                        <m:sty m:val="p"/>
                      </m:rPr>
                      <m:t>]</m:t>
                    </m:r>
                  </m:oMath>
                </a14:m>
                <a:r>
                  <a:rPr/>
                  <a:t> (шаг </a:t>
                </a:r>
                <a14:m>
                  <m:oMath xmlns:m="http://schemas.openxmlformats.org/officeDocument/2006/math">
                    <m:r>
                      <m:t>0.05</m:t>
                    </m:r>
                  </m:oMath>
                </a14:m>
                <a:r>
                  <a:rPr/>
                  <a:t>) с начальными условиями </a:t>
                </a:r>
                <a14:m>
                  <m:oMath xmlns:m="http://schemas.openxmlformats.org/officeDocument/2006/math">
                    <m:sSub>
                      <m:e>
                        <m:r>
                          <m:t>x</m:t>
                        </m:r>
                      </m:e>
                      <m:sub>
                        <m:r>
                          <m:t>0</m:t>
                        </m:r>
                      </m:sub>
                    </m:sSub>
                    <m:r>
                      <m:rPr>
                        <m:sty m:val="p"/>
                      </m:rPr>
                      <m:t>=</m:t>
                    </m:r>
                    <m:r>
                      <m:rPr>
                        <m:sty m:val="p"/>
                      </m:rPr>
                      <m:t>−</m:t>
                    </m:r>
                    <m:r>
                      <m:t>0.3</m:t>
                    </m:r>
                    <m:r>
                      <m:rPr>
                        <m:sty m:val="p"/>
                      </m:rPr>
                      <m:t>,</m:t>
                    </m:r>
                    <m:sSub>
                      <m:e>
                        <m:r>
                          <m:t>y</m:t>
                        </m:r>
                      </m:e>
                      <m:sub>
                        <m:r>
                          <m:t>0</m:t>
                        </m:r>
                      </m:sub>
                    </m:sSub>
                    <m:r>
                      <m:rPr>
                        <m:sty m:val="p"/>
                      </m:rPr>
                      <m:t>=</m:t>
                    </m:r>
                    <m:r>
                      <m:t>1.3</m:t>
                    </m:r>
                  </m:oMath>
                </a14:m>
                <a:r>
                  <a:rPr/>
                  <a:t>.</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Выполнение</a:t>
            </a:r>
            <a:r>
              <a:rPr/>
              <a:t> </a:t>
            </a:r>
            <a:r>
              <a:rPr/>
              <a:t>лабораторной</a:t>
            </a:r>
            <a:r>
              <a:rPr/>
              <a:t> </a:t>
            </a:r>
            <a:r>
              <a:rPr/>
              <a:t>работы</a:t>
            </a:r>
          </a:p>
        </p:txBody>
      </p:sp>
      <p:sp>
        <p:nvSpPr>
          <p:cNvPr id="3" name="Content Placeholder 2"/>
          <p:cNvSpPr>
            <a:spLocks noGrp="1"/>
          </p:cNvSpPr>
          <p:nvPr>
            <p:ph idx="1"/>
          </p:nvPr>
        </p:nvSpPr>
        <p:spPr/>
        <p:txBody>
          <a:bodyPr/>
          <a:lstStyle/>
          <a:p>
            <a:pPr lvl="0" marL="0" indent="0">
              <a:spcBef>
                <a:spcPts val="3000"/>
              </a:spcBef>
              <a:buNone/>
            </a:pPr>
            <a:r>
              <a:rPr b="1"/>
              <a:t>Построение математической модели. Решение с помощью программ</a:t>
            </a:r>
          </a:p>
          <a:p>
            <a:pPr lvl="0" marL="0" indent="0">
              <a:spcBef>
                <a:spcPts val="3000"/>
              </a:spcBef>
              <a:buNone/>
            </a:pPr>
            <a:r>
              <a:rPr b="1"/>
              <a:t>Julia</a:t>
            </a:r>
          </a:p>
          <a:p>
            <a:pPr lvl="0" marL="0" indent="0">
              <a:buNone/>
            </a:pPr>
            <a:r>
              <a:rPr/>
              <a:t>Код программы для первого случая:</a:t>
            </a:r>
          </a:p>
          <a:p>
            <a:pPr lvl="0" indent="0">
              <a:buNone/>
            </a:pPr>
            <a:r>
              <a:rPr>
                <a:latin typeface="Courier"/>
              </a:rPr>
              <a:t># x'' + 4.3x = 0
using DifferentialEquations
function lorenz!(du, u, p, t)
    a = p
    du[1] = u[2]
    du[2] = -a*u[1]
end
const x = -0.3
const y = 1.3
u0 = [x, y]
p = (4.3)
tspan = (0.0, 61.0)
prob = ODEProblem(lorenz!, u0, tspan, p)
sol = solve(prob, dtmax = 0.05)
using Plots; gr()
#решение системы уравнений
plot(sol)
savefig("lab4_julia_1.png")
#фазовый портрет
plot(sol, vars=(2,1))
savefig("lab4_julia_1_phase.png")</a:t>
            </a:r>
          </a:p>
          <a:p>
            <a:pPr lvl="0" marL="0" indent="0">
              <a:buNone/>
            </a:pPr>
            <a:r>
              <a:rPr/>
              <a:t>Код программы для второго случая:</a:t>
            </a:r>
          </a:p>
          <a:p>
            <a:pPr lvl="0" indent="0">
              <a:buNone/>
            </a:pPr>
            <a:r>
              <a:rPr>
                <a:latin typeface="Courier"/>
              </a:rPr>
              <a:t># x'' + x' + 20x = 0
using DifferentialEquations
function lorenz!(du, u, p, t)
    a, b = p
    du[1] = u[2]
    du[2] = -a*du[1] - b*u[1] 
end
const x = -0.3
const y = 1.3
u0 = [x, y]
p = (sqrt(1), 20)
tspan = (0.0, 61.0)
prob = ODEProblem(lorenz!, u0, tspan, p)
sol = solve(prob, dtmax = 0.05)
using Plots; gr()
#решение системы уравнений
plot(sol)
savefig("lab4_julia_2.png")
#фазовый портрет
plot(sol, vars=(2,1))
savefig("lab4_julia_2_ph.png")</a:t>
            </a:r>
          </a:p>
          <a:p>
            <a:pPr lvl="0" marL="0" indent="0">
              <a:buNone/>
            </a:pPr>
            <a:r>
              <a:rPr/>
              <a:t>Код программы для третьего случая:</a:t>
            </a:r>
          </a:p>
          <a:p>
            <a:pPr lvl="0" indent="0">
              <a:buNone/>
            </a:pPr>
            <a:r>
              <a:rPr>
                <a:latin typeface="Courier"/>
              </a:rPr>
              <a:t># x'' + 5x' + x = 0.7sin(3t)
using DifferentialEquations
function lorenz!(du, u, p, t)
    a, b = p
    du[1] = u[2]
    du[2] = -a*du[1] - b*u[1] + 0.7*sin(3*t)
end
const x = -0.3
const y = 1.3
u0 = [x, y]
p = (sqrt(1), 8.8)
tspan = (0.0, 61.0)
prob = ODEProblem(lorenz!, u0, tspan, p)
sol = solve(prob, dtmax = 0.05)
using Plots; gr()
#решение системы уравнений
plot(sol)
savefig("lab4_julia_3.png")
#фазовый портрет
plot(sol, vars=(2,1))
savefig("lab4_julia_3_phase.png")</a:t>
            </a:r>
          </a:p>
          <a:p>
            <a:pPr lvl="0" marL="0" indent="0">
              <a:spcBef>
                <a:spcPts val="3000"/>
              </a:spcBef>
              <a:buNone/>
            </a:pPr>
            <a:r>
              <a:rPr b="1"/>
              <a:t>Результаты работы кода на Julia</a:t>
            </a:r>
          </a:p>
          <a:p>
            <a:pPr lvl="0" marL="0" indent="0">
              <a:buNone/>
            </a:pPr>
            <a:r>
              <a:rPr/>
              <a:t>Первый случай:</a:t>
            </a:r>
          </a:p>
          <a:p>
            <a:pPr lvl="0" marL="0" indent="0">
              <a:buNone/>
            </a:pPr>
            <a:r>
              <a:rPr/>
              <a:t>Колебания гармонического осциллятора без затуханий и без действий внешней силы</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1.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
            </a:r>
            <a:r>
              <a:rPr/>
              <a:t>Решение</a:t>
            </a:r>
            <a:r>
              <a:rPr/>
              <a:t> </a:t>
            </a:r>
            <a:r>
              <a:rPr/>
              <a:t>уравнения</a:t>
            </a:r>
            <a:r>
              <a:rPr/>
              <a:t> </a:t>
            </a:r>
            <a:r>
              <a:rPr/>
              <a:t>для</a:t>
            </a:r>
            <a:r>
              <a:rPr/>
              <a:t> </a:t>
            </a:r>
            <a:r>
              <a:rPr/>
              <a:t>колебания</a:t>
            </a:r>
            <a:r>
              <a:rPr/>
              <a:t> </a:t>
            </a:r>
            <a:r>
              <a:rPr/>
              <a:t>гармонического</a:t>
            </a:r>
            <a:r>
              <a:rPr/>
              <a:t> </a:t>
            </a:r>
            <a:r>
              <a:rPr/>
              <a:t>осциллятора</a:t>
            </a:r>
            <a:r>
              <a:rPr/>
              <a:t> </a:t>
            </a:r>
            <a:r>
              <a:rPr/>
              <a:t>без</a:t>
            </a:r>
            <a:r>
              <a:rPr/>
              <a:t> </a:t>
            </a:r>
            <a:r>
              <a:rPr/>
              <a:t>затуханий</a:t>
            </a:r>
            <a:r>
              <a:rPr/>
              <a:t> </a:t>
            </a:r>
            <a:r>
              <a:rPr/>
              <a:t>и</a:t>
            </a:r>
            <a:r>
              <a:rPr/>
              <a:t> </a:t>
            </a:r>
            <a:r>
              <a:rPr/>
              <a:t>без</a:t>
            </a:r>
            <a:r>
              <a:rPr/>
              <a:t> </a:t>
            </a:r>
            <a:r>
              <a:rPr/>
              <a:t>действий</a:t>
            </a:r>
            <a:r>
              <a:rPr/>
              <a:t> </a:t>
            </a:r>
            <a:r>
              <a:rPr/>
              <a:t>внешней</a:t>
            </a:r>
            <a:r>
              <a:rPr/>
              <a:t> </a:t>
            </a:r>
            <a:r>
              <a:rPr/>
              <a:t>силы</a:t>
            </a:r>
            <a:r>
              <a:rPr/>
              <a:t> </a:t>
            </a:r>
            <a:r>
              <a:rPr/>
              <a:t>на</a:t>
            </a:r>
            <a:r>
              <a:rPr/>
              <a:t> </a:t>
            </a:r>
            <a:r>
              <a:rPr/>
              <a:t>языке</a:t>
            </a:r>
            <a:r>
              <a:rPr/>
              <a:t> </a:t>
            </a:r>
            <a:r>
              <a:rPr/>
              <a:t>Julia</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2.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
            </a:r>
            <a:r>
              <a:rPr/>
              <a:t>Фазовый</a:t>
            </a:r>
            <a:r>
              <a:rPr/>
              <a:t> </a:t>
            </a:r>
            <a:r>
              <a:rPr/>
              <a:t>потрет</a:t>
            </a:r>
            <a:r>
              <a:rPr/>
              <a:t> </a:t>
            </a:r>
            <a:r>
              <a:rPr/>
              <a:t>для</a:t>
            </a:r>
            <a:r>
              <a:rPr/>
              <a:t> </a:t>
            </a:r>
            <a:r>
              <a:rPr/>
              <a:t>колебания</a:t>
            </a:r>
            <a:r>
              <a:rPr/>
              <a:t> </a:t>
            </a:r>
            <a:r>
              <a:rPr/>
              <a:t>гармонического</a:t>
            </a:r>
            <a:r>
              <a:rPr/>
              <a:t> </a:t>
            </a:r>
            <a:r>
              <a:rPr/>
              <a:t>осциллятора</a:t>
            </a:r>
            <a:r>
              <a:rPr/>
              <a:t> </a:t>
            </a:r>
            <a:r>
              <a:rPr/>
              <a:t>без</a:t>
            </a:r>
            <a:r>
              <a:rPr/>
              <a:t> </a:t>
            </a:r>
            <a:r>
              <a:rPr/>
              <a:t>затуханий</a:t>
            </a:r>
            <a:r>
              <a:rPr/>
              <a:t> </a:t>
            </a:r>
            <a:r>
              <a:rPr/>
              <a:t>и</a:t>
            </a:r>
            <a:r>
              <a:rPr/>
              <a:t> </a:t>
            </a:r>
            <a:r>
              <a:rPr/>
              <a:t>без</a:t>
            </a:r>
            <a:r>
              <a:rPr/>
              <a:t> </a:t>
            </a:r>
            <a:r>
              <a:rPr/>
              <a:t>действий</a:t>
            </a:r>
            <a:r>
              <a:rPr/>
              <a:t> </a:t>
            </a:r>
            <a:r>
              <a:rPr/>
              <a:t>внешней</a:t>
            </a:r>
            <a:r>
              <a:rPr/>
              <a:t> </a:t>
            </a:r>
            <a:r>
              <a:rPr/>
              <a:t>силы</a:t>
            </a:r>
            <a:r>
              <a:rPr/>
              <a:t> </a:t>
            </a:r>
            <a:r>
              <a:rPr/>
              <a:t>на</a:t>
            </a:r>
            <a:r>
              <a:rPr/>
              <a:t> </a:t>
            </a:r>
            <a:r>
              <a:rPr/>
              <a:t>языке</a:t>
            </a:r>
            <a:r>
              <a:rPr/>
              <a:t> </a:t>
            </a:r>
            <a:r>
              <a:rPr/>
              <a:t>Julia</a:t>
            </a: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Второй случай:</a:t>
            </a:r>
          </a:p>
          <a:p>
            <a:pPr lvl="0" marL="0" indent="0">
              <a:buNone/>
            </a:pPr>
            <a:r>
              <a:rPr/>
              <a:t>Колебания гармонического осциллятора c затуханием и без действий внешней силы</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2024-03-01T15:16:50Z</dcterms:created>
  <dcterms:modified xsi:type="dcterms:W3CDTF">2024-03-01T15:16:50Z</dcterms:modified>
</cp:coreProperties>
</file>

<file path=docProps/custom.xml><?xml version="1.0" encoding="utf-8"?>
<Properties xmlns="http://schemas.openxmlformats.org/officeDocument/2006/custom-properties" xmlns:vt="http://schemas.openxmlformats.org/officeDocument/2006/docPropsVTypes"/>
</file>