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1" r:id="rId14"/>
    <p:sldId id="272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7" autoAdjust="0"/>
    <p:restoredTop sz="94711" autoAdjust="0"/>
  </p:normalViewPr>
  <p:slideViewPr>
    <p:cSldViewPr snapToGrid="0" snapToObjects="1">
      <p:cViewPr varScale="1">
        <p:scale>
          <a:sx n="62" d="100"/>
          <a:sy n="62" d="100"/>
        </p:scale>
        <p:origin x="58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ru-RU" dirty="0"/>
              <a:t>Фаик К.Я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Математическая модель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По представленному выше теоретическому материалу были составлены модели на обоих языках программирования.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Решение с помощью программ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60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“График, построенный на языке Julia”</a:t>
            </a:r>
          </a:p>
        </p:txBody>
      </p:sp>
      <p:pic>
        <p:nvPicPr>
          <p:cNvPr id="4" name="Picture 1" descr="image/3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921000"/>
            <a:ext cx="4038600" cy="135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“График, построенный на языке Open Modelica”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60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“График, построенный на языке Julia”</a:t>
            </a:r>
          </a:p>
        </p:txBody>
      </p:sp>
      <p:pic>
        <p:nvPicPr>
          <p:cNvPr id="4" name="Picture 1" descr="image/4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921000"/>
            <a:ext cx="4038600" cy="135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“График, построенный на языке Open Modelica”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Анализ полученных результатов. Сравнение языков.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t>В итоге проделанной работы мы построили графики зависимости численности особей трех групп S, I, R для случаев, когда больные изолированы и когда они могут заражать особей группы S.</a:t>
            </a:r>
          </a:p>
          <a:p>
            <a:pPr lvl="1"/>
            <a:r>
              <a:t>Построение модели эпидемии на языке OpenModelica занимает значительно меньше строк, чем аналогичное построение на Julia. Кроме того, построения на языке OpenModelica проводятся относительно значения времени t по умолчанию, что упрощает нашу работу.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В ходе выполнения лабораторной работы была изучена модель эпидемии и построена модель на языках Julia и Open Modelica.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Список литературы. Библиография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[1] Документация по Julia: https://docs.julialang.org/en/v1/</a:t>
            </a:r>
          </a:p>
          <a:p>
            <a:pPr marL="0" lvl="0" indent="0">
              <a:buNone/>
            </a:pPr>
            <a:r>
              <a:t>[2] Документация по OpenModelica: https://openmodelica.org/</a:t>
            </a:r>
          </a:p>
          <a:p>
            <a:pPr marL="0" lvl="0" indent="0">
              <a:buNone/>
            </a:pPr>
            <a:r>
              <a:t>[3] Решение дифференциальных уравнений: https://www.wolframalpha.com/</a:t>
            </a:r>
          </a:p>
          <a:p>
            <a:pPr marL="0" lvl="0" indent="0">
              <a:buNone/>
            </a:pPr>
            <a:r>
              <a:t>[4] Конструирование эпидемиологических моделей: https://habr.com/ru/post/551682/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Изучить и построить модель эпидемии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Теоретическое введние. Построение математической модели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t>Рассмотрим простейшую модель эпидемии. Предположим, что некая популяция, состоящая из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t> особей, (считаем, что популяция изолирована) подразделяется на три группы. Первая группа - это восприимчивые к болезни, но пока здоровые особи, обозначим их через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. Вторая группа – это число инфицированных особей, которые также при этом являются распространителями инфекции, обозначим их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. А третья группа, обозначающаяся через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– это здоровые особи с иммунитетом к болезни.</a:t>
                </a:r>
              </a:p>
              <a:p>
                <a:pPr marL="0" lvl="0" indent="0">
                  <a:buNone/>
                </a:pPr>
                <a:r>
                  <a:t>До того, как число заболевших не превышает критического значения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t>, считаем, что все больные изолированы и не заражают здоровых. Когда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)&gt;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t>, тогда инфицирование способны заражать восприимчивых к болезни особей.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2561" r="-1704" b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Теоретическое введние. Построение математической модели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Таким образом, скорость изменения числа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меняется по следующему закону: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/>
                                  <m:t>, если 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)&gt;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/>
                                  <m:t>, если 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)≤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Теоретическое введние. Построение математической модели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Поскольку каждая восприимчивая к болезни особь, которая, в конце концов, заболевает, сама становится инфекционной, то скорость изменения числа инфекционных особей представляет разность за единицу времени между заразившимися и теми, кто уже болеет и лечится, то есть: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/>
                                  <m:t>,если 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)&gt;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/>
                                  <m:t>,если 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)≤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830" r="-25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Теоретическое введние. Построение математической модели 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t>А скорость изменения выздоравливающих особей (при этом приобретающие иммунитет к болезни):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Постоянные пропорциональности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t> - это коэффициенты заболеваемости и выздоровления соответственно. Для того, чтобы решения соответствующих уравнений определялось однозначно, необходимо задать начальные условия. Считаем, что на начало эпидемии в момент времени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t> нет особей с иммунитетом к болезни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  <m:r>
                      <a:rPr>
                        <a:latin typeface="Cambria Math" panose="02040503050406030204" pitchFamily="18" charset="0"/>
                      </a:rPr>
                      <m:t>(0)=0</m:t>
                    </m:r>
                  </m:oMath>
                </a14:m>
                <a:r>
                  <a:t>, а число инфицированных и восприимчивых к болезни особей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r>
                      <a:rPr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t> и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  <m:r>
                      <a:rPr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t> соответственно. Для анализа картины протекания эпидемии необходимо рассмотреть два случая: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r>
                      <a:rPr>
                        <a:latin typeface="Cambria Math" panose="02040503050406030204" pitchFamily="18" charset="0"/>
                      </a:rPr>
                      <m:t>(0)≤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t> и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r>
                      <a:rPr>
                        <a:latin typeface="Cambria Math" panose="02040503050406030204" pitchFamily="18" charset="0"/>
                      </a:rPr>
                      <m:t>(0)&gt;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291" r="-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Задание лабораторной работы. Вариант 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t>На одном острове вспыхнула эпидемия. Известно, что из всех проживающих на острове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  <m:r>
                      <a:rPr>
                        <a:latin typeface="Cambria Math" panose="02040503050406030204" pitchFamily="18" charset="0"/>
                      </a:rPr>
                      <m:t>=11700)</m:t>
                    </m:r>
                  </m:oMath>
                </a14:m>
                <a:r>
                  <a:t> в момент начала эпидемии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t> число заболевших людей (являющихся распространителями инфекции)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r>
                      <a:rPr>
                        <a:latin typeface="Cambria Math" panose="02040503050406030204" pitchFamily="18" charset="0"/>
                      </a:rPr>
                      <m:t>(0)=270</m:t>
                    </m:r>
                  </m:oMath>
                </a14:m>
                <a:r>
                  <a:t>, А число здоровых людей с иммунитетом к болезни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  <m:r>
                      <a:rPr>
                        <a:latin typeface="Cambria Math" panose="02040503050406030204" pitchFamily="18" charset="0"/>
                      </a:rPr>
                      <m:t>(0)=49</m:t>
                    </m:r>
                  </m:oMath>
                </a14:m>
                <a:r>
                  <a:t>. Таким образом, число людей восприимчивых к болезни, но пока здоровых, в начальный момент времени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  <m:r>
                      <a:rPr>
                        <a:latin typeface="Cambria Math" panose="02040503050406030204" pitchFamily="18" charset="0"/>
                      </a:rPr>
                      <m:t>(0)=</m:t>
                    </m:r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r>
                      <a:rPr>
                        <a:latin typeface="Cambria Math" panose="02040503050406030204" pitchFamily="18" charset="0"/>
                      </a:rPr>
                      <m:t>(0)−</m:t>
                    </m:r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  <m:r>
                      <a:rPr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t>. Постройте графики изменения числа особей в каждой из трех групп.</a:t>
                </a:r>
              </a:p>
              <a:p>
                <a:pPr marL="0" lvl="0" indent="0">
                  <a:buNone/>
                </a:pPr>
                <a:r>
                  <a:t>Рассмотрите, как будет протекать эпидемия в случае:</a:t>
                </a:r>
              </a:p>
              <a:p>
                <a:pPr lvl="1">
                  <a:buAutoNum type="arabicPeriod"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r>
                      <a:rPr>
                        <a:latin typeface="Cambria Math" panose="02040503050406030204" pitchFamily="18" charset="0"/>
                      </a:rPr>
                      <m:t>(0)≤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/>
              </a:p>
              <a:p>
                <a:pPr lvl="1">
                  <a:buAutoNum type="arabicPeriod"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r>
                      <a:rPr>
                        <a:latin typeface="Cambria Math" panose="02040503050406030204" pitchFamily="18" charset="0"/>
                      </a:rPr>
                      <m:t>(0)&gt;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2561" r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Задачи: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Построить графики изменения числа особей в каждой из трех групп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t>. Рассмотреть, как будет протекать эпидемия в случаях:</a:t>
                </a:r>
              </a:p>
              <a:p>
                <a:pPr lvl="1">
                  <a:buAutoNum type="arabicPeriod"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r>
                      <a:rPr>
                        <a:latin typeface="Cambria Math" panose="02040503050406030204" pitchFamily="18" charset="0"/>
                      </a:rPr>
                      <m:t>(0)≤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/>
              </a:p>
              <a:p>
                <a:pPr lvl="1">
                  <a:buAutoNum type="arabicPeriod"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r>
                      <a:rPr>
                        <a:latin typeface="Cambria Math" panose="02040503050406030204" pitchFamily="18" charset="0"/>
                      </a:rPr>
                      <m:t>(0)&gt;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 r="-25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Ход выполнения лабораторной работы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</Words>
  <Application>Microsoft Office PowerPoint</Application>
  <PresentationFormat>On-screen Show (4:3)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Office Theme</vt:lpstr>
      <vt:lpstr>Докладчик</vt:lpstr>
      <vt:lpstr>Цель лабораторной работы</vt:lpstr>
      <vt:lpstr>Теоретическое введние. Построение математической модели (1)</vt:lpstr>
      <vt:lpstr>Теоретическое введние. Построение математической модели (2)</vt:lpstr>
      <vt:lpstr>Теоретическое введние. Построение математической модели (3)</vt:lpstr>
      <vt:lpstr>Теоретическое введние. Построение математической модели (4)</vt:lpstr>
      <vt:lpstr>Задание лабораторной работы. Вариант 30</vt:lpstr>
      <vt:lpstr>Задачи:</vt:lpstr>
      <vt:lpstr>Ход выполнения лабораторной работы</vt:lpstr>
      <vt:lpstr>Математическая модель</vt:lpstr>
      <vt:lpstr>Решение с помощью программ</vt:lpstr>
      <vt:lpstr>PowerPoint Presentation</vt:lpstr>
      <vt:lpstr>PowerPoint Presentation</vt:lpstr>
      <vt:lpstr>Анализ полученных результатов. Сравнение языков.</vt:lpstr>
      <vt:lpstr>Вывод</vt:lpstr>
      <vt:lpstr>Список литературы. Библиография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Докладчик</dc:title>
  <dc:creator/>
  <cp:keywords/>
  <cp:lastModifiedBy>Фаик Карим Яссерович</cp:lastModifiedBy>
  <cp:revision>2</cp:revision>
  <dcterms:created xsi:type="dcterms:W3CDTF">2024-03-16T13:41:40Z</dcterms:created>
  <dcterms:modified xsi:type="dcterms:W3CDTF">2024-03-16T13:46:42Z</dcterms:modified>
</cp:coreProperties>
</file>