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spcBef>
                <a:spcPts val="3000"/>
              </a:spcBef>
              <a:buNone/>
            </a:pPr>
            <a:endParaRPr lang="ru-RU" dirty="0"/>
          </a:p>
          <a:p>
            <a:pPr marL="0" lvl="0" indent="0" algn="ctr">
              <a:spcBef>
                <a:spcPts val="3000"/>
              </a:spcBef>
              <a:buNone/>
            </a:pPr>
            <a:r>
              <a:rPr dirty="0"/>
              <a:t>"</a:t>
            </a:r>
            <a:r>
              <a:rPr dirty="0" err="1"/>
              <a:t>Отчёт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№6</a:t>
            </a:r>
          </a:p>
          <a:p>
            <a:pPr marL="0" lvl="0" indent="0" algn="ctr">
              <a:buNone/>
            </a:pPr>
            <a:r>
              <a:rPr dirty="0" err="1"/>
              <a:t>Выполнил</a:t>
            </a:r>
            <a:r>
              <a:rPr dirty="0"/>
              <a:t>: Фаик Карим Яссерович”</a:t>
            </a:r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Графики численности особей трех групп S, I, R, построенные на Julia, для случая, когда больные изолированы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Графики численности особей трех групп S, I, R, построенные на Julia, для случая, когда больные могут заражать особей группы 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Анализ полученных результатов. Сравнение языков.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В итоге проделанной работы мы построили графики зависимости численности особей трех групп S, I, R для случаев, когда больные изолированы и когда они могут заражать особей группы S.</a:t>
            </a:r>
          </a:p>
          <a:p>
            <a:pPr marL="0" lvl="0" indent="0">
              <a:buNone/>
            </a:pPr>
            <a:r>
              <a:t>Построение модели эпидемии на языке OpenModelica занимает значительно меньше строк, чем аналогичное построение на Julia. Кроме того, построения на языке OpenModelica проводятся относительно значения времени t по умолчанию, что упрощает нашу работу.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В ходе выполнения лабораторной работы была изучена модель эпидемии и построена модель на языках Julia и Open Modelica.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Список литературы. Библиография.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[1] Документация по Julia: https://docs.julialang.org/en/v1/</a:t>
            </a:r>
          </a:p>
          <a:p>
            <a:pPr marL="0" lvl="0" indent="0">
              <a:buNone/>
            </a:pPr>
            <a:r>
              <a:t>[2] Документация по OpenModelica: https://openmodelica.org/</a:t>
            </a:r>
          </a:p>
          <a:p>
            <a:pPr marL="0" lvl="0" indent="0">
              <a:buNone/>
            </a:pPr>
            <a:r>
              <a:t>[3] Решение дифференциальных уравнений: https://www.wolframalpha.com/</a:t>
            </a:r>
          </a:p>
          <a:p>
            <a:pPr marL="0" lvl="0" indent="0">
              <a:buNone/>
            </a:pPr>
            <a:r>
              <a:t>[4] Конструирование эпидемиологических моделей: https://habr.com/ru/post/551682/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Изучить и построить модель эпидемии.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Теоретическое введение. Построение математической модели.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Рассмотрим</a:t>
            </a:r>
            <a:r>
              <a:rPr dirty="0"/>
              <a:t> </a:t>
            </a:r>
            <a:r>
              <a:rPr dirty="0" err="1"/>
              <a:t>простейшую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эпидемии</a:t>
            </a:r>
            <a:r>
              <a:rPr dirty="0"/>
              <a:t>. </a:t>
            </a:r>
            <a:r>
              <a:rPr dirty="0" err="1"/>
              <a:t>Предположим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некая</a:t>
            </a:r>
            <a:r>
              <a:rPr dirty="0"/>
              <a:t> </a:t>
            </a:r>
            <a:r>
              <a:rPr dirty="0" err="1"/>
              <a:t>популяция</a:t>
            </a:r>
            <a:r>
              <a:rPr dirty="0"/>
              <a:t>, </a:t>
            </a:r>
            <a:r>
              <a:rPr dirty="0" err="1"/>
              <a:t>состоящая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𝑁</m:t>
                </m:r>
              </m:oMath>
            </a14:m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, (</a:t>
            </a:r>
            <a:r>
              <a:rPr dirty="0" err="1"/>
              <a:t>считаем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популяция</a:t>
            </a:r>
            <a:r>
              <a:rPr dirty="0"/>
              <a:t> </a:t>
            </a:r>
            <a:r>
              <a:rPr dirty="0" err="1"/>
              <a:t>изолирована</a:t>
            </a:r>
            <a:r>
              <a:rPr dirty="0"/>
              <a:t>) </a:t>
            </a:r>
            <a:r>
              <a:rPr dirty="0" err="1"/>
              <a:t>подразделяется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группы</a:t>
            </a:r>
            <a:r>
              <a:rPr dirty="0"/>
              <a:t>. </a:t>
            </a:r>
            <a:r>
              <a:rPr dirty="0" err="1"/>
              <a:t>Первая</a:t>
            </a:r>
            <a:r>
              <a:rPr dirty="0"/>
              <a:t> </a:t>
            </a:r>
            <a:r>
              <a:rPr dirty="0" err="1"/>
              <a:t>группа</a:t>
            </a:r>
            <a:r>
              <a:rPr dirty="0"/>
              <a:t> -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восприимчивые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пока</a:t>
            </a:r>
            <a:r>
              <a:rPr dirty="0"/>
              <a:t> </a:t>
            </a:r>
            <a:r>
              <a:rPr dirty="0" err="1"/>
              <a:t>здоровые</a:t>
            </a:r>
            <a:r>
              <a:rPr dirty="0"/>
              <a:t> </a:t>
            </a:r>
            <a:r>
              <a:rPr dirty="0" err="1"/>
              <a:t>особи</a:t>
            </a:r>
            <a:r>
              <a:rPr dirty="0"/>
              <a:t>, </a:t>
            </a:r>
            <a:r>
              <a:rPr dirty="0" err="1"/>
              <a:t>обозначим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dirty="0"/>
              <a:t>. </a:t>
            </a:r>
            <a:r>
              <a:rPr dirty="0" err="1"/>
              <a:t>Вторая</a:t>
            </a:r>
            <a:r>
              <a:rPr dirty="0"/>
              <a:t> </a:t>
            </a:r>
            <a:r>
              <a:rPr dirty="0" err="1"/>
              <a:t>группа</a:t>
            </a:r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инфицированных</a:t>
            </a:r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распространителями</a:t>
            </a:r>
            <a:r>
              <a:rPr dirty="0"/>
              <a:t> </a:t>
            </a:r>
            <a:r>
              <a:rPr dirty="0" err="1"/>
              <a:t>инфекции</a:t>
            </a:r>
            <a:r>
              <a:rPr dirty="0"/>
              <a:t>, </a:t>
            </a:r>
            <a:r>
              <a:rPr dirty="0" err="1"/>
              <a:t>обозначим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dirty="0"/>
              <a:t>. А </a:t>
            </a:r>
            <a:r>
              <a:rPr dirty="0" err="1"/>
              <a:t>третья</a:t>
            </a:r>
            <a:r>
              <a:rPr dirty="0"/>
              <a:t> </a:t>
            </a:r>
            <a:r>
              <a:rPr dirty="0" err="1"/>
              <a:t>группа</a:t>
            </a:r>
            <a:r>
              <a:rPr dirty="0"/>
              <a:t>, </a:t>
            </a:r>
            <a:r>
              <a:rPr dirty="0" err="1"/>
              <a:t>обозначающаяся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𝑅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здоровые</a:t>
            </a:r>
            <a:r>
              <a:rPr dirty="0"/>
              <a:t> </a:t>
            </a:r>
            <a:r>
              <a:rPr dirty="0" err="1"/>
              <a:t>особи</a:t>
            </a:r>
            <a:r>
              <a:rPr dirty="0"/>
              <a:t> с </a:t>
            </a:r>
            <a:r>
              <a:rPr dirty="0" err="1"/>
              <a:t>иммунитетом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.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того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заболевших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превышает</a:t>
            </a:r>
            <a:r>
              <a:rPr dirty="0"/>
              <a:t> </a:t>
            </a:r>
            <a:r>
              <a:rPr dirty="0" err="1"/>
              <a:t>критического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rPr dirty="0"/>
              <a:t>, </a:t>
            </a:r>
            <a:r>
              <a:rPr dirty="0" err="1"/>
              <a:t>считаем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больные</a:t>
            </a:r>
            <a:r>
              <a:rPr dirty="0"/>
              <a:t> </a:t>
            </a:r>
            <a:r>
              <a:rPr dirty="0" err="1"/>
              <a:t>изолированы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заражают</a:t>
            </a:r>
            <a:r>
              <a:rPr dirty="0"/>
              <a:t> </a:t>
            </a:r>
            <a:r>
              <a:rPr dirty="0" err="1"/>
              <a:t>здоровых</a:t>
            </a:r>
            <a:r>
              <a:rPr dirty="0"/>
              <a:t>. </a:t>
            </a:r>
            <a:r>
              <a:rPr dirty="0" err="1"/>
              <a:t>Когда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)&gt;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rPr dirty="0"/>
              <a:t>, </a:t>
            </a:r>
            <a:r>
              <a:rPr dirty="0" err="1"/>
              <a:t>тогда</a:t>
            </a:r>
            <a:r>
              <a:rPr dirty="0"/>
              <a:t> </a:t>
            </a:r>
            <a:r>
              <a:rPr dirty="0" err="1"/>
              <a:t>инфицирование</a:t>
            </a:r>
            <a:r>
              <a:rPr dirty="0"/>
              <a:t> </a:t>
            </a:r>
            <a:r>
              <a:rPr dirty="0" err="1"/>
              <a:t>способны</a:t>
            </a:r>
            <a:r>
              <a:rPr dirty="0"/>
              <a:t> </a:t>
            </a:r>
            <a:r>
              <a:rPr dirty="0" err="1"/>
              <a:t>заражать</a:t>
            </a:r>
            <a:r>
              <a:rPr dirty="0"/>
              <a:t> </a:t>
            </a:r>
            <a:r>
              <a:rPr dirty="0" err="1"/>
              <a:t>восприимчивых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Таким</a:t>
            </a:r>
            <a:r>
              <a:rPr dirty="0"/>
              <a:t> </a:t>
            </a:r>
            <a:r>
              <a:rPr dirty="0" err="1"/>
              <a:t>образом</a:t>
            </a:r>
            <a:r>
              <a:rPr dirty="0"/>
              <a:t>, </a:t>
            </a:r>
            <a:r>
              <a:rPr dirty="0" err="1"/>
              <a:t>скорость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числа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dirty="0"/>
              <a:t> </a:t>
            </a:r>
            <a:r>
              <a:rPr dirty="0" err="1"/>
              <a:t>меняется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следующему</a:t>
            </a:r>
            <a:r>
              <a:rPr dirty="0"/>
              <a:t> </a:t>
            </a:r>
            <a:r>
              <a:rPr dirty="0" err="1"/>
              <a:t>закону</a:t>
            </a:r>
            <a:r>
              <a:rPr dirty="0"/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𝑑𝑆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𝑑𝑡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,если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)&gt;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,если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)≤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mr>
                      </m:m>
                    </m:e>
                  </m:d>
                </m:oMath>
              </m:oMathPara>
            </a14:m>
            <a:endParaRPr dirty="0"/>
          </a:p>
          <a:p>
            <a:pPr marL="0" lvl="0" indent="0">
              <a:buNone/>
            </a:pPr>
            <a:r>
              <a:rPr dirty="0" err="1"/>
              <a:t>Поскольку</a:t>
            </a:r>
            <a:r>
              <a:rPr dirty="0"/>
              <a:t> </a:t>
            </a:r>
            <a:r>
              <a:rPr dirty="0" err="1"/>
              <a:t>каждая</a:t>
            </a:r>
            <a:r>
              <a:rPr dirty="0"/>
              <a:t> </a:t>
            </a:r>
            <a:r>
              <a:rPr dirty="0" err="1"/>
              <a:t>восприимчивая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 </a:t>
            </a:r>
            <a:r>
              <a:rPr dirty="0" err="1"/>
              <a:t>особь</a:t>
            </a:r>
            <a:r>
              <a:rPr dirty="0"/>
              <a:t>, </a:t>
            </a:r>
            <a:r>
              <a:rPr dirty="0" err="1"/>
              <a:t>которая</a:t>
            </a:r>
            <a:r>
              <a:rPr dirty="0"/>
              <a:t>, в </a:t>
            </a:r>
            <a:r>
              <a:rPr dirty="0" err="1"/>
              <a:t>конце</a:t>
            </a:r>
            <a:r>
              <a:rPr dirty="0"/>
              <a:t> </a:t>
            </a:r>
            <a:r>
              <a:rPr dirty="0" err="1"/>
              <a:t>концов</a:t>
            </a:r>
            <a:r>
              <a:rPr dirty="0"/>
              <a:t>, </a:t>
            </a:r>
            <a:r>
              <a:rPr dirty="0" err="1"/>
              <a:t>заболевает</a:t>
            </a:r>
            <a:r>
              <a:rPr dirty="0"/>
              <a:t>, </a:t>
            </a:r>
            <a:r>
              <a:rPr dirty="0" err="1"/>
              <a:t>сама</a:t>
            </a:r>
            <a:r>
              <a:rPr dirty="0"/>
              <a:t> </a:t>
            </a:r>
            <a:r>
              <a:rPr dirty="0" err="1"/>
              <a:t>становится</a:t>
            </a:r>
            <a:r>
              <a:rPr dirty="0"/>
              <a:t> </a:t>
            </a:r>
            <a:r>
              <a:rPr dirty="0" err="1"/>
              <a:t>инфекционной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числа</a:t>
            </a:r>
            <a:r>
              <a:rPr dirty="0"/>
              <a:t> </a:t>
            </a:r>
            <a:r>
              <a:rPr dirty="0" err="1"/>
              <a:t>инфекционных</a:t>
            </a:r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 </a:t>
            </a:r>
            <a:r>
              <a:rPr dirty="0" err="1"/>
              <a:t>представляет</a:t>
            </a:r>
            <a:r>
              <a:rPr dirty="0"/>
              <a:t> </a:t>
            </a:r>
            <a:r>
              <a:rPr dirty="0" err="1"/>
              <a:t>разность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единицу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заразившимися</a:t>
            </a:r>
            <a:r>
              <a:rPr dirty="0"/>
              <a:t> и </a:t>
            </a:r>
            <a:r>
              <a:rPr dirty="0" err="1"/>
              <a:t>теми</a:t>
            </a:r>
            <a:r>
              <a:rPr dirty="0"/>
              <a:t>, </a:t>
            </a:r>
            <a:r>
              <a:rPr dirty="0" err="1"/>
              <a:t>кто</a:t>
            </a:r>
            <a:r>
              <a:rPr dirty="0"/>
              <a:t> </a:t>
            </a:r>
            <a:r>
              <a:rPr dirty="0" err="1"/>
              <a:t>уже</a:t>
            </a:r>
            <a:r>
              <a:rPr dirty="0"/>
              <a:t> </a:t>
            </a:r>
            <a:r>
              <a:rPr dirty="0" err="1"/>
              <a:t>болеет</a:t>
            </a:r>
            <a:r>
              <a:rPr dirty="0"/>
              <a:t> и </a:t>
            </a:r>
            <a:r>
              <a:rPr dirty="0" err="1"/>
              <a:t>лечится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𝑑𝐼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𝑑𝑡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, если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)&gt;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, если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)≤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mr>
                      </m:m>
                    </m:e>
                  </m:d>
                </m:oMath>
              </m:oMathPara>
            </a14:m>
            <a:endParaRPr dirty="0"/>
          </a:p>
          <a:p>
            <a:pPr marL="0" lvl="0" indent="0">
              <a:buNone/>
            </a:pPr>
            <a:r>
              <a:rPr dirty="0"/>
              <a:t>А </a:t>
            </a:r>
            <a:r>
              <a:rPr dirty="0" err="1"/>
              <a:t>скорость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выздоравливающих</a:t>
            </a:r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 (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приобретающие</a:t>
            </a:r>
            <a:r>
              <a:rPr dirty="0"/>
              <a:t> </a:t>
            </a:r>
            <a:r>
              <a:rPr dirty="0" err="1"/>
              <a:t>иммунитет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):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𝑑𝑅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𝑑𝑡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𝛽</m:t>
                  </m:r>
                  <m:r>
                    <a:rPr>
                      <a:latin typeface="Cambria Math" panose="02040503050406030204" pitchFamily="18" charset="0"/>
                    </a:rPr>
                    <m:t>𝐼</m:t>
                  </m:r>
                </m:oMath>
              </m:oMathPara>
            </a14:m>
            <a:endParaRPr dirty="0"/>
          </a:p>
          <a:p>
            <a:pPr marL="0" lvl="0" indent="0">
              <a:buNone/>
            </a:pPr>
            <a:r>
              <a:rPr dirty="0" err="1"/>
              <a:t>Постоянные</a:t>
            </a:r>
            <a:r>
              <a:rPr dirty="0"/>
              <a:t> </a:t>
            </a:r>
            <a:r>
              <a:rPr dirty="0" err="1"/>
              <a:t>пропорциональности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rPr dirty="0"/>
              <a:t> -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коэффициенты</a:t>
            </a:r>
            <a:r>
              <a:rPr dirty="0"/>
              <a:t> </a:t>
            </a:r>
            <a:r>
              <a:rPr dirty="0" err="1"/>
              <a:t>заболеваемости</a:t>
            </a:r>
            <a:r>
              <a:rPr dirty="0"/>
              <a:t> и </a:t>
            </a:r>
            <a:r>
              <a:rPr dirty="0" err="1"/>
              <a:t>выздоровления</a:t>
            </a:r>
            <a:r>
              <a:rPr dirty="0"/>
              <a:t> </a:t>
            </a:r>
            <a:r>
              <a:rPr dirty="0" err="1"/>
              <a:t>соответственно</a:t>
            </a:r>
            <a:r>
              <a:rPr dirty="0"/>
              <a:t>.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того</a:t>
            </a:r>
            <a:r>
              <a:rPr dirty="0"/>
              <a:t>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решения</a:t>
            </a:r>
            <a:r>
              <a:rPr dirty="0"/>
              <a:t> </a:t>
            </a:r>
            <a:r>
              <a:rPr dirty="0" err="1"/>
              <a:t>соответствующих</a:t>
            </a:r>
            <a:r>
              <a:rPr dirty="0"/>
              <a:t> </a:t>
            </a:r>
            <a:r>
              <a:rPr dirty="0" err="1"/>
              <a:t>уравнений</a:t>
            </a:r>
            <a:r>
              <a:rPr dirty="0"/>
              <a:t> </a:t>
            </a:r>
            <a:r>
              <a:rPr dirty="0" err="1"/>
              <a:t>определялось</a:t>
            </a:r>
            <a:r>
              <a:rPr dirty="0"/>
              <a:t> </a:t>
            </a:r>
            <a:r>
              <a:rPr dirty="0" err="1"/>
              <a:t>однозначно</a:t>
            </a:r>
            <a:r>
              <a:rPr dirty="0"/>
              <a:t>, </a:t>
            </a:r>
            <a:r>
              <a:rPr dirty="0" err="1"/>
              <a:t>необходимо</a:t>
            </a:r>
            <a:r>
              <a:rPr dirty="0"/>
              <a:t> </a:t>
            </a:r>
            <a:r>
              <a:rPr dirty="0" err="1"/>
              <a:t>задать</a:t>
            </a:r>
            <a:r>
              <a:rPr dirty="0"/>
              <a:t> </a:t>
            </a:r>
            <a:r>
              <a:rPr dirty="0" err="1"/>
              <a:t>начальные</a:t>
            </a:r>
            <a:r>
              <a:rPr dirty="0"/>
              <a:t> </a:t>
            </a:r>
            <a:r>
              <a:rPr dirty="0" err="1"/>
              <a:t>условия</a:t>
            </a:r>
            <a:r>
              <a:rPr dirty="0"/>
              <a:t>. </a:t>
            </a:r>
            <a:r>
              <a:rPr dirty="0" err="1"/>
              <a:t>Считаем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начало</a:t>
            </a:r>
            <a:r>
              <a:rPr dirty="0"/>
              <a:t> </a:t>
            </a:r>
            <a:r>
              <a:rPr dirty="0" err="1"/>
              <a:t>эпидемии</a:t>
            </a:r>
            <a:r>
              <a:rPr dirty="0"/>
              <a:t> в </a:t>
            </a:r>
            <a:r>
              <a:rPr dirty="0" err="1"/>
              <a:t>момент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rPr dirty="0"/>
              <a:t> </a:t>
            </a:r>
            <a:r>
              <a:rPr dirty="0" err="1"/>
              <a:t>нет</a:t>
            </a:r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 с </a:t>
            </a:r>
            <a:r>
              <a:rPr dirty="0" err="1"/>
              <a:t>иммунитетом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𝑅</m:t>
                </m:r>
                <m:r>
                  <a:rPr>
                    <a:latin typeface="Cambria Math" panose="02040503050406030204" pitchFamily="18" charset="0"/>
                  </a:rPr>
                  <m:t>(0)=0</m:t>
                </m:r>
              </m:oMath>
            </a14:m>
            <a:r>
              <a:rPr dirty="0"/>
              <a:t>, а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инфицированных</a:t>
            </a:r>
            <a:r>
              <a:rPr dirty="0"/>
              <a:t> и </a:t>
            </a:r>
            <a:r>
              <a:rPr dirty="0" err="1"/>
              <a:t>восприимчивых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</m:t>
                </m:r>
              </m:oMath>
            </a14:m>
            <a:r>
              <a:rPr dirty="0"/>
              <a:t> и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(0)</m:t>
                </m:r>
              </m:oMath>
            </a14:m>
            <a:r>
              <a:rPr dirty="0"/>
              <a:t> </a:t>
            </a:r>
            <a:r>
              <a:rPr dirty="0" err="1"/>
              <a:t>соответственно</a:t>
            </a:r>
            <a:r>
              <a:rPr dirty="0"/>
              <a:t>.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</a:t>
            </a:r>
            <a:r>
              <a:rPr dirty="0" err="1"/>
              <a:t>картины</a:t>
            </a:r>
            <a:r>
              <a:rPr dirty="0"/>
              <a:t> </a:t>
            </a:r>
            <a:r>
              <a:rPr dirty="0" err="1"/>
              <a:t>протекания</a:t>
            </a:r>
            <a:r>
              <a:rPr dirty="0"/>
              <a:t> </a:t>
            </a:r>
            <a:r>
              <a:rPr dirty="0" err="1"/>
              <a:t>эпидемии</a:t>
            </a:r>
            <a:r>
              <a:rPr dirty="0"/>
              <a:t> </a:t>
            </a:r>
            <a:r>
              <a:rPr dirty="0" err="1"/>
              <a:t>необходимо</a:t>
            </a:r>
            <a:r>
              <a:rPr dirty="0"/>
              <a:t> </a:t>
            </a:r>
            <a:r>
              <a:rPr dirty="0" err="1"/>
              <a:t>рассмотреть</a:t>
            </a:r>
            <a:r>
              <a:rPr dirty="0"/>
              <a:t> </a:t>
            </a:r>
            <a:r>
              <a:rPr dirty="0" err="1"/>
              <a:t>два</a:t>
            </a:r>
            <a:r>
              <a:rPr dirty="0"/>
              <a:t> </a:t>
            </a:r>
            <a:r>
              <a:rPr dirty="0" err="1"/>
              <a:t>случая</a:t>
            </a:r>
            <a:r>
              <a:rPr dirty="0"/>
              <a:t>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(0)≤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rPr dirty="0"/>
              <a:t> и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(0)&gt;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 err="1"/>
              <a:t>Вариант</a:t>
            </a:r>
            <a:r>
              <a:rPr b="1" dirty="0"/>
              <a:t> 30</a:t>
            </a:r>
          </a:p>
          <a:p>
            <a:pPr marL="0" lvl="0" indent="0">
              <a:buNone/>
            </a:pP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одном</a:t>
            </a:r>
            <a:r>
              <a:rPr dirty="0"/>
              <a:t> </a:t>
            </a:r>
            <a:r>
              <a:rPr dirty="0" err="1"/>
              <a:t>острове</a:t>
            </a:r>
            <a:r>
              <a:rPr dirty="0"/>
              <a:t> </a:t>
            </a:r>
            <a:r>
              <a:rPr dirty="0" err="1"/>
              <a:t>вспыхнула</a:t>
            </a:r>
            <a:r>
              <a:rPr dirty="0"/>
              <a:t> </a:t>
            </a:r>
            <a:r>
              <a:rPr dirty="0" err="1"/>
              <a:t>эпидемия</a:t>
            </a:r>
            <a:r>
              <a:rPr dirty="0"/>
              <a:t>. </a:t>
            </a:r>
            <a:r>
              <a:rPr dirty="0" err="1"/>
              <a:t>Известно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проживающих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острове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𝑁</m:t>
                </m:r>
                <m:r>
                  <a:rPr>
                    <a:latin typeface="Cambria Math" panose="02040503050406030204" pitchFamily="18" charset="0"/>
                  </a:rPr>
                  <m:t>=11700)</m:t>
                </m:r>
              </m:oMath>
            </a14:m>
            <a:r>
              <a:rPr dirty="0"/>
              <a:t> в </a:t>
            </a:r>
            <a:r>
              <a:rPr dirty="0" err="1"/>
              <a:t>момент</a:t>
            </a:r>
            <a:r>
              <a:rPr dirty="0"/>
              <a:t> </a:t>
            </a:r>
            <a:r>
              <a:rPr dirty="0" err="1"/>
              <a:t>начала</a:t>
            </a:r>
            <a:r>
              <a:rPr dirty="0"/>
              <a:t> </a:t>
            </a:r>
            <a:r>
              <a:rPr dirty="0" err="1"/>
              <a:t>эпидемии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=0)</m:t>
                </m:r>
              </m:oMath>
            </a14:m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заболевших</a:t>
            </a:r>
            <a:r>
              <a:rPr dirty="0"/>
              <a:t> </a:t>
            </a:r>
            <a:r>
              <a:rPr dirty="0" err="1"/>
              <a:t>людей</a:t>
            </a:r>
            <a:r>
              <a:rPr dirty="0"/>
              <a:t> (</a:t>
            </a:r>
            <a:r>
              <a:rPr dirty="0" err="1"/>
              <a:t>являющихся</a:t>
            </a:r>
            <a:r>
              <a:rPr dirty="0"/>
              <a:t> </a:t>
            </a:r>
            <a:r>
              <a:rPr dirty="0" err="1"/>
              <a:t>распространителями</a:t>
            </a:r>
            <a:r>
              <a:rPr dirty="0"/>
              <a:t> </a:t>
            </a:r>
            <a:r>
              <a:rPr dirty="0" err="1"/>
              <a:t>инфекции</a:t>
            </a:r>
            <a:r>
              <a:rPr dirty="0"/>
              <a:t>)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(0)=270</m:t>
                </m:r>
              </m:oMath>
            </a14:m>
            <a:r>
              <a:rPr dirty="0"/>
              <a:t>, А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здоровых</a:t>
            </a:r>
            <a:r>
              <a:rPr dirty="0"/>
              <a:t> </a:t>
            </a:r>
            <a:r>
              <a:rPr dirty="0" err="1"/>
              <a:t>людей</a:t>
            </a:r>
            <a:r>
              <a:rPr dirty="0"/>
              <a:t> с </a:t>
            </a:r>
            <a:r>
              <a:rPr dirty="0" err="1"/>
              <a:t>иммунитетом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𝑅</m:t>
                </m:r>
                <m:r>
                  <a:rPr>
                    <a:latin typeface="Cambria Math" panose="02040503050406030204" pitchFamily="18" charset="0"/>
                  </a:rPr>
                  <m:t>(0)=49</m:t>
                </m:r>
              </m:oMath>
            </a14:m>
            <a:r>
              <a:rPr dirty="0"/>
              <a:t>. </a:t>
            </a:r>
            <a:r>
              <a:rPr dirty="0" err="1"/>
              <a:t>Таким</a:t>
            </a:r>
            <a:r>
              <a:rPr dirty="0"/>
              <a:t> </a:t>
            </a:r>
            <a:r>
              <a:rPr dirty="0" err="1"/>
              <a:t>образом</a:t>
            </a:r>
            <a:r>
              <a:rPr dirty="0"/>
              <a:t>,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людей</a:t>
            </a:r>
            <a:r>
              <a:rPr dirty="0"/>
              <a:t> </a:t>
            </a:r>
            <a:r>
              <a:rPr dirty="0" err="1"/>
              <a:t>восприимчивых</a:t>
            </a:r>
            <a:r>
              <a:rPr dirty="0"/>
              <a:t> к </a:t>
            </a:r>
            <a:r>
              <a:rPr dirty="0" err="1"/>
              <a:t>болезни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пока</a:t>
            </a:r>
            <a:r>
              <a:rPr dirty="0"/>
              <a:t> </a:t>
            </a:r>
            <a:r>
              <a:rPr dirty="0" err="1"/>
              <a:t>здоровых</a:t>
            </a:r>
            <a:r>
              <a:rPr dirty="0"/>
              <a:t>, в </a:t>
            </a:r>
            <a:r>
              <a:rPr dirty="0" err="1"/>
              <a:t>начальный</a:t>
            </a:r>
            <a:r>
              <a:rPr dirty="0"/>
              <a:t> </a:t>
            </a:r>
            <a:r>
              <a:rPr dirty="0" err="1"/>
              <a:t>момент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  <m:r>
                  <a:rPr>
                    <a:latin typeface="Cambria Math" panose="02040503050406030204" pitchFamily="18" charset="0"/>
                  </a:rPr>
                  <m:t>(0)=</m:t>
                </m:r>
                <m:r>
                  <a:rPr>
                    <a:latin typeface="Cambria Math" panose="02040503050406030204" pitchFamily="18" charset="0"/>
                  </a:rPr>
                  <m:t>𝑁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(0)−</m:t>
                </m:r>
                <m:r>
                  <a:rPr>
                    <a:latin typeface="Cambria Math" panose="02040503050406030204" pitchFamily="18" charset="0"/>
                  </a:rPr>
                  <m:t>𝑅</m:t>
                </m:r>
                <m:r>
                  <a:rPr>
                    <a:latin typeface="Cambria Math" panose="02040503050406030204" pitchFamily="18" charset="0"/>
                  </a:rPr>
                  <m:t>(0)</m:t>
                </m:r>
              </m:oMath>
            </a14:m>
            <a:r>
              <a:rPr dirty="0"/>
              <a:t>. </a:t>
            </a:r>
            <a:r>
              <a:rPr dirty="0" err="1"/>
              <a:t>Постройте</a:t>
            </a:r>
            <a:r>
              <a:rPr dirty="0"/>
              <a:t> </a:t>
            </a:r>
            <a:r>
              <a:rPr dirty="0" err="1"/>
              <a:t>графики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числа</a:t>
            </a:r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 в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трех</a:t>
            </a:r>
            <a:r>
              <a:rPr dirty="0"/>
              <a:t> </a:t>
            </a:r>
            <a:r>
              <a:rPr dirty="0" err="1"/>
              <a:t>групп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Рассмотрите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протекать</a:t>
            </a:r>
            <a:r>
              <a:rPr dirty="0"/>
              <a:t> </a:t>
            </a:r>
            <a:r>
              <a:rPr dirty="0" err="1"/>
              <a:t>эпидемия</a:t>
            </a:r>
            <a:r>
              <a:rPr dirty="0"/>
              <a:t> в </a:t>
            </a:r>
            <a:r>
              <a:rPr dirty="0" err="1"/>
              <a:t>случае</a:t>
            </a:r>
            <a:r>
              <a:rPr dirty="0"/>
              <a:t>:</a:t>
            </a:r>
          </a:p>
          <a:p>
            <a:pPr lvl="1">
              <a:buAutoNum type="arabicPeriod"/>
            </a:pP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(0)≤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endParaRPr dirty="0"/>
          </a:p>
          <a:p>
            <a:pPr lvl="1">
              <a:buAutoNum type="arabicPeriod"/>
            </a:pP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(0)&gt;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Построить графики изменения числа особей в каждой из трех групп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𝑆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𝑅</m:t>
                </m:r>
              </m:oMath>
            </a14:m>
            <a:r>
              <a:t>. Рассмотреть, как будет протекать эпидемия в случаях:</a:t>
            </a:r>
          </a:p>
          <a:p>
            <a:pPr lvl="1">
              <a:buAutoNum type="arabicPeriod"/>
            </a:pP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(0)≤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endParaRPr/>
          </a:p>
          <a:p>
            <a:pPr lvl="1">
              <a:buAutoNum type="arabicPeriod"/>
            </a:pP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(0)&gt;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Решение с помощью программ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Julia</a:t>
            </a:r>
          </a:p>
          <a:p>
            <a:pPr marL="0" lvl="0" indent="0">
              <a:buNone/>
            </a:pPr>
            <a:r>
              <a:t>Код программы для случая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(0)≤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using Plots
using DifferentialEquations
N = 11700
I0 = 270 # заболевшие особи
R0 = 49 # особи с иммунитетом
S0 = N - I0 - R0 # здоровые, но восприимчивые особи
alpha = 0.6 # коэффициент заболеваемости?????
beta = 0.2 # коэффициент выздоровления??????????
#I0 &lt;= I*
function ode_fn(du, u, p, t)
    S, I, R = u
    du[1] = 0
    du[2] = -beta*u[2]
    du[3] = beta*I
end
v0 = [S0, I0, R0]
tspan = (0.0, 60.0)
prob = ODEProblem(ode_fn, v0, tspan)
sol = solve(prob, dtmax = 0.05)
S = [u[1] for u in sol.u]
I = [u[2] for u in sol.u]
R = [u[3] for u in sol.u]
T = [t for t in sol.t]
plt = plot(
  dpi = 600,
  legend = :topright)
plot!(
  plt,
  T,
  S,
  label = "Восприимчивые особи",
  color = :blue)
plot!(
  plt,
  T,
  I,
  label = "Инфицированные особи",
  color = :green)
plot!(
  plt,
  T,
  R,
  label = "Особи с иммунитетом",
  color = :red)
savefig(plt, "lab06_1.png")</a:t>
            </a:r>
          </a:p>
          <a:p>
            <a:pPr marL="0" lvl="0" indent="0">
              <a:buNone/>
            </a:pPr>
            <a:r>
              <a:t>Код программы для случая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(0)&gt;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using Plots
using DifferentialEquations
N = 11700
I0 = 270 # заболевшие особи
R0 = 49 # особи с иммунитетом
S0 = N - I0 - R0 # здоровые, но восприимчивые особи
alpha = 0.4 # коэффициент заболеваемости????
beta = 0.1 # коэффициент выздоровления????
#I0 &gt; I*
function ode_fn(du, u, p, t)
    S, I, R = u
    du[1] = -alpha*u[1]
    du[2] = alpha*u[1] - beta*u[2]
    du[3] = beta*I
end
v0 = [S0, I0, R0]
tspan = (0.0, 120.0)
prob = ODEProblem(ode_fn, v0, tspan)
sol = solve(prob, dtmax=0.05)
S = [u[1] for u in sol.u]
I = [u[2] for u in sol.u]
R = [u[3] for u in sol.u]
T = [t for t in sol.t]
plt = plot(
  dpi=600,
  legend=:right)
plot!(
  plt,
  T,
  S,
  label="Восприимчивые особи",
  color=:blue)
plot!(
  plt,
  T,
  I,
  label="Инфицированные особи",
  color=:green)
plot!(
  plt,
  T,
  R,
  label="Особи с иммунитетом",
  color=:red)
savefig(plt, "lab06_2.png")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Результаты работы кода на Julia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Графики численности особей трех групп S, I, R, построенные на Julia, для случая, когда больные изолированы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Графики численности особей трех групп S, I, R, построенные на Julia, для случая, когда больные могут заражать особей группы 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OpenModelica</a:t>
            </a:r>
          </a:p>
          <a:p>
            <a:pPr marL="0" lvl="0" indent="0">
              <a:buNone/>
            </a:pPr>
            <a:r>
              <a:t>Код программы для случая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(0)≤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model lab06_1
Real N = 11700;
Real I;
Real R;
Real S;
Real alpha = 0.6;
Real beta = 0.2;
initial equation
I = 270;
R = 49;
S = N - I - R;
equation
der(S) = 0;
der(I) = -beta*I;
der(R) = beta*I;
end lab06_1;</a:t>
            </a:r>
          </a:p>
          <a:p>
            <a:pPr marL="0" lvl="0" indent="0">
              <a:buNone/>
            </a:pPr>
            <a:r>
              <a:t>Код программы для случая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r>
                  <a:rPr>
                    <a:latin typeface="Cambria Math" panose="02040503050406030204" pitchFamily="18" charset="0"/>
                  </a:rPr>
                  <m:t>(0)&gt;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model lab06_2
Real N = 11700;
Real I;
Real R;
Real S;
Real alpha = 0.4;
Real beta = 0.1;
initial equation
I = 270;
R = 49;
S = N - I - R;
equation
der(S) = -alpha*S;
der(I) = alpha*S - beta*I;
der(R) = beta*I;
end lab06_2;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Результаты работы кода на OpenModelica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Courier</vt:lpstr>
      <vt:lpstr>Office Theme</vt:lpstr>
      <vt:lpstr>PowerPoint Presentation</vt:lpstr>
      <vt:lpstr>Цель работы</vt:lpstr>
      <vt:lpstr>Теоретическое введение. Построение математической модели.</vt:lpstr>
      <vt:lpstr>Задание</vt:lpstr>
      <vt:lpstr>Задачи</vt:lpstr>
      <vt:lpstr>Выполнение лабораторной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Анализ полученных результатов. Сравнение языков.</vt:lpstr>
      <vt:lpstr>Вывод</vt:lpstr>
      <vt:lpstr>Список литературы. Библиография.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>Фаик Карим Яссерович</cp:lastModifiedBy>
  <cp:revision>1</cp:revision>
  <dcterms:created xsi:type="dcterms:W3CDTF">2024-03-16T13:33:39Z</dcterms:created>
  <dcterms:modified xsi:type="dcterms:W3CDTF">2024-03-16T13:35:17Z</dcterms:modified>
</cp:coreProperties>
</file>