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Модель</a:t>
            </a:r>
            <a:r>
              <a:rPr/>
              <a:t> </a:t>
            </a:r>
            <a:r>
              <a:rPr/>
              <a:t>боевых</a:t>
            </a:r>
            <a:r>
              <a:rPr/>
              <a:t> </a:t>
            </a:r>
            <a:r>
              <a:rPr/>
              <a:t>действий</a:t>
            </a:r>
            <a:br/>
            <a:br/>
            <a:r>
              <a:rPr/>
              <a:t>Фаик</a:t>
            </a:r>
            <a:r>
              <a:rPr/>
              <a:t> </a:t>
            </a:r>
            <a:r>
              <a:rPr/>
              <a:t>Карим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03_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1600200"/>
            <a:ext cx="407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Полученный</a:t>
            </a:r>
            <a:r>
              <a:rPr/>
              <a:t> </a:t>
            </a:r>
            <a:r>
              <a:rPr/>
              <a:t>график</a:t>
            </a:r>
            <a:r>
              <a:rPr/>
              <a:t> </a:t>
            </a:r>
            <a:r>
              <a:rPr/>
              <a:t>OpenModelica.</a:t>
            </a:r>
            <a:r>
              <a:rPr/>
              <a:t> </a:t>
            </a:r>
            <a:r>
              <a:rPr/>
              <a:t>Второй</a:t>
            </a:r>
            <a:r>
              <a:rPr/>
              <a:t> </a:t>
            </a:r>
            <a:r>
              <a:rPr/>
              <a:t>случай</a:t>
            </a:r>
            <a:r>
              <a:rPr/>
              <a:t>”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Анализ</a:t>
            </a:r>
            <a:r>
              <a:rPr/>
              <a:t> </a:t>
            </a:r>
            <a:r>
              <a:rPr/>
              <a:t>полученных</a:t>
            </a:r>
            <a:r>
              <a:rPr/>
              <a:t> </a:t>
            </a:r>
            <a:r>
              <a:rPr/>
              <a:t>результатов.</a:t>
            </a:r>
            <a:r>
              <a:rPr/>
              <a:t> </a:t>
            </a:r>
            <a:r>
              <a:rPr/>
              <a:t>Сравнение</a:t>
            </a:r>
            <a:r>
              <a:rPr/>
              <a:t> </a:t>
            </a:r>
            <a:r>
              <a:rPr/>
              <a:t>языков.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Как видно из графиков, для первой модели, то есть двух регулярных армий, противостоящих друг другу, графики на Julia и OpenModelica идентичны (с поправкой на использование разных графических ресурсов, разный масштаб и т.д.).</a:t>
            </a:r>
          </a:p>
          <a:p>
            <a:pPr lvl="0" marL="0" indent="0">
              <a:buNone/>
            </a:pPr>
            <a:r>
              <a:rPr/>
              <a:t>Аналогичная ситуация верна и для графиков противостояния регулярной армии армии партизанов, которые рассматривались во второй модели.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 итогам лабораторной работы я построила по две модели на языках Julia и OpenModelica. В ходе проделанной работы можно сделать вывод, что OpenModelica лучше приспособлен для моделирование процессов, протекающих во времени. Построение моделей боевых действий на языке OpenModelica занимает гораздо меньше строк и времени, чем аналогичное построение на языке Julia.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Изучить модели боевых действий Ланчестера. Применить их на практике для решения задания лабораторной работы.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Между страной Х и страной У идет война. Численность состава войск исчисляется от начала войны, и являются временными функциями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и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. В начальный момент времени страна Х имеет армию численностью </a:t>
                </a:r>
                <a14:m>
                  <m:oMath xmlns:m="http://schemas.openxmlformats.org/officeDocument/2006/math">
                    <m:r>
                      <m:t>22022</m:t>
                    </m:r>
                  </m:oMath>
                </a14:m>
                <a:r>
                  <a:rPr/>
                  <a:t> человек, а в распоряжении страны У армия численностью в </a:t>
                </a:r>
                <a14:m>
                  <m:oMath xmlns:m="http://schemas.openxmlformats.org/officeDocument/2006/math">
                    <m:r>
                      <m:t>33033</m:t>
                    </m:r>
                  </m:oMath>
                </a14:m>
                <a:r>
                  <a:rPr/>
                  <a:t> человек. Для упрощения модели считаем, что коэффициенты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h</m:t>
                    </m:r>
                  </m:oMath>
                </a14:m>
                <a:r>
                  <a:rPr/>
                  <a:t> постоянны. Также считаем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и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непрерывными функциями.</a:t>
                </a:r>
              </a:p>
              <a:p>
                <a:pPr lvl="0" marL="0" indent="0">
                  <a:buNone/>
                </a:pPr>
                <a:r>
                  <a:rPr/>
                  <a:t>Постройте графики изменения численности войск армии Х и армии У для следующих случаев:</a:t>
                </a:r>
              </a:p>
              <a:p>
                <a:pPr lvl="1">
                  <a:buAutoNum type="arabicPeriod"/>
                </a:pPr>
                <a:r>
                  <a:rPr/>
                  <a:t>Модель боевых действий между регулярными войсками:</a:t>
                </a:r>
              </a:p>
              <a:p>
                <a:pPr lvl="0" marL="0" indent="0">
                  <a:buNone/>
                </a:pPr>
                <a:r>
                  <a:rPr/>
                  <a:t>$$ {dx\over {dt}} = -0.36x(t)-0.48y(t)+sin(t+1)+1 $$</a:t>
                </a:r>
              </a:p>
              <a:p>
                <a:pPr lvl="0" marL="0" indent="0">
                  <a:buNone/>
                </a:pPr>
                <a:r>
                  <a:rPr/>
                  <a:t>$$ {dy\over {dt}} = -0.49x(t)-0.37y(t)+cos(t+2)+1.1 $$</a:t>
                </a:r>
              </a:p>
              <a:p>
                <a:pPr lvl="1">
                  <a:buAutoNum startAt="2" type="arabicPeriod"/>
                </a:pPr>
                <a:r>
                  <a:rPr/>
                  <a:t>Модель ведение боевых действий с участием регулярных войск и партизанских отрядов:</a:t>
                </a:r>
              </a:p>
              <a:p>
                <a:pPr lvl="0" marL="0" indent="0">
                  <a:buNone/>
                </a:pPr>
                <a:r>
                  <a:rPr/>
                  <a:t>$$ {dx\over {dt}} = -0.11x(t)-0.68y(t)+sin(5t) $$</a:t>
                </a:r>
              </a:p>
              <a:p>
                <a:pPr lvl="0" marL="0" indent="0">
                  <a:buNone/>
                </a:pPr>
                <a:r>
                  <a:rPr/>
                  <a:t>$$ {dy\over {dt}} = -0.6x(t)y(t)-0.15y(t)+cos(5t) + 1 $$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Математическая модель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Регулярная армия X против регулярной армии Y</a:t>
                </a:r>
              </a:p>
              <a:p>
                <a:pPr lvl="0" marL="0" indent="0">
                  <a:buNone/>
                </a:pPr>
                <a:r>
                  <a:rPr/>
                  <a:t>Рассмотрим первый случай. Численность регулярных войск определяется тремя факторами:</a:t>
                </a:r>
              </a:p>
              <a:p>
                <a:pPr lvl="1">
                  <a:buAutoNum type="arabicPeriod"/>
                </a:pPr>
                <a:r>
                  <a:rPr/>
                  <a:t>Cкорость уменьшения численности войск из-за причин, не связанных с боевыми действиями (болезни, травмы, дезертирство);</a:t>
                </a:r>
              </a:p>
              <a:p>
                <a:pPr lvl="1">
                  <a:buAutoNum type="arabicPeriod"/>
                </a:pPr>
                <a:r>
                  <a:rPr/>
                  <a:t>Cкорость потерь, обусловленных боевыми действиями противоборствующих сторон (что связанно с качеством стратегии, уровнем вооружения, профессионализмом солдат и т.п.);</a:t>
                </a:r>
              </a:p>
              <a:p>
                <a:pPr lvl="1">
                  <a:buAutoNum type="arabicPeriod"/>
                </a:pPr>
                <a:r>
                  <a:rPr/>
                  <a:t>Cкорость поступления подкрепления (задаётся некоторой функцией от времени).</a:t>
                </a:r>
              </a:p>
              <a:p>
                <a:pPr lvl="0" marL="0" indent="0">
                  <a:buNone/>
                </a:pPr>
                <a:r>
                  <a:rPr/>
                  <a:t>В этом случае модель боевых действий между регулярными войсками описывается следующим образом:</a:t>
                </a:r>
              </a:p>
              <a:p>
                <a:pPr lvl="0" marL="0" indent="0">
                  <a:buNone/>
                </a:pPr>
                <a:r>
                  <a:rPr/>
                  <a:t>$$ {dx\over {dt}} = -a(t)x(t)-b(t)y(t)+P(t) $$</a:t>
                </a:r>
              </a:p>
              <a:p>
                <a:pPr lvl="0" marL="0" indent="0">
                  <a:buNone/>
                </a:pPr>
                <a:r>
                  <a:rPr/>
                  <a:t>$$ {dy\over {dt}} = -c(t)x(t)-h(t)y(t)+Q(t) $$</a:t>
                </a:r>
              </a:p>
              <a:p>
                <a:pPr lvl="0" marL="0" indent="0">
                  <a:buNone/>
                </a:pPr>
                <a:r>
                  <a:rPr/>
                  <a:t>В первом пункте нами рассматривается как раз такая модель. Она является доработанной моделью Ланчестера, так его изначальная модель учитывала лишь члены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t>y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и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  <m:r>
                      <m:t>x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, то есть, на потери за промежуток времени влияли лишь численность армий и “эффективность оружия” (коэффициенты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и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(</m:t>
                    </m:r>
                    <m:r>
                      <m:t>t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).</a:t>
                </a:r>
              </a:p>
              <a:p>
                <a:pPr lvl="0" marL="0" indent="0">
                  <a:buNone/>
                </a:pPr>
                <a:r>
                  <a:rPr/>
                  <a:t>$$ {dx\over {dt}} = -ax(t)-by(t)+P(t) $$</a:t>
                </a:r>
              </a:p>
              <a:p>
                <a:pPr lvl="0" marL="0" indent="0">
                  <a:buNone/>
                </a:pPr>
                <a:r>
                  <a:rPr/>
                  <a:t>$$ {dy\over {dt}} = -cx(t)-hy(t)+Q(t) $$</a:t>
                </a:r>
              </a:p>
              <a:p>
                <a:pPr lvl="0" marL="0" indent="0">
                  <a:buNone/>
                </a:pPr>
                <a:r>
                  <a:rPr/>
                  <a:t>Именно эти уравнения [3] и будут решать наши программы для выполнения первой части задания. В конце мы получим график кривой в декартовых координатах, где по оси </a:t>
                </a:r>
                <a14:m>
                  <m:oMath xmlns:m="http://schemas.openxmlformats.org/officeDocument/2006/math">
                    <m:r>
                      <m:t>o</m:t>
                    </m:r>
                    <m:r>
                      <m:t>x</m:t>
                    </m:r>
                  </m:oMath>
                </a14:m>
                <a:r>
                  <a:rPr/>
                  <a:t> будет отображаться численность армии государства X, по оси </a:t>
                </a:r>
                <a14:m>
                  <m:oMath xmlns:m="http://schemas.openxmlformats.org/officeDocument/2006/math">
                    <m:r>
                      <m:t>o</m:t>
                    </m:r>
                    <m:r>
                      <m:t>y</m:t>
                    </m:r>
                  </m:oMath>
                </a14:m>
                <a:r>
                  <a:rPr/>
                  <a:t> будет отображаться соответствующая численность армии Y. По тому, с какой осью пересечётся график, можно определить исход войны. Если ось </a:t>
                </a:r>
                <a14:m>
                  <m:oMath xmlns:m="http://schemas.openxmlformats.org/officeDocument/2006/math">
                    <m:r>
                      <m:t>o</m:t>
                    </m:r>
                    <m:r>
                      <m:t>x</m:t>
                    </m:r>
                  </m:oMath>
                </a14:m>
                <a:r>
                  <a:rPr/>
                  <a:t> будет пересечена в положительных значениях, победа будет на стороне армии государства X (так как при таком раскладе численность армии Y достигла нуля при положительном значении численности армии X). Аналогичная ситуация для оси </a:t>
                </a:r>
                <a14:m>
                  <m:oMath xmlns:m="http://schemas.openxmlformats.org/officeDocument/2006/math">
                    <m:r>
                      <m:t>o</m:t>
                    </m:r>
                    <m:r>
                      <m:t>y</m:t>
                    </m:r>
                  </m:oMath>
                </a14:m>
                <a:r>
                  <a:rPr/>
                  <a:t> и победы армии государства Y.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Регулярная армия X против партизанской армии Y</a:t>
                </a:r>
              </a:p>
              <a:p>
                <a:pPr lvl="0" marL="0" indent="0">
                  <a:buNone/>
                </a:pPr>
                <a:r>
                  <a:rPr/>
                  <a:t>Для второй части задания, то есть, для моделирования боевых действий между регулярной армией и партизанской армией, необходимо внести поправки в предыдущую модель. Считается, что темп потерь партизан, проводящих свои операции в разных местах на некоторой известной территории, пропорционален не только численности армейских соединений, но и численности самих партизан.</a:t>
                </a:r>
              </a:p>
              <a:p>
                <a:pPr lvl="0" marL="0" indent="0">
                  <a:buNone/>
                </a:pPr>
                <a:r>
                  <a:rPr/>
                  <a:t>$$ {dx\over {dt}} = -a(t)x(t)-b(t)y(t)+P(t) $$</a:t>
                </a:r>
              </a:p>
              <a:p>
                <a:pPr lvl="0" marL="0" indent="0">
                  <a:buNone/>
                </a:pPr>
                <a:r>
                  <a:rPr/>
                  <a:t>$$ {dy\over {dt}} = -c(t)x(t)y(t)-h(t)y(t)+Q(t) $$</a:t>
                </a:r>
              </a:p>
              <a:p>
                <a:pPr lvl="0" marL="0" indent="0">
                  <a:buNone/>
                </a:pPr>
                <a:r>
                  <a:rPr/>
                  <a:t>Коэффициенты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и </a:t>
                </a:r>
                <a14:m>
                  <m:oMath xmlns:m="http://schemas.openxmlformats.org/officeDocument/2006/math">
                    <m:r>
                      <m:t>h</m:t>
                    </m:r>
                  </m:oMath>
                </a14:m>
                <a:r>
                  <a:rPr/>
                  <a:t> всё так же будут положительными десятичными числами:</a:t>
                </a:r>
              </a:p>
              <a:p>
                <a:pPr lvl="0" marL="0" indent="0">
                  <a:buNone/>
                </a:pPr>
                <a:r>
                  <a:rPr/>
                  <a:t>$$ {dx\over {dt}} = -ax(t)-by(t)+P(t) $$</a:t>
                </a:r>
              </a:p>
              <a:p>
                <a:pPr lvl="0" marL="0" indent="0">
                  <a:buNone/>
                </a:pPr>
                <a:r>
                  <a:rPr/>
                  <a:t>$$ {dy\over {dt}} = -cx(t)y(t)-hy(t)+Q(t) $$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br/>
            <a:r>
              <a:rPr b="1">
                <a:solidFill>
                  <a:srgbClr val="007020"/>
                </a:solidFill>
                <a:latin typeface="Courier"/>
              </a:rPr>
              <a:t>using</a:t>
            </a:r>
            <a:r>
              <a:rPr>
                <a:latin typeface="Courier"/>
              </a:rPr>
              <a:t> Plots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using</a:t>
            </a:r>
            <a:r>
              <a:rPr>
                <a:latin typeface="Courier"/>
              </a:rPr>
              <a:t> DifferentialEquations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one(du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u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p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t)</a:t>
            </a:r>
            <a:br/>
            <a:r>
              <a:rPr>
                <a:latin typeface="Courier"/>
              </a:rPr>
              <a:t>    du[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0.401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u[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0.707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u[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sin(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t)</a:t>
            </a:r>
            <a:br/>
            <a:r>
              <a:rPr>
                <a:latin typeface="Courier"/>
              </a:rPr>
              <a:t>    du[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0.606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u[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0.502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u[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cos(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t)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end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two(du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u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p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t)</a:t>
            </a:r>
            <a:br/>
            <a:r>
              <a:rPr>
                <a:latin typeface="Courier"/>
              </a:rPr>
              <a:t>    du[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0.343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u[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0.895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u[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sin(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t)</a:t>
            </a:r>
            <a:br/>
            <a:r>
              <a:rPr>
                <a:latin typeface="Courier"/>
              </a:rPr>
              <a:t>    du[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0.699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u[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0.502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u[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cos(t)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end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const</a:t>
            </a:r>
            <a:r>
              <a:rPr>
                <a:latin typeface="Courier"/>
              </a:rPr>
              <a:t> 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Float64</a:t>
            </a:r>
            <a:r>
              <a:rPr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22022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33033</a:t>
            </a:r>
            <a:r>
              <a:rPr>
                <a:latin typeface="Courier"/>
              </a:rPr>
              <a:t>]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const</a:t>
            </a:r>
            <a:r>
              <a:rPr>
                <a:latin typeface="Courier"/>
              </a:rPr>
              <a:t> prom1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3.0</a:t>
            </a:r>
            <a:r>
              <a:rPr>
                <a:latin typeface="Courier"/>
              </a:rPr>
              <a:t>]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const</a:t>
            </a:r>
            <a:r>
              <a:rPr>
                <a:latin typeface="Courier"/>
              </a:rPr>
              <a:t> prom2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0.0007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prob1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ODEProblem(one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people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prom1)</a:t>
            </a:r>
            <a:br/>
            <a:r>
              <a:rPr>
                <a:latin typeface="Courier"/>
              </a:rPr>
              <a:t>prob2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ODEProblem(two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people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prom2)</a:t>
            </a:r>
            <a:br/>
            <a:br/>
            <a:r>
              <a:rPr>
                <a:latin typeface="Courier"/>
              </a:rPr>
              <a:t>sol1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solve(prob1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dtmax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sol2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solve(prob2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dtmax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0.000001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A1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[u[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u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sol1.u]</a:t>
            </a:r>
            <a:br/>
            <a:r>
              <a:rPr>
                <a:latin typeface="Courier"/>
              </a:rPr>
              <a:t>A2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[u[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u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sol1.u]</a:t>
            </a:r>
            <a:br/>
            <a:r>
              <a:rPr>
                <a:latin typeface="Courier"/>
              </a:rPr>
              <a:t>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[t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sol1.t]</a:t>
            </a:r>
            <a:br/>
            <a:r>
              <a:rPr>
                <a:latin typeface="Courier"/>
              </a:rPr>
              <a:t>A3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[u[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u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sol2.u]</a:t>
            </a:r>
            <a:br/>
            <a:r>
              <a:rPr>
                <a:latin typeface="Courier"/>
              </a:rPr>
              <a:t>A4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[u[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u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sol2.u]</a:t>
            </a:r>
            <a:br/>
            <a:r>
              <a:rPr>
                <a:latin typeface="Courier"/>
              </a:rPr>
              <a:t>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[t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sol2.t]</a:t>
            </a:r>
            <a:br/>
            <a:br/>
            <a:r>
              <a:rPr>
                <a:latin typeface="Courier"/>
              </a:rPr>
              <a:t>plt1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plot(dpi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300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legend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true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bg </a:t>
            </a:r>
            <a:r>
              <a:rPr>
                <a:solidFill>
                  <a:srgbClr val="666666"/>
                </a:solidFill>
                <a:latin typeface="Courier"/>
              </a:rPr>
              <a:t>=:</a:t>
            </a:r>
            <a:r>
              <a:rPr>
                <a:latin typeface="Courier"/>
              </a:rPr>
              <a:t>white)</a:t>
            </a:r>
            <a:br/>
            <a:r>
              <a:rPr>
                <a:latin typeface="Courier"/>
              </a:rPr>
              <a:t>plot</a:t>
            </a: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(plt1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xlabel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"Время"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ylabel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"Численность"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title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"Модель боевых действий - случай 1"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legend</a:t>
            </a:r>
            <a:r>
              <a:rPr>
                <a:solidFill>
                  <a:srgbClr val="666666"/>
                </a:solidFill>
                <a:latin typeface="Courier"/>
              </a:rPr>
              <a:t>=:</a:t>
            </a:r>
            <a:r>
              <a:rPr>
                <a:latin typeface="Courier"/>
              </a:rPr>
              <a:t>outerbottom)</a:t>
            </a:r>
            <a:br/>
            <a:r>
              <a:rPr>
                <a:latin typeface="Courier"/>
              </a:rPr>
              <a:t>plot</a:t>
            </a: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(plt1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T1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A1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"Численность армии X"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color </a:t>
            </a:r>
            <a:r>
              <a:rPr>
                <a:solidFill>
                  <a:srgbClr val="666666"/>
                </a:solidFill>
                <a:latin typeface="Courier"/>
              </a:rPr>
              <a:t>=:</a:t>
            </a:r>
            <a:r>
              <a:rPr>
                <a:latin typeface="Courier"/>
              </a:rPr>
              <a:t>red)</a:t>
            </a:r>
            <a:br/>
            <a:r>
              <a:rPr>
                <a:latin typeface="Courier"/>
              </a:rPr>
              <a:t>plot</a:t>
            </a: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(plt1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T1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A2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"Численность армии Y"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color </a:t>
            </a:r>
            <a:r>
              <a:rPr>
                <a:solidFill>
                  <a:srgbClr val="666666"/>
                </a:solidFill>
                <a:latin typeface="Courier"/>
              </a:rPr>
              <a:t>=:</a:t>
            </a:r>
            <a:r>
              <a:rPr>
                <a:latin typeface="Courier"/>
              </a:rPr>
              <a:t>green)</a:t>
            </a:r>
            <a:br/>
            <a:r>
              <a:rPr>
                <a:latin typeface="Courier"/>
              </a:rPr>
              <a:t>savefig(plt1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"lab03_1.png"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plt2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plot(dpi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1200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legend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true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bg </a:t>
            </a:r>
            <a:r>
              <a:rPr>
                <a:solidFill>
                  <a:srgbClr val="666666"/>
                </a:solidFill>
                <a:latin typeface="Courier"/>
              </a:rPr>
              <a:t>=:</a:t>
            </a:r>
            <a:r>
              <a:rPr>
                <a:latin typeface="Courier"/>
              </a:rPr>
              <a:t>white)</a:t>
            </a:r>
            <a:br/>
            <a:r>
              <a:rPr>
                <a:latin typeface="Courier"/>
              </a:rPr>
              <a:t>plot</a:t>
            </a: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(plt2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xlabel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"Время"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ylabel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"Численность"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title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"Модель боевых действий - случай 2"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legend</a:t>
            </a:r>
            <a:r>
              <a:rPr>
                <a:solidFill>
                  <a:srgbClr val="666666"/>
                </a:solidFill>
                <a:latin typeface="Courier"/>
              </a:rPr>
              <a:t>=:</a:t>
            </a:r>
            <a:r>
              <a:rPr>
                <a:latin typeface="Courier"/>
              </a:rPr>
              <a:t>outerbottom)</a:t>
            </a:r>
            <a:br/>
            <a:r>
              <a:rPr>
                <a:latin typeface="Courier"/>
              </a:rPr>
              <a:t>plot</a:t>
            </a: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(plt2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T2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A3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"Численность армии X"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color </a:t>
            </a:r>
            <a:r>
              <a:rPr>
                <a:solidFill>
                  <a:srgbClr val="666666"/>
                </a:solidFill>
                <a:latin typeface="Courier"/>
              </a:rPr>
              <a:t>=:</a:t>
            </a:r>
            <a:r>
              <a:rPr>
                <a:latin typeface="Courier"/>
              </a:rPr>
              <a:t>red)</a:t>
            </a:r>
            <a:br/>
            <a:r>
              <a:rPr>
                <a:latin typeface="Courier"/>
              </a:rPr>
              <a:t>plot</a:t>
            </a: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latin typeface="Courier"/>
              </a:rPr>
              <a:t>(plt2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T2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A4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"Численность армии Y"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color </a:t>
            </a:r>
            <a:r>
              <a:rPr>
                <a:solidFill>
                  <a:srgbClr val="666666"/>
                </a:solidFill>
                <a:latin typeface="Courier"/>
              </a:rPr>
              <a:t>=:</a:t>
            </a:r>
            <a:r>
              <a:rPr>
                <a:latin typeface="Courier"/>
              </a:rPr>
              <a:t>green)</a:t>
            </a:r>
            <a:br/>
            <a:r>
              <a:rPr>
                <a:latin typeface="Courier"/>
              </a:rPr>
              <a:t>savefig(plt2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"lab03_2.png"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Результаты работы кода на Julia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lab03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Полученный</a:t>
            </a:r>
            <a:r>
              <a:rPr/>
              <a:t> </a:t>
            </a:r>
            <a:r>
              <a:rPr/>
              <a:t>график</a:t>
            </a:r>
            <a:r>
              <a:rPr/>
              <a:t> </a:t>
            </a:r>
            <a:r>
              <a:rPr/>
              <a:t>Julia.</a:t>
            </a:r>
            <a:r>
              <a:rPr/>
              <a:t> </a:t>
            </a:r>
            <a:r>
              <a:rPr/>
              <a:t>Первый</a:t>
            </a:r>
            <a:r>
              <a:rPr/>
              <a:t> </a:t>
            </a:r>
            <a:r>
              <a:rPr/>
              <a:t>случай</a:t>
            </a:r>
            <a:r>
              <a:rPr/>
              <a:t>”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lab03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Полученный</a:t>
            </a:r>
            <a:r>
              <a:rPr/>
              <a:t> </a:t>
            </a:r>
            <a:r>
              <a:rPr/>
              <a:t>график</a:t>
            </a:r>
            <a:r>
              <a:rPr/>
              <a:t> </a:t>
            </a:r>
            <a:r>
              <a:rPr/>
              <a:t>Julia.</a:t>
            </a:r>
            <a:r>
              <a:rPr/>
              <a:t> </a:t>
            </a:r>
            <a:r>
              <a:rPr/>
              <a:t>Второй</a:t>
            </a:r>
            <a:r>
              <a:rPr/>
              <a:t> </a:t>
            </a:r>
            <a:r>
              <a:rPr/>
              <a:t>случай</a:t>
            </a:r>
            <a:r>
              <a:rPr/>
              <a:t>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На рис. @fig:001 и @fig:002 изображены итоговые графики для обоих случаев.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OpenModelica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Программный код решения на OpenModelica [2]</a:t>
            </a:r>
          </a:p>
          <a:p>
            <a:pPr lvl="0" indent="0">
              <a:buNone/>
            </a:pPr>
            <a:r>
              <a:rPr>
                <a:latin typeface="Courier"/>
              </a:rPr>
              <a:t>model Lab03_01
Real x;
Real y;
Real a = 0.401;
Real b = 0.707;
Real c = 0.606;
Real d = 0.502;
Real t = time;
initial equation
x = 22022;
y = 33033;
equation
der(x) = -a*x - b*y + sin(8*t);
der(y) = -c*x*y - d*y + cos(6*t);
end Lab03_01;
model Lab03_02
Real x;
Real y;
Real a = 0.343;
Real b = 0.895;
Real c = 0.699;
Real d = 0.433;
Real t = time;
initial equation
x = 22022;
y = 33033;
equation
der(x) = -a*x - b*y + 2*sin(2*t);
der(y) = -c*x - d*y + 2*cos(t);
end Lab03_02;
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Результаты работы кода на OpenModelica</a:t>
            </a:r>
          </a:p>
          <a:p>
            <a:pPr lvl="0" marL="0" indent="0">
              <a:buNone/>
            </a:pPr>
            <a:r>
              <a:rPr/>
              <a:t>На графиках на рис. @fig:003 и @fig:004, построенных с помощью OpenModelica изображены графики, аналогичные графикам @fig:001 и @fig:002 соответственно.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03_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1600200"/>
            <a:ext cx="407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Полученный</a:t>
            </a:r>
            <a:r>
              <a:rPr/>
              <a:t> </a:t>
            </a:r>
            <a:r>
              <a:rPr/>
              <a:t>график</a:t>
            </a:r>
            <a:r>
              <a:rPr/>
              <a:t> </a:t>
            </a:r>
            <a:r>
              <a:rPr/>
              <a:t>OpenModelica.</a:t>
            </a:r>
            <a:r>
              <a:rPr/>
              <a:t> </a:t>
            </a:r>
            <a:r>
              <a:rPr/>
              <a:t>Первый</a:t>
            </a:r>
            <a:r>
              <a:rPr/>
              <a:t> </a:t>
            </a:r>
            <a:r>
              <a:rPr/>
              <a:t>случай</a:t>
            </a:r>
            <a:r>
              <a:rPr/>
              <a:t>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</dc:title>
  <dc:creator>Фаик Карим</dc:creator>
  <cp:keywords/>
  <dcterms:created xsi:type="dcterms:W3CDTF">2024-02-23T18:12:21Z</dcterms:created>
  <dcterms:modified xsi:type="dcterms:W3CDTF">2024-02-23T18:12:21Z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class">
    <vt:lpwstr>scrreprt</vt:lpwstr>
  </property>
  <property fmtid="{D5CDD505-2E9C-101B-9397-08002B2CF9AE}" pid="3" name="fontsize">
    <vt:lpwstr>12pt</vt:lpwstr>
  </property>
  <property fmtid="{D5CDD505-2E9C-101B-9397-08002B2CF9AE}" pid="4" name="header-includes">
    <vt:lpwstr/>
  </property>
  <property fmtid="{D5CDD505-2E9C-101B-9397-08002B2CF9AE}" pid="5" name="indent">
    <vt:lpwstr>True</vt:lpwstr>
  </property>
  <property fmtid="{D5CDD505-2E9C-101B-9397-08002B2CF9AE}" pid="6" name="linestretch">
    <vt:lpwstr>1.5</vt:lpwstr>
  </property>
  <property fmtid="{D5CDD505-2E9C-101B-9397-08002B2CF9AE}" pid="7" name="mainfont">
    <vt:lpwstr>PT Serif</vt:lpwstr>
  </property>
  <property fmtid="{D5CDD505-2E9C-101B-9397-08002B2CF9AE}" pid="8" name="mainfontoptions">
    <vt:lpwstr>Ligatures=TeX</vt:lpwstr>
  </property>
  <property fmtid="{D5CDD505-2E9C-101B-9397-08002B2CF9AE}" pid="9" name="monofont">
    <vt:lpwstr>PT Mono</vt:lpwstr>
  </property>
  <property fmtid="{D5CDD505-2E9C-101B-9397-08002B2CF9AE}" pid="10" name="monofontoptions">
    <vt:lpwstr>Scale=MatchLowercase</vt:lpwstr>
  </property>
  <property fmtid="{D5CDD505-2E9C-101B-9397-08002B2CF9AE}" pid="11" name="papersize">
    <vt:lpwstr>a4paper</vt:lpwstr>
  </property>
  <property fmtid="{D5CDD505-2E9C-101B-9397-08002B2CF9AE}" pid="12" name="pdf-engine">
    <vt:lpwstr>lualatex</vt:lpwstr>
  </property>
  <property fmtid="{D5CDD505-2E9C-101B-9397-08002B2CF9AE}" pid="13" name="polyglossia-lang">
    <vt:lpwstr>russian</vt:lpwstr>
  </property>
  <property fmtid="{D5CDD505-2E9C-101B-9397-08002B2CF9AE}" pid="14" name="polyglossia-otherlangs">
    <vt:lpwstr>english</vt:lpwstr>
  </property>
  <property fmtid="{D5CDD505-2E9C-101B-9397-08002B2CF9AE}" pid="15" name="romanfont">
    <vt:lpwstr>PT Serif</vt:lpwstr>
  </property>
  <property fmtid="{D5CDD505-2E9C-101B-9397-08002B2CF9AE}" pid="16" name="romanfontoptions">
    <vt:lpwstr>Ligatures=TeX</vt:lpwstr>
  </property>
  <property fmtid="{D5CDD505-2E9C-101B-9397-08002B2CF9AE}" pid="17" name="sansfont">
    <vt:lpwstr>PT Sans</vt:lpwstr>
  </property>
  <property fmtid="{D5CDD505-2E9C-101B-9397-08002B2CF9AE}" pid="18" name="sansfontoptions">
    <vt:lpwstr>Ligatures=TeX,Scale=MatchLowercase</vt:lpwstr>
  </property>
  <property fmtid="{D5CDD505-2E9C-101B-9397-08002B2CF9AE}" pid="19" name="subtitle">
    <vt:lpwstr>Модель боевых действий</vt:lpwstr>
  </property>
  <property fmtid="{D5CDD505-2E9C-101B-9397-08002B2CF9AE}" pid="20" name="toc">
    <vt:lpwstr>True</vt:lpwstr>
  </property>
  <property fmtid="{D5CDD505-2E9C-101B-9397-08002B2CF9AE}" pid="21" name="toc-title">
    <vt:lpwstr>Содержание</vt:lpwstr>
  </property>
  <property fmtid="{D5CDD505-2E9C-101B-9397-08002B2CF9AE}" pid="22" name="toc_depth">
    <vt:lpwstr>2</vt:lpwstr>
  </property>
</Properties>
</file>