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0"/>
  </p:notesMasterIdLst>
  <p:sldIdLst>
    <p:sldId id="256" r:id="rId2"/>
    <p:sldId id="257" r:id="rId3"/>
    <p:sldId id="258" r:id="rId4"/>
    <p:sldId id="259" r:id="rId5"/>
    <p:sldId id="260" r:id="rId6"/>
    <p:sldId id="261" r:id="rId7"/>
    <p:sldId id="262" r:id="rId8"/>
    <p:sldId id="263" r:id="rId9"/>
    <p:sldId id="265" r:id="rId10"/>
    <p:sldId id="266" r:id="rId11"/>
    <p:sldId id="267" r:id="rId12"/>
    <p:sldId id="268" r:id="rId13"/>
    <p:sldId id="269" r:id="rId14"/>
    <p:sldId id="270" r:id="rId15"/>
    <p:sldId id="272" r:id="rId16"/>
    <p:sldId id="273" r:id="rId17"/>
    <p:sldId id="275" r:id="rId18"/>
    <p:sldId id="276" r:id="rId19"/>
  </p:sldIdLst>
  <p:sldSz cx="9144000" cy="5143500" type="screen16x9"/>
  <p:notesSz cx="6858000" cy="9144000"/>
  <p:embeddedFontLst>
    <p:embeddedFont>
      <p:font typeface="Georgia" panose="02040502050405020303" pitchFamily="18" charset="0"/>
      <p:regular r:id="rId21"/>
      <p:bold r:id="rId22"/>
      <p:italic r:id="rId23"/>
      <p:boldItalic r:id="rId24"/>
    </p:embeddedFont>
    <p:embeddedFont>
      <p:font typeface="Roboto" panose="02000000000000000000" pitchFamily="2"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6320" autoAdjust="0"/>
  </p:normalViewPr>
  <p:slideViewPr>
    <p:cSldViewPr snapToGrid="0">
      <p:cViewPr varScale="1">
        <p:scale>
          <a:sx n="133" d="100"/>
          <a:sy n="133" d="100"/>
        </p:scale>
        <p:origin x="984" y="12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28903bdde6b_0_3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28903bdde6b_0_3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1e84bdb9fdc_0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1e84bdb9fdc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28d1c4d79e7_0_1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28d1c4d79e7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28d1c4d79e7_0_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28d1c4d79e7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28d1c4d79e7_0_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28d1c4d79e7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1e84bdb9fdc_0_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1e84bdb9fdc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If we add non-spiking hidden layers, will the network do the job as good as the spiking neural network</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1e84bdb9fdc_0_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1e84bdb9fdc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28903bdde6b_0_4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28903bdde6b_0_4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28d1c4d79e7_0_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28d1c4d79e7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2868d04ef07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2868d04ef07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28d1c4d79e7_0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28d1c4d79e7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8903bdde6b_0_2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8903bdde6b_0_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8903bdde6b_0_2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28903bdde6b_0_2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28903bdde6b_0_3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28903bdde6b_0_3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28903bdde6b_0_3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28903bdde6b_0_3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1e84bdb9fdc_0_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1e84bdb9fdc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28903bdde6b_0_3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28903bdde6b_0_3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3.xml"/><Relationship Id="rId5" Type="http://schemas.openxmlformats.org/officeDocument/2006/relationships/image" Target="../media/image26.png"/><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15.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260200"/>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Mini-Project</a:t>
            </a:r>
            <a:endParaRPr/>
          </a:p>
        </p:txBody>
      </p:sp>
      <p:sp>
        <p:nvSpPr>
          <p:cNvPr id="55" name="Google Shape;55;p13"/>
          <p:cNvSpPr txBox="1">
            <a:spLocks noGrp="1"/>
          </p:cNvSpPr>
          <p:nvPr>
            <p:ph type="subTitle" idx="1"/>
          </p:nvPr>
        </p:nvSpPr>
        <p:spPr>
          <a:xfrm>
            <a:off x="311700" y="2547650"/>
            <a:ext cx="8520600" cy="792600"/>
          </a:xfrm>
          <a:prstGeom prst="rect">
            <a:avLst/>
          </a:prstGeom>
        </p:spPr>
        <p:txBody>
          <a:bodyPr spcFirstLastPara="1" wrap="square" lIns="91425" tIns="91425" rIns="91425" bIns="91425" anchor="t" anchorCtr="0">
            <a:normAutofit fontScale="92500"/>
          </a:bodyPr>
          <a:lstStyle/>
          <a:p>
            <a:pPr marL="0" lvl="0" indent="0" algn="ctr" rtl="0">
              <a:spcBef>
                <a:spcPts val="0"/>
              </a:spcBef>
              <a:spcAft>
                <a:spcPts val="0"/>
              </a:spcAft>
              <a:buNone/>
            </a:pPr>
            <a:r>
              <a:rPr lang="en"/>
              <a:t>Sound localization with spiking neural networks (SNN)</a:t>
            </a:r>
            <a:endParaRPr/>
          </a:p>
        </p:txBody>
      </p:sp>
      <p:sp>
        <p:nvSpPr>
          <p:cNvPr id="56" name="Google Shape;56;p13"/>
          <p:cNvSpPr txBox="1"/>
          <p:nvPr/>
        </p:nvSpPr>
        <p:spPr>
          <a:xfrm>
            <a:off x="1250700" y="3575100"/>
            <a:ext cx="6642600" cy="1293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600" b="1"/>
              <a:t>Volker Bormuth</a:t>
            </a:r>
            <a:endParaRPr sz="1600" b="1"/>
          </a:p>
          <a:p>
            <a:pPr marL="0" lvl="0" indent="0" algn="ctr" rtl="0">
              <a:spcBef>
                <a:spcPts val="0"/>
              </a:spcBef>
              <a:spcAft>
                <a:spcPts val="0"/>
              </a:spcAft>
              <a:buNone/>
            </a:pPr>
            <a:r>
              <a:rPr lang="en"/>
              <a:t>Maitre de Conférence</a:t>
            </a:r>
            <a:endParaRPr/>
          </a:p>
          <a:p>
            <a:pPr marL="0" lvl="0" indent="0" algn="ctr" rtl="0">
              <a:spcBef>
                <a:spcPts val="0"/>
              </a:spcBef>
              <a:spcAft>
                <a:spcPts val="0"/>
              </a:spcAft>
              <a:buNone/>
            </a:pPr>
            <a:r>
              <a:rPr lang="en"/>
              <a:t>Laboratoire Jean Perrin</a:t>
            </a:r>
            <a:endParaRPr/>
          </a:p>
          <a:p>
            <a:pPr marL="0" lvl="0" indent="0" algn="ctr" rtl="0">
              <a:spcBef>
                <a:spcPts val="0"/>
              </a:spcBef>
              <a:spcAft>
                <a:spcPts val="0"/>
              </a:spcAft>
              <a:buNone/>
            </a:pPr>
            <a:r>
              <a:rPr lang="en"/>
              <a:t>Campus Jussieu, Tour 32-33, bureau 416</a:t>
            </a:r>
            <a:endParaRPr/>
          </a:p>
          <a:p>
            <a:pPr marL="0" lvl="0" indent="0" algn="ctr" rtl="0">
              <a:spcBef>
                <a:spcPts val="0"/>
              </a:spcBef>
              <a:spcAft>
                <a:spcPts val="0"/>
              </a:spcAft>
              <a:buNone/>
            </a:pPr>
            <a:r>
              <a:rPr lang="en"/>
              <a:t>volker.bormuth@sorbonne-universite.fr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3"/>
          <p:cNvSpPr/>
          <p:nvPr/>
        </p:nvSpPr>
        <p:spPr>
          <a:xfrm>
            <a:off x="1276357" y="3844025"/>
            <a:ext cx="1656300" cy="1247400"/>
          </a:xfrm>
          <a:prstGeom prst="roundRect">
            <a:avLst>
              <a:gd name="adj" fmla="val 16667"/>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89" name="Google Shape;189;p23"/>
          <p:cNvSpPr/>
          <p:nvPr/>
        </p:nvSpPr>
        <p:spPr>
          <a:xfrm>
            <a:off x="3894800" y="2997332"/>
            <a:ext cx="2125800" cy="2094000"/>
          </a:xfrm>
          <a:prstGeom prst="roundRect">
            <a:avLst>
              <a:gd name="adj" fmla="val 16667"/>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90" name="Google Shape;190;p23"/>
          <p:cNvSpPr/>
          <p:nvPr/>
        </p:nvSpPr>
        <p:spPr>
          <a:xfrm>
            <a:off x="6747332" y="3860350"/>
            <a:ext cx="1996800" cy="1292700"/>
          </a:xfrm>
          <a:prstGeom prst="roundRect">
            <a:avLst>
              <a:gd name="adj" fmla="val 16667"/>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91" name="Google Shape;191;p23"/>
          <p:cNvSpPr txBox="1">
            <a:spLocks noGrp="1"/>
          </p:cNvSpPr>
          <p:nvPr>
            <p:ph type="title"/>
          </p:nvPr>
        </p:nvSpPr>
        <p:spPr>
          <a:xfrm>
            <a:off x="311700" y="6993"/>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Spiking Neural Networks (SNN): </a:t>
            </a:r>
            <a:endParaRPr/>
          </a:p>
          <a:p>
            <a:pPr marL="0" lvl="0" indent="457200" algn="l" rtl="0">
              <a:spcBef>
                <a:spcPts val="0"/>
              </a:spcBef>
              <a:spcAft>
                <a:spcPts val="0"/>
              </a:spcAft>
              <a:buNone/>
            </a:pPr>
            <a:r>
              <a:rPr lang="en"/>
              <a:t>=&gt; surrogate gradient descent for training</a:t>
            </a:r>
            <a:endParaRPr/>
          </a:p>
        </p:txBody>
      </p:sp>
      <p:sp>
        <p:nvSpPr>
          <p:cNvPr id="192" name="Google Shape;192;p23"/>
          <p:cNvSpPr/>
          <p:nvPr/>
        </p:nvSpPr>
        <p:spPr>
          <a:xfrm>
            <a:off x="2410350" y="2167475"/>
            <a:ext cx="2331900" cy="794100"/>
          </a:xfrm>
          <a:prstGeom prst="roundRect">
            <a:avLst>
              <a:gd name="adj" fmla="val 16667"/>
            </a:avLst>
          </a:prstGeom>
          <a:solidFill>
            <a:schemeClr val="lt2"/>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93" name="Google Shape;193;p23"/>
          <p:cNvSpPr txBox="1"/>
          <p:nvPr/>
        </p:nvSpPr>
        <p:spPr>
          <a:xfrm>
            <a:off x="3948441" y="1481568"/>
            <a:ext cx="1353300" cy="523200"/>
          </a:xfrm>
          <a:prstGeom prst="rect">
            <a:avLst/>
          </a:prstGeom>
          <a:noFill/>
          <a:ln>
            <a:noFill/>
          </a:ln>
        </p:spPr>
        <p:txBody>
          <a:bodyPr spcFirstLastPara="1" wrap="square" lIns="91425" tIns="91425" rIns="91425" bIns="91425" anchor="t" anchorCtr="0">
            <a:spAutoFit/>
          </a:bodyPr>
          <a:lstStyle/>
          <a:p>
            <a:pPr marL="0" lvl="0" indent="0" algn="l" rtl="0">
              <a:lnSpc>
                <a:spcPct val="100000"/>
              </a:lnSpc>
              <a:spcBef>
                <a:spcPts val="0"/>
              </a:spcBef>
              <a:spcAft>
                <a:spcPts val="0"/>
              </a:spcAft>
              <a:buNone/>
            </a:pPr>
            <a:r>
              <a:rPr lang="en" sz="1200" i="1">
                <a:solidFill>
                  <a:schemeClr val="dk1"/>
                </a:solidFill>
              </a:rPr>
              <a:t>Non-linear: </a:t>
            </a:r>
            <a:endParaRPr sz="1200" i="1">
              <a:solidFill>
                <a:schemeClr val="dk1"/>
              </a:solidFill>
            </a:endParaRPr>
          </a:p>
          <a:p>
            <a:pPr marL="457200" lvl="0" indent="-292100" algn="l" rtl="0">
              <a:lnSpc>
                <a:spcPct val="100000"/>
              </a:lnSpc>
              <a:spcBef>
                <a:spcPts val="0"/>
              </a:spcBef>
              <a:spcAft>
                <a:spcPts val="1200"/>
              </a:spcAft>
              <a:buClr>
                <a:schemeClr val="dk1"/>
              </a:buClr>
              <a:buSzPts val="1000"/>
              <a:buChar char="●"/>
            </a:pPr>
            <a:r>
              <a:rPr lang="en" sz="1000" i="1">
                <a:solidFill>
                  <a:schemeClr val="dk1"/>
                </a:solidFill>
              </a:rPr>
              <a:t>Heavy side </a:t>
            </a:r>
            <a:endParaRPr sz="1000" i="1">
              <a:solidFill>
                <a:schemeClr val="dk1"/>
              </a:solidFill>
            </a:endParaRPr>
          </a:p>
        </p:txBody>
      </p:sp>
      <p:sp>
        <p:nvSpPr>
          <p:cNvPr id="194" name="Google Shape;194;p23"/>
          <p:cNvSpPr/>
          <p:nvPr/>
        </p:nvSpPr>
        <p:spPr>
          <a:xfrm>
            <a:off x="1455095" y="1776335"/>
            <a:ext cx="340800" cy="340800"/>
          </a:xfrm>
          <a:prstGeom prst="ellipse">
            <a:avLst/>
          </a:prstGeom>
          <a:solidFill>
            <a:srgbClr val="F2D4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95" name="Google Shape;195;p23"/>
          <p:cNvSpPr/>
          <p:nvPr/>
        </p:nvSpPr>
        <p:spPr>
          <a:xfrm>
            <a:off x="1477848" y="2806222"/>
            <a:ext cx="340800" cy="340800"/>
          </a:xfrm>
          <a:prstGeom prst="ellipse">
            <a:avLst/>
          </a:prstGeom>
          <a:solidFill>
            <a:srgbClr val="F2D4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96" name="Google Shape;196;p23"/>
          <p:cNvSpPr txBox="1"/>
          <p:nvPr/>
        </p:nvSpPr>
        <p:spPr>
          <a:xfrm>
            <a:off x="1455113" y="1736459"/>
            <a:ext cx="477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x</a:t>
            </a:r>
            <a:r>
              <a:rPr lang="en" baseline="-25000"/>
              <a:t>1</a:t>
            </a:r>
            <a:endParaRPr baseline="-25000"/>
          </a:p>
        </p:txBody>
      </p:sp>
      <p:sp>
        <p:nvSpPr>
          <p:cNvPr id="197" name="Google Shape;197;p23"/>
          <p:cNvSpPr txBox="1"/>
          <p:nvPr/>
        </p:nvSpPr>
        <p:spPr>
          <a:xfrm>
            <a:off x="1477866" y="2776166"/>
            <a:ext cx="477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x</a:t>
            </a:r>
            <a:r>
              <a:rPr lang="en" baseline="-25000"/>
              <a:t>2</a:t>
            </a:r>
            <a:endParaRPr baseline="-25000"/>
          </a:p>
        </p:txBody>
      </p:sp>
      <p:sp>
        <p:nvSpPr>
          <p:cNvPr id="198" name="Google Shape;198;p23"/>
          <p:cNvSpPr txBox="1"/>
          <p:nvPr/>
        </p:nvSpPr>
        <p:spPr>
          <a:xfrm>
            <a:off x="2377275" y="2321700"/>
            <a:ext cx="1608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z</a:t>
            </a:r>
            <a:r>
              <a:rPr lang="en" baseline="-25000"/>
              <a:t>1 </a:t>
            </a:r>
            <a:r>
              <a:rPr lang="en"/>
              <a:t>= w</a:t>
            </a:r>
            <a:r>
              <a:rPr lang="en" baseline="-25000"/>
              <a:t>11</a:t>
            </a:r>
            <a:r>
              <a:rPr lang="en"/>
              <a:t> x</a:t>
            </a:r>
            <a:r>
              <a:rPr lang="en" baseline="-25000"/>
              <a:t>1</a:t>
            </a:r>
            <a:r>
              <a:rPr lang="en"/>
              <a:t> + </a:t>
            </a:r>
            <a:r>
              <a:rPr lang="en">
                <a:solidFill>
                  <a:schemeClr val="dk1"/>
                </a:solidFill>
              </a:rPr>
              <a:t>w</a:t>
            </a:r>
            <a:r>
              <a:rPr lang="en" baseline="-25000">
                <a:solidFill>
                  <a:schemeClr val="dk1"/>
                </a:solidFill>
              </a:rPr>
              <a:t>21</a:t>
            </a:r>
            <a:r>
              <a:rPr lang="en">
                <a:solidFill>
                  <a:schemeClr val="dk1"/>
                </a:solidFill>
              </a:rPr>
              <a:t> x</a:t>
            </a:r>
            <a:r>
              <a:rPr lang="en" baseline="-25000">
                <a:solidFill>
                  <a:schemeClr val="dk1"/>
                </a:solidFill>
              </a:rPr>
              <a:t>2</a:t>
            </a:r>
            <a:endParaRPr/>
          </a:p>
        </p:txBody>
      </p:sp>
      <p:cxnSp>
        <p:nvCxnSpPr>
          <p:cNvPr id="199" name="Google Shape;199;p23"/>
          <p:cNvCxnSpPr/>
          <p:nvPr/>
        </p:nvCxnSpPr>
        <p:spPr>
          <a:xfrm rot="10800000" flipH="1">
            <a:off x="1893650" y="2676175"/>
            <a:ext cx="419700" cy="260700"/>
          </a:xfrm>
          <a:prstGeom prst="straightConnector1">
            <a:avLst/>
          </a:prstGeom>
          <a:noFill/>
          <a:ln w="9525" cap="flat" cmpd="sng">
            <a:solidFill>
              <a:schemeClr val="dk2"/>
            </a:solidFill>
            <a:prstDash val="solid"/>
            <a:round/>
            <a:headEnd type="none" w="med" len="med"/>
            <a:tailEnd type="triangle" w="med" len="med"/>
          </a:ln>
        </p:spPr>
      </p:cxnSp>
      <p:cxnSp>
        <p:nvCxnSpPr>
          <p:cNvPr id="200" name="Google Shape;200;p23"/>
          <p:cNvCxnSpPr/>
          <p:nvPr/>
        </p:nvCxnSpPr>
        <p:spPr>
          <a:xfrm>
            <a:off x="1893650" y="2018400"/>
            <a:ext cx="408000" cy="249300"/>
          </a:xfrm>
          <a:prstGeom prst="straightConnector1">
            <a:avLst/>
          </a:prstGeom>
          <a:noFill/>
          <a:ln w="9525" cap="flat" cmpd="sng">
            <a:solidFill>
              <a:schemeClr val="dk2"/>
            </a:solidFill>
            <a:prstDash val="solid"/>
            <a:round/>
            <a:headEnd type="none" w="med" len="med"/>
            <a:tailEnd type="triangle" w="med" len="med"/>
          </a:ln>
        </p:spPr>
      </p:cxnSp>
      <p:sp>
        <p:nvSpPr>
          <p:cNvPr id="201" name="Google Shape;201;p23"/>
          <p:cNvSpPr txBox="1"/>
          <p:nvPr/>
        </p:nvSpPr>
        <p:spPr>
          <a:xfrm>
            <a:off x="4050133" y="2166990"/>
            <a:ext cx="568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f(z</a:t>
            </a:r>
            <a:r>
              <a:rPr lang="en" baseline="-25000"/>
              <a:t>1</a:t>
            </a:r>
            <a:r>
              <a:rPr lang="en"/>
              <a:t>)</a:t>
            </a:r>
            <a:endParaRPr/>
          </a:p>
        </p:txBody>
      </p:sp>
      <p:sp>
        <p:nvSpPr>
          <p:cNvPr id="202" name="Google Shape;202;p23"/>
          <p:cNvSpPr txBox="1"/>
          <p:nvPr/>
        </p:nvSpPr>
        <p:spPr>
          <a:xfrm>
            <a:off x="5162125" y="2346750"/>
            <a:ext cx="1811400" cy="4002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a:t>y’ = </a:t>
            </a:r>
            <a:r>
              <a:rPr lang="en">
                <a:solidFill>
                  <a:schemeClr val="dk1"/>
                </a:solidFill>
              </a:rPr>
              <a:t>f(z</a:t>
            </a:r>
            <a:r>
              <a:rPr lang="en" baseline="-25000">
                <a:solidFill>
                  <a:schemeClr val="dk1"/>
                </a:solidFill>
              </a:rPr>
              <a:t>1</a:t>
            </a:r>
            <a:r>
              <a:rPr lang="en">
                <a:solidFill>
                  <a:schemeClr val="dk1"/>
                </a:solidFill>
              </a:rPr>
              <a:t>)</a:t>
            </a:r>
            <a:r>
              <a:rPr lang="en"/>
              <a:t> : </a:t>
            </a:r>
            <a:r>
              <a:rPr lang="en">
                <a:solidFill>
                  <a:schemeClr val="dk1"/>
                </a:solidFill>
              </a:rPr>
              <a:t>prediction </a:t>
            </a:r>
            <a:endParaRPr/>
          </a:p>
        </p:txBody>
      </p:sp>
      <p:sp>
        <p:nvSpPr>
          <p:cNvPr id="203" name="Google Shape;203;p23"/>
          <p:cNvSpPr txBox="1"/>
          <p:nvPr/>
        </p:nvSpPr>
        <p:spPr>
          <a:xfrm>
            <a:off x="2078593" y="1733502"/>
            <a:ext cx="568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w</a:t>
            </a:r>
            <a:r>
              <a:rPr lang="en" baseline="-25000"/>
              <a:t>11</a:t>
            </a:r>
            <a:endParaRPr baseline="-25000"/>
          </a:p>
        </p:txBody>
      </p:sp>
      <p:sp>
        <p:nvSpPr>
          <p:cNvPr id="204" name="Google Shape;204;p23"/>
          <p:cNvSpPr txBox="1"/>
          <p:nvPr/>
        </p:nvSpPr>
        <p:spPr>
          <a:xfrm>
            <a:off x="2018918" y="2997329"/>
            <a:ext cx="568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w</a:t>
            </a:r>
            <a:r>
              <a:rPr lang="en" baseline="-25000"/>
              <a:t>21</a:t>
            </a:r>
            <a:endParaRPr baseline="-25000"/>
          </a:p>
        </p:txBody>
      </p:sp>
      <p:cxnSp>
        <p:nvCxnSpPr>
          <p:cNvPr id="205" name="Google Shape;205;p23"/>
          <p:cNvCxnSpPr/>
          <p:nvPr/>
        </p:nvCxnSpPr>
        <p:spPr>
          <a:xfrm>
            <a:off x="4818916" y="2564460"/>
            <a:ext cx="284100" cy="0"/>
          </a:xfrm>
          <a:prstGeom prst="straightConnector1">
            <a:avLst/>
          </a:prstGeom>
          <a:noFill/>
          <a:ln w="9525" cap="flat" cmpd="sng">
            <a:solidFill>
              <a:schemeClr val="dk2"/>
            </a:solidFill>
            <a:prstDash val="solid"/>
            <a:round/>
            <a:headEnd type="none" w="med" len="med"/>
            <a:tailEnd type="triangle" w="med" len="med"/>
          </a:ln>
        </p:spPr>
      </p:cxnSp>
      <p:sp>
        <p:nvSpPr>
          <p:cNvPr id="206" name="Google Shape;206;p23"/>
          <p:cNvSpPr txBox="1"/>
          <p:nvPr/>
        </p:nvSpPr>
        <p:spPr>
          <a:xfrm>
            <a:off x="1256400" y="996157"/>
            <a:ext cx="715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FF0000"/>
                </a:solidFill>
              </a:rPr>
              <a:t>Inputs</a:t>
            </a:r>
            <a:endParaRPr>
              <a:solidFill>
                <a:srgbClr val="FF0000"/>
              </a:solidFill>
            </a:endParaRPr>
          </a:p>
        </p:txBody>
      </p:sp>
      <p:sp>
        <p:nvSpPr>
          <p:cNvPr id="207" name="Google Shape;207;p23"/>
          <p:cNvSpPr txBox="1"/>
          <p:nvPr/>
        </p:nvSpPr>
        <p:spPr>
          <a:xfrm>
            <a:off x="1944553" y="996157"/>
            <a:ext cx="905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FF0000"/>
                </a:solidFill>
              </a:rPr>
              <a:t>Weights</a:t>
            </a:r>
            <a:endParaRPr>
              <a:solidFill>
                <a:srgbClr val="FF0000"/>
              </a:solidFill>
            </a:endParaRPr>
          </a:p>
        </p:txBody>
      </p:sp>
      <p:sp>
        <p:nvSpPr>
          <p:cNvPr id="208" name="Google Shape;208;p23"/>
          <p:cNvSpPr txBox="1"/>
          <p:nvPr/>
        </p:nvSpPr>
        <p:spPr>
          <a:xfrm>
            <a:off x="2844979" y="996157"/>
            <a:ext cx="1218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FF0000"/>
                </a:solidFill>
              </a:rPr>
              <a:t>Summation </a:t>
            </a:r>
            <a:endParaRPr>
              <a:solidFill>
                <a:srgbClr val="FF0000"/>
              </a:solidFill>
            </a:endParaRPr>
          </a:p>
        </p:txBody>
      </p:sp>
      <p:sp>
        <p:nvSpPr>
          <p:cNvPr id="209" name="Google Shape;209;p23"/>
          <p:cNvSpPr txBox="1"/>
          <p:nvPr/>
        </p:nvSpPr>
        <p:spPr>
          <a:xfrm>
            <a:off x="4079065" y="996157"/>
            <a:ext cx="1092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FF0000"/>
                </a:solidFill>
              </a:rPr>
              <a:t>Activation</a:t>
            </a:r>
            <a:endParaRPr>
              <a:solidFill>
                <a:srgbClr val="FF0000"/>
              </a:solidFill>
            </a:endParaRPr>
          </a:p>
        </p:txBody>
      </p:sp>
      <p:sp>
        <p:nvSpPr>
          <p:cNvPr id="210" name="Google Shape;210;p23"/>
          <p:cNvSpPr txBox="1"/>
          <p:nvPr/>
        </p:nvSpPr>
        <p:spPr>
          <a:xfrm>
            <a:off x="5400334" y="996157"/>
            <a:ext cx="75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FF0000"/>
                </a:solidFill>
              </a:rPr>
              <a:t>Output</a:t>
            </a:r>
            <a:endParaRPr>
              <a:solidFill>
                <a:srgbClr val="FF0000"/>
              </a:solidFill>
            </a:endParaRPr>
          </a:p>
        </p:txBody>
      </p:sp>
      <p:sp>
        <p:nvSpPr>
          <p:cNvPr id="211" name="Google Shape;211;p23"/>
          <p:cNvSpPr txBox="1"/>
          <p:nvPr/>
        </p:nvSpPr>
        <p:spPr>
          <a:xfrm>
            <a:off x="7171425" y="2346754"/>
            <a:ext cx="1295400" cy="4002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a:t>y : true value </a:t>
            </a:r>
            <a:endParaRPr/>
          </a:p>
        </p:txBody>
      </p:sp>
      <p:cxnSp>
        <p:nvCxnSpPr>
          <p:cNvPr id="212" name="Google Shape;212;p23"/>
          <p:cNvCxnSpPr/>
          <p:nvPr/>
        </p:nvCxnSpPr>
        <p:spPr>
          <a:xfrm>
            <a:off x="6021150" y="2868850"/>
            <a:ext cx="1451700" cy="771300"/>
          </a:xfrm>
          <a:prstGeom prst="straightConnector1">
            <a:avLst/>
          </a:prstGeom>
          <a:noFill/>
          <a:ln w="9525" cap="flat" cmpd="sng">
            <a:solidFill>
              <a:schemeClr val="dk2"/>
            </a:solidFill>
            <a:prstDash val="solid"/>
            <a:round/>
            <a:headEnd type="none" w="med" len="med"/>
            <a:tailEnd type="triangle" w="med" len="med"/>
          </a:ln>
        </p:spPr>
      </p:cxnSp>
      <p:cxnSp>
        <p:nvCxnSpPr>
          <p:cNvPr id="213" name="Google Shape;213;p23"/>
          <p:cNvCxnSpPr/>
          <p:nvPr/>
        </p:nvCxnSpPr>
        <p:spPr>
          <a:xfrm>
            <a:off x="7722050" y="2880175"/>
            <a:ext cx="0" cy="805200"/>
          </a:xfrm>
          <a:prstGeom prst="straightConnector1">
            <a:avLst/>
          </a:prstGeom>
          <a:noFill/>
          <a:ln w="9525" cap="flat" cmpd="sng">
            <a:solidFill>
              <a:schemeClr val="dk2"/>
            </a:solidFill>
            <a:prstDash val="solid"/>
            <a:round/>
            <a:headEnd type="none" w="med" len="med"/>
            <a:tailEnd type="triangle" w="med" len="med"/>
          </a:ln>
        </p:spPr>
      </p:cxnSp>
      <p:cxnSp>
        <p:nvCxnSpPr>
          <p:cNvPr id="214" name="Google Shape;214;p23"/>
          <p:cNvCxnSpPr/>
          <p:nvPr/>
        </p:nvCxnSpPr>
        <p:spPr>
          <a:xfrm flipH="1">
            <a:off x="6077480" y="4146196"/>
            <a:ext cx="443100" cy="300"/>
          </a:xfrm>
          <a:prstGeom prst="straightConnector1">
            <a:avLst/>
          </a:prstGeom>
          <a:noFill/>
          <a:ln w="9525" cap="flat" cmpd="sng">
            <a:solidFill>
              <a:schemeClr val="dk2"/>
            </a:solidFill>
            <a:prstDash val="solid"/>
            <a:round/>
            <a:headEnd type="none" w="med" len="med"/>
            <a:tailEnd type="triangle" w="med" len="med"/>
          </a:ln>
        </p:spPr>
      </p:cxnSp>
      <p:sp>
        <p:nvSpPr>
          <p:cNvPr id="215" name="Google Shape;215;p23"/>
          <p:cNvSpPr txBox="1"/>
          <p:nvPr/>
        </p:nvSpPr>
        <p:spPr>
          <a:xfrm>
            <a:off x="6002970" y="4169025"/>
            <a:ext cx="6933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Loss </a:t>
            </a:r>
            <a:endParaRPr/>
          </a:p>
          <a:p>
            <a:pPr marL="0" lvl="0" indent="0" algn="ctr" rtl="0">
              <a:spcBef>
                <a:spcPts val="0"/>
              </a:spcBef>
              <a:spcAft>
                <a:spcPts val="0"/>
              </a:spcAft>
              <a:buNone/>
            </a:pPr>
            <a:r>
              <a:rPr lang="en"/>
              <a:t>score</a:t>
            </a:r>
            <a:endParaRPr/>
          </a:p>
        </p:txBody>
      </p:sp>
      <p:sp>
        <p:nvSpPr>
          <p:cNvPr id="216" name="Google Shape;216;p23"/>
          <p:cNvSpPr txBox="1"/>
          <p:nvPr/>
        </p:nvSpPr>
        <p:spPr>
          <a:xfrm>
            <a:off x="1365760" y="3846264"/>
            <a:ext cx="1501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Weights update</a:t>
            </a:r>
            <a:endParaRPr/>
          </a:p>
        </p:txBody>
      </p:sp>
      <p:sp>
        <p:nvSpPr>
          <p:cNvPr id="217" name="Google Shape;217;p23"/>
          <p:cNvSpPr txBox="1"/>
          <p:nvPr/>
        </p:nvSpPr>
        <p:spPr>
          <a:xfrm>
            <a:off x="2137784" y="1414615"/>
            <a:ext cx="1353300" cy="369300"/>
          </a:xfrm>
          <a:prstGeom prst="rect">
            <a:avLst/>
          </a:prstGeom>
          <a:noFill/>
          <a:ln>
            <a:noFill/>
          </a:ln>
        </p:spPr>
        <p:txBody>
          <a:bodyPr spcFirstLastPara="1" wrap="square" lIns="91425" tIns="91425" rIns="91425" bIns="91425" anchor="t" anchorCtr="0">
            <a:spAutoFit/>
          </a:bodyPr>
          <a:lstStyle/>
          <a:p>
            <a:pPr marL="0" lvl="0" indent="0" algn="l" rtl="0">
              <a:lnSpc>
                <a:spcPct val="100000"/>
              </a:lnSpc>
              <a:spcBef>
                <a:spcPts val="0"/>
              </a:spcBef>
              <a:spcAft>
                <a:spcPts val="0"/>
              </a:spcAft>
              <a:buNone/>
            </a:pPr>
            <a:r>
              <a:rPr lang="en" sz="1200" i="1">
                <a:solidFill>
                  <a:schemeClr val="dk1"/>
                </a:solidFill>
              </a:rPr>
              <a:t>Linear</a:t>
            </a:r>
            <a:endParaRPr sz="1200" i="1">
              <a:solidFill>
                <a:schemeClr val="dk1"/>
              </a:solidFill>
            </a:endParaRPr>
          </a:p>
        </p:txBody>
      </p:sp>
      <p:cxnSp>
        <p:nvCxnSpPr>
          <p:cNvPr id="218" name="Google Shape;218;p23"/>
          <p:cNvCxnSpPr/>
          <p:nvPr/>
        </p:nvCxnSpPr>
        <p:spPr>
          <a:xfrm>
            <a:off x="1340476" y="1415154"/>
            <a:ext cx="2522700" cy="0"/>
          </a:xfrm>
          <a:prstGeom prst="straightConnector1">
            <a:avLst/>
          </a:prstGeom>
          <a:noFill/>
          <a:ln w="9525" cap="flat" cmpd="sng">
            <a:solidFill>
              <a:schemeClr val="dk2"/>
            </a:solidFill>
            <a:prstDash val="solid"/>
            <a:round/>
            <a:headEnd type="none" w="med" len="med"/>
            <a:tailEnd type="none" w="med" len="med"/>
          </a:ln>
        </p:spPr>
      </p:cxnSp>
      <p:cxnSp>
        <p:nvCxnSpPr>
          <p:cNvPr id="219" name="Google Shape;219;p23"/>
          <p:cNvCxnSpPr/>
          <p:nvPr/>
        </p:nvCxnSpPr>
        <p:spPr>
          <a:xfrm>
            <a:off x="4049027" y="1419927"/>
            <a:ext cx="1007100" cy="0"/>
          </a:xfrm>
          <a:prstGeom prst="straightConnector1">
            <a:avLst/>
          </a:prstGeom>
          <a:noFill/>
          <a:ln w="9525" cap="flat" cmpd="sng">
            <a:solidFill>
              <a:schemeClr val="dk2"/>
            </a:solidFill>
            <a:prstDash val="solid"/>
            <a:round/>
            <a:headEnd type="none" w="med" len="med"/>
            <a:tailEnd type="none" w="med" len="med"/>
          </a:ln>
        </p:spPr>
      </p:cxnSp>
      <p:cxnSp>
        <p:nvCxnSpPr>
          <p:cNvPr id="220" name="Google Shape;220;p23"/>
          <p:cNvCxnSpPr/>
          <p:nvPr/>
        </p:nvCxnSpPr>
        <p:spPr>
          <a:xfrm>
            <a:off x="1332302" y="1290167"/>
            <a:ext cx="0" cy="261300"/>
          </a:xfrm>
          <a:prstGeom prst="straightConnector1">
            <a:avLst/>
          </a:prstGeom>
          <a:noFill/>
          <a:ln w="9525" cap="flat" cmpd="sng">
            <a:solidFill>
              <a:schemeClr val="dk2"/>
            </a:solidFill>
            <a:prstDash val="solid"/>
            <a:round/>
            <a:headEnd type="none" w="med" len="med"/>
            <a:tailEnd type="none" w="med" len="med"/>
          </a:ln>
        </p:spPr>
      </p:cxnSp>
      <p:cxnSp>
        <p:nvCxnSpPr>
          <p:cNvPr id="221" name="Google Shape;221;p23"/>
          <p:cNvCxnSpPr/>
          <p:nvPr/>
        </p:nvCxnSpPr>
        <p:spPr>
          <a:xfrm>
            <a:off x="3863546" y="1290167"/>
            <a:ext cx="0" cy="261300"/>
          </a:xfrm>
          <a:prstGeom prst="straightConnector1">
            <a:avLst/>
          </a:prstGeom>
          <a:noFill/>
          <a:ln w="9525" cap="flat" cmpd="sng">
            <a:solidFill>
              <a:schemeClr val="dk2"/>
            </a:solidFill>
            <a:prstDash val="solid"/>
            <a:round/>
            <a:headEnd type="none" w="med" len="med"/>
            <a:tailEnd type="none" w="med" len="med"/>
          </a:ln>
        </p:spPr>
      </p:cxnSp>
      <p:cxnSp>
        <p:nvCxnSpPr>
          <p:cNvPr id="222" name="Google Shape;222;p23"/>
          <p:cNvCxnSpPr/>
          <p:nvPr/>
        </p:nvCxnSpPr>
        <p:spPr>
          <a:xfrm>
            <a:off x="4047173" y="1290167"/>
            <a:ext cx="0" cy="261300"/>
          </a:xfrm>
          <a:prstGeom prst="straightConnector1">
            <a:avLst/>
          </a:prstGeom>
          <a:noFill/>
          <a:ln w="9525" cap="flat" cmpd="sng">
            <a:solidFill>
              <a:schemeClr val="dk2"/>
            </a:solidFill>
            <a:prstDash val="solid"/>
            <a:round/>
            <a:headEnd type="none" w="med" len="med"/>
            <a:tailEnd type="none" w="med" len="med"/>
          </a:ln>
        </p:spPr>
      </p:cxnSp>
      <p:cxnSp>
        <p:nvCxnSpPr>
          <p:cNvPr id="223" name="Google Shape;223;p23"/>
          <p:cNvCxnSpPr/>
          <p:nvPr/>
        </p:nvCxnSpPr>
        <p:spPr>
          <a:xfrm>
            <a:off x="5051217" y="1298349"/>
            <a:ext cx="0" cy="261300"/>
          </a:xfrm>
          <a:prstGeom prst="straightConnector1">
            <a:avLst/>
          </a:prstGeom>
          <a:noFill/>
          <a:ln w="9525" cap="flat" cmpd="sng">
            <a:solidFill>
              <a:schemeClr val="dk2"/>
            </a:solidFill>
            <a:prstDash val="solid"/>
            <a:round/>
            <a:headEnd type="none" w="med" len="med"/>
            <a:tailEnd type="none" w="med" len="med"/>
          </a:ln>
        </p:spPr>
      </p:cxnSp>
      <p:pic>
        <p:nvPicPr>
          <p:cNvPr id="224" name="Google Shape;224;p23"/>
          <p:cNvPicPr preferRelativeResize="0"/>
          <p:nvPr/>
        </p:nvPicPr>
        <p:blipFill rotWithShape="1">
          <a:blip r:embed="rId3">
            <a:alphaModFix/>
          </a:blip>
          <a:srcRect t="65482" r="73778"/>
          <a:stretch/>
        </p:blipFill>
        <p:spPr>
          <a:xfrm>
            <a:off x="6982082" y="4449517"/>
            <a:ext cx="1501951" cy="496046"/>
          </a:xfrm>
          <a:prstGeom prst="rect">
            <a:avLst/>
          </a:prstGeom>
          <a:noFill/>
          <a:ln>
            <a:noFill/>
          </a:ln>
        </p:spPr>
      </p:pic>
      <p:pic>
        <p:nvPicPr>
          <p:cNvPr id="225" name="Google Shape;225;p23"/>
          <p:cNvPicPr preferRelativeResize="0"/>
          <p:nvPr/>
        </p:nvPicPr>
        <p:blipFill rotWithShape="1">
          <a:blip r:embed="rId4">
            <a:alphaModFix/>
          </a:blip>
          <a:srcRect t="64316" r="64206"/>
          <a:stretch/>
        </p:blipFill>
        <p:spPr>
          <a:xfrm>
            <a:off x="4041232" y="4114318"/>
            <a:ext cx="1828114" cy="442299"/>
          </a:xfrm>
          <a:prstGeom prst="rect">
            <a:avLst/>
          </a:prstGeom>
          <a:noFill/>
          <a:ln>
            <a:noFill/>
          </a:ln>
        </p:spPr>
      </p:pic>
      <p:pic>
        <p:nvPicPr>
          <p:cNvPr id="226" name="Google Shape;226;p23"/>
          <p:cNvPicPr preferRelativeResize="0"/>
          <p:nvPr/>
        </p:nvPicPr>
        <p:blipFill rotWithShape="1">
          <a:blip r:embed="rId5">
            <a:alphaModFix/>
          </a:blip>
          <a:srcRect t="15956" r="55877" b="62509"/>
          <a:stretch/>
        </p:blipFill>
        <p:spPr>
          <a:xfrm>
            <a:off x="3963588" y="4551572"/>
            <a:ext cx="1951862" cy="383102"/>
          </a:xfrm>
          <a:prstGeom prst="rect">
            <a:avLst/>
          </a:prstGeom>
          <a:noFill/>
          <a:ln>
            <a:noFill/>
          </a:ln>
        </p:spPr>
      </p:pic>
      <p:pic>
        <p:nvPicPr>
          <p:cNvPr id="227" name="Google Shape;227;p23"/>
          <p:cNvPicPr preferRelativeResize="0"/>
          <p:nvPr/>
        </p:nvPicPr>
        <p:blipFill rotWithShape="1">
          <a:blip r:embed="rId5">
            <a:alphaModFix/>
          </a:blip>
          <a:srcRect t="56676" r="64194" b="17103"/>
          <a:stretch/>
        </p:blipFill>
        <p:spPr>
          <a:xfrm>
            <a:off x="1365607" y="4339450"/>
            <a:ext cx="1501951" cy="442300"/>
          </a:xfrm>
          <a:prstGeom prst="rect">
            <a:avLst/>
          </a:prstGeom>
          <a:noFill/>
          <a:ln>
            <a:noFill/>
          </a:ln>
        </p:spPr>
      </p:pic>
      <p:sp>
        <p:nvSpPr>
          <p:cNvPr id="228" name="Google Shape;228;p23"/>
          <p:cNvSpPr txBox="1"/>
          <p:nvPr/>
        </p:nvSpPr>
        <p:spPr>
          <a:xfrm>
            <a:off x="6785132" y="3837425"/>
            <a:ext cx="20418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1"/>
                </a:solidFill>
              </a:rPr>
              <a:t>Loss function, </a:t>
            </a:r>
            <a:endParaRPr>
              <a:solidFill>
                <a:schemeClr val="dk1"/>
              </a:solidFill>
            </a:endParaRPr>
          </a:p>
          <a:p>
            <a:pPr marL="0" lvl="0" indent="0" algn="l" rtl="0">
              <a:spcBef>
                <a:spcPts val="0"/>
              </a:spcBef>
              <a:spcAft>
                <a:spcPts val="0"/>
              </a:spcAft>
              <a:buNone/>
            </a:pPr>
            <a:r>
              <a:rPr lang="en">
                <a:solidFill>
                  <a:schemeClr val="dk1"/>
                </a:solidFill>
              </a:rPr>
              <a:t>e.g. root mean squared </a:t>
            </a:r>
            <a:endParaRPr>
              <a:solidFill>
                <a:schemeClr val="dk1"/>
              </a:solidFill>
            </a:endParaRPr>
          </a:p>
          <a:p>
            <a:pPr marL="0" lvl="0" indent="0" algn="l" rtl="0">
              <a:spcBef>
                <a:spcPts val="0"/>
              </a:spcBef>
              <a:spcAft>
                <a:spcPts val="0"/>
              </a:spcAft>
              <a:buNone/>
            </a:pPr>
            <a:endParaRPr/>
          </a:p>
        </p:txBody>
      </p:sp>
      <p:sp>
        <p:nvSpPr>
          <p:cNvPr id="229" name="Google Shape;229;p23"/>
          <p:cNvSpPr txBox="1"/>
          <p:nvPr/>
        </p:nvSpPr>
        <p:spPr>
          <a:xfrm>
            <a:off x="4124532" y="3772989"/>
            <a:ext cx="16089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dk1"/>
                </a:solidFill>
              </a:rPr>
              <a:t>Backpropagation</a:t>
            </a:r>
            <a:endParaRPr>
              <a:solidFill>
                <a:schemeClr val="dk1"/>
              </a:solidFill>
            </a:endParaRPr>
          </a:p>
          <a:p>
            <a:pPr marL="0" lvl="0" indent="0" algn="l" rtl="0">
              <a:spcBef>
                <a:spcPts val="0"/>
              </a:spcBef>
              <a:spcAft>
                <a:spcPts val="0"/>
              </a:spcAft>
              <a:buNone/>
            </a:pPr>
            <a:endParaRPr/>
          </a:p>
        </p:txBody>
      </p:sp>
      <p:cxnSp>
        <p:nvCxnSpPr>
          <p:cNvPr id="230" name="Google Shape;230;p23"/>
          <p:cNvCxnSpPr/>
          <p:nvPr/>
        </p:nvCxnSpPr>
        <p:spPr>
          <a:xfrm flipH="1">
            <a:off x="3186869" y="4146196"/>
            <a:ext cx="443100" cy="300"/>
          </a:xfrm>
          <a:prstGeom prst="straightConnector1">
            <a:avLst/>
          </a:prstGeom>
          <a:noFill/>
          <a:ln w="9525" cap="flat" cmpd="sng">
            <a:solidFill>
              <a:schemeClr val="dk2"/>
            </a:solidFill>
            <a:prstDash val="solid"/>
            <a:round/>
            <a:headEnd type="none" w="med" len="med"/>
            <a:tailEnd type="triangle" w="med" len="med"/>
          </a:ln>
        </p:spPr>
      </p:cxnSp>
      <p:sp>
        <p:nvSpPr>
          <p:cNvPr id="231" name="Google Shape;231;p23"/>
          <p:cNvSpPr txBox="1"/>
          <p:nvPr/>
        </p:nvSpPr>
        <p:spPr>
          <a:xfrm>
            <a:off x="2959947" y="4245225"/>
            <a:ext cx="9054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Gradient</a:t>
            </a:r>
            <a:endParaRPr/>
          </a:p>
        </p:txBody>
      </p:sp>
      <p:cxnSp>
        <p:nvCxnSpPr>
          <p:cNvPr id="232" name="Google Shape;232;p23"/>
          <p:cNvCxnSpPr/>
          <p:nvPr/>
        </p:nvCxnSpPr>
        <p:spPr>
          <a:xfrm rot="10800000">
            <a:off x="2109100" y="3508925"/>
            <a:ext cx="0" cy="204000"/>
          </a:xfrm>
          <a:prstGeom prst="straightConnector1">
            <a:avLst/>
          </a:prstGeom>
          <a:noFill/>
          <a:ln w="9525" cap="flat" cmpd="sng">
            <a:solidFill>
              <a:schemeClr val="dk2"/>
            </a:solidFill>
            <a:prstDash val="solid"/>
            <a:round/>
            <a:headEnd type="none" w="med" len="med"/>
            <a:tailEnd type="triangle" w="med" len="med"/>
          </a:ln>
        </p:spPr>
      </p:cxnSp>
      <p:sp>
        <p:nvSpPr>
          <p:cNvPr id="233" name="Google Shape;233;p23"/>
          <p:cNvSpPr txBox="1"/>
          <p:nvPr/>
        </p:nvSpPr>
        <p:spPr>
          <a:xfrm>
            <a:off x="1495350" y="4762875"/>
            <a:ext cx="1218300" cy="346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50" i="1">
                <a:solidFill>
                  <a:srgbClr val="374151"/>
                </a:solidFill>
                <a:highlight>
                  <a:srgbClr val="F7F7F8"/>
                </a:highlight>
              </a:rPr>
              <a:t>η</a:t>
            </a:r>
            <a:r>
              <a:rPr lang="en" sz="1050">
                <a:solidFill>
                  <a:srgbClr val="374151"/>
                </a:solidFill>
                <a:highlight>
                  <a:srgbClr val="F7F7F8"/>
                </a:highlight>
              </a:rPr>
              <a:t> = learning rate</a:t>
            </a:r>
            <a:endParaRPr sz="1000"/>
          </a:p>
        </p:txBody>
      </p:sp>
      <p:cxnSp>
        <p:nvCxnSpPr>
          <p:cNvPr id="234" name="Google Shape;234;p23"/>
          <p:cNvCxnSpPr/>
          <p:nvPr/>
        </p:nvCxnSpPr>
        <p:spPr>
          <a:xfrm>
            <a:off x="4011380" y="2167475"/>
            <a:ext cx="0" cy="794100"/>
          </a:xfrm>
          <a:prstGeom prst="straightConnector1">
            <a:avLst/>
          </a:prstGeom>
          <a:noFill/>
          <a:ln w="9525" cap="flat" cmpd="sng">
            <a:solidFill>
              <a:schemeClr val="dk2"/>
            </a:solidFill>
            <a:prstDash val="solid"/>
            <a:round/>
            <a:headEnd type="none" w="med" len="med"/>
            <a:tailEnd type="none" w="med" len="med"/>
          </a:ln>
        </p:spPr>
      </p:cxnSp>
      <p:cxnSp>
        <p:nvCxnSpPr>
          <p:cNvPr id="235" name="Google Shape;235;p23"/>
          <p:cNvCxnSpPr/>
          <p:nvPr/>
        </p:nvCxnSpPr>
        <p:spPr>
          <a:xfrm rot="10800000" flipH="1">
            <a:off x="4182200" y="2532750"/>
            <a:ext cx="440700" cy="341100"/>
          </a:xfrm>
          <a:prstGeom prst="bentConnector3">
            <a:avLst>
              <a:gd name="adj1" fmla="val 50000"/>
            </a:avLst>
          </a:prstGeom>
          <a:noFill/>
          <a:ln w="9525" cap="flat" cmpd="sng">
            <a:solidFill>
              <a:schemeClr val="dk2"/>
            </a:solidFill>
            <a:prstDash val="solid"/>
            <a:round/>
            <a:headEnd type="none" w="med" len="med"/>
            <a:tailEnd type="none" w="med" len="med"/>
          </a:ln>
        </p:spPr>
      </p:cxnSp>
      <p:cxnSp>
        <p:nvCxnSpPr>
          <p:cNvPr id="236" name="Google Shape;236;p23"/>
          <p:cNvCxnSpPr/>
          <p:nvPr/>
        </p:nvCxnSpPr>
        <p:spPr>
          <a:xfrm rot="10800000" flipH="1">
            <a:off x="4644360" y="3141988"/>
            <a:ext cx="813600" cy="450600"/>
          </a:xfrm>
          <a:prstGeom prst="bentConnector3">
            <a:avLst>
              <a:gd name="adj1" fmla="val 50000"/>
            </a:avLst>
          </a:prstGeom>
          <a:noFill/>
          <a:ln w="9525" cap="flat" cmpd="sng">
            <a:solidFill>
              <a:srgbClr val="B7B7B7"/>
            </a:solidFill>
            <a:prstDash val="solid"/>
            <a:round/>
            <a:headEnd type="none" w="med" len="med"/>
            <a:tailEnd type="none" w="med" len="med"/>
          </a:ln>
        </p:spPr>
      </p:cxnSp>
      <p:sp>
        <p:nvSpPr>
          <p:cNvPr id="237" name="Google Shape;237;p23"/>
          <p:cNvSpPr/>
          <p:nvPr/>
        </p:nvSpPr>
        <p:spPr>
          <a:xfrm>
            <a:off x="4598521" y="3141987"/>
            <a:ext cx="905394" cy="450588"/>
          </a:xfrm>
          <a:custGeom>
            <a:avLst/>
            <a:gdLst/>
            <a:ahLst/>
            <a:cxnLst/>
            <a:rect l="l" t="t" r="r" b="b"/>
            <a:pathLst>
              <a:path w="65395" h="23511" extrusionOk="0">
                <a:moveTo>
                  <a:pt x="0" y="22827"/>
                </a:moveTo>
                <a:cubicBezTo>
                  <a:pt x="4644" y="22638"/>
                  <a:pt x="21419" y="25102"/>
                  <a:pt x="27864" y="21690"/>
                </a:cubicBezTo>
                <a:cubicBezTo>
                  <a:pt x="34309" y="18278"/>
                  <a:pt x="32413" y="5958"/>
                  <a:pt x="38668" y="2356"/>
                </a:cubicBezTo>
                <a:cubicBezTo>
                  <a:pt x="44923" y="-1245"/>
                  <a:pt x="60941" y="460"/>
                  <a:pt x="65395" y="81"/>
                </a:cubicBezTo>
              </a:path>
            </a:pathLst>
          </a:custGeom>
          <a:noFill/>
          <a:ln w="19050" cap="flat" cmpd="sng">
            <a:solidFill>
              <a:schemeClr val="dk2"/>
            </a:solidFill>
            <a:prstDash val="solid"/>
            <a:round/>
            <a:headEnd type="none" w="med" len="med"/>
            <a:tailEnd type="none" w="med" len="med"/>
          </a:ln>
        </p:spPr>
        <p:txBody>
          <a:bodyPr/>
          <a:lstStyle/>
          <a:p>
            <a:endParaRPr lang="en-GB"/>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pic>
        <p:nvPicPr>
          <p:cNvPr id="242" name="Google Shape;242;p24"/>
          <p:cNvPicPr preferRelativeResize="0"/>
          <p:nvPr/>
        </p:nvPicPr>
        <p:blipFill>
          <a:blip r:embed="rId3">
            <a:alphaModFix/>
          </a:blip>
          <a:stretch>
            <a:fillRect/>
          </a:stretch>
        </p:blipFill>
        <p:spPr>
          <a:xfrm>
            <a:off x="1563900" y="415313"/>
            <a:ext cx="4935424" cy="3093674"/>
          </a:xfrm>
          <a:prstGeom prst="rect">
            <a:avLst/>
          </a:prstGeom>
          <a:noFill/>
          <a:ln>
            <a:noFill/>
          </a:ln>
        </p:spPr>
      </p:pic>
      <p:sp>
        <p:nvSpPr>
          <p:cNvPr id="243" name="Google Shape;243;p24"/>
          <p:cNvSpPr txBox="1">
            <a:spLocks noGrp="1"/>
          </p:cNvSpPr>
          <p:nvPr>
            <p:ph type="title"/>
          </p:nvPr>
        </p:nvSpPr>
        <p:spPr>
          <a:xfrm>
            <a:off x="311700" y="1402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Setting up our network</a:t>
            </a:r>
            <a:endParaRPr/>
          </a:p>
        </p:txBody>
      </p:sp>
      <p:pic>
        <p:nvPicPr>
          <p:cNvPr id="244" name="Google Shape;244;p24"/>
          <p:cNvPicPr preferRelativeResize="0"/>
          <p:nvPr/>
        </p:nvPicPr>
        <p:blipFill>
          <a:blip r:embed="rId4">
            <a:alphaModFix/>
          </a:blip>
          <a:stretch>
            <a:fillRect/>
          </a:stretch>
        </p:blipFill>
        <p:spPr>
          <a:xfrm>
            <a:off x="0" y="3143260"/>
            <a:ext cx="3583224" cy="199789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250" name="Google Shape;250;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26"/>
          <p:cNvSpPr txBox="1">
            <a:spLocks noGrp="1"/>
          </p:cNvSpPr>
          <p:nvPr>
            <p:ph type="title"/>
          </p:nvPr>
        </p:nvSpPr>
        <p:spPr>
          <a:xfrm>
            <a:off x="234150" y="29415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Transforming auditory input signals into spike trains</a:t>
            </a:r>
            <a:endParaRPr/>
          </a:p>
        </p:txBody>
      </p:sp>
      <p:grpSp>
        <p:nvGrpSpPr>
          <p:cNvPr id="256" name="Google Shape;256;p26"/>
          <p:cNvGrpSpPr/>
          <p:nvPr/>
        </p:nvGrpSpPr>
        <p:grpSpPr>
          <a:xfrm>
            <a:off x="415799" y="3601187"/>
            <a:ext cx="2870576" cy="1381715"/>
            <a:chOff x="4727576" y="3761775"/>
            <a:chExt cx="2870576" cy="1381715"/>
          </a:xfrm>
        </p:grpSpPr>
        <p:pic>
          <p:nvPicPr>
            <p:cNvPr id="257" name="Google Shape;257;p26"/>
            <p:cNvPicPr preferRelativeResize="0"/>
            <p:nvPr/>
          </p:nvPicPr>
          <p:blipFill>
            <a:blip r:embed="rId3">
              <a:alphaModFix/>
            </a:blip>
            <a:stretch>
              <a:fillRect/>
            </a:stretch>
          </p:blipFill>
          <p:spPr>
            <a:xfrm>
              <a:off x="4727576" y="3761775"/>
              <a:ext cx="2870576" cy="1381715"/>
            </a:xfrm>
            <a:prstGeom prst="rect">
              <a:avLst/>
            </a:prstGeom>
            <a:noFill/>
            <a:ln>
              <a:noFill/>
            </a:ln>
          </p:spPr>
        </p:pic>
        <p:cxnSp>
          <p:nvCxnSpPr>
            <p:cNvPr id="258" name="Google Shape;258;p26"/>
            <p:cNvCxnSpPr/>
            <p:nvPr/>
          </p:nvCxnSpPr>
          <p:spPr>
            <a:xfrm>
              <a:off x="6039012" y="4106690"/>
              <a:ext cx="0" cy="133500"/>
            </a:xfrm>
            <a:prstGeom prst="straightConnector1">
              <a:avLst/>
            </a:prstGeom>
            <a:noFill/>
            <a:ln w="19050" cap="flat" cmpd="sng">
              <a:solidFill>
                <a:srgbClr val="0000FF"/>
              </a:solidFill>
              <a:prstDash val="solid"/>
              <a:round/>
              <a:headEnd type="none" w="med" len="med"/>
              <a:tailEnd type="triangle" w="med" len="med"/>
            </a:ln>
          </p:spPr>
        </p:cxnSp>
        <p:cxnSp>
          <p:nvCxnSpPr>
            <p:cNvPr id="259" name="Google Shape;259;p26"/>
            <p:cNvCxnSpPr/>
            <p:nvPr/>
          </p:nvCxnSpPr>
          <p:spPr>
            <a:xfrm>
              <a:off x="5835542" y="4101826"/>
              <a:ext cx="0" cy="133500"/>
            </a:xfrm>
            <a:prstGeom prst="straightConnector1">
              <a:avLst/>
            </a:prstGeom>
            <a:noFill/>
            <a:ln w="19050" cap="flat" cmpd="sng">
              <a:solidFill>
                <a:srgbClr val="FF0000"/>
              </a:solidFill>
              <a:prstDash val="solid"/>
              <a:round/>
              <a:headEnd type="none" w="med" len="med"/>
              <a:tailEnd type="triangle" w="med" len="med"/>
            </a:ln>
          </p:spPr>
        </p:cxnSp>
      </p:grpSp>
      <p:sp>
        <p:nvSpPr>
          <p:cNvPr id="260" name="Google Shape;260;p26"/>
          <p:cNvSpPr txBox="1"/>
          <p:nvPr/>
        </p:nvSpPr>
        <p:spPr>
          <a:xfrm>
            <a:off x="234150" y="3295050"/>
            <a:ext cx="8675700" cy="346200"/>
          </a:xfrm>
          <a:prstGeom prst="rect">
            <a:avLst/>
          </a:prstGeom>
          <a:noFill/>
          <a:ln>
            <a:noFill/>
          </a:ln>
        </p:spPr>
        <p:txBody>
          <a:bodyPr spcFirstLastPara="1" wrap="square" lIns="91425" tIns="91425" rIns="91425" bIns="91425" anchor="t" anchorCtr="0">
            <a:spAutoFit/>
          </a:bodyPr>
          <a:lstStyle/>
          <a:p>
            <a:pPr marL="0" lvl="0" indent="0" algn="l" rtl="0">
              <a:lnSpc>
                <a:spcPct val="135714"/>
              </a:lnSpc>
              <a:spcBef>
                <a:spcPts val="0"/>
              </a:spcBef>
              <a:spcAft>
                <a:spcPts val="0"/>
              </a:spcAft>
              <a:buNone/>
            </a:pPr>
            <a:r>
              <a:rPr lang="en" sz="1050">
                <a:solidFill>
                  <a:schemeClr val="dk1"/>
                </a:solidFill>
                <a:highlight>
                  <a:srgbClr val="F7F7F7"/>
                </a:highlight>
                <a:latin typeface="Courier New"/>
                <a:ea typeface="Courier New"/>
                <a:cs typeface="Courier New"/>
                <a:sym typeface="Courier New"/>
              </a:rPr>
              <a:t>spikes = np.random.rand(number_of_time_points) &lt;  rate_max *(</a:t>
            </a:r>
            <a:r>
              <a:rPr lang="en" sz="1050">
                <a:solidFill>
                  <a:srgbClr val="098156"/>
                </a:solidFill>
                <a:highlight>
                  <a:srgbClr val="F7F7F7"/>
                </a:highlight>
                <a:latin typeface="Courier New"/>
                <a:ea typeface="Courier New"/>
                <a:cs typeface="Courier New"/>
                <a:sym typeface="Courier New"/>
              </a:rPr>
              <a:t>0.5</a:t>
            </a:r>
            <a:r>
              <a:rPr lang="en" sz="1050">
                <a:solidFill>
                  <a:schemeClr val="dk1"/>
                </a:solidFill>
                <a:highlight>
                  <a:srgbClr val="F7F7F7"/>
                </a:highlight>
                <a:latin typeface="Courier New"/>
                <a:ea typeface="Courier New"/>
                <a:cs typeface="Courier New"/>
                <a:sym typeface="Courier New"/>
              </a:rPr>
              <a:t>*(</a:t>
            </a:r>
            <a:r>
              <a:rPr lang="en" sz="1050">
                <a:solidFill>
                  <a:srgbClr val="098156"/>
                </a:solidFill>
                <a:highlight>
                  <a:srgbClr val="F7F7F7"/>
                </a:highlight>
                <a:latin typeface="Courier New"/>
                <a:ea typeface="Courier New"/>
                <a:cs typeface="Courier New"/>
                <a:sym typeface="Courier New"/>
              </a:rPr>
              <a:t>1</a:t>
            </a:r>
            <a:r>
              <a:rPr lang="en" sz="1050">
                <a:solidFill>
                  <a:schemeClr val="dk1"/>
                </a:solidFill>
                <a:highlight>
                  <a:srgbClr val="F7F7F7"/>
                </a:highlight>
                <a:latin typeface="Courier New"/>
                <a:ea typeface="Courier New"/>
                <a:cs typeface="Courier New"/>
                <a:sym typeface="Courier New"/>
              </a:rPr>
              <a:t>+np.sin(theta)))**envelope_power * dt</a:t>
            </a:r>
            <a:endParaRPr/>
          </a:p>
        </p:txBody>
      </p:sp>
      <p:sp>
        <p:nvSpPr>
          <p:cNvPr id="261" name="Google Shape;261;p26"/>
          <p:cNvSpPr txBox="1"/>
          <p:nvPr/>
        </p:nvSpPr>
        <p:spPr>
          <a:xfrm>
            <a:off x="3984200" y="4408700"/>
            <a:ext cx="54321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t>Poisson process: the emission of a spike is independent of the event in the previous time step</a:t>
            </a:r>
            <a:endParaRPr sz="1000"/>
          </a:p>
        </p:txBody>
      </p:sp>
      <p:sp>
        <p:nvSpPr>
          <p:cNvPr id="262" name="Google Shape;262;p26"/>
          <p:cNvSpPr txBox="1"/>
          <p:nvPr/>
        </p:nvSpPr>
        <p:spPr>
          <a:xfrm>
            <a:off x="235750" y="1078638"/>
            <a:ext cx="4768200" cy="221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t>At time t, the spiking probability of the neuron, represented as p(t), is proportional to the auditory stimulus waveform, stim(t), that is modulated by the envelope power, k : </a:t>
            </a:r>
            <a:endParaRPr sz="1200"/>
          </a:p>
          <a:p>
            <a:pPr marL="0" lvl="0" indent="0" algn="l" rtl="0">
              <a:spcBef>
                <a:spcPts val="0"/>
              </a:spcBef>
              <a:spcAft>
                <a:spcPts val="0"/>
              </a:spcAft>
              <a:buNone/>
            </a:pPr>
            <a:endParaRPr sz="1200"/>
          </a:p>
          <a:p>
            <a:pPr marL="0" lvl="0" indent="0" algn="l" rtl="0">
              <a:spcBef>
                <a:spcPts val="0"/>
              </a:spcBef>
              <a:spcAft>
                <a:spcPts val="0"/>
              </a:spcAft>
              <a:buNone/>
            </a:pPr>
            <a:r>
              <a:rPr lang="en" sz="1200"/>
              <a:t>p(t) = rate_max × dt × stim(t)**k,</a:t>
            </a:r>
            <a:endParaRPr sz="1200"/>
          </a:p>
          <a:p>
            <a:pPr marL="0" lvl="0" indent="0" algn="l" rtl="0">
              <a:spcBef>
                <a:spcPts val="0"/>
              </a:spcBef>
              <a:spcAft>
                <a:spcPts val="0"/>
              </a:spcAft>
              <a:buNone/>
            </a:pPr>
            <a:endParaRPr sz="1200"/>
          </a:p>
          <a:p>
            <a:pPr marL="0" lvl="0" indent="0" algn="l" rtl="0">
              <a:spcBef>
                <a:spcPts val="0"/>
              </a:spcBef>
              <a:spcAft>
                <a:spcPts val="0"/>
              </a:spcAft>
              <a:buNone/>
            </a:pPr>
            <a:r>
              <a:rPr lang="en" sz="1200"/>
              <a:t>where rate_max is the maximum possible firing rate of the neuron. </a:t>
            </a:r>
            <a:endParaRPr sz="1200"/>
          </a:p>
          <a:p>
            <a:pPr marL="0" lvl="0" indent="0" algn="l" rtl="0">
              <a:spcBef>
                <a:spcPts val="0"/>
              </a:spcBef>
              <a:spcAft>
                <a:spcPts val="0"/>
              </a:spcAft>
              <a:buNone/>
            </a:pPr>
            <a:endParaRPr sz="1200"/>
          </a:p>
          <a:p>
            <a:pPr marL="0" lvl="0" indent="0" algn="l" rtl="0">
              <a:spcBef>
                <a:spcPts val="0"/>
              </a:spcBef>
              <a:spcAft>
                <a:spcPts val="0"/>
              </a:spcAft>
              <a:buNone/>
            </a:pPr>
            <a:r>
              <a:rPr lang="en" sz="1200"/>
              <a:t>During each time step, a random number is generated and compared to p(t). If this number is less than p(t), the neuron releases a spike.</a:t>
            </a:r>
            <a:endParaRPr sz="1200"/>
          </a:p>
        </p:txBody>
      </p:sp>
      <p:pic>
        <p:nvPicPr>
          <p:cNvPr id="263" name="Google Shape;263;p26"/>
          <p:cNvPicPr preferRelativeResize="0"/>
          <p:nvPr/>
        </p:nvPicPr>
        <p:blipFill>
          <a:blip r:embed="rId4">
            <a:alphaModFix/>
          </a:blip>
          <a:stretch>
            <a:fillRect/>
          </a:stretch>
        </p:blipFill>
        <p:spPr>
          <a:xfrm>
            <a:off x="5072663" y="1060738"/>
            <a:ext cx="3255173" cy="2040425"/>
          </a:xfrm>
          <a:prstGeom prst="rect">
            <a:avLst/>
          </a:prstGeom>
          <a:noFill/>
          <a:ln>
            <a:noFill/>
          </a:ln>
        </p:spPr>
      </p:pic>
      <p:sp>
        <p:nvSpPr>
          <p:cNvPr id="264" name="Google Shape;264;p26"/>
          <p:cNvSpPr txBox="1"/>
          <p:nvPr/>
        </p:nvSpPr>
        <p:spPr>
          <a:xfrm>
            <a:off x="4922825" y="3772275"/>
            <a:ext cx="2376600" cy="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5" name="Google Shape;265;p26"/>
          <p:cNvSpPr txBox="1"/>
          <p:nvPr/>
        </p:nvSpPr>
        <p:spPr>
          <a:xfrm>
            <a:off x="6016775" y="3560913"/>
            <a:ext cx="858300" cy="346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rate * dt</a:t>
            </a:r>
            <a:endParaRPr/>
          </a:p>
        </p:txBody>
      </p:sp>
      <p:sp>
        <p:nvSpPr>
          <p:cNvPr id="266" name="Google Shape;266;p26"/>
          <p:cNvSpPr txBox="1"/>
          <p:nvPr/>
        </p:nvSpPr>
        <p:spPr>
          <a:xfrm>
            <a:off x="4462200" y="3851875"/>
            <a:ext cx="4129200" cy="346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Spiking probability in time interval dt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pic>
        <p:nvPicPr>
          <p:cNvPr id="271" name="Google Shape;271;p27"/>
          <p:cNvPicPr preferRelativeResize="0"/>
          <p:nvPr/>
        </p:nvPicPr>
        <p:blipFill>
          <a:blip r:embed="rId3">
            <a:alphaModFix/>
          </a:blip>
          <a:stretch>
            <a:fillRect/>
          </a:stretch>
        </p:blipFill>
        <p:spPr>
          <a:xfrm>
            <a:off x="1563900" y="415313"/>
            <a:ext cx="4935424" cy="3093674"/>
          </a:xfrm>
          <a:prstGeom prst="rect">
            <a:avLst/>
          </a:prstGeom>
          <a:noFill/>
          <a:ln>
            <a:noFill/>
          </a:ln>
        </p:spPr>
      </p:pic>
      <p:sp>
        <p:nvSpPr>
          <p:cNvPr id="272" name="Google Shape;272;p27"/>
          <p:cNvSpPr txBox="1">
            <a:spLocks noGrp="1"/>
          </p:cNvSpPr>
          <p:nvPr>
            <p:ph type="title"/>
          </p:nvPr>
        </p:nvSpPr>
        <p:spPr>
          <a:xfrm>
            <a:off x="311700" y="1402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Setting up our network</a:t>
            </a:r>
            <a:endParaRPr/>
          </a:p>
        </p:txBody>
      </p:sp>
      <p:pic>
        <p:nvPicPr>
          <p:cNvPr id="273" name="Google Shape;273;p27"/>
          <p:cNvPicPr preferRelativeResize="0"/>
          <p:nvPr/>
        </p:nvPicPr>
        <p:blipFill>
          <a:blip r:embed="rId4">
            <a:alphaModFix/>
          </a:blip>
          <a:stretch>
            <a:fillRect/>
          </a:stretch>
        </p:blipFill>
        <p:spPr>
          <a:xfrm>
            <a:off x="0" y="3143260"/>
            <a:ext cx="3583224" cy="1997890"/>
          </a:xfrm>
          <a:prstGeom prst="rect">
            <a:avLst/>
          </a:prstGeom>
          <a:noFill/>
          <a:ln>
            <a:noFill/>
          </a:ln>
        </p:spPr>
      </p:pic>
      <p:grpSp>
        <p:nvGrpSpPr>
          <p:cNvPr id="274" name="Google Shape;274;p27"/>
          <p:cNvGrpSpPr/>
          <p:nvPr/>
        </p:nvGrpSpPr>
        <p:grpSpPr>
          <a:xfrm>
            <a:off x="6699500" y="1700"/>
            <a:ext cx="2263675" cy="4268500"/>
            <a:chOff x="6699500" y="230300"/>
            <a:chExt cx="2263675" cy="4268500"/>
          </a:xfrm>
        </p:grpSpPr>
        <p:pic>
          <p:nvPicPr>
            <p:cNvPr id="275" name="Google Shape;275;p27"/>
            <p:cNvPicPr preferRelativeResize="0"/>
            <p:nvPr/>
          </p:nvPicPr>
          <p:blipFill>
            <a:blip r:embed="rId5">
              <a:alphaModFix/>
            </a:blip>
            <a:stretch>
              <a:fillRect/>
            </a:stretch>
          </p:blipFill>
          <p:spPr>
            <a:xfrm>
              <a:off x="6699500" y="230300"/>
              <a:ext cx="2263675" cy="4268500"/>
            </a:xfrm>
            <a:prstGeom prst="rect">
              <a:avLst/>
            </a:prstGeom>
            <a:noFill/>
            <a:ln>
              <a:noFill/>
            </a:ln>
          </p:spPr>
        </p:pic>
        <p:cxnSp>
          <p:nvCxnSpPr>
            <p:cNvPr id="276" name="Google Shape;276;p27"/>
            <p:cNvCxnSpPr/>
            <p:nvPr/>
          </p:nvCxnSpPr>
          <p:spPr>
            <a:xfrm>
              <a:off x="7750675" y="703225"/>
              <a:ext cx="0" cy="133500"/>
            </a:xfrm>
            <a:prstGeom prst="straightConnector1">
              <a:avLst/>
            </a:prstGeom>
            <a:noFill/>
            <a:ln w="19050" cap="flat" cmpd="sng">
              <a:solidFill>
                <a:srgbClr val="FF0000"/>
              </a:solidFill>
              <a:prstDash val="solid"/>
              <a:round/>
              <a:headEnd type="none" w="med" len="med"/>
              <a:tailEnd type="triangle" w="med" len="med"/>
            </a:ln>
          </p:spPr>
        </p:cxnSp>
        <p:cxnSp>
          <p:nvCxnSpPr>
            <p:cNvPr id="277" name="Google Shape;277;p27"/>
            <p:cNvCxnSpPr/>
            <p:nvPr/>
          </p:nvCxnSpPr>
          <p:spPr>
            <a:xfrm>
              <a:off x="7891750" y="720685"/>
              <a:ext cx="0" cy="1368000"/>
            </a:xfrm>
            <a:prstGeom prst="straightConnector1">
              <a:avLst/>
            </a:prstGeom>
            <a:noFill/>
            <a:ln w="19050" cap="flat" cmpd="sng">
              <a:solidFill>
                <a:srgbClr val="0000FF"/>
              </a:solidFill>
              <a:prstDash val="solid"/>
              <a:round/>
              <a:headEnd type="none" w="med" len="med"/>
              <a:tailEnd type="triangle" w="med" len="med"/>
            </a:ln>
          </p:spPr>
        </p:cxnSp>
      </p:grpSp>
      <p:pic>
        <p:nvPicPr>
          <p:cNvPr id="278" name="Google Shape;278;p27"/>
          <p:cNvPicPr preferRelativeResize="0"/>
          <p:nvPr/>
        </p:nvPicPr>
        <p:blipFill>
          <a:blip r:embed="rId6">
            <a:alphaModFix/>
          </a:blip>
          <a:stretch>
            <a:fillRect/>
          </a:stretch>
        </p:blipFill>
        <p:spPr>
          <a:xfrm>
            <a:off x="4816950" y="4746450"/>
            <a:ext cx="1943534" cy="273425"/>
          </a:xfrm>
          <a:prstGeom prst="rect">
            <a:avLst/>
          </a:prstGeom>
          <a:noFill/>
          <a:ln>
            <a:noFill/>
          </a:ln>
        </p:spPr>
      </p:pic>
      <p:sp>
        <p:nvSpPr>
          <p:cNvPr id="279" name="Google Shape;279;p27"/>
          <p:cNvSpPr txBox="1"/>
          <p:nvPr/>
        </p:nvSpPr>
        <p:spPr>
          <a:xfrm>
            <a:off x="5231233" y="3410855"/>
            <a:ext cx="660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IDP</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900"/>
              </a:spcBef>
              <a:spcAft>
                <a:spcPts val="900"/>
              </a:spcAft>
              <a:buNone/>
            </a:pPr>
            <a:r>
              <a:rPr lang="en" sz="1750">
                <a:solidFill>
                  <a:schemeClr val="accent2"/>
                </a:solidFill>
                <a:highlight>
                  <a:srgbClr val="FFFFFF"/>
                </a:highlight>
                <a:latin typeface="Roboto"/>
                <a:ea typeface="Roboto"/>
                <a:cs typeface="Roboto"/>
                <a:sym typeface="Roboto"/>
              </a:rPr>
              <a:t>Note, computation layer inputs converge directly on output layer neurons that vary only in membrane potential (no spiking neurons)</a:t>
            </a:r>
            <a:endParaRPr/>
          </a:p>
        </p:txBody>
      </p:sp>
      <p:pic>
        <p:nvPicPr>
          <p:cNvPr id="291" name="Google Shape;291;p29"/>
          <p:cNvPicPr preferRelativeResize="0"/>
          <p:nvPr/>
        </p:nvPicPr>
        <p:blipFill>
          <a:blip r:embed="rId3">
            <a:alphaModFix/>
          </a:blip>
          <a:stretch>
            <a:fillRect/>
          </a:stretch>
        </p:blipFill>
        <p:spPr>
          <a:xfrm>
            <a:off x="1945667" y="1070325"/>
            <a:ext cx="6763782" cy="2903024"/>
          </a:xfrm>
          <a:prstGeom prst="rect">
            <a:avLst/>
          </a:prstGeom>
          <a:noFill/>
          <a:ln>
            <a:noFill/>
          </a:ln>
        </p:spPr>
      </p:pic>
      <p:pic>
        <p:nvPicPr>
          <p:cNvPr id="292" name="Google Shape;292;p29"/>
          <p:cNvPicPr preferRelativeResize="0"/>
          <p:nvPr/>
        </p:nvPicPr>
        <p:blipFill>
          <a:blip r:embed="rId4">
            <a:alphaModFix/>
          </a:blip>
          <a:stretch>
            <a:fillRect/>
          </a:stretch>
        </p:blipFill>
        <p:spPr>
          <a:xfrm>
            <a:off x="231075" y="3267375"/>
            <a:ext cx="3360650" cy="1873775"/>
          </a:xfrm>
          <a:prstGeom prst="rect">
            <a:avLst/>
          </a:prstGeom>
          <a:noFill/>
          <a:ln>
            <a:noFill/>
          </a:ln>
        </p:spPr>
      </p:pic>
      <p:grpSp>
        <p:nvGrpSpPr>
          <p:cNvPr id="293" name="Google Shape;293;p29"/>
          <p:cNvGrpSpPr/>
          <p:nvPr/>
        </p:nvGrpSpPr>
        <p:grpSpPr>
          <a:xfrm>
            <a:off x="6832800" y="3973350"/>
            <a:ext cx="2080206" cy="924450"/>
            <a:chOff x="3311093" y="2278528"/>
            <a:chExt cx="4133132" cy="1836778"/>
          </a:xfrm>
        </p:grpSpPr>
        <p:grpSp>
          <p:nvGrpSpPr>
            <p:cNvPr id="294" name="Google Shape;294;p29"/>
            <p:cNvGrpSpPr/>
            <p:nvPr/>
          </p:nvGrpSpPr>
          <p:grpSpPr>
            <a:xfrm>
              <a:off x="3311093" y="2278528"/>
              <a:ext cx="4061545" cy="1836778"/>
              <a:chOff x="3311093" y="2278528"/>
              <a:chExt cx="4061545" cy="1836778"/>
            </a:xfrm>
          </p:grpSpPr>
          <p:pic>
            <p:nvPicPr>
              <p:cNvPr id="295" name="Google Shape;295;p29"/>
              <p:cNvPicPr preferRelativeResize="0"/>
              <p:nvPr/>
            </p:nvPicPr>
            <p:blipFill rotWithShape="1">
              <a:blip r:embed="rId5">
                <a:alphaModFix/>
              </a:blip>
              <a:srcRect t="45208"/>
              <a:stretch/>
            </p:blipFill>
            <p:spPr>
              <a:xfrm>
                <a:off x="3311093" y="2278528"/>
                <a:ext cx="4061545" cy="1836778"/>
              </a:xfrm>
              <a:prstGeom prst="rect">
                <a:avLst/>
              </a:prstGeom>
              <a:noFill/>
              <a:ln>
                <a:noFill/>
              </a:ln>
            </p:spPr>
          </p:pic>
          <p:sp>
            <p:nvSpPr>
              <p:cNvPr id="296" name="Google Shape;296;p29"/>
              <p:cNvSpPr/>
              <p:nvPr/>
            </p:nvSpPr>
            <p:spPr>
              <a:xfrm>
                <a:off x="3905300" y="2565325"/>
                <a:ext cx="3322800" cy="624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sp>
          <p:nvSpPr>
            <p:cNvPr id="297" name="Google Shape;297;p29"/>
            <p:cNvSpPr/>
            <p:nvPr/>
          </p:nvSpPr>
          <p:spPr>
            <a:xfrm>
              <a:off x="7282225" y="2571750"/>
              <a:ext cx="162000" cy="3129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pic>
        <p:nvPicPr>
          <p:cNvPr id="298" name="Google Shape;298;p29"/>
          <p:cNvPicPr preferRelativeResize="0"/>
          <p:nvPr/>
        </p:nvPicPr>
        <p:blipFill rotWithShape="1">
          <a:blip r:embed="rId5">
            <a:alphaModFix/>
          </a:blip>
          <a:srcRect b="52903"/>
          <a:stretch/>
        </p:blipFill>
        <p:spPr>
          <a:xfrm>
            <a:off x="4788625" y="4000541"/>
            <a:ext cx="2044175" cy="794625"/>
          </a:xfrm>
          <a:prstGeom prst="rect">
            <a:avLst/>
          </a:prstGeom>
          <a:noFill/>
          <a:ln>
            <a:noFill/>
          </a:ln>
        </p:spPr>
      </p:pic>
      <p:sp>
        <p:nvSpPr>
          <p:cNvPr id="299" name="Google Shape;299;p29"/>
          <p:cNvSpPr txBox="1"/>
          <p:nvPr/>
        </p:nvSpPr>
        <p:spPr>
          <a:xfrm>
            <a:off x="6569275" y="1070325"/>
            <a:ext cx="2513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weights</a:t>
            </a:r>
            <a:endParaRPr/>
          </a:p>
        </p:txBody>
      </p:sp>
      <p:sp>
        <p:nvSpPr>
          <p:cNvPr id="300" name="Google Shape;300;p29"/>
          <p:cNvSpPr txBox="1"/>
          <p:nvPr/>
        </p:nvSpPr>
        <p:spPr>
          <a:xfrm>
            <a:off x="7744500" y="1718425"/>
            <a:ext cx="1168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mean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Model with computation in hidden layer formed by spiking neurons</a:t>
            </a:r>
            <a:endParaRPr/>
          </a:p>
        </p:txBody>
      </p:sp>
      <p:pic>
        <p:nvPicPr>
          <p:cNvPr id="306" name="Google Shape;306;p30"/>
          <p:cNvPicPr preferRelativeResize="0"/>
          <p:nvPr/>
        </p:nvPicPr>
        <p:blipFill>
          <a:blip r:embed="rId3">
            <a:alphaModFix/>
          </a:blip>
          <a:stretch>
            <a:fillRect/>
          </a:stretch>
        </p:blipFill>
        <p:spPr>
          <a:xfrm>
            <a:off x="469350" y="1442300"/>
            <a:ext cx="8205300" cy="35488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0"/>
              </a:spcAft>
              <a:buClr>
                <a:schemeClr val="dk1"/>
              </a:buClr>
              <a:buSzPct val="61111"/>
              <a:buFont typeface="Arial"/>
              <a:buNone/>
            </a:pPr>
            <a:r>
              <a:rPr lang="en" sz="1800">
                <a:solidFill>
                  <a:schemeClr val="dk2"/>
                </a:solidFill>
              </a:rPr>
              <a:t>Up to you to play with the model</a:t>
            </a:r>
            <a:endParaRPr sz="1800">
              <a:solidFill>
                <a:schemeClr val="dk2"/>
              </a:solidFill>
            </a:endParaRPr>
          </a:p>
          <a:p>
            <a:pPr marL="0" lvl="0" indent="0" algn="l" rtl="0">
              <a:spcBef>
                <a:spcPts val="1200"/>
              </a:spcBef>
              <a:spcAft>
                <a:spcPts val="0"/>
              </a:spcAft>
              <a:buNone/>
            </a:pPr>
            <a:endParaRPr/>
          </a:p>
        </p:txBody>
      </p:sp>
      <p:sp>
        <p:nvSpPr>
          <p:cNvPr id="318" name="Google Shape;318;p32"/>
          <p:cNvSpPr txBox="1">
            <a:spLocks noGrp="1"/>
          </p:cNvSpPr>
          <p:nvPr>
            <p:ph type="body" idx="1"/>
          </p:nvPr>
        </p:nvSpPr>
        <p:spPr>
          <a:xfrm>
            <a:off x="311700" y="1466700"/>
            <a:ext cx="8520600" cy="3416400"/>
          </a:xfrm>
          <a:prstGeom prst="rect">
            <a:avLst/>
          </a:prstGeom>
        </p:spPr>
        <p:txBody>
          <a:bodyPr spcFirstLastPara="1" wrap="square" lIns="91425" tIns="91425" rIns="91425" bIns="91425" anchor="t" anchorCtr="0">
            <a:normAutofit fontScale="62500" lnSpcReduction="20000"/>
          </a:bodyPr>
          <a:lstStyle/>
          <a:p>
            <a:pPr marL="0" lvl="0" indent="0" algn="l" rtl="0">
              <a:spcBef>
                <a:spcPts val="0"/>
              </a:spcBef>
              <a:spcAft>
                <a:spcPts val="0"/>
              </a:spcAft>
              <a:buNone/>
            </a:pPr>
            <a:r>
              <a:rPr lang="en"/>
              <a:t>How to improve the performance of the network?</a:t>
            </a:r>
            <a:endParaRPr/>
          </a:p>
          <a:p>
            <a:pPr marL="457200" lvl="0" indent="-300037" algn="l" rtl="0">
              <a:spcBef>
                <a:spcPts val="1200"/>
              </a:spcBef>
              <a:spcAft>
                <a:spcPts val="0"/>
              </a:spcAft>
              <a:buSzPct val="100000"/>
              <a:buChar char="●"/>
            </a:pPr>
            <a:r>
              <a:rPr lang="en"/>
              <a:t>Time constant</a:t>
            </a:r>
            <a:endParaRPr/>
          </a:p>
          <a:p>
            <a:pPr marL="457200" lvl="0" indent="-300037" algn="l" rtl="0">
              <a:spcBef>
                <a:spcPts val="0"/>
              </a:spcBef>
              <a:spcAft>
                <a:spcPts val="0"/>
              </a:spcAft>
              <a:buSzPct val="100000"/>
              <a:buChar char="●"/>
            </a:pPr>
            <a:r>
              <a:rPr lang="en"/>
              <a:t>Mean or max of output neurons membrane potential</a:t>
            </a:r>
            <a:endParaRPr/>
          </a:p>
          <a:p>
            <a:pPr marL="457200" lvl="0" indent="-300037" algn="l" rtl="0">
              <a:spcBef>
                <a:spcPts val="0"/>
              </a:spcBef>
              <a:spcAft>
                <a:spcPts val="0"/>
              </a:spcAft>
              <a:buSzPct val="100000"/>
              <a:buChar char="●"/>
            </a:pPr>
            <a:r>
              <a:rPr lang="en"/>
              <a:t>Heterogeneous time constants</a:t>
            </a:r>
            <a:endParaRPr/>
          </a:p>
          <a:p>
            <a:pPr marL="457200" lvl="0" indent="-300037" algn="l" rtl="0">
              <a:spcBef>
                <a:spcPts val="0"/>
              </a:spcBef>
              <a:spcAft>
                <a:spcPts val="0"/>
              </a:spcAft>
              <a:buSzPct val="100000"/>
              <a:buChar char="●"/>
            </a:pPr>
            <a:r>
              <a:rPr lang="en"/>
              <a:t>Change number of hidden units</a:t>
            </a:r>
            <a:endParaRPr/>
          </a:p>
          <a:p>
            <a:pPr marL="457200" lvl="0" indent="-300037" algn="l" rtl="0">
              <a:spcBef>
                <a:spcPts val="0"/>
              </a:spcBef>
              <a:spcAft>
                <a:spcPts val="0"/>
              </a:spcAft>
              <a:buSzPct val="100000"/>
              <a:buChar char="●"/>
            </a:pPr>
            <a:r>
              <a:rPr lang="en"/>
              <a:t>Only positive weights</a:t>
            </a:r>
            <a:endParaRPr/>
          </a:p>
          <a:p>
            <a:pPr marL="457200" lvl="0" indent="-300037" algn="l" rtl="0">
              <a:spcBef>
                <a:spcPts val="0"/>
              </a:spcBef>
              <a:spcAft>
                <a:spcPts val="0"/>
              </a:spcAft>
              <a:buSzPct val="100000"/>
              <a:buChar char="●"/>
            </a:pPr>
            <a:r>
              <a:rPr lang="en"/>
              <a:t>Adaptive thresholds</a:t>
            </a:r>
            <a:endParaRPr/>
          </a:p>
          <a:p>
            <a:pPr marL="457200" lvl="0" indent="-300037" algn="l" rtl="0">
              <a:spcBef>
                <a:spcPts val="0"/>
              </a:spcBef>
              <a:spcAft>
                <a:spcPts val="0"/>
              </a:spcAft>
              <a:buSzPct val="100000"/>
              <a:buChar char="●"/>
            </a:pPr>
            <a:r>
              <a:rPr lang="en"/>
              <a:t>Inhomogeneous time constants</a:t>
            </a:r>
            <a:endParaRPr/>
          </a:p>
          <a:p>
            <a:pPr marL="457200" lvl="0" indent="-300037" algn="l" rtl="0">
              <a:spcBef>
                <a:spcPts val="0"/>
              </a:spcBef>
              <a:spcAft>
                <a:spcPts val="0"/>
              </a:spcAft>
              <a:buSzPct val="100000"/>
              <a:buChar char="●"/>
            </a:pPr>
            <a:r>
              <a:rPr lang="en"/>
              <a:t>What is better, to use the mean or the max of the output neurons membrane potential time variation?</a:t>
            </a:r>
            <a:endParaRPr/>
          </a:p>
          <a:p>
            <a:pPr marL="457200" lvl="0" indent="-300037" algn="l" rtl="0">
              <a:spcBef>
                <a:spcPts val="0"/>
              </a:spcBef>
              <a:spcAft>
                <a:spcPts val="0"/>
              </a:spcAft>
              <a:buSzPct val="100000"/>
              <a:buChar char="●"/>
            </a:pPr>
            <a:r>
              <a:rPr lang="en"/>
              <a:t>…</a:t>
            </a:r>
            <a:endParaRPr/>
          </a:p>
          <a:p>
            <a:pPr marL="0" lvl="0" indent="0" algn="l" rtl="0">
              <a:spcBef>
                <a:spcPts val="1200"/>
              </a:spcBef>
              <a:spcAft>
                <a:spcPts val="0"/>
              </a:spcAft>
              <a:buNone/>
            </a:pPr>
            <a:endParaRPr/>
          </a:p>
          <a:p>
            <a:pPr marL="0" lvl="0" indent="0" algn="l" rtl="0">
              <a:spcBef>
                <a:spcPts val="1200"/>
              </a:spcBef>
              <a:spcAft>
                <a:spcPts val="0"/>
              </a:spcAft>
              <a:buNone/>
            </a:pPr>
            <a:r>
              <a:rPr lang="en"/>
              <a:t>Can we understand what the network is doing?</a:t>
            </a:r>
            <a:endParaRPr/>
          </a:p>
          <a:p>
            <a:pPr marL="457200" lvl="0" indent="-300037" algn="l" rtl="0">
              <a:spcBef>
                <a:spcPts val="1200"/>
              </a:spcBef>
              <a:spcAft>
                <a:spcPts val="0"/>
              </a:spcAft>
              <a:buSzPct val="100000"/>
              <a:buChar char="●"/>
            </a:pPr>
            <a:r>
              <a:rPr lang="en"/>
              <a:t>Ablate neurons after training and see how this affects the test performance</a:t>
            </a:r>
            <a:endParaRPr/>
          </a:p>
          <a:p>
            <a:pPr marL="457200" lvl="0" indent="-300037" algn="l" rtl="0">
              <a:spcBef>
                <a:spcPts val="0"/>
              </a:spcBef>
              <a:spcAft>
                <a:spcPts val="0"/>
              </a:spcAft>
              <a:buSzPct val="100000"/>
              <a:buChar char="●"/>
            </a:pPr>
            <a:r>
              <a:rPr lang="en"/>
              <a:t>…</a:t>
            </a:r>
            <a:endParaRPr/>
          </a:p>
          <a:p>
            <a:pPr marL="0" lvl="0" indent="0" algn="l" rtl="0">
              <a:spcBef>
                <a:spcPts val="1200"/>
              </a:spcBef>
              <a:spcAft>
                <a:spcPts val="1200"/>
              </a:spcAft>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Some notes:</a:t>
            </a:r>
            <a:endParaRPr/>
          </a:p>
        </p:txBody>
      </p:sp>
      <p:sp>
        <p:nvSpPr>
          <p:cNvPr id="324" name="Google Shape;324;p3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292100" algn="l" rtl="0">
              <a:spcBef>
                <a:spcPts val="0"/>
              </a:spcBef>
              <a:spcAft>
                <a:spcPts val="0"/>
              </a:spcAft>
              <a:buSzPts val="1000"/>
              <a:buAutoNum type="arabicPeriod"/>
            </a:pPr>
            <a:r>
              <a:rPr lang="en" sz="1000"/>
              <a:t>In PyTorch, variables are encapsulated within the framework, requiring the use of PyTorch's built-in methods for any operations, including calculations like summations. For instance, to compute the sum across elements, you would use:</a:t>
            </a:r>
            <a:endParaRPr sz="250">
              <a:solidFill>
                <a:schemeClr val="dk1"/>
              </a:solidFill>
              <a:highlight>
                <a:srgbClr val="F7F7F7"/>
              </a:highlight>
              <a:latin typeface="Courier New"/>
              <a:ea typeface="Courier New"/>
              <a:cs typeface="Courier New"/>
              <a:sym typeface="Courier New"/>
            </a:endParaRPr>
          </a:p>
          <a:p>
            <a:pPr marL="0" lvl="0" indent="0" algn="l" rtl="0">
              <a:lnSpc>
                <a:spcPct val="135714"/>
              </a:lnSpc>
              <a:spcBef>
                <a:spcPts val="1200"/>
              </a:spcBef>
              <a:spcAft>
                <a:spcPts val="0"/>
              </a:spcAft>
              <a:buNone/>
            </a:pPr>
            <a:endParaRPr sz="1050">
              <a:solidFill>
                <a:schemeClr val="dk1"/>
              </a:solidFill>
              <a:highlight>
                <a:srgbClr val="F7F7F7"/>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chemeClr val="dk1"/>
                </a:solidFill>
                <a:highlight>
                  <a:srgbClr val="F7F7F7"/>
                </a:highlight>
                <a:latin typeface="Courier New"/>
                <a:ea typeface="Courier New"/>
                <a:cs typeface="Courier New"/>
                <a:sym typeface="Courier New"/>
              </a:rPr>
              <a:t>m = torch.</a:t>
            </a:r>
            <a:r>
              <a:rPr lang="en" sz="1050">
                <a:solidFill>
                  <a:srgbClr val="795E26"/>
                </a:solidFill>
                <a:highlight>
                  <a:srgbClr val="F7F7F7"/>
                </a:highlight>
                <a:latin typeface="Courier New"/>
                <a:ea typeface="Courier New"/>
                <a:cs typeface="Courier New"/>
                <a:sym typeface="Courier New"/>
              </a:rPr>
              <a:t>sum</a:t>
            </a:r>
            <a:r>
              <a:rPr lang="en" sz="1050">
                <a:solidFill>
                  <a:schemeClr val="dk1"/>
                </a:solidFill>
                <a:highlight>
                  <a:srgbClr val="F7F7F7"/>
                </a:highlight>
                <a:latin typeface="Courier New"/>
                <a:ea typeface="Courier New"/>
                <a:cs typeface="Courier New"/>
                <a:sym typeface="Courier New"/>
              </a:rPr>
              <a:t>(output, </a:t>
            </a:r>
            <a:r>
              <a:rPr lang="en" sz="1050">
                <a:solidFill>
                  <a:srgbClr val="098156"/>
                </a:solidFill>
                <a:highlight>
                  <a:srgbClr val="F7F7F7"/>
                </a:highlight>
                <a:latin typeface="Courier New"/>
                <a:ea typeface="Courier New"/>
                <a:cs typeface="Courier New"/>
                <a:sym typeface="Courier New"/>
              </a:rPr>
              <a:t>1</a:t>
            </a:r>
            <a:r>
              <a:rPr lang="en" sz="1050">
                <a:solidFill>
                  <a:schemeClr val="dk1"/>
                </a:solidFill>
                <a:highlight>
                  <a:srgbClr val="F7F7F7"/>
                </a:highlight>
                <a:latin typeface="Courier New"/>
                <a:ea typeface="Courier New"/>
                <a:cs typeface="Courier New"/>
                <a:sym typeface="Courier New"/>
              </a:rPr>
              <a:t>)</a:t>
            </a:r>
            <a:endParaRPr sz="1050">
              <a:solidFill>
                <a:schemeClr val="dk1"/>
              </a:solidFill>
              <a:highlight>
                <a:srgbClr val="F7F7F7"/>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endParaRPr sz="1050">
              <a:solidFill>
                <a:schemeClr val="dk1"/>
              </a:solidFill>
              <a:highlight>
                <a:srgbClr val="F7F7F7"/>
              </a:highlight>
              <a:latin typeface="Courier New"/>
              <a:ea typeface="Courier New"/>
              <a:cs typeface="Courier New"/>
              <a:sym typeface="Courier New"/>
            </a:endParaRPr>
          </a:p>
          <a:p>
            <a:pPr marL="0" lvl="0" indent="0" algn="l" rtl="0">
              <a:lnSpc>
                <a:spcPct val="135714"/>
              </a:lnSpc>
              <a:spcBef>
                <a:spcPts val="0"/>
              </a:spcBef>
              <a:spcAft>
                <a:spcPts val="0"/>
              </a:spcAft>
              <a:buNone/>
            </a:pPr>
            <a:endParaRPr sz="1050">
              <a:solidFill>
                <a:schemeClr val="dk1"/>
              </a:solidFill>
              <a:highlight>
                <a:srgbClr val="F7F7F7"/>
              </a:highlight>
              <a:latin typeface="Courier New"/>
              <a:ea typeface="Courier New"/>
              <a:cs typeface="Courier New"/>
              <a:sym typeface="Courier New"/>
            </a:endParaRPr>
          </a:p>
          <a:p>
            <a:pPr marL="457200" lvl="0" indent="-292100" algn="l" rtl="0">
              <a:spcBef>
                <a:spcPts val="0"/>
              </a:spcBef>
              <a:spcAft>
                <a:spcPts val="0"/>
              </a:spcAft>
              <a:buSzPts val="1000"/>
              <a:buAutoNum type="arabicPeriod"/>
            </a:pPr>
            <a:r>
              <a:rPr lang="en" sz="1000"/>
              <a:t>However, if your workflow involves numpy, there's an additional step required. You must first detach the variable from the computation graph to prevent gradient tracking, which is irrelevant to numpy operations. Once detached, you can then convert the tensor to a numpy array. Here's how you do it:</a:t>
            </a:r>
            <a:endParaRPr sz="250">
              <a:solidFill>
                <a:schemeClr val="dk1"/>
              </a:solidFill>
              <a:highlight>
                <a:srgbClr val="F7F7F7"/>
              </a:highlight>
              <a:latin typeface="Courier New"/>
              <a:ea typeface="Courier New"/>
              <a:cs typeface="Courier New"/>
              <a:sym typeface="Courier New"/>
            </a:endParaRPr>
          </a:p>
          <a:p>
            <a:pPr marL="0" lvl="0" indent="0" algn="l" rtl="0">
              <a:lnSpc>
                <a:spcPct val="135714"/>
              </a:lnSpc>
              <a:spcBef>
                <a:spcPts val="1200"/>
              </a:spcBef>
              <a:spcAft>
                <a:spcPts val="0"/>
              </a:spcAft>
              <a:buClr>
                <a:schemeClr val="dk1"/>
              </a:buClr>
              <a:buSzPts val="1100"/>
              <a:buFont typeface="Arial"/>
              <a:buNone/>
            </a:pPr>
            <a:endParaRPr sz="1050">
              <a:solidFill>
                <a:schemeClr val="dk1"/>
              </a:solidFill>
              <a:highlight>
                <a:srgbClr val="F7F7F7"/>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1050">
                <a:solidFill>
                  <a:schemeClr val="dk1"/>
                </a:solidFill>
                <a:highlight>
                  <a:srgbClr val="F7F7F7"/>
                </a:highlight>
                <a:latin typeface="Courier New"/>
                <a:ea typeface="Courier New"/>
                <a:cs typeface="Courier New"/>
                <a:sym typeface="Courier New"/>
              </a:rPr>
              <a:t>W.detach().numpy()</a:t>
            </a:r>
            <a:endParaRPr sz="1050">
              <a:solidFill>
                <a:schemeClr val="dk1"/>
              </a:solidFill>
              <a:highlight>
                <a:srgbClr val="F7F7F7"/>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242875" y="1700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t>Sound localization task</a:t>
            </a:r>
            <a:endParaRPr/>
          </a:p>
          <a:p>
            <a:pPr marL="0" lvl="0" indent="0" algn="l" rtl="0">
              <a:spcBef>
                <a:spcPts val="0"/>
              </a:spcBef>
              <a:spcAft>
                <a:spcPts val="0"/>
              </a:spcAft>
              <a:buNone/>
            </a:pPr>
            <a:endParaRPr/>
          </a:p>
        </p:txBody>
      </p:sp>
      <p:pic>
        <p:nvPicPr>
          <p:cNvPr id="62" name="Google Shape;62;p14"/>
          <p:cNvPicPr preferRelativeResize="0"/>
          <p:nvPr/>
        </p:nvPicPr>
        <p:blipFill>
          <a:blip r:embed="rId3">
            <a:alphaModFix/>
          </a:blip>
          <a:stretch>
            <a:fillRect/>
          </a:stretch>
        </p:blipFill>
        <p:spPr>
          <a:xfrm>
            <a:off x="3414550" y="889623"/>
            <a:ext cx="5629250" cy="3138650"/>
          </a:xfrm>
          <a:prstGeom prst="rect">
            <a:avLst/>
          </a:prstGeom>
          <a:noFill/>
          <a:ln>
            <a:noFill/>
          </a:ln>
        </p:spPr>
      </p:pic>
      <p:sp>
        <p:nvSpPr>
          <p:cNvPr id="63" name="Google Shape;63;p14"/>
          <p:cNvSpPr txBox="1"/>
          <p:nvPr/>
        </p:nvSpPr>
        <p:spPr>
          <a:xfrm>
            <a:off x="242875" y="991800"/>
            <a:ext cx="3289500" cy="2071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solidFill>
                  <a:schemeClr val="dk1"/>
                </a:solidFill>
                <a:highlight>
                  <a:srgbClr val="FFFFFF"/>
                </a:highlight>
                <a:latin typeface="Georgia"/>
                <a:ea typeface="Georgia"/>
                <a:cs typeface="Georgia"/>
                <a:sym typeface="Georgia"/>
              </a:rPr>
              <a:t>Humans: </a:t>
            </a:r>
            <a:endParaRPr sz="1100">
              <a:solidFill>
                <a:schemeClr val="dk1"/>
              </a:solidFill>
              <a:highlight>
                <a:srgbClr val="FFFFFF"/>
              </a:highlight>
              <a:latin typeface="Georgia"/>
              <a:ea typeface="Georgia"/>
              <a:cs typeface="Georgia"/>
              <a:sym typeface="Georgia"/>
            </a:endParaRPr>
          </a:p>
          <a:p>
            <a:pPr marL="457200" lvl="0" indent="-298450" algn="l" rtl="0">
              <a:spcBef>
                <a:spcPts val="0"/>
              </a:spcBef>
              <a:spcAft>
                <a:spcPts val="0"/>
              </a:spcAft>
              <a:buClr>
                <a:schemeClr val="dk1"/>
              </a:buClr>
              <a:buSzPts val="1100"/>
              <a:buFont typeface="Georgia"/>
              <a:buChar char="●"/>
            </a:pPr>
            <a:r>
              <a:rPr lang="en" sz="1100">
                <a:solidFill>
                  <a:schemeClr val="dk1"/>
                </a:solidFill>
                <a:highlight>
                  <a:srgbClr val="FFFFFF"/>
                </a:highlight>
                <a:latin typeface="Georgia"/>
                <a:ea typeface="Georgia"/>
                <a:cs typeface="Georgia"/>
                <a:sym typeface="Georgia"/>
              </a:rPr>
              <a:t>Can detect interaural time-of-arrival differences (ITDs) of as small as 10-20 microseconds </a:t>
            </a:r>
            <a:endParaRPr sz="1100">
              <a:solidFill>
                <a:schemeClr val="dk1"/>
              </a:solidFill>
              <a:highlight>
                <a:srgbClr val="FFFFFF"/>
              </a:highlight>
              <a:latin typeface="Georgia"/>
              <a:ea typeface="Georgia"/>
              <a:cs typeface="Georgia"/>
              <a:sym typeface="Georgia"/>
            </a:endParaRPr>
          </a:p>
          <a:p>
            <a:pPr marL="457200" lvl="0" indent="-298450" algn="l" rtl="0">
              <a:spcBef>
                <a:spcPts val="0"/>
              </a:spcBef>
              <a:spcAft>
                <a:spcPts val="0"/>
              </a:spcAft>
              <a:buClr>
                <a:schemeClr val="dk1"/>
              </a:buClr>
              <a:buSzPts val="1100"/>
              <a:buFont typeface="Georgia"/>
              <a:buChar char="●"/>
            </a:pPr>
            <a:r>
              <a:rPr lang="en" sz="1100">
                <a:solidFill>
                  <a:schemeClr val="dk1"/>
                </a:solidFill>
                <a:highlight>
                  <a:srgbClr val="FFFFFF"/>
                </a:highlight>
                <a:latin typeface="Georgia"/>
                <a:ea typeface="Georgia"/>
                <a:cs typeface="Georgia"/>
                <a:sym typeface="Georgia"/>
              </a:rPr>
              <a:t>This corresponds to directional differences of sound sources in the horizontal plane as small as 1-2 degrees (azimuth). </a:t>
            </a:r>
            <a:endParaRPr sz="1100">
              <a:solidFill>
                <a:schemeClr val="dk1"/>
              </a:solidFill>
              <a:highlight>
                <a:srgbClr val="FFFFFF"/>
              </a:highlight>
              <a:latin typeface="Georgia"/>
              <a:ea typeface="Georgia"/>
              <a:cs typeface="Georgia"/>
              <a:sym typeface="Georgia"/>
            </a:endParaRPr>
          </a:p>
          <a:p>
            <a:pPr marL="457200" lvl="0" indent="-298450" algn="l" rtl="0">
              <a:spcBef>
                <a:spcPts val="0"/>
              </a:spcBef>
              <a:spcAft>
                <a:spcPts val="0"/>
              </a:spcAft>
              <a:buClr>
                <a:schemeClr val="dk1"/>
              </a:buClr>
              <a:buSzPts val="1100"/>
              <a:buFont typeface="Georgia"/>
              <a:buChar char="●"/>
            </a:pPr>
            <a:r>
              <a:rPr lang="en" sz="1100">
                <a:solidFill>
                  <a:schemeClr val="dk1"/>
                </a:solidFill>
                <a:highlight>
                  <a:srgbClr val="FFFFFF"/>
                </a:highlight>
                <a:latin typeface="Georgia"/>
                <a:ea typeface="Georgia"/>
                <a:cs typeface="Georgia"/>
                <a:sym typeface="Georgia"/>
              </a:rPr>
              <a:t>ITDs = zero for sounds coming from in front </a:t>
            </a:r>
            <a:endParaRPr sz="1100">
              <a:solidFill>
                <a:schemeClr val="dk1"/>
              </a:solidFill>
              <a:highlight>
                <a:srgbClr val="FFFFFF"/>
              </a:highlight>
              <a:latin typeface="Georgia"/>
              <a:ea typeface="Georgia"/>
              <a:cs typeface="Georgia"/>
              <a:sym typeface="Georgia"/>
            </a:endParaRPr>
          </a:p>
          <a:p>
            <a:pPr marL="457200" lvl="0" indent="-298450" algn="l" rtl="0">
              <a:spcBef>
                <a:spcPts val="0"/>
              </a:spcBef>
              <a:spcAft>
                <a:spcPts val="0"/>
              </a:spcAft>
              <a:buClr>
                <a:schemeClr val="dk1"/>
              </a:buClr>
              <a:buSzPts val="1100"/>
              <a:buFont typeface="Georgia"/>
              <a:buChar char="●"/>
            </a:pPr>
            <a:r>
              <a:rPr lang="en" sz="1100">
                <a:solidFill>
                  <a:schemeClr val="dk1"/>
                </a:solidFill>
                <a:highlight>
                  <a:srgbClr val="FFFFFF"/>
                </a:highlight>
                <a:latin typeface="Georgia"/>
                <a:ea typeface="Georgia"/>
                <a:cs typeface="Georgia"/>
                <a:sym typeface="Georgia"/>
              </a:rPr>
              <a:t>IDT =  700 microseconds for sounds coming from the side. </a:t>
            </a:r>
            <a:endParaRPr/>
          </a:p>
        </p:txBody>
      </p:sp>
      <p:sp>
        <p:nvSpPr>
          <p:cNvPr id="64" name="Google Shape;64;p14"/>
          <p:cNvSpPr txBox="1"/>
          <p:nvPr/>
        </p:nvSpPr>
        <p:spPr>
          <a:xfrm>
            <a:off x="88375" y="3391475"/>
            <a:ext cx="5656200" cy="523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None/>
            </a:pPr>
            <a:r>
              <a:rPr lang="en" sz="1100">
                <a:solidFill>
                  <a:schemeClr val="dk1"/>
                </a:solidFill>
                <a:highlight>
                  <a:srgbClr val="FFFFFF"/>
                </a:highlight>
                <a:latin typeface="Georgia"/>
                <a:ea typeface="Georgia"/>
                <a:cs typeface="Georgia"/>
                <a:sym typeface="Georgia"/>
              </a:rPr>
              <a:t>ITD = inter time-of-arrival differences</a:t>
            </a:r>
            <a:endParaRPr sz="1100">
              <a:solidFill>
                <a:schemeClr val="dk1"/>
              </a:solidFill>
              <a:highlight>
                <a:srgbClr val="FFFFFF"/>
              </a:highlight>
              <a:latin typeface="Georgia"/>
              <a:ea typeface="Georgia"/>
              <a:cs typeface="Georgia"/>
              <a:sym typeface="Georgia"/>
            </a:endParaRPr>
          </a:p>
          <a:p>
            <a:pPr marL="0" marR="0" lvl="0" indent="0" algn="l" rtl="0">
              <a:lnSpc>
                <a:spcPct val="100000"/>
              </a:lnSpc>
              <a:spcBef>
                <a:spcPts val="0"/>
              </a:spcBef>
              <a:spcAft>
                <a:spcPts val="0"/>
              </a:spcAft>
              <a:buNone/>
            </a:pPr>
            <a:r>
              <a:rPr lang="en" sz="1100">
                <a:solidFill>
                  <a:schemeClr val="dk1"/>
                </a:solidFill>
                <a:highlight>
                  <a:srgbClr val="FFFFFF"/>
                </a:highlight>
                <a:latin typeface="Georgia"/>
                <a:ea typeface="Georgia"/>
                <a:cs typeface="Georgia"/>
                <a:sym typeface="Georgia"/>
              </a:rPr>
              <a:t>IPD = inter phase difference</a:t>
            </a:r>
            <a:endParaRPr/>
          </a:p>
        </p:txBody>
      </p:sp>
      <p:sp>
        <p:nvSpPr>
          <p:cNvPr id="65" name="Google Shape;65;p14"/>
          <p:cNvSpPr txBox="1"/>
          <p:nvPr/>
        </p:nvSpPr>
        <p:spPr>
          <a:xfrm>
            <a:off x="1340250" y="4435950"/>
            <a:ext cx="6989400" cy="507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100"/>
              <a:t>https://comob-project.github.io/snn-sound-localization/</a:t>
            </a:r>
            <a:endParaRPr sz="21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Jeffress model</a:t>
            </a:r>
            <a:endParaRPr/>
          </a:p>
        </p:txBody>
      </p:sp>
      <p:pic>
        <p:nvPicPr>
          <p:cNvPr id="71" name="Google Shape;71;p15"/>
          <p:cNvPicPr preferRelativeResize="0"/>
          <p:nvPr/>
        </p:nvPicPr>
        <p:blipFill>
          <a:blip r:embed="rId3">
            <a:alphaModFix/>
          </a:blip>
          <a:stretch>
            <a:fillRect/>
          </a:stretch>
        </p:blipFill>
        <p:spPr>
          <a:xfrm>
            <a:off x="2666200" y="951288"/>
            <a:ext cx="3962000" cy="3240925"/>
          </a:xfrm>
          <a:prstGeom prst="rect">
            <a:avLst/>
          </a:prstGeom>
          <a:noFill/>
          <a:ln>
            <a:noFill/>
          </a:ln>
        </p:spPr>
      </p:pic>
      <p:sp>
        <p:nvSpPr>
          <p:cNvPr id="72" name="Google Shape;72;p15"/>
          <p:cNvSpPr txBox="1"/>
          <p:nvPr/>
        </p:nvSpPr>
        <p:spPr>
          <a:xfrm>
            <a:off x="1217625" y="4743325"/>
            <a:ext cx="8376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See here for more details:      http://www.scholarpedia.org/article/Jeffress_model</a:t>
            </a:r>
            <a:endParaRPr/>
          </a:p>
        </p:txBody>
      </p:sp>
      <p:sp>
        <p:nvSpPr>
          <p:cNvPr id="73" name="Google Shape;73;p15"/>
          <p:cNvSpPr txBox="1"/>
          <p:nvPr/>
        </p:nvSpPr>
        <p:spPr>
          <a:xfrm>
            <a:off x="459197" y="4410763"/>
            <a:ext cx="8376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Jeffrey in 1948 proposed the existence of coincident detection neurons in the brain to solve the task</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p:nvPr/>
        </p:nvSpPr>
        <p:spPr>
          <a:xfrm>
            <a:off x="1276357" y="3844025"/>
            <a:ext cx="1656300" cy="1247400"/>
          </a:xfrm>
          <a:prstGeom prst="roundRect">
            <a:avLst>
              <a:gd name="adj" fmla="val 16667"/>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9" name="Google Shape;79;p16"/>
          <p:cNvSpPr/>
          <p:nvPr/>
        </p:nvSpPr>
        <p:spPr>
          <a:xfrm>
            <a:off x="3894807" y="3844014"/>
            <a:ext cx="2125800" cy="1247400"/>
          </a:xfrm>
          <a:prstGeom prst="roundRect">
            <a:avLst>
              <a:gd name="adj" fmla="val 16667"/>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0" name="Google Shape;80;p16"/>
          <p:cNvSpPr/>
          <p:nvPr/>
        </p:nvSpPr>
        <p:spPr>
          <a:xfrm>
            <a:off x="6747332" y="3860350"/>
            <a:ext cx="1996800" cy="1292700"/>
          </a:xfrm>
          <a:prstGeom prst="roundRect">
            <a:avLst>
              <a:gd name="adj" fmla="val 16667"/>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1" name="Google Shape;81;p16"/>
          <p:cNvSpPr txBox="1">
            <a:spLocks noGrp="1"/>
          </p:cNvSpPr>
          <p:nvPr>
            <p:ph type="title"/>
          </p:nvPr>
        </p:nvSpPr>
        <p:spPr>
          <a:xfrm>
            <a:off x="311700" y="-6685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Artificial Neural Networks (ANN):</a:t>
            </a:r>
            <a:endParaRPr/>
          </a:p>
        </p:txBody>
      </p:sp>
      <p:sp>
        <p:nvSpPr>
          <p:cNvPr id="82" name="Google Shape;82;p16"/>
          <p:cNvSpPr/>
          <p:nvPr/>
        </p:nvSpPr>
        <p:spPr>
          <a:xfrm>
            <a:off x="2410350" y="2167475"/>
            <a:ext cx="2331900" cy="794100"/>
          </a:xfrm>
          <a:prstGeom prst="roundRect">
            <a:avLst>
              <a:gd name="adj" fmla="val 16667"/>
            </a:avLst>
          </a:prstGeom>
          <a:solidFill>
            <a:schemeClr val="lt2"/>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3" name="Google Shape;83;p16"/>
          <p:cNvSpPr txBox="1"/>
          <p:nvPr/>
        </p:nvSpPr>
        <p:spPr>
          <a:xfrm>
            <a:off x="3948441" y="1110388"/>
            <a:ext cx="1353300" cy="831300"/>
          </a:xfrm>
          <a:prstGeom prst="rect">
            <a:avLst/>
          </a:prstGeom>
          <a:noFill/>
          <a:ln>
            <a:noFill/>
          </a:ln>
        </p:spPr>
        <p:txBody>
          <a:bodyPr spcFirstLastPara="1" wrap="square" lIns="91425" tIns="91425" rIns="91425" bIns="91425" anchor="t" anchorCtr="0">
            <a:spAutoFit/>
          </a:bodyPr>
          <a:lstStyle/>
          <a:p>
            <a:pPr marL="0" lvl="0" indent="0" algn="l" rtl="0">
              <a:lnSpc>
                <a:spcPct val="100000"/>
              </a:lnSpc>
              <a:spcBef>
                <a:spcPts val="0"/>
              </a:spcBef>
              <a:spcAft>
                <a:spcPts val="0"/>
              </a:spcAft>
              <a:buNone/>
            </a:pPr>
            <a:r>
              <a:rPr lang="en" sz="1200" i="1">
                <a:solidFill>
                  <a:schemeClr val="dk1"/>
                </a:solidFill>
              </a:rPr>
              <a:t>Non-linear: </a:t>
            </a:r>
            <a:endParaRPr sz="1200" i="1">
              <a:solidFill>
                <a:schemeClr val="dk1"/>
              </a:solidFill>
            </a:endParaRPr>
          </a:p>
          <a:p>
            <a:pPr marL="457200" lvl="0" indent="-292100" algn="l" rtl="0">
              <a:lnSpc>
                <a:spcPct val="100000"/>
              </a:lnSpc>
              <a:spcBef>
                <a:spcPts val="0"/>
              </a:spcBef>
              <a:spcAft>
                <a:spcPts val="0"/>
              </a:spcAft>
              <a:buClr>
                <a:schemeClr val="dk1"/>
              </a:buClr>
              <a:buSzPts val="1000"/>
              <a:buChar char="●"/>
            </a:pPr>
            <a:r>
              <a:rPr lang="en" sz="1000" i="1">
                <a:solidFill>
                  <a:schemeClr val="dk1"/>
                </a:solidFill>
              </a:rPr>
              <a:t>Sigmoidal</a:t>
            </a:r>
            <a:endParaRPr sz="1000" i="1">
              <a:solidFill>
                <a:schemeClr val="dk1"/>
              </a:solidFill>
            </a:endParaRPr>
          </a:p>
          <a:p>
            <a:pPr marL="457200" lvl="0" indent="-292100" algn="l" rtl="0">
              <a:lnSpc>
                <a:spcPct val="100000"/>
              </a:lnSpc>
              <a:spcBef>
                <a:spcPts val="0"/>
              </a:spcBef>
              <a:spcAft>
                <a:spcPts val="0"/>
              </a:spcAft>
              <a:buClr>
                <a:schemeClr val="dk1"/>
              </a:buClr>
              <a:buSzPts val="1000"/>
              <a:buChar char="●"/>
            </a:pPr>
            <a:r>
              <a:rPr lang="en" sz="1000" i="1">
                <a:solidFill>
                  <a:schemeClr val="dk1"/>
                </a:solidFill>
              </a:rPr>
              <a:t>Softmax</a:t>
            </a:r>
            <a:endParaRPr sz="1000" i="1">
              <a:solidFill>
                <a:schemeClr val="dk1"/>
              </a:solidFill>
            </a:endParaRPr>
          </a:p>
          <a:p>
            <a:pPr marL="457200" lvl="0" indent="-292100" algn="l" rtl="0">
              <a:lnSpc>
                <a:spcPct val="100000"/>
              </a:lnSpc>
              <a:spcBef>
                <a:spcPts val="0"/>
              </a:spcBef>
              <a:spcAft>
                <a:spcPts val="1200"/>
              </a:spcAft>
              <a:buClr>
                <a:schemeClr val="dk1"/>
              </a:buClr>
              <a:buSzPts val="1000"/>
              <a:buChar char="●"/>
            </a:pPr>
            <a:r>
              <a:rPr lang="en" sz="1000" i="1">
                <a:solidFill>
                  <a:schemeClr val="dk1"/>
                </a:solidFill>
              </a:rPr>
              <a:t>…</a:t>
            </a:r>
            <a:endParaRPr sz="1000" i="1">
              <a:solidFill>
                <a:schemeClr val="dk1"/>
              </a:solidFill>
            </a:endParaRPr>
          </a:p>
        </p:txBody>
      </p:sp>
      <p:sp>
        <p:nvSpPr>
          <p:cNvPr id="84" name="Google Shape;84;p16"/>
          <p:cNvSpPr/>
          <p:nvPr/>
        </p:nvSpPr>
        <p:spPr>
          <a:xfrm>
            <a:off x="1455095" y="1776335"/>
            <a:ext cx="340800" cy="340800"/>
          </a:xfrm>
          <a:prstGeom prst="ellipse">
            <a:avLst/>
          </a:prstGeom>
          <a:solidFill>
            <a:srgbClr val="F2D4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5" name="Google Shape;85;p16"/>
          <p:cNvSpPr/>
          <p:nvPr/>
        </p:nvSpPr>
        <p:spPr>
          <a:xfrm>
            <a:off x="1477848" y="2806222"/>
            <a:ext cx="340800" cy="340800"/>
          </a:xfrm>
          <a:prstGeom prst="ellipse">
            <a:avLst/>
          </a:prstGeom>
          <a:solidFill>
            <a:srgbClr val="F2D4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6" name="Google Shape;86;p16"/>
          <p:cNvSpPr txBox="1"/>
          <p:nvPr/>
        </p:nvSpPr>
        <p:spPr>
          <a:xfrm>
            <a:off x="1455113" y="1746278"/>
            <a:ext cx="477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x</a:t>
            </a:r>
            <a:r>
              <a:rPr lang="en" baseline="-25000"/>
              <a:t>1</a:t>
            </a:r>
            <a:endParaRPr baseline="-25000"/>
          </a:p>
        </p:txBody>
      </p:sp>
      <p:sp>
        <p:nvSpPr>
          <p:cNvPr id="87" name="Google Shape;87;p16"/>
          <p:cNvSpPr txBox="1"/>
          <p:nvPr/>
        </p:nvSpPr>
        <p:spPr>
          <a:xfrm>
            <a:off x="1477866" y="2776166"/>
            <a:ext cx="477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x</a:t>
            </a:r>
            <a:r>
              <a:rPr lang="en" baseline="-25000"/>
              <a:t>2</a:t>
            </a:r>
            <a:endParaRPr baseline="-25000"/>
          </a:p>
        </p:txBody>
      </p:sp>
      <p:sp>
        <p:nvSpPr>
          <p:cNvPr id="88" name="Google Shape;88;p16"/>
          <p:cNvSpPr txBox="1"/>
          <p:nvPr/>
        </p:nvSpPr>
        <p:spPr>
          <a:xfrm>
            <a:off x="2377275" y="2321700"/>
            <a:ext cx="1608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z</a:t>
            </a:r>
            <a:r>
              <a:rPr lang="en" baseline="-25000"/>
              <a:t>1 </a:t>
            </a:r>
            <a:r>
              <a:rPr lang="en"/>
              <a:t>= w</a:t>
            </a:r>
            <a:r>
              <a:rPr lang="en" baseline="-25000"/>
              <a:t>11</a:t>
            </a:r>
            <a:r>
              <a:rPr lang="en"/>
              <a:t> x</a:t>
            </a:r>
            <a:r>
              <a:rPr lang="en" baseline="-25000"/>
              <a:t>1</a:t>
            </a:r>
            <a:r>
              <a:rPr lang="en"/>
              <a:t> + </a:t>
            </a:r>
            <a:r>
              <a:rPr lang="en">
                <a:solidFill>
                  <a:schemeClr val="dk1"/>
                </a:solidFill>
              </a:rPr>
              <a:t>w</a:t>
            </a:r>
            <a:r>
              <a:rPr lang="en" baseline="-25000">
                <a:solidFill>
                  <a:schemeClr val="dk1"/>
                </a:solidFill>
              </a:rPr>
              <a:t>21</a:t>
            </a:r>
            <a:r>
              <a:rPr lang="en">
                <a:solidFill>
                  <a:schemeClr val="dk1"/>
                </a:solidFill>
              </a:rPr>
              <a:t> x</a:t>
            </a:r>
            <a:r>
              <a:rPr lang="en" baseline="-25000">
                <a:solidFill>
                  <a:schemeClr val="dk1"/>
                </a:solidFill>
              </a:rPr>
              <a:t>2</a:t>
            </a:r>
            <a:endParaRPr/>
          </a:p>
        </p:txBody>
      </p:sp>
      <p:cxnSp>
        <p:nvCxnSpPr>
          <p:cNvPr id="89" name="Google Shape;89;p16"/>
          <p:cNvCxnSpPr/>
          <p:nvPr/>
        </p:nvCxnSpPr>
        <p:spPr>
          <a:xfrm rot="10800000" flipH="1">
            <a:off x="1893650" y="2676175"/>
            <a:ext cx="419700" cy="260700"/>
          </a:xfrm>
          <a:prstGeom prst="straightConnector1">
            <a:avLst/>
          </a:prstGeom>
          <a:noFill/>
          <a:ln w="9525" cap="flat" cmpd="sng">
            <a:solidFill>
              <a:schemeClr val="dk2"/>
            </a:solidFill>
            <a:prstDash val="solid"/>
            <a:round/>
            <a:headEnd type="none" w="med" len="med"/>
            <a:tailEnd type="triangle" w="med" len="med"/>
          </a:ln>
        </p:spPr>
      </p:cxnSp>
      <p:cxnSp>
        <p:nvCxnSpPr>
          <p:cNvPr id="90" name="Google Shape;90;p16"/>
          <p:cNvCxnSpPr/>
          <p:nvPr/>
        </p:nvCxnSpPr>
        <p:spPr>
          <a:xfrm>
            <a:off x="1893650" y="2018400"/>
            <a:ext cx="408000" cy="249300"/>
          </a:xfrm>
          <a:prstGeom prst="straightConnector1">
            <a:avLst/>
          </a:prstGeom>
          <a:noFill/>
          <a:ln w="9525" cap="flat" cmpd="sng">
            <a:solidFill>
              <a:schemeClr val="dk2"/>
            </a:solidFill>
            <a:prstDash val="solid"/>
            <a:round/>
            <a:headEnd type="none" w="med" len="med"/>
            <a:tailEnd type="triangle" w="med" len="med"/>
          </a:ln>
        </p:spPr>
      </p:cxnSp>
      <p:sp>
        <p:nvSpPr>
          <p:cNvPr id="91" name="Google Shape;91;p16"/>
          <p:cNvSpPr txBox="1"/>
          <p:nvPr/>
        </p:nvSpPr>
        <p:spPr>
          <a:xfrm>
            <a:off x="4050133" y="2166990"/>
            <a:ext cx="568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f(z</a:t>
            </a:r>
            <a:r>
              <a:rPr lang="en" baseline="-25000"/>
              <a:t>1</a:t>
            </a:r>
            <a:r>
              <a:rPr lang="en"/>
              <a:t>)</a:t>
            </a:r>
            <a:endParaRPr/>
          </a:p>
        </p:txBody>
      </p:sp>
      <p:sp>
        <p:nvSpPr>
          <p:cNvPr id="92" name="Google Shape;92;p16"/>
          <p:cNvSpPr txBox="1"/>
          <p:nvPr/>
        </p:nvSpPr>
        <p:spPr>
          <a:xfrm>
            <a:off x="5162125" y="2346750"/>
            <a:ext cx="1811400" cy="4002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a:t>y’ = </a:t>
            </a:r>
            <a:r>
              <a:rPr lang="en">
                <a:solidFill>
                  <a:schemeClr val="dk1"/>
                </a:solidFill>
              </a:rPr>
              <a:t>f(z</a:t>
            </a:r>
            <a:r>
              <a:rPr lang="en" baseline="-25000">
                <a:solidFill>
                  <a:schemeClr val="dk1"/>
                </a:solidFill>
              </a:rPr>
              <a:t>1</a:t>
            </a:r>
            <a:r>
              <a:rPr lang="en">
                <a:solidFill>
                  <a:schemeClr val="dk1"/>
                </a:solidFill>
              </a:rPr>
              <a:t>)</a:t>
            </a:r>
            <a:r>
              <a:rPr lang="en"/>
              <a:t> : </a:t>
            </a:r>
            <a:r>
              <a:rPr lang="en">
                <a:solidFill>
                  <a:schemeClr val="dk1"/>
                </a:solidFill>
              </a:rPr>
              <a:t>prediction </a:t>
            </a:r>
            <a:endParaRPr/>
          </a:p>
        </p:txBody>
      </p:sp>
      <p:sp>
        <p:nvSpPr>
          <p:cNvPr id="93" name="Google Shape;93;p16"/>
          <p:cNvSpPr txBox="1"/>
          <p:nvPr/>
        </p:nvSpPr>
        <p:spPr>
          <a:xfrm>
            <a:off x="2078593" y="1743322"/>
            <a:ext cx="568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w</a:t>
            </a:r>
            <a:r>
              <a:rPr lang="en" baseline="-25000"/>
              <a:t>11</a:t>
            </a:r>
            <a:endParaRPr baseline="-25000"/>
          </a:p>
        </p:txBody>
      </p:sp>
      <p:sp>
        <p:nvSpPr>
          <p:cNvPr id="94" name="Google Shape;94;p16"/>
          <p:cNvSpPr txBox="1"/>
          <p:nvPr/>
        </p:nvSpPr>
        <p:spPr>
          <a:xfrm>
            <a:off x="2018918" y="2997329"/>
            <a:ext cx="568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w</a:t>
            </a:r>
            <a:r>
              <a:rPr lang="en" baseline="-25000"/>
              <a:t>21</a:t>
            </a:r>
            <a:endParaRPr baseline="-25000"/>
          </a:p>
        </p:txBody>
      </p:sp>
      <p:cxnSp>
        <p:nvCxnSpPr>
          <p:cNvPr id="95" name="Google Shape;95;p16"/>
          <p:cNvCxnSpPr/>
          <p:nvPr/>
        </p:nvCxnSpPr>
        <p:spPr>
          <a:xfrm>
            <a:off x="4818916" y="2564460"/>
            <a:ext cx="284100" cy="0"/>
          </a:xfrm>
          <a:prstGeom prst="straightConnector1">
            <a:avLst/>
          </a:prstGeom>
          <a:noFill/>
          <a:ln w="9525" cap="flat" cmpd="sng">
            <a:solidFill>
              <a:schemeClr val="dk2"/>
            </a:solidFill>
            <a:prstDash val="solid"/>
            <a:round/>
            <a:headEnd type="none" w="med" len="med"/>
            <a:tailEnd type="triangle" w="med" len="med"/>
          </a:ln>
        </p:spPr>
      </p:cxnSp>
      <p:sp>
        <p:nvSpPr>
          <p:cNvPr id="96" name="Google Shape;96;p16"/>
          <p:cNvSpPr txBox="1"/>
          <p:nvPr/>
        </p:nvSpPr>
        <p:spPr>
          <a:xfrm>
            <a:off x="1256400" y="472576"/>
            <a:ext cx="715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FF0000"/>
                </a:solidFill>
              </a:rPr>
              <a:t>Inputs</a:t>
            </a:r>
            <a:endParaRPr>
              <a:solidFill>
                <a:srgbClr val="FF0000"/>
              </a:solidFill>
            </a:endParaRPr>
          </a:p>
        </p:txBody>
      </p:sp>
      <p:sp>
        <p:nvSpPr>
          <p:cNvPr id="97" name="Google Shape;97;p16"/>
          <p:cNvSpPr txBox="1"/>
          <p:nvPr/>
        </p:nvSpPr>
        <p:spPr>
          <a:xfrm>
            <a:off x="1944553" y="472576"/>
            <a:ext cx="905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FF0000"/>
                </a:solidFill>
              </a:rPr>
              <a:t>Weights</a:t>
            </a:r>
            <a:endParaRPr>
              <a:solidFill>
                <a:srgbClr val="FF0000"/>
              </a:solidFill>
            </a:endParaRPr>
          </a:p>
        </p:txBody>
      </p:sp>
      <p:sp>
        <p:nvSpPr>
          <p:cNvPr id="98" name="Google Shape;98;p16"/>
          <p:cNvSpPr txBox="1"/>
          <p:nvPr/>
        </p:nvSpPr>
        <p:spPr>
          <a:xfrm>
            <a:off x="2844979" y="472576"/>
            <a:ext cx="1218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FF0000"/>
                </a:solidFill>
              </a:rPr>
              <a:t>Summation </a:t>
            </a:r>
            <a:endParaRPr>
              <a:solidFill>
                <a:srgbClr val="FF0000"/>
              </a:solidFill>
            </a:endParaRPr>
          </a:p>
        </p:txBody>
      </p:sp>
      <p:sp>
        <p:nvSpPr>
          <p:cNvPr id="99" name="Google Shape;99;p16"/>
          <p:cNvSpPr txBox="1"/>
          <p:nvPr/>
        </p:nvSpPr>
        <p:spPr>
          <a:xfrm>
            <a:off x="4079065" y="472576"/>
            <a:ext cx="1092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FF0000"/>
                </a:solidFill>
              </a:rPr>
              <a:t>Activation</a:t>
            </a:r>
            <a:endParaRPr>
              <a:solidFill>
                <a:srgbClr val="FF0000"/>
              </a:solidFill>
            </a:endParaRPr>
          </a:p>
        </p:txBody>
      </p:sp>
      <p:sp>
        <p:nvSpPr>
          <p:cNvPr id="100" name="Google Shape;100;p16"/>
          <p:cNvSpPr txBox="1"/>
          <p:nvPr/>
        </p:nvSpPr>
        <p:spPr>
          <a:xfrm>
            <a:off x="5400334" y="472576"/>
            <a:ext cx="75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FF0000"/>
                </a:solidFill>
              </a:rPr>
              <a:t>Output</a:t>
            </a:r>
            <a:endParaRPr>
              <a:solidFill>
                <a:srgbClr val="FF0000"/>
              </a:solidFill>
            </a:endParaRPr>
          </a:p>
        </p:txBody>
      </p:sp>
      <p:cxnSp>
        <p:nvCxnSpPr>
          <p:cNvPr id="101" name="Google Shape;101;p16"/>
          <p:cNvCxnSpPr/>
          <p:nvPr/>
        </p:nvCxnSpPr>
        <p:spPr>
          <a:xfrm rot="10800000" flipH="1">
            <a:off x="4133333" y="2542422"/>
            <a:ext cx="310500" cy="302400"/>
          </a:xfrm>
          <a:prstGeom prst="curvedConnector3">
            <a:avLst>
              <a:gd name="adj1" fmla="val 50000"/>
            </a:avLst>
          </a:prstGeom>
          <a:noFill/>
          <a:ln w="9525" cap="flat" cmpd="sng">
            <a:solidFill>
              <a:schemeClr val="dk2"/>
            </a:solidFill>
            <a:prstDash val="solid"/>
            <a:round/>
            <a:headEnd type="none" w="med" len="med"/>
            <a:tailEnd type="none" w="med" len="med"/>
          </a:ln>
        </p:spPr>
      </p:cxnSp>
      <p:sp>
        <p:nvSpPr>
          <p:cNvPr id="102" name="Google Shape;102;p16"/>
          <p:cNvSpPr txBox="1"/>
          <p:nvPr/>
        </p:nvSpPr>
        <p:spPr>
          <a:xfrm>
            <a:off x="7171425" y="2346754"/>
            <a:ext cx="1295400" cy="4002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a:t>y : true value </a:t>
            </a:r>
            <a:endParaRPr/>
          </a:p>
        </p:txBody>
      </p:sp>
      <p:cxnSp>
        <p:nvCxnSpPr>
          <p:cNvPr id="103" name="Google Shape;103;p16"/>
          <p:cNvCxnSpPr/>
          <p:nvPr/>
        </p:nvCxnSpPr>
        <p:spPr>
          <a:xfrm>
            <a:off x="6021150" y="2868850"/>
            <a:ext cx="1451700" cy="771300"/>
          </a:xfrm>
          <a:prstGeom prst="straightConnector1">
            <a:avLst/>
          </a:prstGeom>
          <a:noFill/>
          <a:ln w="9525" cap="flat" cmpd="sng">
            <a:solidFill>
              <a:schemeClr val="dk2"/>
            </a:solidFill>
            <a:prstDash val="solid"/>
            <a:round/>
            <a:headEnd type="none" w="med" len="med"/>
            <a:tailEnd type="triangle" w="med" len="med"/>
          </a:ln>
        </p:spPr>
      </p:cxnSp>
      <p:cxnSp>
        <p:nvCxnSpPr>
          <p:cNvPr id="104" name="Google Shape;104;p16"/>
          <p:cNvCxnSpPr/>
          <p:nvPr/>
        </p:nvCxnSpPr>
        <p:spPr>
          <a:xfrm>
            <a:off x="7722050" y="2880175"/>
            <a:ext cx="0" cy="805200"/>
          </a:xfrm>
          <a:prstGeom prst="straightConnector1">
            <a:avLst/>
          </a:prstGeom>
          <a:noFill/>
          <a:ln w="9525" cap="flat" cmpd="sng">
            <a:solidFill>
              <a:schemeClr val="dk2"/>
            </a:solidFill>
            <a:prstDash val="solid"/>
            <a:round/>
            <a:headEnd type="none" w="med" len="med"/>
            <a:tailEnd type="triangle" w="med" len="med"/>
          </a:ln>
        </p:spPr>
      </p:cxnSp>
      <p:cxnSp>
        <p:nvCxnSpPr>
          <p:cNvPr id="105" name="Google Shape;105;p16"/>
          <p:cNvCxnSpPr/>
          <p:nvPr/>
        </p:nvCxnSpPr>
        <p:spPr>
          <a:xfrm flipH="1">
            <a:off x="6077480" y="4146196"/>
            <a:ext cx="443100" cy="300"/>
          </a:xfrm>
          <a:prstGeom prst="straightConnector1">
            <a:avLst/>
          </a:prstGeom>
          <a:noFill/>
          <a:ln w="9525" cap="flat" cmpd="sng">
            <a:solidFill>
              <a:schemeClr val="dk2"/>
            </a:solidFill>
            <a:prstDash val="solid"/>
            <a:round/>
            <a:headEnd type="none" w="med" len="med"/>
            <a:tailEnd type="triangle" w="med" len="med"/>
          </a:ln>
        </p:spPr>
      </p:cxnSp>
      <p:sp>
        <p:nvSpPr>
          <p:cNvPr id="106" name="Google Shape;106;p16"/>
          <p:cNvSpPr txBox="1"/>
          <p:nvPr/>
        </p:nvSpPr>
        <p:spPr>
          <a:xfrm>
            <a:off x="6002970" y="4169025"/>
            <a:ext cx="6933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Loss </a:t>
            </a:r>
            <a:endParaRPr/>
          </a:p>
          <a:p>
            <a:pPr marL="0" lvl="0" indent="0" algn="ctr" rtl="0">
              <a:spcBef>
                <a:spcPts val="0"/>
              </a:spcBef>
              <a:spcAft>
                <a:spcPts val="0"/>
              </a:spcAft>
              <a:buNone/>
            </a:pPr>
            <a:r>
              <a:rPr lang="en"/>
              <a:t>score</a:t>
            </a:r>
            <a:endParaRPr/>
          </a:p>
        </p:txBody>
      </p:sp>
      <p:sp>
        <p:nvSpPr>
          <p:cNvPr id="107" name="Google Shape;107;p16"/>
          <p:cNvSpPr txBox="1"/>
          <p:nvPr/>
        </p:nvSpPr>
        <p:spPr>
          <a:xfrm>
            <a:off x="1365760" y="3846264"/>
            <a:ext cx="1501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Weights update</a:t>
            </a:r>
            <a:endParaRPr/>
          </a:p>
        </p:txBody>
      </p:sp>
      <p:sp>
        <p:nvSpPr>
          <p:cNvPr id="108" name="Google Shape;108;p16"/>
          <p:cNvSpPr txBox="1"/>
          <p:nvPr/>
        </p:nvSpPr>
        <p:spPr>
          <a:xfrm>
            <a:off x="2137784" y="1043435"/>
            <a:ext cx="1353300" cy="369300"/>
          </a:xfrm>
          <a:prstGeom prst="rect">
            <a:avLst/>
          </a:prstGeom>
          <a:noFill/>
          <a:ln>
            <a:noFill/>
          </a:ln>
        </p:spPr>
        <p:txBody>
          <a:bodyPr spcFirstLastPara="1" wrap="square" lIns="91425" tIns="91425" rIns="91425" bIns="91425" anchor="t" anchorCtr="0">
            <a:spAutoFit/>
          </a:bodyPr>
          <a:lstStyle/>
          <a:p>
            <a:pPr marL="0" lvl="0" indent="0" algn="l" rtl="0">
              <a:lnSpc>
                <a:spcPct val="100000"/>
              </a:lnSpc>
              <a:spcBef>
                <a:spcPts val="0"/>
              </a:spcBef>
              <a:spcAft>
                <a:spcPts val="0"/>
              </a:spcAft>
              <a:buNone/>
            </a:pPr>
            <a:r>
              <a:rPr lang="en" sz="1200" i="1">
                <a:solidFill>
                  <a:schemeClr val="dk1"/>
                </a:solidFill>
              </a:rPr>
              <a:t>Linear</a:t>
            </a:r>
            <a:endParaRPr sz="1200" i="1">
              <a:solidFill>
                <a:schemeClr val="dk1"/>
              </a:solidFill>
            </a:endParaRPr>
          </a:p>
        </p:txBody>
      </p:sp>
      <p:cxnSp>
        <p:nvCxnSpPr>
          <p:cNvPr id="109" name="Google Shape;109;p16"/>
          <p:cNvCxnSpPr/>
          <p:nvPr/>
        </p:nvCxnSpPr>
        <p:spPr>
          <a:xfrm>
            <a:off x="1340476" y="1043974"/>
            <a:ext cx="2522700" cy="0"/>
          </a:xfrm>
          <a:prstGeom prst="straightConnector1">
            <a:avLst/>
          </a:prstGeom>
          <a:noFill/>
          <a:ln w="9525" cap="flat" cmpd="sng">
            <a:solidFill>
              <a:schemeClr val="dk2"/>
            </a:solidFill>
            <a:prstDash val="solid"/>
            <a:round/>
            <a:headEnd type="none" w="med" len="med"/>
            <a:tailEnd type="none" w="med" len="med"/>
          </a:ln>
        </p:spPr>
      </p:cxnSp>
      <p:cxnSp>
        <p:nvCxnSpPr>
          <p:cNvPr id="110" name="Google Shape;110;p16"/>
          <p:cNvCxnSpPr/>
          <p:nvPr/>
        </p:nvCxnSpPr>
        <p:spPr>
          <a:xfrm>
            <a:off x="4049027" y="1048746"/>
            <a:ext cx="1007100" cy="0"/>
          </a:xfrm>
          <a:prstGeom prst="straightConnector1">
            <a:avLst/>
          </a:prstGeom>
          <a:noFill/>
          <a:ln w="9525" cap="flat" cmpd="sng">
            <a:solidFill>
              <a:schemeClr val="dk2"/>
            </a:solidFill>
            <a:prstDash val="solid"/>
            <a:round/>
            <a:headEnd type="none" w="med" len="med"/>
            <a:tailEnd type="none" w="med" len="med"/>
          </a:ln>
        </p:spPr>
      </p:cxnSp>
      <p:cxnSp>
        <p:nvCxnSpPr>
          <p:cNvPr id="111" name="Google Shape;111;p16"/>
          <p:cNvCxnSpPr/>
          <p:nvPr/>
        </p:nvCxnSpPr>
        <p:spPr>
          <a:xfrm>
            <a:off x="1332302" y="918987"/>
            <a:ext cx="0" cy="261300"/>
          </a:xfrm>
          <a:prstGeom prst="straightConnector1">
            <a:avLst/>
          </a:prstGeom>
          <a:noFill/>
          <a:ln w="9525" cap="flat" cmpd="sng">
            <a:solidFill>
              <a:schemeClr val="dk2"/>
            </a:solidFill>
            <a:prstDash val="solid"/>
            <a:round/>
            <a:headEnd type="none" w="med" len="med"/>
            <a:tailEnd type="none" w="med" len="med"/>
          </a:ln>
        </p:spPr>
      </p:cxnSp>
      <p:cxnSp>
        <p:nvCxnSpPr>
          <p:cNvPr id="112" name="Google Shape;112;p16"/>
          <p:cNvCxnSpPr/>
          <p:nvPr/>
        </p:nvCxnSpPr>
        <p:spPr>
          <a:xfrm>
            <a:off x="3863546" y="918987"/>
            <a:ext cx="0" cy="261300"/>
          </a:xfrm>
          <a:prstGeom prst="straightConnector1">
            <a:avLst/>
          </a:prstGeom>
          <a:noFill/>
          <a:ln w="9525" cap="flat" cmpd="sng">
            <a:solidFill>
              <a:schemeClr val="dk2"/>
            </a:solidFill>
            <a:prstDash val="solid"/>
            <a:round/>
            <a:headEnd type="none" w="med" len="med"/>
            <a:tailEnd type="none" w="med" len="med"/>
          </a:ln>
        </p:spPr>
      </p:cxnSp>
      <p:cxnSp>
        <p:nvCxnSpPr>
          <p:cNvPr id="113" name="Google Shape;113;p16"/>
          <p:cNvCxnSpPr/>
          <p:nvPr/>
        </p:nvCxnSpPr>
        <p:spPr>
          <a:xfrm>
            <a:off x="4047173" y="918987"/>
            <a:ext cx="0" cy="261300"/>
          </a:xfrm>
          <a:prstGeom prst="straightConnector1">
            <a:avLst/>
          </a:prstGeom>
          <a:noFill/>
          <a:ln w="9525" cap="flat" cmpd="sng">
            <a:solidFill>
              <a:schemeClr val="dk2"/>
            </a:solidFill>
            <a:prstDash val="solid"/>
            <a:round/>
            <a:headEnd type="none" w="med" len="med"/>
            <a:tailEnd type="none" w="med" len="med"/>
          </a:ln>
        </p:spPr>
      </p:cxnSp>
      <p:cxnSp>
        <p:nvCxnSpPr>
          <p:cNvPr id="114" name="Google Shape;114;p16"/>
          <p:cNvCxnSpPr/>
          <p:nvPr/>
        </p:nvCxnSpPr>
        <p:spPr>
          <a:xfrm>
            <a:off x="5051217" y="927168"/>
            <a:ext cx="0" cy="261300"/>
          </a:xfrm>
          <a:prstGeom prst="straightConnector1">
            <a:avLst/>
          </a:prstGeom>
          <a:noFill/>
          <a:ln w="9525" cap="flat" cmpd="sng">
            <a:solidFill>
              <a:schemeClr val="dk2"/>
            </a:solidFill>
            <a:prstDash val="solid"/>
            <a:round/>
            <a:headEnd type="none" w="med" len="med"/>
            <a:tailEnd type="none" w="med" len="med"/>
          </a:ln>
        </p:spPr>
      </p:cxnSp>
      <p:pic>
        <p:nvPicPr>
          <p:cNvPr id="115" name="Google Shape;115;p16"/>
          <p:cNvPicPr preferRelativeResize="0"/>
          <p:nvPr/>
        </p:nvPicPr>
        <p:blipFill rotWithShape="1">
          <a:blip r:embed="rId3">
            <a:alphaModFix/>
          </a:blip>
          <a:srcRect t="65482" r="73778"/>
          <a:stretch/>
        </p:blipFill>
        <p:spPr>
          <a:xfrm>
            <a:off x="6982082" y="4449517"/>
            <a:ext cx="1501951" cy="496046"/>
          </a:xfrm>
          <a:prstGeom prst="rect">
            <a:avLst/>
          </a:prstGeom>
          <a:noFill/>
          <a:ln>
            <a:noFill/>
          </a:ln>
        </p:spPr>
      </p:pic>
      <p:pic>
        <p:nvPicPr>
          <p:cNvPr id="116" name="Google Shape;116;p16"/>
          <p:cNvPicPr preferRelativeResize="0"/>
          <p:nvPr/>
        </p:nvPicPr>
        <p:blipFill rotWithShape="1">
          <a:blip r:embed="rId4">
            <a:alphaModFix/>
          </a:blip>
          <a:srcRect t="64316" r="64206"/>
          <a:stretch/>
        </p:blipFill>
        <p:spPr>
          <a:xfrm>
            <a:off x="4041232" y="4114318"/>
            <a:ext cx="1828114" cy="442299"/>
          </a:xfrm>
          <a:prstGeom prst="rect">
            <a:avLst/>
          </a:prstGeom>
          <a:noFill/>
          <a:ln>
            <a:noFill/>
          </a:ln>
        </p:spPr>
      </p:pic>
      <p:pic>
        <p:nvPicPr>
          <p:cNvPr id="117" name="Google Shape;117;p16"/>
          <p:cNvPicPr preferRelativeResize="0"/>
          <p:nvPr/>
        </p:nvPicPr>
        <p:blipFill rotWithShape="1">
          <a:blip r:embed="rId5">
            <a:alphaModFix/>
          </a:blip>
          <a:srcRect t="15956" r="55877" b="62509"/>
          <a:stretch/>
        </p:blipFill>
        <p:spPr>
          <a:xfrm>
            <a:off x="3963588" y="4551572"/>
            <a:ext cx="1951862" cy="383102"/>
          </a:xfrm>
          <a:prstGeom prst="rect">
            <a:avLst/>
          </a:prstGeom>
          <a:noFill/>
          <a:ln>
            <a:noFill/>
          </a:ln>
        </p:spPr>
      </p:pic>
      <p:pic>
        <p:nvPicPr>
          <p:cNvPr id="118" name="Google Shape;118;p16"/>
          <p:cNvPicPr preferRelativeResize="0"/>
          <p:nvPr/>
        </p:nvPicPr>
        <p:blipFill rotWithShape="1">
          <a:blip r:embed="rId5">
            <a:alphaModFix/>
          </a:blip>
          <a:srcRect t="56676" r="64194" b="17103"/>
          <a:stretch/>
        </p:blipFill>
        <p:spPr>
          <a:xfrm>
            <a:off x="1365607" y="4339450"/>
            <a:ext cx="1501951" cy="442300"/>
          </a:xfrm>
          <a:prstGeom prst="rect">
            <a:avLst/>
          </a:prstGeom>
          <a:noFill/>
          <a:ln>
            <a:noFill/>
          </a:ln>
        </p:spPr>
      </p:pic>
      <p:sp>
        <p:nvSpPr>
          <p:cNvPr id="119" name="Google Shape;119;p16"/>
          <p:cNvSpPr txBox="1"/>
          <p:nvPr/>
        </p:nvSpPr>
        <p:spPr>
          <a:xfrm>
            <a:off x="6785132" y="3837425"/>
            <a:ext cx="20418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1"/>
                </a:solidFill>
              </a:rPr>
              <a:t>Loss function, </a:t>
            </a:r>
            <a:endParaRPr>
              <a:solidFill>
                <a:schemeClr val="dk1"/>
              </a:solidFill>
            </a:endParaRPr>
          </a:p>
          <a:p>
            <a:pPr marL="0" lvl="0" indent="0" algn="l" rtl="0">
              <a:spcBef>
                <a:spcPts val="0"/>
              </a:spcBef>
              <a:spcAft>
                <a:spcPts val="0"/>
              </a:spcAft>
              <a:buNone/>
            </a:pPr>
            <a:r>
              <a:rPr lang="en">
                <a:solidFill>
                  <a:schemeClr val="dk1"/>
                </a:solidFill>
              </a:rPr>
              <a:t>e.g. root mean squared </a:t>
            </a:r>
            <a:endParaRPr>
              <a:solidFill>
                <a:schemeClr val="dk1"/>
              </a:solidFill>
            </a:endParaRPr>
          </a:p>
          <a:p>
            <a:pPr marL="0" lvl="0" indent="0" algn="l" rtl="0">
              <a:spcBef>
                <a:spcPts val="0"/>
              </a:spcBef>
              <a:spcAft>
                <a:spcPts val="0"/>
              </a:spcAft>
              <a:buNone/>
            </a:pPr>
            <a:endParaRPr/>
          </a:p>
        </p:txBody>
      </p:sp>
      <p:sp>
        <p:nvSpPr>
          <p:cNvPr id="120" name="Google Shape;120;p16"/>
          <p:cNvSpPr txBox="1"/>
          <p:nvPr/>
        </p:nvSpPr>
        <p:spPr>
          <a:xfrm>
            <a:off x="4124532" y="3772989"/>
            <a:ext cx="16089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dk1"/>
                </a:solidFill>
              </a:rPr>
              <a:t>Backpropagation</a:t>
            </a:r>
            <a:endParaRPr>
              <a:solidFill>
                <a:schemeClr val="dk1"/>
              </a:solidFill>
            </a:endParaRPr>
          </a:p>
          <a:p>
            <a:pPr marL="0" lvl="0" indent="0" algn="l" rtl="0">
              <a:spcBef>
                <a:spcPts val="0"/>
              </a:spcBef>
              <a:spcAft>
                <a:spcPts val="0"/>
              </a:spcAft>
              <a:buNone/>
            </a:pPr>
            <a:endParaRPr/>
          </a:p>
        </p:txBody>
      </p:sp>
      <p:cxnSp>
        <p:nvCxnSpPr>
          <p:cNvPr id="121" name="Google Shape;121;p16"/>
          <p:cNvCxnSpPr/>
          <p:nvPr/>
        </p:nvCxnSpPr>
        <p:spPr>
          <a:xfrm flipH="1">
            <a:off x="3186869" y="4146196"/>
            <a:ext cx="443100" cy="300"/>
          </a:xfrm>
          <a:prstGeom prst="straightConnector1">
            <a:avLst/>
          </a:prstGeom>
          <a:noFill/>
          <a:ln w="9525" cap="flat" cmpd="sng">
            <a:solidFill>
              <a:schemeClr val="dk2"/>
            </a:solidFill>
            <a:prstDash val="solid"/>
            <a:round/>
            <a:headEnd type="none" w="med" len="med"/>
            <a:tailEnd type="triangle" w="med" len="med"/>
          </a:ln>
        </p:spPr>
      </p:cxnSp>
      <p:sp>
        <p:nvSpPr>
          <p:cNvPr id="122" name="Google Shape;122;p16"/>
          <p:cNvSpPr txBox="1"/>
          <p:nvPr/>
        </p:nvSpPr>
        <p:spPr>
          <a:xfrm>
            <a:off x="2959947" y="4245225"/>
            <a:ext cx="9054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Gradient</a:t>
            </a:r>
            <a:endParaRPr/>
          </a:p>
        </p:txBody>
      </p:sp>
      <p:cxnSp>
        <p:nvCxnSpPr>
          <p:cNvPr id="123" name="Google Shape;123;p16"/>
          <p:cNvCxnSpPr/>
          <p:nvPr/>
        </p:nvCxnSpPr>
        <p:spPr>
          <a:xfrm rot="10800000">
            <a:off x="2109100" y="3508925"/>
            <a:ext cx="0" cy="204000"/>
          </a:xfrm>
          <a:prstGeom prst="straightConnector1">
            <a:avLst/>
          </a:prstGeom>
          <a:noFill/>
          <a:ln w="9525" cap="flat" cmpd="sng">
            <a:solidFill>
              <a:schemeClr val="dk2"/>
            </a:solidFill>
            <a:prstDash val="solid"/>
            <a:round/>
            <a:headEnd type="none" w="med" len="med"/>
            <a:tailEnd type="triangle" w="med" len="med"/>
          </a:ln>
        </p:spPr>
      </p:cxnSp>
      <p:sp>
        <p:nvSpPr>
          <p:cNvPr id="124" name="Google Shape;124;p16"/>
          <p:cNvSpPr txBox="1"/>
          <p:nvPr/>
        </p:nvSpPr>
        <p:spPr>
          <a:xfrm>
            <a:off x="1495350" y="4762875"/>
            <a:ext cx="1218300" cy="346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50" i="1">
                <a:solidFill>
                  <a:srgbClr val="374151"/>
                </a:solidFill>
                <a:highlight>
                  <a:srgbClr val="F7F7F8"/>
                </a:highlight>
              </a:rPr>
              <a:t>η</a:t>
            </a:r>
            <a:r>
              <a:rPr lang="en" sz="1050">
                <a:solidFill>
                  <a:srgbClr val="374151"/>
                </a:solidFill>
                <a:highlight>
                  <a:srgbClr val="F7F7F8"/>
                </a:highlight>
              </a:rPr>
              <a:t> = learning rate</a:t>
            </a:r>
            <a:endParaRPr sz="1000"/>
          </a:p>
        </p:txBody>
      </p:sp>
      <p:cxnSp>
        <p:nvCxnSpPr>
          <p:cNvPr id="125" name="Google Shape;125;p16"/>
          <p:cNvCxnSpPr/>
          <p:nvPr/>
        </p:nvCxnSpPr>
        <p:spPr>
          <a:xfrm>
            <a:off x="4011380" y="2167475"/>
            <a:ext cx="0" cy="7941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7"/>
          <p:cNvSpPr txBox="1">
            <a:spLocks noGrp="1"/>
          </p:cNvSpPr>
          <p:nvPr>
            <p:ph type="title"/>
          </p:nvPr>
        </p:nvSpPr>
        <p:spPr>
          <a:xfrm>
            <a:off x="311700" y="-6685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Artificial Neural Networks (ANN):</a:t>
            </a:r>
            <a:endParaRPr/>
          </a:p>
        </p:txBody>
      </p:sp>
      <p:sp>
        <p:nvSpPr>
          <p:cNvPr id="131" name="Google Shape;131;p17"/>
          <p:cNvSpPr txBox="1"/>
          <p:nvPr/>
        </p:nvSpPr>
        <p:spPr>
          <a:xfrm>
            <a:off x="471900" y="583250"/>
            <a:ext cx="8472300" cy="735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 sz="1200" i="1">
                <a:solidFill>
                  <a:schemeClr val="dk1"/>
                </a:solidFill>
              </a:rPr>
              <a:t>A neuronal networks combines linear layers with a non-linear activation function, f, and uses stack of multiple layers. </a:t>
            </a:r>
            <a:endParaRPr sz="1200" i="1">
              <a:solidFill>
                <a:schemeClr val="dk1"/>
              </a:solidFill>
            </a:endParaRPr>
          </a:p>
          <a:p>
            <a:pPr marL="0" lvl="0" indent="0" algn="l" rtl="0">
              <a:lnSpc>
                <a:spcPct val="115000"/>
              </a:lnSpc>
              <a:spcBef>
                <a:spcPts val="1200"/>
              </a:spcBef>
              <a:spcAft>
                <a:spcPts val="1200"/>
              </a:spcAft>
              <a:buNone/>
            </a:pPr>
            <a:r>
              <a:rPr lang="en" sz="1200" i="1">
                <a:solidFill>
                  <a:schemeClr val="dk1"/>
                </a:solidFill>
              </a:rPr>
              <a:t>=&gt; This allows the approximation of complex non-linear functions and thus to model complex patterns in data</a:t>
            </a:r>
            <a:endParaRPr sz="1600"/>
          </a:p>
        </p:txBody>
      </p:sp>
      <p:pic>
        <p:nvPicPr>
          <p:cNvPr id="132" name="Google Shape;132;p17"/>
          <p:cNvPicPr preferRelativeResize="0"/>
          <p:nvPr/>
        </p:nvPicPr>
        <p:blipFill>
          <a:blip r:embed="rId3">
            <a:alphaModFix/>
          </a:blip>
          <a:stretch>
            <a:fillRect/>
          </a:stretch>
        </p:blipFill>
        <p:spPr>
          <a:xfrm>
            <a:off x="2091425" y="1396250"/>
            <a:ext cx="4678186" cy="351984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Real neurons</a:t>
            </a:r>
            <a:endParaRPr/>
          </a:p>
        </p:txBody>
      </p:sp>
      <p:pic>
        <p:nvPicPr>
          <p:cNvPr id="138" name="Google Shape;138;p18"/>
          <p:cNvPicPr preferRelativeResize="0"/>
          <p:nvPr/>
        </p:nvPicPr>
        <p:blipFill>
          <a:blip r:embed="rId3">
            <a:alphaModFix/>
          </a:blip>
          <a:stretch>
            <a:fillRect/>
          </a:stretch>
        </p:blipFill>
        <p:spPr>
          <a:xfrm>
            <a:off x="-1" y="1017725"/>
            <a:ext cx="7193498" cy="3638901"/>
          </a:xfrm>
          <a:prstGeom prst="rect">
            <a:avLst/>
          </a:prstGeom>
          <a:noFill/>
          <a:ln>
            <a:noFill/>
          </a:ln>
        </p:spPr>
      </p:pic>
      <p:pic>
        <p:nvPicPr>
          <p:cNvPr id="139" name="Google Shape;139;p18"/>
          <p:cNvPicPr preferRelativeResize="0"/>
          <p:nvPr/>
        </p:nvPicPr>
        <p:blipFill>
          <a:blip r:embed="rId4">
            <a:alphaModFix/>
          </a:blip>
          <a:stretch>
            <a:fillRect/>
          </a:stretch>
        </p:blipFill>
        <p:spPr>
          <a:xfrm>
            <a:off x="6610625" y="2638125"/>
            <a:ext cx="2462300" cy="24343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9"/>
          <p:cNvSpPr txBox="1">
            <a:spLocks noGrp="1"/>
          </p:cNvSpPr>
          <p:nvPr>
            <p:ph type="title"/>
          </p:nvPr>
        </p:nvSpPr>
        <p:spPr>
          <a:xfrm>
            <a:off x="311700" y="7540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Hodgkin-Huxley and other biophysically detailed models</a:t>
            </a:r>
            <a:endParaRPr/>
          </a:p>
        </p:txBody>
      </p:sp>
      <p:pic>
        <p:nvPicPr>
          <p:cNvPr id="145" name="Google Shape;145;p19"/>
          <p:cNvPicPr preferRelativeResize="0"/>
          <p:nvPr/>
        </p:nvPicPr>
        <p:blipFill>
          <a:blip r:embed="rId3">
            <a:alphaModFix/>
          </a:blip>
          <a:stretch>
            <a:fillRect/>
          </a:stretch>
        </p:blipFill>
        <p:spPr>
          <a:xfrm>
            <a:off x="912625" y="3093825"/>
            <a:ext cx="6465843" cy="2004800"/>
          </a:xfrm>
          <a:prstGeom prst="rect">
            <a:avLst/>
          </a:prstGeom>
          <a:noFill/>
          <a:ln>
            <a:noFill/>
          </a:ln>
        </p:spPr>
      </p:pic>
      <p:pic>
        <p:nvPicPr>
          <p:cNvPr id="146" name="Google Shape;146;p19"/>
          <p:cNvPicPr preferRelativeResize="0"/>
          <p:nvPr/>
        </p:nvPicPr>
        <p:blipFill>
          <a:blip r:embed="rId4">
            <a:alphaModFix/>
          </a:blip>
          <a:stretch>
            <a:fillRect/>
          </a:stretch>
        </p:blipFill>
        <p:spPr>
          <a:xfrm>
            <a:off x="5279199" y="729200"/>
            <a:ext cx="3087514" cy="2283524"/>
          </a:xfrm>
          <a:prstGeom prst="rect">
            <a:avLst/>
          </a:prstGeom>
          <a:noFill/>
          <a:ln>
            <a:noFill/>
          </a:ln>
        </p:spPr>
      </p:pic>
      <p:pic>
        <p:nvPicPr>
          <p:cNvPr id="147" name="Google Shape;147;p19"/>
          <p:cNvPicPr preferRelativeResize="0"/>
          <p:nvPr/>
        </p:nvPicPr>
        <p:blipFill>
          <a:blip r:embed="rId5">
            <a:alphaModFix/>
          </a:blip>
          <a:stretch>
            <a:fillRect/>
          </a:stretch>
        </p:blipFill>
        <p:spPr>
          <a:xfrm>
            <a:off x="591084" y="855175"/>
            <a:ext cx="3210066" cy="22835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0"/>
          <p:cNvSpPr/>
          <p:nvPr/>
        </p:nvSpPr>
        <p:spPr>
          <a:xfrm>
            <a:off x="2315203" y="2259253"/>
            <a:ext cx="430800" cy="4308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53" name="Google Shape;153;p20"/>
          <p:cNvSpPr txBox="1">
            <a:spLocks noGrp="1"/>
          </p:cNvSpPr>
          <p:nvPr>
            <p:ph type="title"/>
          </p:nvPr>
        </p:nvSpPr>
        <p:spPr>
          <a:xfrm>
            <a:off x="311700" y="15020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Leaky integrate and fire model (LIF)</a:t>
            </a:r>
            <a:endParaRPr/>
          </a:p>
          <a:p>
            <a:pPr marL="0" lvl="0" indent="0" algn="l" rtl="0">
              <a:spcBef>
                <a:spcPts val="0"/>
              </a:spcBef>
              <a:spcAft>
                <a:spcPts val="0"/>
              </a:spcAft>
              <a:buNone/>
            </a:pPr>
            <a:endParaRPr/>
          </a:p>
        </p:txBody>
      </p:sp>
      <p:pic>
        <p:nvPicPr>
          <p:cNvPr id="154" name="Google Shape;154;p20"/>
          <p:cNvPicPr preferRelativeResize="0"/>
          <p:nvPr/>
        </p:nvPicPr>
        <p:blipFill>
          <a:blip r:embed="rId3">
            <a:alphaModFix/>
          </a:blip>
          <a:stretch>
            <a:fillRect/>
          </a:stretch>
        </p:blipFill>
        <p:spPr>
          <a:xfrm>
            <a:off x="628650" y="886625"/>
            <a:ext cx="3595220" cy="1145399"/>
          </a:xfrm>
          <a:prstGeom prst="rect">
            <a:avLst/>
          </a:prstGeom>
          <a:noFill/>
          <a:ln>
            <a:noFill/>
          </a:ln>
        </p:spPr>
      </p:pic>
      <p:cxnSp>
        <p:nvCxnSpPr>
          <p:cNvPr id="155" name="Google Shape;155;p20"/>
          <p:cNvCxnSpPr/>
          <p:nvPr/>
        </p:nvCxnSpPr>
        <p:spPr>
          <a:xfrm rot="10800000">
            <a:off x="2593400" y="1692700"/>
            <a:ext cx="3300" cy="586500"/>
          </a:xfrm>
          <a:prstGeom prst="straightConnector1">
            <a:avLst/>
          </a:prstGeom>
          <a:noFill/>
          <a:ln w="9525" cap="flat" cmpd="sng">
            <a:solidFill>
              <a:schemeClr val="dk2"/>
            </a:solidFill>
            <a:prstDash val="solid"/>
            <a:round/>
            <a:headEnd type="none" w="med" len="med"/>
            <a:tailEnd type="none" w="med" len="med"/>
          </a:ln>
        </p:spPr>
      </p:cxnSp>
      <p:cxnSp>
        <p:nvCxnSpPr>
          <p:cNvPr id="156" name="Google Shape;156;p20"/>
          <p:cNvCxnSpPr/>
          <p:nvPr/>
        </p:nvCxnSpPr>
        <p:spPr>
          <a:xfrm rot="10800000">
            <a:off x="2426275" y="1960900"/>
            <a:ext cx="0" cy="318300"/>
          </a:xfrm>
          <a:prstGeom prst="straightConnector1">
            <a:avLst/>
          </a:prstGeom>
          <a:noFill/>
          <a:ln w="9525" cap="flat" cmpd="sng">
            <a:solidFill>
              <a:schemeClr val="dk2"/>
            </a:solidFill>
            <a:prstDash val="solid"/>
            <a:round/>
            <a:headEnd type="none" w="med" len="med"/>
            <a:tailEnd type="none" w="med" len="med"/>
          </a:ln>
        </p:spPr>
      </p:cxnSp>
      <p:sp>
        <p:nvSpPr>
          <p:cNvPr id="157" name="Google Shape;157;p20"/>
          <p:cNvSpPr txBox="1"/>
          <p:nvPr/>
        </p:nvSpPr>
        <p:spPr>
          <a:xfrm>
            <a:off x="2368311" y="2269311"/>
            <a:ext cx="430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V</a:t>
            </a:r>
            <a:endParaRPr baseline="-25000"/>
          </a:p>
        </p:txBody>
      </p:sp>
      <p:sp>
        <p:nvSpPr>
          <p:cNvPr id="158" name="Google Shape;158;p20"/>
          <p:cNvSpPr/>
          <p:nvPr/>
        </p:nvSpPr>
        <p:spPr>
          <a:xfrm>
            <a:off x="2378075" y="1945375"/>
            <a:ext cx="91500" cy="915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159" name="Google Shape;159;p20"/>
          <p:cNvPicPr preferRelativeResize="0"/>
          <p:nvPr/>
        </p:nvPicPr>
        <p:blipFill>
          <a:blip r:embed="rId4">
            <a:alphaModFix/>
          </a:blip>
          <a:stretch>
            <a:fillRect/>
          </a:stretch>
        </p:blipFill>
        <p:spPr>
          <a:xfrm>
            <a:off x="4396200" y="604792"/>
            <a:ext cx="4767726" cy="3030521"/>
          </a:xfrm>
          <a:prstGeom prst="rect">
            <a:avLst/>
          </a:prstGeom>
          <a:noFill/>
          <a:ln>
            <a:noFill/>
          </a:ln>
        </p:spPr>
      </p:pic>
      <p:pic>
        <p:nvPicPr>
          <p:cNvPr id="160" name="Google Shape;160;p20"/>
          <p:cNvPicPr preferRelativeResize="0"/>
          <p:nvPr/>
        </p:nvPicPr>
        <p:blipFill>
          <a:blip r:embed="rId5">
            <a:alphaModFix/>
          </a:blip>
          <a:stretch>
            <a:fillRect/>
          </a:stretch>
        </p:blipFill>
        <p:spPr>
          <a:xfrm>
            <a:off x="786250" y="3430525"/>
            <a:ext cx="1211125" cy="661625"/>
          </a:xfrm>
          <a:prstGeom prst="rect">
            <a:avLst/>
          </a:prstGeom>
          <a:noFill/>
          <a:ln>
            <a:noFill/>
          </a:ln>
        </p:spPr>
      </p:pic>
      <p:pic>
        <p:nvPicPr>
          <p:cNvPr id="161" name="Google Shape;161;p20"/>
          <p:cNvPicPr preferRelativeResize="0"/>
          <p:nvPr/>
        </p:nvPicPr>
        <p:blipFill>
          <a:blip r:embed="rId6">
            <a:alphaModFix/>
          </a:blip>
          <a:stretch>
            <a:fillRect/>
          </a:stretch>
        </p:blipFill>
        <p:spPr>
          <a:xfrm>
            <a:off x="1675547" y="4079050"/>
            <a:ext cx="1699600" cy="502700"/>
          </a:xfrm>
          <a:prstGeom prst="rect">
            <a:avLst/>
          </a:prstGeom>
          <a:noFill/>
          <a:ln>
            <a:noFill/>
          </a:ln>
        </p:spPr>
      </p:pic>
      <p:pic>
        <p:nvPicPr>
          <p:cNvPr id="162" name="Google Shape;162;p20"/>
          <p:cNvPicPr preferRelativeResize="0"/>
          <p:nvPr/>
        </p:nvPicPr>
        <p:blipFill>
          <a:blip r:embed="rId7">
            <a:alphaModFix/>
          </a:blip>
          <a:stretch>
            <a:fillRect/>
          </a:stretch>
        </p:blipFill>
        <p:spPr>
          <a:xfrm>
            <a:off x="5437822" y="3899062"/>
            <a:ext cx="1358255" cy="400200"/>
          </a:xfrm>
          <a:prstGeom prst="rect">
            <a:avLst/>
          </a:prstGeom>
          <a:noFill/>
          <a:ln>
            <a:noFill/>
          </a:ln>
        </p:spPr>
      </p:pic>
      <p:pic>
        <p:nvPicPr>
          <p:cNvPr id="163" name="Google Shape;163;p20"/>
          <p:cNvPicPr preferRelativeResize="0"/>
          <p:nvPr/>
        </p:nvPicPr>
        <p:blipFill>
          <a:blip r:embed="rId8">
            <a:alphaModFix/>
          </a:blip>
          <a:stretch>
            <a:fillRect/>
          </a:stretch>
        </p:blipFill>
        <p:spPr>
          <a:xfrm>
            <a:off x="5437825" y="4657775"/>
            <a:ext cx="3595226" cy="383190"/>
          </a:xfrm>
          <a:prstGeom prst="rect">
            <a:avLst/>
          </a:prstGeom>
          <a:noFill/>
          <a:ln>
            <a:noFill/>
          </a:ln>
        </p:spPr>
      </p:pic>
      <p:sp>
        <p:nvSpPr>
          <p:cNvPr id="164" name="Google Shape;164;p20"/>
          <p:cNvSpPr txBox="1"/>
          <p:nvPr/>
        </p:nvSpPr>
        <p:spPr>
          <a:xfrm>
            <a:off x="311700" y="2927725"/>
            <a:ext cx="4084500" cy="50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accent2"/>
                </a:solidFill>
                <a:highlight>
                  <a:srgbClr val="FFFFFF"/>
                </a:highlight>
                <a:latin typeface="Roboto"/>
                <a:ea typeface="Roboto"/>
                <a:cs typeface="Roboto"/>
                <a:sym typeface="Roboto"/>
              </a:rPr>
              <a:t>In the absence of any input, the variable evolves over time according to the differential equation</a:t>
            </a:r>
            <a:endParaRPr/>
          </a:p>
        </p:txBody>
      </p:sp>
      <p:sp>
        <p:nvSpPr>
          <p:cNvPr id="165" name="Google Shape;165;p20"/>
          <p:cNvSpPr txBox="1"/>
          <p:nvPr/>
        </p:nvSpPr>
        <p:spPr>
          <a:xfrm>
            <a:off x="397800" y="4563025"/>
            <a:ext cx="3912300" cy="572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a:solidFill>
                  <a:schemeClr val="accent2"/>
                </a:solidFill>
                <a:highlight>
                  <a:srgbClr val="FFFFFF"/>
                </a:highlight>
                <a:latin typeface="Roboto"/>
                <a:ea typeface="Roboto"/>
                <a:cs typeface="Roboto"/>
                <a:sym typeface="Roboto"/>
              </a:rPr>
              <a:t>with </a:t>
            </a:r>
            <a:r>
              <a:rPr lang="en" sz="1450">
                <a:solidFill>
                  <a:schemeClr val="accent2"/>
                </a:solidFill>
                <a:highlight>
                  <a:srgbClr val="FFFFFF"/>
                </a:highlight>
                <a:latin typeface="Roboto"/>
                <a:ea typeface="Roboto"/>
                <a:cs typeface="Roboto"/>
                <a:sym typeface="Roboto"/>
              </a:rPr>
              <a:t>𝜏</a:t>
            </a:r>
            <a:r>
              <a:rPr lang="en" sz="1200">
                <a:solidFill>
                  <a:schemeClr val="accent2"/>
                </a:solidFill>
                <a:highlight>
                  <a:srgbClr val="FFFFFF"/>
                </a:highlight>
                <a:latin typeface="Roboto"/>
                <a:ea typeface="Roboto"/>
                <a:cs typeface="Roboto"/>
                <a:sym typeface="Roboto"/>
              </a:rPr>
              <a:t> the time constant controlling  how quickly V relaxis back to its resting state.</a:t>
            </a:r>
            <a:endParaRPr sz="1200">
              <a:solidFill>
                <a:schemeClr val="accent2"/>
              </a:solidFill>
              <a:highlight>
                <a:srgbClr val="FFFFFF"/>
              </a:highlight>
              <a:latin typeface="Roboto"/>
              <a:ea typeface="Roboto"/>
              <a:cs typeface="Roboto"/>
              <a:sym typeface="Roboto"/>
            </a:endParaRPr>
          </a:p>
        </p:txBody>
      </p:sp>
      <p:sp>
        <p:nvSpPr>
          <p:cNvPr id="166" name="Google Shape;166;p20"/>
          <p:cNvSpPr txBox="1"/>
          <p:nvPr/>
        </p:nvSpPr>
        <p:spPr>
          <a:xfrm>
            <a:off x="397800" y="4155200"/>
            <a:ext cx="1211100" cy="50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accent2"/>
                </a:solidFill>
                <a:highlight>
                  <a:srgbClr val="FFFFFF"/>
                </a:highlight>
                <a:latin typeface="Roboto"/>
                <a:ea typeface="Roboto"/>
                <a:cs typeface="Roboto"/>
                <a:sym typeface="Roboto"/>
              </a:rPr>
              <a:t>The solution is:</a:t>
            </a:r>
            <a:endParaRPr/>
          </a:p>
        </p:txBody>
      </p:sp>
      <p:sp>
        <p:nvSpPr>
          <p:cNvPr id="167" name="Google Shape;167;p20"/>
          <p:cNvSpPr txBox="1"/>
          <p:nvPr/>
        </p:nvSpPr>
        <p:spPr>
          <a:xfrm>
            <a:off x="4396200" y="3559100"/>
            <a:ext cx="4924800" cy="50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accent2"/>
                </a:solidFill>
                <a:highlight>
                  <a:srgbClr val="FFFFFF"/>
                </a:highlight>
                <a:latin typeface="Roboto"/>
                <a:ea typeface="Roboto"/>
                <a:cs typeface="Roboto"/>
                <a:sym typeface="Roboto"/>
              </a:rPr>
              <a:t>Every input spike increases the membrane potential by a constant</a:t>
            </a:r>
            <a:endParaRPr/>
          </a:p>
        </p:txBody>
      </p:sp>
      <p:sp>
        <p:nvSpPr>
          <p:cNvPr id="168" name="Google Shape;168;p20"/>
          <p:cNvSpPr txBox="1"/>
          <p:nvPr/>
        </p:nvSpPr>
        <p:spPr>
          <a:xfrm>
            <a:off x="4396188" y="4218600"/>
            <a:ext cx="4495200" cy="50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accent2"/>
                </a:solidFill>
                <a:highlight>
                  <a:srgbClr val="FFFFFF"/>
                </a:highlight>
                <a:latin typeface="Roboto"/>
                <a:ea typeface="Roboto"/>
                <a:cs typeface="Roboto"/>
                <a:sym typeface="Roboto"/>
              </a:rPr>
              <a:t>If V exceeds a threshold the neuron spikes and V is reset to its resting potential</a:t>
            </a:r>
            <a:endParaRPr/>
          </a:p>
        </p:txBody>
      </p:sp>
      <p:sp>
        <p:nvSpPr>
          <p:cNvPr id="169" name="Google Shape;169;p20"/>
          <p:cNvSpPr txBox="1"/>
          <p:nvPr/>
        </p:nvSpPr>
        <p:spPr>
          <a:xfrm>
            <a:off x="444500" y="2455325"/>
            <a:ext cx="15528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a:t>Kahn Academdy</a:t>
            </a:r>
            <a:endParaRPr sz="800"/>
          </a:p>
        </p:txBody>
      </p:sp>
      <p:pic>
        <p:nvPicPr>
          <p:cNvPr id="170" name="Google Shape;170;p20"/>
          <p:cNvPicPr preferRelativeResize="0"/>
          <p:nvPr/>
        </p:nvPicPr>
        <p:blipFill>
          <a:blip r:embed="rId9">
            <a:alphaModFix/>
          </a:blip>
          <a:stretch>
            <a:fillRect/>
          </a:stretch>
        </p:blipFill>
        <p:spPr>
          <a:xfrm>
            <a:off x="4597625" y="604800"/>
            <a:ext cx="4187882" cy="3030500"/>
          </a:xfrm>
          <a:prstGeom prst="rect">
            <a:avLst/>
          </a:prstGeom>
          <a:noFill/>
          <a:ln>
            <a:noFill/>
          </a:ln>
        </p:spPr>
      </p:pic>
      <p:pic>
        <p:nvPicPr>
          <p:cNvPr id="171" name="Google Shape;171;p20"/>
          <p:cNvPicPr preferRelativeResize="0"/>
          <p:nvPr/>
        </p:nvPicPr>
        <p:blipFill>
          <a:blip r:embed="rId10">
            <a:alphaModFix/>
          </a:blip>
          <a:stretch>
            <a:fillRect/>
          </a:stretch>
        </p:blipFill>
        <p:spPr>
          <a:xfrm>
            <a:off x="2947700" y="3212190"/>
            <a:ext cx="1211100" cy="87996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pic>
        <p:nvPicPr>
          <p:cNvPr id="182" name="Google Shape;182;p22"/>
          <p:cNvPicPr preferRelativeResize="0"/>
          <p:nvPr/>
        </p:nvPicPr>
        <p:blipFill>
          <a:blip r:embed="rId3">
            <a:alphaModFix/>
          </a:blip>
          <a:stretch>
            <a:fillRect/>
          </a:stretch>
        </p:blipFill>
        <p:spPr>
          <a:xfrm>
            <a:off x="4597625" y="604800"/>
            <a:ext cx="4187882" cy="3030500"/>
          </a:xfrm>
          <a:prstGeom prst="rect">
            <a:avLst/>
          </a:prstGeom>
          <a:noFill/>
          <a:ln>
            <a:noFill/>
          </a:ln>
        </p:spPr>
      </p:pic>
      <p:pic>
        <p:nvPicPr>
          <p:cNvPr id="183" name="Google Shape;183;p22"/>
          <p:cNvPicPr preferRelativeResize="0"/>
          <p:nvPr/>
        </p:nvPicPr>
        <p:blipFill>
          <a:blip r:embed="rId4">
            <a:alphaModFix/>
          </a:blip>
          <a:stretch>
            <a:fillRect/>
          </a:stretch>
        </p:blipFill>
        <p:spPr>
          <a:xfrm>
            <a:off x="321300" y="1309374"/>
            <a:ext cx="4093564" cy="1443649"/>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848</Words>
  <Application>Microsoft Office PowerPoint</Application>
  <PresentationFormat>On-screen Show (16:9)</PresentationFormat>
  <Paragraphs>129</Paragraphs>
  <Slides>18</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Georgia</vt:lpstr>
      <vt:lpstr>Courier New</vt:lpstr>
      <vt:lpstr>Arial</vt:lpstr>
      <vt:lpstr>Roboto</vt:lpstr>
      <vt:lpstr>Simple Light</vt:lpstr>
      <vt:lpstr>Mini-Project</vt:lpstr>
      <vt:lpstr>Sound localization task </vt:lpstr>
      <vt:lpstr>Jeffress model</vt:lpstr>
      <vt:lpstr>Artificial Neural Networks (ANN):</vt:lpstr>
      <vt:lpstr>Artificial Neural Networks (ANN):</vt:lpstr>
      <vt:lpstr>Real neurons</vt:lpstr>
      <vt:lpstr>Hodgkin-Huxley and other biophysically detailed models</vt:lpstr>
      <vt:lpstr>Leaky integrate and fire model (LIF) </vt:lpstr>
      <vt:lpstr>PowerPoint Presentation</vt:lpstr>
      <vt:lpstr>Spiking Neural Networks (SNN):  =&gt; surrogate gradient descent for training</vt:lpstr>
      <vt:lpstr>Setting up our network</vt:lpstr>
      <vt:lpstr>PowerPoint Presentation</vt:lpstr>
      <vt:lpstr>Transforming auditory input signals into spike trains</vt:lpstr>
      <vt:lpstr>Setting up our network</vt:lpstr>
      <vt:lpstr>Note, computation layer inputs converge directly on output layer neurons that vary only in membrane potential (no spiking neurons)</vt:lpstr>
      <vt:lpstr>Model with computation in hidden layer formed by spiking neurons</vt:lpstr>
      <vt:lpstr>Up to you to play with the model </vt:lpstr>
      <vt:lpstr>Some notes: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Ghosh, Marcus L</cp:lastModifiedBy>
  <cp:revision>1</cp:revision>
  <dcterms:modified xsi:type="dcterms:W3CDTF">2024-07-18T10:52:04Z</dcterms:modified>
</cp:coreProperties>
</file>