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11" r:id="rId14"/>
    <p:sldId id="312" r:id="rId15"/>
    <p:sldId id="308" r:id="rId16"/>
    <p:sldId id="309" r:id="rId17"/>
    <p:sldId id="310" r:id="rId18"/>
    <p:sldId id="313" r:id="rId19"/>
    <p:sldId id="314" r:id="rId20"/>
    <p:sldId id="315" r:id="rId21"/>
    <p:sldId id="316" r:id="rId22"/>
    <p:sldId id="317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m Hamawi" initials="KH" lastIdx="1" clrIdx="0">
    <p:extLst>
      <p:ext uri="{19B8F6BF-5375-455C-9EA6-DF929625EA0E}">
        <p15:presenceInfo xmlns:p15="http://schemas.microsoft.com/office/powerpoint/2012/main" userId="Karim Hamaw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auedu74602-my.sharepoint.com/personal/mohamad_mostafahareb_lau_edu/Documents/Economic%20Evaluation%20of%20400MW%20Wind%20Far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lauedu74602-my.sharepoint.com/personal/mohamad_mostafahareb_lau_edu/Documents/Economic%20Evaluation%20of%20400MW%20Wind%20Far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'Bank Loan &amp; Payment Plan'!$G$11</c:f>
              <c:strCache>
                <c:ptCount val="1"/>
                <c:pt idx="0">
                  <c:v>Principal Left (End of Year)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'Bank Loan &amp; Payment Plan'!$G$12:$G$312</c:f>
              <c:numCache>
                <c:formatCode>"$"#,##0.000</c:formatCode>
                <c:ptCount val="301"/>
                <c:pt idx="0">
                  <c:v>459462471.31849098</c:v>
                </c:pt>
                <c:pt idx="1">
                  <c:v>458432304.47486484</c:v>
                </c:pt>
                <c:pt idx="2">
                  <c:v>457399562.21412963</c:v>
                </c:pt>
                <c:pt idx="3">
                  <c:v>456364238.09774262</c:v>
                </c:pt>
                <c:pt idx="4">
                  <c:v>455326325.67106462</c:v>
                </c:pt>
                <c:pt idx="5">
                  <c:v>454285818.4633199</c:v>
                </c:pt>
                <c:pt idx="6">
                  <c:v>453242709.98755586</c:v>
                </c:pt>
                <c:pt idx="7">
                  <c:v>452196993.74060237</c:v>
                </c:pt>
                <c:pt idx="8">
                  <c:v>451148663.20303154</c:v>
                </c:pt>
                <c:pt idx="9">
                  <c:v>450097711.83911675</c:v>
                </c:pt>
                <c:pt idx="10">
                  <c:v>449044133.09679222</c:v>
                </c:pt>
                <c:pt idx="11">
                  <c:v>447987920.40761185</c:v>
                </c:pt>
                <c:pt idx="12">
                  <c:v>446929067.18670851</c:v>
                </c:pt>
                <c:pt idx="13">
                  <c:v>445867566.83275294</c:v>
                </c:pt>
                <c:pt idx="14">
                  <c:v>444803412.72791249</c:v>
                </c:pt>
                <c:pt idx="15">
                  <c:v>443736598.2378099</c:v>
                </c:pt>
                <c:pt idx="16">
                  <c:v>442667116.71148205</c:v>
                </c:pt>
                <c:pt idx="17">
                  <c:v>441594961.48133838</c:v>
                </c:pt>
                <c:pt idx="18">
                  <c:v>440520125.86311936</c:v>
                </c:pt>
                <c:pt idx="19">
                  <c:v>439442603.15585482</c:v>
                </c:pt>
                <c:pt idx="20">
                  <c:v>438362386.6418221</c:v>
                </c:pt>
                <c:pt idx="21">
                  <c:v>437279469.58650428</c:v>
                </c:pt>
                <c:pt idx="22">
                  <c:v>436193845.23854822</c:v>
                </c:pt>
                <c:pt idx="23">
                  <c:v>435105506.82972223</c:v>
                </c:pt>
                <c:pt idx="24">
                  <c:v>434014447.57487416</c:v>
                </c:pt>
                <c:pt idx="25">
                  <c:v>432920660.67188901</c:v>
                </c:pt>
                <c:pt idx="26">
                  <c:v>431824139.30164635</c:v>
                </c:pt>
                <c:pt idx="27">
                  <c:v>430724876.62797815</c:v>
                </c:pt>
                <c:pt idx="28">
                  <c:v>429622865.79762572</c:v>
                </c:pt>
                <c:pt idx="29">
                  <c:v>428518099.94019741</c:v>
                </c:pt>
                <c:pt idx="30">
                  <c:v>427410572.16812557</c:v>
                </c:pt>
                <c:pt idx="31">
                  <c:v>426300275.57662356</c:v>
                </c:pt>
                <c:pt idx="32">
                  <c:v>425187203.24364275</c:v>
                </c:pt>
                <c:pt idx="33">
                  <c:v>424071348.22982949</c:v>
                </c:pt>
                <c:pt idx="34">
                  <c:v>422952703.57848173</c:v>
                </c:pt>
                <c:pt idx="35">
                  <c:v>421831262.31550556</c:v>
                </c:pt>
                <c:pt idx="36">
                  <c:v>420707017.44937199</c:v>
                </c:pt>
                <c:pt idx="37">
                  <c:v>419579961.97107309</c:v>
                </c:pt>
                <c:pt idx="38">
                  <c:v>418450088.85407841</c:v>
                </c:pt>
                <c:pt idx="39">
                  <c:v>417317391.05429125</c:v>
                </c:pt>
                <c:pt idx="40">
                  <c:v>416181861.51000464</c:v>
                </c:pt>
                <c:pt idx="41">
                  <c:v>415043493.14185733</c:v>
                </c:pt>
                <c:pt idx="42">
                  <c:v>413902278.85278964</c:v>
                </c:pt>
                <c:pt idx="43">
                  <c:v>412758211.52799928</c:v>
                </c:pt>
                <c:pt idx="44">
                  <c:v>411611284.03489691</c:v>
                </c:pt>
                <c:pt idx="45">
                  <c:v>410461489.2230618</c:v>
                </c:pt>
                <c:pt idx="46">
                  <c:v>409308819.92419708</c:v>
                </c:pt>
                <c:pt idx="47">
                  <c:v>408153268.9520852</c:v>
                </c:pt>
                <c:pt idx="48">
                  <c:v>406994829.10254306</c:v>
                </c:pt>
                <c:pt idx="49">
                  <c:v>405833493.15337706</c:v>
                </c:pt>
                <c:pt idx="50">
                  <c:v>404669253.86433816</c:v>
                </c:pt>
                <c:pt idx="51">
                  <c:v>403502103.97707665</c:v>
                </c:pt>
                <c:pt idx="52">
                  <c:v>402332036.21509701</c:v>
                </c:pt>
                <c:pt idx="53">
                  <c:v>401159043.28371239</c:v>
                </c:pt>
                <c:pt idx="54">
                  <c:v>399983117.86999929</c:v>
                </c:pt>
                <c:pt idx="55">
                  <c:v>398804252.64275193</c:v>
                </c:pt>
                <c:pt idx="56">
                  <c:v>397622440.25243646</c:v>
                </c:pt>
                <c:pt idx="57">
                  <c:v>396437673.33114523</c:v>
                </c:pt>
                <c:pt idx="58">
                  <c:v>395249944.49255073</c:v>
                </c:pt>
                <c:pt idx="59">
                  <c:v>394059246.33185977</c:v>
                </c:pt>
                <c:pt idx="60">
                  <c:v>392865571.42576706</c:v>
                </c:pt>
                <c:pt idx="61">
                  <c:v>391732967.282332</c:v>
                </c:pt>
                <c:pt idx="62">
                  <c:v>390597059.71014524</c:v>
                </c:pt>
                <c:pt idx="63">
                  <c:v>389457839.07420629</c:v>
                </c:pt>
                <c:pt idx="64">
                  <c:v>388315295.71141249</c:v>
                </c:pt>
                <c:pt idx="65">
                  <c:v>387169419.9304772</c:v>
                </c:pt>
                <c:pt idx="66">
                  <c:v>386020202.01184756</c:v>
                </c:pt>
                <c:pt idx="67">
                  <c:v>384867632.20762187</c:v>
                </c:pt>
                <c:pt idx="68">
                  <c:v>383711700.74146724</c:v>
                </c:pt>
                <c:pt idx="69">
                  <c:v>382552397.80853629</c:v>
                </c:pt>
                <c:pt idx="70">
                  <c:v>381389713.57538432</c:v>
                </c:pt>
                <c:pt idx="71">
                  <c:v>380223638.17988563</c:v>
                </c:pt>
                <c:pt idx="72">
                  <c:v>379054161.73115009</c:v>
                </c:pt>
                <c:pt idx="73">
                  <c:v>377881274.30943906</c:v>
                </c:pt>
                <c:pt idx="74">
                  <c:v>376704965.96608138</c:v>
                </c:pt>
                <c:pt idx="75">
                  <c:v>375525226.72338891</c:v>
                </c:pt>
                <c:pt idx="76">
                  <c:v>374342046.57457191</c:v>
                </c:pt>
                <c:pt idx="77">
                  <c:v>373155415.4836542</c:v>
                </c:pt>
                <c:pt idx="78">
                  <c:v>371965323.38538796</c:v>
                </c:pt>
                <c:pt idx="79">
                  <c:v>370771760.18516845</c:v>
                </c:pt>
                <c:pt idx="80">
                  <c:v>369574715.75894833</c:v>
                </c:pt>
                <c:pt idx="81">
                  <c:v>368374179.9531517</c:v>
                </c:pt>
                <c:pt idx="82">
                  <c:v>367170142.58458817</c:v>
                </c:pt>
                <c:pt idx="83">
                  <c:v>365962593.44036633</c:v>
                </c:pt>
                <c:pt idx="84">
                  <c:v>364751522.27780718</c:v>
                </c:pt>
                <c:pt idx="85">
                  <c:v>363536918.82435721</c:v>
                </c:pt>
                <c:pt idx="86">
                  <c:v>362318772.77750134</c:v>
                </c:pt>
                <c:pt idx="87">
                  <c:v>361097073.80467552</c:v>
                </c:pt>
                <c:pt idx="88">
                  <c:v>359871811.54317892</c:v>
                </c:pt>
                <c:pt idx="89">
                  <c:v>358642975.60008633</c:v>
                </c:pt>
                <c:pt idx="90">
                  <c:v>357410555.55215973</c:v>
                </c:pt>
                <c:pt idx="91">
                  <c:v>356174540.94575995</c:v>
                </c:pt>
                <c:pt idx="92">
                  <c:v>354934921.29675823</c:v>
                </c:pt>
                <c:pt idx="93">
                  <c:v>353691686.09044689</c:v>
                </c:pt>
                <c:pt idx="94">
                  <c:v>352444824.78145045</c:v>
                </c:pt>
                <c:pt idx="95">
                  <c:v>351194326.79363614</c:v>
                </c:pt>
                <c:pt idx="96">
                  <c:v>349940181.52002406</c:v>
                </c:pt>
                <c:pt idx="97">
                  <c:v>348682378.32269722</c:v>
                </c:pt>
                <c:pt idx="98">
                  <c:v>347420906.53271157</c:v>
                </c:pt>
                <c:pt idx="99">
                  <c:v>346155755.45000511</c:v>
                </c:pt>
                <c:pt idx="100">
                  <c:v>344886914.34330744</c:v>
                </c:pt>
                <c:pt idx="101">
                  <c:v>343614372.45004851</c:v>
                </c:pt>
                <c:pt idx="102">
                  <c:v>342338118.97626758</c:v>
                </c:pt>
                <c:pt idx="103">
                  <c:v>341058143.0965215</c:v>
                </c:pt>
                <c:pt idx="104">
                  <c:v>339774433.95379281</c:v>
                </c:pt>
                <c:pt idx="105">
                  <c:v>338486980.65939784</c:v>
                </c:pt>
                <c:pt idx="106">
                  <c:v>337195772.29289418</c:v>
                </c:pt>
                <c:pt idx="107">
                  <c:v>335900797.90198827</c:v>
                </c:pt>
                <c:pt idx="108">
                  <c:v>334602046.50244218</c:v>
                </c:pt>
                <c:pt idx="109">
                  <c:v>333299507.07798076</c:v>
                </c:pt>
                <c:pt idx="110">
                  <c:v>331993168.58019799</c:v>
                </c:pt>
                <c:pt idx="111">
                  <c:v>330683019.92846334</c:v>
                </c:pt>
                <c:pt idx="112">
                  <c:v>329369050.00982779</c:v>
                </c:pt>
                <c:pt idx="113">
                  <c:v>328051247.67892957</c:v>
                </c:pt>
                <c:pt idx="114">
                  <c:v>326729601.75789958</c:v>
                </c:pt>
                <c:pt idx="115">
                  <c:v>325404101.03626657</c:v>
                </c:pt>
                <c:pt idx="116">
                  <c:v>324074734.2708621</c:v>
                </c:pt>
                <c:pt idx="117">
                  <c:v>322741490.18572521</c:v>
                </c:pt>
                <c:pt idx="118">
                  <c:v>321404357.47200668</c:v>
                </c:pt>
                <c:pt idx="119">
                  <c:v>320063324.78787315</c:v>
                </c:pt>
                <c:pt idx="120">
                  <c:v>318718380.75841087</c:v>
                </c:pt>
                <c:pt idx="121">
                  <c:v>317391202.15615439</c:v>
                </c:pt>
                <c:pt idx="122">
                  <c:v>316059931.41987431</c:v>
                </c:pt>
                <c:pt idx="123">
                  <c:v>314724555.9321574</c:v>
                </c:pt>
                <c:pt idx="124">
                  <c:v>313385063.03668666</c:v>
                </c:pt>
                <c:pt idx="125">
                  <c:v>312041440.03812158</c:v>
                </c:pt>
                <c:pt idx="126">
                  <c:v>310693674.20197755</c:v>
                </c:pt>
                <c:pt idx="127">
                  <c:v>309341752.75450546</c:v>
                </c:pt>
                <c:pt idx="128">
                  <c:v>307985662.88257027</c:v>
                </c:pt>
                <c:pt idx="129">
                  <c:v>306625391.73352998</c:v>
                </c:pt>
                <c:pt idx="130">
                  <c:v>305260926.41511351</c:v>
                </c:pt>
                <c:pt idx="131">
                  <c:v>303892253.99529856</c:v>
                </c:pt>
                <c:pt idx="132">
                  <c:v>302519361.50218916</c:v>
                </c:pt>
                <c:pt idx="133">
                  <c:v>301142235.92389268</c:v>
                </c:pt>
                <c:pt idx="134">
                  <c:v>299760864.20839643</c:v>
                </c:pt>
                <c:pt idx="135">
                  <c:v>298375233.26344413</c:v>
                </c:pt>
                <c:pt idx="136">
                  <c:v>296985329.95641154</c:v>
                </c:pt>
                <c:pt idx="137">
                  <c:v>295591141.11418223</c:v>
                </c:pt>
                <c:pt idx="138">
                  <c:v>294192653.52302277</c:v>
                </c:pt>
                <c:pt idx="139">
                  <c:v>292789853.9284572</c:v>
                </c:pt>
                <c:pt idx="140">
                  <c:v>291382729.03514171</c:v>
                </c:pt>
                <c:pt idx="141">
                  <c:v>289971265.50673848</c:v>
                </c:pt>
                <c:pt idx="142">
                  <c:v>288555449.96578938</c:v>
                </c:pt>
                <c:pt idx="143">
                  <c:v>287135268.99358898</c:v>
                </c:pt>
                <c:pt idx="144">
                  <c:v>285710709.13005769</c:v>
                </c:pt>
                <c:pt idx="145">
                  <c:v>284281756.87361383</c:v>
                </c:pt>
                <c:pt idx="146">
                  <c:v>282848398.68104595</c:v>
                </c:pt>
                <c:pt idx="147">
                  <c:v>281410620.96738428</c:v>
                </c:pt>
                <c:pt idx="148">
                  <c:v>279968410.10577214</c:v>
                </c:pt>
                <c:pt idx="149">
                  <c:v>278521752.42733669</c:v>
                </c:pt>
                <c:pt idx="150">
                  <c:v>277070634.22105944</c:v>
                </c:pt>
                <c:pt idx="151">
                  <c:v>275615041.73364615</c:v>
                </c:pt>
                <c:pt idx="152">
                  <c:v>274154961.1693967</c:v>
                </c:pt>
                <c:pt idx="153">
                  <c:v>272690378.69007415</c:v>
                </c:pt>
                <c:pt idx="154">
                  <c:v>271221280.41477364</c:v>
                </c:pt>
                <c:pt idx="155">
                  <c:v>269747652.41979098</c:v>
                </c:pt>
                <c:pt idx="156">
                  <c:v>268269480.73849046</c:v>
                </c:pt>
                <c:pt idx="157">
                  <c:v>266786751.36117259</c:v>
                </c:pt>
                <c:pt idx="158">
                  <c:v>265299450.2349413</c:v>
                </c:pt>
                <c:pt idx="159">
                  <c:v>263807563.26357082</c:v>
                </c:pt>
                <c:pt idx="160">
                  <c:v>262311076.30737194</c:v>
                </c:pt>
                <c:pt idx="161">
                  <c:v>260809975.18305811</c:v>
                </c:pt>
                <c:pt idx="162">
                  <c:v>259304245.66361099</c:v>
                </c:pt>
                <c:pt idx="163">
                  <c:v>257793873.47814557</c:v>
                </c:pt>
                <c:pt idx="164">
                  <c:v>256278844.31177497</c:v>
                </c:pt>
                <c:pt idx="165">
                  <c:v>254759143.80547473</c:v>
                </c:pt>
                <c:pt idx="166">
                  <c:v>253234757.55594674</c:v>
                </c:pt>
                <c:pt idx="167">
                  <c:v>251705671.11548269</c:v>
                </c:pt>
                <c:pt idx="168">
                  <c:v>250171869.99182722</c:v>
                </c:pt>
                <c:pt idx="169">
                  <c:v>248633339.64804047</c:v>
                </c:pt>
                <c:pt idx="170">
                  <c:v>247090065.50236037</c:v>
                </c:pt>
                <c:pt idx="171">
                  <c:v>245542032.92806444</c:v>
                </c:pt>
                <c:pt idx="172">
                  <c:v>243989227.25333109</c:v>
                </c:pt>
                <c:pt idx="173">
                  <c:v>242431633.76110065</c:v>
                </c:pt>
                <c:pt idx="174">
                  <c:v>240869237.68893582</c:v>
                </c:pt>
                <c:pt idx="175">
                  <c:v>239302024.22888181</c:v>
                </c:pt>
                <c:pt idx="176">
                  <c:v>237729978.52732599</c:v>
                </c:pt>
                <c:pt idx="177">
                  <c:v>236153085.68485701</c:v>
                </c:pt>
                <c:pt idx="178">
                  <c:v>234571330.75612378</c:v>
                </c:pt>
                <c:pt idx="179">
                  <c:v>232984698.7496936</c:v>
                </c:pt>
                <c:pt idx="180">
                  <c:v>231393174.62791029</c:v>
                </c:pt>
                <c:pt idx="181">
                  <c:v>229818425.06329182</c:v>
                </c:pt>
                <c:pt idx="182">
                  <c:v>228238478.82511011</c:v>
                </c:pt>
                <c:pt idx="183">
                  <c:v>226653318.7643424</c:v>
                </c:pt>
                <c:pt idx="184">
                  <c:v>225062927.67537415</c:v>
                </c:pt>
                <c:pt idx="185">
                  <c:v>223467288.29581231</c:v>
                </c:pt>
                <c:pt idx="186">
                  <c:v>221866383.3062979</c:v>
                </c:pt>
                <c:pt idx="187">
                  <c:v>220260195.33031809</c:v>
                </c:pt>
                <c:pt idx="188">
                  <c:v>218648706.93401757</c:v>
                </c:pt>
                <c:pt idx="189">
                  <c:v>217031900.62600926</c:v>
                </c:pt>
                <c:pt idx="190">
                  <c:v>215409758.8571845</c:v>
                </c:pt>
                <c:pt idx="191">
                  <c:v>213782264.02052262</c:v>
                </c:pt>
                <c:pt idx="192">
                  <c:v>212149398.45089978</c:v>
                </c:pt>
                <c:pt idx="193">
                  <c:v>210511144.42489716</c:v>
                </c:pt>
                <c:pt idx="194">
                  <c:v>208867484.16060874</c:v>
                </c:pt>
                <c:pt idx="195">
                  <c:v>207218399.81744817</c:v>
                </c:pt>
                <c:pt idx="196">
                  <c:v>205563873.49595517</c:v>
                </c:pt>
                <c:pt idx="197">
                  <c:v>203903887.23760125</c:v>
                </c:pt>
                <c:pt idx="198">
                  <c:v>202238423.02459475</c:v>
                </c:pt>
                <c:pt idx="199">
                  <c:v>200567462.77968532</c:v>
                </c:pt>
                <c:pt idx="200">
                  <c:v>198890988.36596769</c:v>
                </c:pt>
                <c:pt idx="201">
                  <c:v>197208981.58668479</c:v>
                </c:pt>
                <c:pt idx="202">
                  <c:v>195521424.18503028</c:v>
                </c:pt>
                <c:pt idx="203">
                  <c:v>193828297.8439503</c:v>
                </c:pt>
                <c:pt idx="204">
                  <c:v>192129584.18594477</c:v>
                </c:pt>
                <c:pt idx="205">
                  <c:v>190425264.7728678</c:v>
                </c:pt>
                <c:pt idx="206">
                  <c:v>188715321.10572767</c:v>
                </c:pt>
                <c:pt idx="207">
                  <c:v>186999734.624486</c:v>
                </c:pt>
                <c:pt idx="208">
                  <c:v>185278486.70785621</c:v>
                </c:pt>
                <c:pt idx="209">
                  <c:v>183551558.67310154</c:v>
                </c:pt>
                <c:pt idx="210">
                  <c:v>181818931.77583221</c:v>
                </c:pt>
                <c:pt idx="211">
                  <c:v>180080587.20980188</c:v>
                </c:pt>
                <c:pt idx="212">
                  <c:v>178336506.10670364</c:v>
                </c:pt>
                <c:pt idx="213">
                  <c:v>176586669.53596517</c:v>
                </c:pt>
                <c:pt idx="214">
                  <c:v>174831058.50454327</c:v>
                </c:pt>
                <c:pt idx="215">
                  <c:v>173069653.95671767</c:v>
                </c:pt>
                <c:pt idx="216">
                  <c:v>171302436.77388427</c:v>
                </c:pt>
                <c:pt idx="217">
                  <c:v>169529387.77434751</c:v>
                </c:pt>
                <c:pt idx="218">
                  <c:v>167750487.71311226</c:v>
                </c:pt>
                <c:pt idx="219">
                  <c:v>165965717.28167495</c:v>
                </c:pt>
                <c:pt idx="220">
                  <c:v>164175057.10781389</c:v>
                </c:pt>
                <c:pt idx="221">
                  <c:v>162378487.75537911</c:v>
                </c:pt>
                <c:pt idx="222">
                  <c:v>160575989.72408128</c:v>
                </c:pt>
                <c:pt idx="223">
                  <c:v>158767543.44928017</c:v>
                </c:pt>
                <c:pt idx="224">
                  <c:v>156953129.30177221</c:v>
                </c:pt>
                <c:pt idx="225">
                  <c:v>155132727.58757746</c:v>
                </c:pt>
                <c:pt idx="226">
                  <c:v>153306318.54772589</c:v>
                </c:pt>
                <c:pt idx="227">
                  <c:v>151473882.35804281</c:v>
                </c:pt>
                <c:pt idx="228">
                  <c:v>149635399.12893376</c:v>
                </c:pt>
                <c:pt idx="229">
                  <c:v>147790848.90516865</c:v>
                </c:pt>
                <c:pt idx="230">
                  <c:v>145940211.66566512</c:v>
                </c:pt>
                <c:pt idx="231">
                  <c:v>144083467.32327124</c:v>
                </c:pt>
                <c:pt idx="232">
                  <c:v>142220595.72454745</c:v>
                </c:pt>
                <c:pt idx="233">
                  <c:v>140351576.64954787</c:v>
                </c:pt>
                <c:pt idx="234">
                  <c:v>138476389.8116008</c:v>
                </c:pt>
                <c:pt idx="235">
                  <c:v>136595014.85708851</c:v>
                </c:pt>
                <c:pt idx="236">
                  <c:v>134707431.36522633</c:v>
                </c:pt>
                <c:pt idx="237">
                  <c:v>132813618.84784099</c:v>
                </c:pt>
                <c:pt idx="238">
                  <c:v>130913556.74914828</c:v>
                </c:pt>
                <c:pt idx="239">
                  <c:v>129007224.44552988</c:v>
                </c:pt>
                <c:pt idx="240">
                  <c:v>127094601.24530955</c:v>
                </c:pt>
                <c:pt idx="241">
                  <c:v>125175666.38852848</c:v>
                </c:pt>
                <c:pt idx="242">
                  <c:v>123250399.04672004</c:v>
                </c:pt>
                <c:pt idx="243">
                  <c:v>121318778.32268363</c:v>
                </c:pt>
                <c:pt idx="244">
                  <c:v>119380783.25025791</c:v>
                </c:pt>
                <c:pt idx="245">
                  <c:v>117436392.79409318</c:v>
                </c:pt>
                <c:pt idx="246">
                  <c:v>115485585.8494231</c:v>
                </c:pt>
                <c:pt idx="247">
                  <c:v>113528341.24183561</c:v>
                </c:pt>
                <c:pt idx="248">
                  <c:v>111564637.72704308</c:v>
                </c:pt>
                <c:pt idx="249">
                  <c:v>109594453.99065174</c:v>
                </c:pt>
                <c:pt idx="250">
                  <c:v>107617768.64793031</c:v>
                </c:pt>
                <c:pt idx="251">
                  <c:v>105634560.2435779</c:v>
                </c:pt>
                <c:pt idx="252">
                  <c:v>103644807.25149111</c:v>
                </c:pt>
                <c:pt idx="253">
                  <c:v>101648488.07453045</c:v>
                </c:pt>
                <c:pt idx="254">
                  <c:v>99645581.044285819</c:v>
                </c:pt>
                <c:pt idx="255">
                  <c:v>97636064.420841381</c:v>
                </c:pt>
                <c:pt idx="256">
                  <c:v>95619916.392539576</c:v>
                </c:pt>
                <c:pt idx="257">
                  <c:v>93597115.075744376</c:v>
                </c:pt>
                <c:pt idx="258">
                  <c:v>91567638.514603749</c:v>
                </c:pt>
                <c:pt idx="259">
                  <c:v>89531464.68081136</c:v>
                </c:pt>
                <c:pt idx="260">
                  <c:v>87488571.473367453</c:v>
                </c:pt>
                <c:pt idx="261">
                  <c:v>85438936.718338981</c:v>
                </c:pt>
                <c:pt idx="262">
                  <c:v>83382538.168618917</c:v>
                </c:pt>
                <c:pt idx="263">
                  <c:v>81319353.503684774</c:v>
                </c:pt>
                <c:pt idx="264">
                  <c:v>79249360.329356357</c:v>
                </c:pt>
                <c:pt idx="265">
                  <c:v>77172536.177552655</c:v>
                </c:pt>
                <c:pt idx="266">
                  <c:v>75088858.506047994</c:v>
                </c:pt>
                <c:pt idx="267">
                  <c:v>72998304.698227376</c:v>
                </c:pt>
                <c:pt idx="268">
                  <c:v>70900852.062840939</c:v>
                </c:pt>
                <c:pt idx="269">
                  <c:v>68796477.833757728</c:v>
                </c:pt>
                <c:pt idx="270">
                  <c:v>66685159.169718549</c:v>
                </c:pt>
                <c:pt idx="271">
                  <c:v>64566873.154088035</c:v>
                </c:pt>
                <c:pt idx="272">
                  <c:v>62441596.794605941</c:v>
                </c:pt>
                <c:pt idx="273">
                  <c:v>60309307.023137555</c:v>
                </c:pt>
                <c:pt idx="274">
                  <c:v>58169980.695423327</c:v>
                </c:pt>
                <c:pt idx="275">
                  <c:v>56023594.590827644</c:v>
                </c:pt>
                <c:pt idx="276">
                  <c:v>53870125.412086792</c:v>
                </c:pt>
                <c:pt idx="277">
                  <c:v>51709549.785056099</c:v>
                </c:pt>
                <c:pt idx="278">
                  <c:v>49541844.2584562</c:v>
                </c:pt>
                <c:pt idx="279">
                  <c:v>47366985.30361852</c:v>
                </c:pt>
                <c:pt idx="280">
                  <c:v>45184949.314229876</c:v>
                </c:pt>
                <c:pt idx="281">
                  <c:v>42995712.606076248</c:v>
                </c:pt>
                <c:pt idx="282">
                  <c:v>40799251.416785717</c:v>
                </c:pt>
                <c:pt idx="283">
                  <c:v>38595541.905570529</c:v>
                </c:pt>
                <c:pt idx="284">
                  <c:v>36384560.152968332</c:v>
                </c:pt>
                <c:pt idx="285">
                  <c:v>34166282.160582542</c:v>
                </c:pt>
                <c:pt idx="286">
                  <c:v>31940683.850821882</c:v>
                </c:pt>
                <c:pt idx="287">
                  <c:v>29707741.06663901</c:v>
                </c:pt>
                <c:pt idx="288">
                  <c:v>27467429.571268335</c:v>
                </c:pt>
                <c:pt idx="289">
                  <c:v>25219725.047962938</c:v>
                </c:pt>
                <c:pt idx="290">
                  <c:v>22964603.099730633</c:v>
                </c:pt>
                <c:pt idx="291">
                  <c:v>20702039.249069162</c:v>
                </c:pt>
                <c:pt idx="292">
                  <c:v>18432008.937700506</c:v>
                </c:pt>
                <c:pt idx="293">
                  <c:v>16154487.526304334</c:v>
                </c:pt>
                <c:pt idx="294">
                  <c:v>13869450.294250555</c:v>
                </c:pt>
                <c:pt idx="295">
                  <c:v>11576872.439330999</c:v>
                </c:pt>
                <c:pt idx="296">
                  <c:v>9276729.0774902068</c:v>
                </c:pt>
                <c:pt idx="297">
                  <c:v>6968995.2425553408</c:v>
                </c:pt>
                <c:pt idx="298">
                  <c:v>4653645.8859651899</c:v>
                </c:pt>
                <c:pt idx="299">
                  <c:v>2330655.8764982917</c:v>
                </c:pt>
                <c:pt idx="300">
                  <c:v>1.5273690223693848E-7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3B-4216-AFFB-8D239BF40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5446175"/>
        <c:axId val="795432447"/>
      </c:lineChart>
      <c:catAx>
        <c:axId val="79544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432447"/>
        <c:crosses val="autoZero"/>
        <c:auto val="1"/>
        <c:lblAlgn val="ctr"/>
        <c:lblOffset val="100"/>
        <c:noMultiLvlLbl val="0"/>
      </c:catAx>
      <c:valAx>
        <c:axId val="79543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446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Depreciation!$F$11</c:f>
              <c:strCache>
                <c:ptCount val="1"/>
                <c:pt idx="0">
                  <c:v>Book Value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Depreciation!$C$12:$C$36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Depreciation!$F$12:$F$36</c:f>
              <c:numCache>
                <c:formatCode>"$"#,##0.00</c:formatCode>
                <c:ptCount val="25"/>
                <c:pt idx="0">
                  <c:v>637074171.08903897</c:v>
                </c:pt>
                <c:pt idx="1">
                  <c:v>614685870.85958695</c:v>
                </c:pt>
                <c:pt idx="2">
                  <c:v>592297570.63013494</c:v>
                </c:pt>
                <c:pt idx="3">
                  <c:v>569909270.40068293</c:v>
                </c:pt>
                <c:pt idx="4">
                  <c:v>547520970.17123091</c:v>
                </c:pt>
                <c:pt idx="5">
                  <c:v>525132669.94177884</c:v>
                </c:pt>
                <c:pt idx="6">
                  <c:v>502744369.71232677</c:v>
                </c:pt>
                <c:pt idx="7">
                  <c:v>480356069.48287469</c:v>
                </c:pt>
                <c:pt idx="8">
                  <c:v>457967769.25342262</c:v>
                </c:pt>
                <c:pt idx="9">
                  <c:v>435579469.02397054</c:v>
                </c:pt>
                <c:pt idx="10">
                  <c:v>413191168.79451847</c:v>
                </c:pt>
                <c:pt idx="11">
                  <c:v>390802868.5650664</c:v>
                </c:pt>
                <c:pt idx="12">
                  <c:v>368414568.33561432</c:v>
                </c:pt>
                <c:pt idx="13">
                  <c:v>346026268.10616225</c:v>
                </c:pt>
                <c:pt idx="14">
                  <c:v>323637967.87671018</c:v>
                </c:pt>
                <c:pt idx="15">
                  <c:v>301249667.6472581</c:v>
                </c:pt>
                <c:pt idx="16">
                  <c:v>278861367.41780603</c:v>
                </c:pt>
                <c:pt idx="17">
                  <c:v>256473067.18835396</c:v>
                </c:pt>
                <c:pt idx="18">
                  <c:v>234084766.95890188</c:v>
                </c:pt>
                <c:pt idx="19">
                  <c:v>211696466.72944981</c:v>
                </c:pt>
                <c:pt idx="20">
                  <c:v>189308166.49999774</c:v>
                </c:pt>
                <c:pt idx="21">
                  <c:v>166919866.27054566</c:v>
                </c:pt>
                <c:pt idx="22">
                  <c:v>144531566.04109359</c:v>
                </c:pt>
                <c:pt idx="23">
                  <c:v>122143265.81164151</c:v>
                </c:pt>
                <c:pt idx="24">
                  <c:v>99754965.582189441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D4A-4DA3-BA70-7705B54BE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5487359"/>
        <c:axId val="795490687"/>
      </c:scatterChart>
      <c:valAx>
        <c:axId val="79548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490687"/>
        <c:crosses val="autoZero"/>
        <c:crossBetween val="midCat"/>
      </c:valAx>
      <c:valAx>
        <c:axId val="79549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48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5T20:30:24.21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Economic Viability Analysis for a 400MW Windfarm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Mohamad Mostafa Hareb Karim Hamawi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Samir Wadih 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81D04-0428-4EE9-9E8B-CF7A7513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Depreciation (Straight Line)</a:t>
            </a: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59B830-455D-4E89-90F1-822F8238E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392392"/>
              </p:ext>
            </p:extLst>
          </p:nvPr>
        </p:nvGraphicFramePr>
        <p:xfrm>
          <a:off x="633999" y="1436756"/>
          <a:ext cx="6912218" cy="3460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720">
                  <a:extLst>
                    <a:ext uri="{9D8B030D-6E8A-4147-A177-3AD203B41FA5}">
                      <a16:colId xmlns:a16="http://schemas.microsoft.com/office/drawing/2014/main" val="854767262"/>
                    </a:ext>
                  </a:extLst>
                </a:gridCol>
                <a:gridCol w="2785498">
                  <a:extLst>
                    <a:ext uri="{9D8B030D-6E8A-4147-A177-3AD203B41FA5}">
                      <a16:colId xmlns:a16="http://schemas.microsoft.com/office/drawing/2014/main" val="2823754470"/>
                    </a:ext>
                  </a:extLst>
                </a:gridCol>
              </a:tblGrid>
              <a:tr h="91021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Depreciation (Standard Line Method)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33" marR="22733" marT="22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 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33" marR="22733" marT="22733" marB="0" anchor="b"/>
                </a:tc>
                <a:extLst>
                  <a:ext uri="{0D108BD9-81ED-4DB2-BD59-A6C34878D82A}">
                    <a16:rowId xmlns:a16="http://schemas.microsoft.com/office/drawing/2014/main" val="769711419"/>
                  </a:ext>
                </a:extLst>
              </a:tr>
              <a:tr h="510119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 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33" marR="22733" marT="227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 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33" marR="22733" marT="22733" marB="0" anchor="b"/>
                </a:tc>
                <a:extLst>
                  <a:ext uri="{0D108BD9-81ED-4DB2-BD59-A6C34878D82A}">
                    <a16:rowId xmlns:a16="http://schemas.microsoft.com/office/drawing/2014/main" val="3578006185"/>
                  </a:ext>
                </a:extLst>
              </a:tr>
              <a:tr h="510119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Cost Basis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33" marR="22733" marT="227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$659,462,471.32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33" marR="22733" marT="22733" marB="0" anchor="b"/>
                </a:tc>
                <a:extLst>
                  <a:ext uri="{0D108BD9-81ED-4DB2-BD59-A6C34878D82A}">
                    <a16:rowId xmlns:a16="http://schemas.microsoft.com/office/drawing/2014/main" val="1989170691"/>
                  </a:ext>
                </a:extLst>
              </a:tr>
              <a:tr h="510119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Total Salvage Value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33" marR="22733" marT="227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$99,754,965.58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33" marR="22733" marT="22733" marB="0" anchor="b"/>
                </a:tc>
                <a:extLst>
                  <a:ext uri="{0D108BD9-81ED-4DB2-BD59-A6C34878D82A}">
                    <a16:rowId xmlns:a16="http://schemas.microsoft.com/office/drawing/2014/main" val="209983901"/>
                  </a:ext>
                </a:extLst>
              </a:tr>
              <a:tr h="510119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Depreciable Life in years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33" marR="22733" marT="227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25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33" marR="22733" marT="22733" marB="0" anchor="b"/>
                </a:tc>
                <a:extLst>
                  <a:ext uri="{0D108BD9-81ED-4DB2-BD59-A6C34878D82A}">
                    <a16:rowId xmlns:a16="http://schemas.microsoft.com/office/drawing/2014/main" val="2405446397"/>
                  </a:ext>
                </a:extLst>
              </a:tr>
              <a:tr h="510119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Total Annual Depreciation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33" marR="22733" marT="227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$22,388,300.23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33" marR="22733" marT="22733" marB="0" anchor="b"/>
                </a:tc>
                <a:extLst>
                  <a:ext uri="{0D108BD9-81ED-4DB2-BD59-A6C34878D82A}">
                    <a16:rowId xmlns:a16="http://schemas.microsoft.com/office/drawing/2014/main" val="59730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1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80959-E5C2-43CE-822B-1F1F4BDA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Total Depreciation Graph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9152E5F-90C6-4864-B29B-DA1E40809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59982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2340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EC75CBC-F3AE-4815-B603-E4FCBA05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Capital Recovery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FAE34B-722D-4223-ABB5-4D5E80120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82966"/>
              </p:ext>
            </p:extLst>
          </p:nvPr>
        </p:nvGraphicFramePr>
        <p:xfrm>
          <a:off x="1096963" y="2552073"/>
          <a:ext cx="10058401" cy="2878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1485">
                  <a:extLst>
                    <a:ext uri="{9D8B030D-6E8A-4147-A177-3AD203B41FA5}">
                      <a16:colId xmlns:a16="http://schemas.microsoft.com/office/drawing/2014/main" val="3153488254"/>
                    </a:ext>
                  </a:extLst>
                </a:gridCol>
                <a:gridCol w="3846916">
                  <a:extLst>
                    <a:ext uri="{9D8B030D-6E8A-4147-A177-3AD203B41FA5}">
                      <a16:colId xmlns:a16="http://schemas.microsoft.com/office/drawing/2014/main" val="2571735954"/>
                    </a:ext>
                  </a:extLst>
                </a:gridCol>
              </a:tblGrid>
              <a:tr h="359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MARR=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10%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/>
                </a:tc>
                <a:extLst>
                  <a:ext uri="{0D108BD9-81ED-4DB2-BD59-A6C34878D82A}">
                    <a16:rowId xmlns:a16="http://schemas.microsoft.com/office/drawing/2014/main" val="3517359963"/>
                  </a:ext>
                </a:extLst>
              </a:tr>
              <a:tr h="359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Salvage Value for Land(20% increase)=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 $                    58,754,965.58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/>
                </a:tc>
                <a:extLst>
                  <a:ext uri="{0D108BD9-81ED-4DB2-BD59-A6C34878D82A}">
                    <a16:rowId xmlns:a16="http://schemas.microsoft.com/office/drawing/2014/main" val="3535025183"/>
                  </a:ext>
                </a:extLst>
              </a:tr>
              <a:tr h="359871">
                <a:tc>
                  <a:txBody>
                    <a:bodyPr/>
                    <a:lstStyle/>
                    <a:p>
                      <a:pPr algn="l" fontAlgn="b"/>
                      <a:r>
                        <a:rPr lang="da-DK" sz="1900" u="none" strike="noStrike">
                          <a:effectLst/>
                        </a:rPr>
                        <a:t>Salvage Value for single turbine=</a:t>
                      </a:r>
                      <a:endParaRPr lang="da-D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 $                          200,000.00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/>
                </a:tc>
                <a:extLst>
                  <a:ext uri="{0D108BD9-81ED-4DB2-BD59-A6C34878D82A}">
                    <a16:rowId xmlns:a16="http://schemas.microsoft.com/office/drawing/2014/main" val="470533403"/>
                  </a:ext>
                </a:extLst>
              </a:tr>
              <a:tr h="359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Salvage Value for all turbines=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 $                    40,000,000.00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/>
                </a:tc>
                <a:extLst>
                  <a:ext uri="{0D108BD9-81ED-4DB2-BD59-A6C34878D82A}">
                    <a16:rowId xmlns:a16="http://schemas.microsoft.com/office/drawing/2014/main" val="1062788045"/>
                  </a:ext>
                </a:extLst>
              </a:tr>
              <a:tr h="359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Facility Salvage Value=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 $                      1,000,000.00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/>
                </a:tc>
                <a:extLst>
                  <a:ext uri="{0D108BD9-81ED-4DB2-BD59-A6C34878D82A}">
                    <a16:rowId xmlns:a16="http://schemas.microsoft.com/office/drawing/2014/main" val="924310918"/>
                  </a:ext>
                </a:extLst>
              </a:tr>
              <a:tr h="359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Total Salvage Value=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 $                    99,754,965.58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41755"/>
                  </a:ext>
                </a:extLst>
              </a:tr>
              <a:tr h="359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Cost Basis Total=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 $                  659,462,471.32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/>
                </a:tc>
                <a:extLst>
                  <a:ext uri="{0D108BD9-81ED-4DB2-BD59-A6C34878D82A}">
                    <a16:rowId xmlns:a16="http://schemas.microsoft.com/office/drawing/2014/main" val="2374512517"/>
                  </a:ext>
                </a:extLst>
              </a:tr>
              <a:tr h="359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CR(MARR=10%)=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 $                    71,637,393.46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37" marR="16037" marT="16037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0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3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74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F83D-6A7C-4AD1-993F-6CDFF1C6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Equivalent Annual and Per Unit Costs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9DA98C-9210-458B-8D0D-FD5FEFC0E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3635" y="1764134"/>
            <a:ext cx="7299824" cy="3103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55F7B6-3355-44C9-9BC5-56B046DAA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7" y="5341929"/>
            <a:ext cx="46577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6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D603-1433-49CA-9606-722FB493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Annual Revenues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4E647C7-595C-4818-BFB2-E144C9856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879622"/>
              </p:ext>
            </p:extLst>
          </p:nvPr>
        </p:nvGraphicFramePr>
        <p:xfrm>
          <a:off x="3856693" y="108580"/>
          <a:ext cx="4577449" cy="3618592"/>
        </p:xfrm>
        <a:graphic>
          <a:graphicData uri="http://schemas.openxmlformats.org/drawingml/2006/table">
            <a:tbl>
              <a:tblPr/>
              <a:tblGrid>
                <a:gridCol w="2317655">
                  <a:extLst>
                    <a:ext uri="{9D8B030D-6E8A-4147-A177-3AD203B41FA5}">
                      <a16:colId xmlns:a16="http://schemas.microsoft.com/office/drawing/2014/main" val="187111257"/>
                    </a:ext>
                  </a:extLst>
                </a:gridCol>
                <a:gridCol w="2259794">
                  <a:extLst>
                    <a:ext uri="{9D8B030D-6E8A-4147-A177-3AD203B41FA5}">
                      <a16:colId xmlns:a16="http://schemas.microsoft.com/office/drawing/2014/main" val="1622273962"/>
                    </a:ext>
                  </a:extLst>
                </a:gridCol>
              </a:tblGrid>
              <a:tr h="24523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 per KWH=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$0.08 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73037"/>
                  </a:ext>
                </a:extLst>
              </a:tr>
              <a:tr h="43057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541842"/>
                  </a:ext>
                </a:extLst>
              </a:tr>
              <a:tr h="24523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Revenues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770682"/>
                  </a:ext>
                </a:extLst>
              </a:tr>
              <a:tr h="24523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137356800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15077"/>
                  </a:ext>
                </a:extLst>
              </a:tr>
              <a:tr h="24523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137356800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61822"/>
                  </a:ext>
                </a:extLst>
              </a:tr>
              <a:tr h="24523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137356800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24876"/>
                  </a:ext>
                </a:extLst>
              </a:tr>
              <a:tr h="24523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137356800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12997"/>
                  </a:ext>
                </a:extLst>
              </a:tr>
              <a:tr h="24523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137356800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36640"/>
                  </a:ext>
                </a:extLst>
              </a:tr>
              <a:tr h="24523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137356800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151900"/>
                  </a:ext>
                </a:extLst>
              </a:tr>
              <a:tr h="24523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137356800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14911"/>
                  </a:ext>
                </a:extLst>
              </a:tr>
              <a:tr h="24523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137356800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15656"/>
                  </a:ext>
                </a:extLst>
              </a:tr>
              <a:tr h="24523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137356800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25837"/>
                  </a:ext>
                </a:extLst>
              </a:tr>
              <a:tr h="24523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137356800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498597"/>
                  </a:ext>
                </a:extLst>
              </a:tr>
              <a:tr h="245232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137356800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28" marR="10928" marT="10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293351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4BD342E-3C13-4F08-931C-7C7AB9E6735F}"/>
              </a:ext>
            </a:extLst>
          </p:cNvPr>
          <p:cNvSpPr/>
          <p:nvPr/>
        </p:nvSpPr>
        <p:spPr>
          <a:xfrm>
            <a:off x="6036927" y="4299187"/>
            <a:ext cx="216977" cy="1867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59468E-816D-4F8F-8E1A-E020AE5DEA0D}"/>
              </a:ext>
            </a:extLst>
          </p:cNvPr>
          <p:cNvSpPr/>
          <p:nvPr/>
        </p:nvSpPr>
        <p:spPr>
          <a:xfrm>
            <a:off x="6036927" y="4047633"/>
            <a:ext cx="216977" cy="1867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BDDCB2-8824-4CAB-938F-BF4D207EF814}"/>
              </a:ext>
            </a:extLst>
          </p:cNvPr>
          <p:cNvSpPr/>
          <p:nvPr/>
        </p:nvSpPr>
        <p:spPr>
          <a:xfrm>
            <a:off x="6036928" y="3794025"/>
            <a:ext cx="216977" cy="1867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121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2DC3-EA44-4AAB-B249-C9DB0AE1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Income Statement</a:t>
            </a:r>
          </a:p>
        </p:txBody>
      </p:sp>
      <p:pic>
        <p:nvPicPr>
          <p:cNvPr id="5" name="Content Placeholder 4" descr="Table, calendar&#10;&#10;Description automatically generated">
            <a:extLst>
              <a:ext uri="{FF2B5EF4-FFF2-40B4-BE49-F238E27FC236}">
                <a16:creationId xmlns:a16="http://schemas.microsoft.com/office/drawing/2014/main" id="{09333D30-D287-4B26-9325-4FB2A6E99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50" y="2433991"/>
            <a:ext cx="4871624" cy="2182809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C234DCE-1E37-4C9E-85A6-50F0122A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899" y="2711669"/>
            <a:ext cx="4871624" cy="190513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47113BD-318E-4891-9670-8EE4B872B2FF}"/>
              </a:ext>
            </a:extLst>
          </p:cNvPr>
          <p:cNvSpPr/>
          <p:nvPr/>
        </p:nvSpPr>
        <p:spPr>
          <a:xfrm>
            <a:off x="5639196" y="3545588"/>
            <a:ext cx="134619" cy="13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5A9BBD-B49E-4855-B8C1-0E17441EBA22}"/>
              </a:ext>
            </a:extLst>
          </p:cNvPr>
          <p:cNvSpPr/>
          <p:nvPr/>
        </p:nvSpPr>
        <p:spPr>
          <a:xfrm>
            <a:off x="5853060" y="3545588"/>
            <a:ext cx="134619" cy="13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304860-00E7-4280-9D83-4A98EA3465D7}"/>
              </a:ext>
            </a:extLst>
          </p:cNvPr>
          <p:cNvSpPr/>
          <p:nvPr/>
        </p:nvSpPr>
        <p:spPr>
          <a:xfrm>
            <a:off x="6059170" y="3545589"/>
            <a:ext cx="134619" cy="13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51CE-2689-4B4E-932E-4A275847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Statement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87CD11-F492-4A57-ABB0-ACE3614DB388}"/>
              </a:ext>
            </a:extLst>
          </p:cNvPr>
          <p:cNvSpPr/>
          <p:nvPr/>
        </p:nvSpPr>
        <p:spPr>
          <a:xfrm>
            <a:off x="5818704" y="3545588"/>
            <a:ext cx="134619" cy="13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14F53E-B3FE-43B7-A425-6309D5D515A8}"/>
              </a:ext>
            </a:extLst>
          </p:cNvPr>
          <p:cNvSpPr/>
          <p:nvPr/>
        </p:nvSpPr>
        <p:spPr>
          <a:xfrm>
            <a:off x="6032568" y="3545588"/>
            <a:ext cx="134619" cy="13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C169A2-C437-445F-99C9-EA0D5D336E10}"/>
              </a:ext>
            </a:extLst>
          </p:cNvPr>
          <p:cNvSpPr/>
          <p:nvPr/>
        </p:nvSpPr>
        <p:spPr>
          <a:xfrm>
            <a:off x="6238678" y="3545589"/>
            <a:ext cx="134619" cy="13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5C4C7C-480F-429F-82D9-7289CFD2D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24" y="2486399"/>
            <a:ext cx="5387760" cy="2387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48E366-26E5-4DBF-8170-2062C938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980" y="2486399"/>
            <a:ext cx="4137700" cy="238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72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9EDC-183E-4F80-B13E-9D89584E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Cashflow Diagram </a:t>
            </a:r>
            <a:r>
              <a:rPr lang="en-US" sz="1800" dirty="0"/>
              <a:t>(Revenues and Expenses)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A65123-29D3-4825-A228-1D9B53D5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67" y="1485781"/>
            <a:ext cx="7186916" cy="35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2545D-0A52-438C-A833-C55AF21D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Net Cash Flow Diagram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F90BA-ED16-4551-90D4-4E1F7537F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929" y="882544"/>
            <a:ext cx="6494821" cy="47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00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16F7-685C-4284-9AC0-7AEF43BE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Break-even Point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D31CDDF-8969-4BC4-AFA8-381105BC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507" y="2312561"/>
            <a:ext cx="6526981" cy="340045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878AFE-8884-422B-894F-7AE530797085}"/>
              </a:ext>
            </a:extLst>
          </p:cNvPr>
          <p:cNvCxnSpPr>
            <a:cxnSpLocks/>
          </p:cNvCxnSpPr>
          <p:nvPr/>
        </p:nvCxnSpPr>
        <p:spPr>
          <a:xfrm>
            <a:off x="5781675" y="4524375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F516B4-B274-4597-A7DE-863E5378FF2D}"/>
              </a:ext>
            </a:extLst>
          </p:cNvPr>
          <p:cNvSpPr txBox="1"/>
          <p:nvPr/>
        </p:nvSpPr>
        <p:spPr>
          <a:xfrm>
            <a:off x="5516883" y="4934883"/>
            <a:ext cx="609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2.48 years</a:t>
            </a:r>
          </a:p>
        </p:txBody>
      </p:sp>
    </p:spTree>
    <p:extLst>
      <p:ext uri="{BB962C8B-B14F-4D97-AF65-F5344CB8AC3E}">
        <p14:creationId xmlns:p14="http://schemas.microsoft.com/office/powerpoint/2010/main" val="2951524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Description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BB27D7-AD90-4837-A02E-5B735FCEE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4000"/>
              </p:ext>
            </p:extLst>
          </p:nvPr>
        </p:nvGraphicFramePr>
        <p:xfrm>
          <a:off x="619069" y="1183234"/>
          <a:ext cx="5462002" cy="4084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68731">
                  <a:extLst>
                    <a:ext uri="{9D8B030D-6E8A-4147-A177-3AD203B41FA5}">
                      <a16:colId xmlns:a16="http://schemas.microsoft.com/office/drawing/2014/main" val="2928872011"/>
                    </a:ext>
                  </a:extLst>
                </a:gridCol>
                <a:gridCol w="1293271">
                  <a:extLst>
                    <a:ext uri="{9D8B030D-6E8A-4147-A177-3AD203B41FA5}">
                      <a16:colId xmlns:a16="http://schemas.microsoft.com/office/drawing/2014/main" val="890042191"/>
                    </a:ext>
                  </a:extLst>
                </a:gridCol>
              </a:tblGrid>
              <a:tr h="299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Number of MW produced by the entire farm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837660"/>
                  </a:ext>
                </a:extLst>
              </a:tr>
              <a:tr h="299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Number of MW produced by a single turbine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27096"/>
                  </a:ext>
                </a:extLst>
              </a:tr>
              <a:tr h="299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Number of Turbines Needed for the Project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637158"/>
                  </a:ext>
                </a:extLst>
              </a:tr>
              <a:tr h="299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Average Price for a single turbine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477238"/>
                  </a:ext>
                </a:extLst>
              </a:tr>
              <a:tr h="299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Price for all Turbines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600000000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59713"/>
                  </a:ext>
                </a:extLst>
              </a:tr>
              <a:tr h="54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Wind Capacity factor in Marjayoun (Where project will take place)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44"/>
                  </a:ext>
                </a:extLst>
              </a:tr>
              <a:tr h="299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KWh Produced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1716960000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35217"/>
                  </a:ext>
                </a:extLst>
              </a:tr>
              <a:tr h="299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 capita KWh consumed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2292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848055"/>
                  </a:ext>
                </a:extLst>
              </a:tr>
              <a:tr h="299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 household KWh consumed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8709.6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75250"/>
                  </a:ext>
                </a:extLst>
              </a:tr>
              <a:tr h="299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Households covered by our project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197134.197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343593"/>
                  </a:ext>
                </a:extLst>
              </a:tr>
              <a:tr h="299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Number of Households in </a:t>
                      </a:r>
                      <a:r>
                        <a:rPr lang="en-US" sz="1600" u="none" strike="noStrike" dirty="0" err="1">
                          <a:effectLst/>
                        </a:rPr>
                        <a:t>lebanon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1266000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59256"/>
                  </a:ext>
                </a:extLst>
              </a:tr>
              <a:tr h="54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Coverage of local electric demand by single wind farm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15.571%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55" marR="13555" marT="1355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1674A-56D8-440B-AD76-F69D8AB2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Decision Analysis Based on Several Criteria</a:t>
            </a: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48B5D9-4204-48AF-B766-CB39B1C54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021710"/>
              </p:ext>
            </p:extLst>
          </p:nvPr>
        </p:nvGraphicFramePr>
        <p:xfrm>
          <a:off x="5282335" y="2219174"/>
          <a:ext cx="6275668" cy="2419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32">
                  <a:extLst>
                    <a:ext uri="{9D8B030D-6E8A-4147-A177-3AD203B41FA5}">
                      <a16:colId xmlns:a16="http://schemas.microsoft.com/office/drawing/2014/main" val="404933260"/>
                    </a:ext>
                  </a:extLst>
                </a:gridCol>
                <a:gridCol w="2077115">
                  <a:extLst>
                    <a:ext uri="{9D8B030D-6E8A-4147-A177-3AD203B41FA5}">
                      <a16:colId xmlns:a16="http://schemas.microsoft.com/office/drawing/2014/main" val="4062952925"/>
                    </a:ext>
                  </a:extLst>
                </a:gridCol>
                <a:gridCol w="1603800">
                  <a:extLst>
                    <a:ext uri="{9D8B030D-6E8A-4147-A177-3AD203B41FA5}">
                      <a16:colId xmlns:a16="http://schemas.microsoft.com/office/drawing/2014/main" val="3102684462"/>
                    </a:ext>
                  </a:extLst>
                </a:gridCol>
                <a:gridCol w="1133221">
                  <a:extLst>
                    <a:ext uri="{9D8B030D-6E8A-4147-A177-3AD203B41FA5}">
                      <a16:colId xmlns:a16="http://schemas.microsoft.com/office/drawing/2014/main" val="2697900101"/>
                    </a:ext>
                  </a:extLst>
                </a:gridCol>
              </a:tblGrid>
              <a:tr h="368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Criterion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Value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Case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Decision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extLst>
                  <a:ext uri="{0D108BD9-81ED-4DB2-BD59-A6C34878D82A}">
                    <a16:rowId xmlns:a16="http://schemas.microsoft.com/office/drawing/2014/main" val="2012196530"/>
                  </a:ext>
                </a:extLst>
              </a:tr>
              <a:tr h="657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ROR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40.09%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ROR&gt;MARR (10%)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Accept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extLst>
                  <a:ext uri="{0D108BD9-81ED-4DB2-BD59-A6C34878D82A}">
                    <a16:rowId xmlns:a16="http://schemas.microsoft.com/office/drawing/2014/main" val="1815173273"/>
                  </a:ext>
                </a:extLst>
              </a:tr>
              <a:tr h="368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NPV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$480,838,364.07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NPV&gt;0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Accept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extLst>
                  <a:ext uri="{0D108BD9-81ED-4DB2-BD59-A6C34878D82A}">
                    <a16:rowId xmlns:a16="http://schemas.microsoft.com/office/drawing/2014/main" val="1282191582"/>
                  </a:ext>
                </a:extLst>
              </a:tr>
              <a:tr h="368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AEW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$52,973,035.60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AEW&gt;0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Accept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extLst>
                  <a:ext uri="{0D108BD9-81ED-4DB2-BD59-A6C34878D82A}">
                    <a16:rowId xmlns:a16="http://schemas.microsoft.com/office/drawing/2014/main" val="2432687348"/>
                  </a:ext>
                </a:extLst>
              </a:tr>
              <a:tr h="657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Break Even Point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2.48 Years≈ 2.5 Years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BEP&lt;25 Years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Accept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6" marR="16416" marT="16416" marB="0" anchor="b"/>
                </a:tc>
                <a:extLst>
                  <a:ext uri="{0D108BD9-81ED-4DB2-BD59-A6C34878D82A}">
                    <a16:rowId xmlns:a16="http://schemas.microsoft.com/office/drawing/2014/main" val="107113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3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B36A9-EF65-4759-B39A-5128C37D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Cost of Land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2FCB6B-9CE1-4B9C-A7C5-AC33E0061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13953"/>
              </p:ext>
            </p:extLst>
          </p:nvPr>
        </p:nvGraphicFramePr>
        <p:xfrm>
          <a:off x="5282335" y="777655"/>
          <a:ext cx="6275667" cy="59620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03427">
                  <a:extLst>
                    <a:ext uri="{9D8B030D-6E8A-4147-A177-3AD203B41FA5}">
                      <a16:colId xmlns:a16="http://schemas.microsoft.com/office/drawing/2014/main" val="2416235401"/>
                    </a:ext>
                  </a:extLst>
                </a:gridCol>
                <a:gridCol w="1672240">
                  <a:extLst>
                    <a:ext uri="{9D8B030D-6E8A-4147-A177-3AD203B41FA5}">
                      <a16:colId xmlns:a16="http://schemas.microsoft.com/office/drawing/2014/main" val="3121177313"/>
                    </a:ext>
                  </a:extLst>
                </a:gridCol>
              </a:tblGrid>
              <a:tr h="45836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Land Cost Estimation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extLst>
                  <a:ext uri="{0D108BD9-81ED-4DB2-BD59-A6C34878D82A}">
                    <a16:rowId xmlns:a16="http://schemas.microsoft.com/office/drawing/2014/main" val="1285814354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Area Needed per turbine (acres)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extLst>
                  <a:ext uri="{0D108BD9-81ED-4DB2-BD59-A6C34878D82A}">
                    <a16:rowId xmlns:a16="http://schemas.microsoft.com/office/drawing/2014/main" val="2371753717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Area Needed per turbine (m^2)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6070.3089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extLst>
                  <a:ext uri="{0D108BD9-81ED-4DB2-BD59-A6C34878D82A}">
                    <a16:rowId xmlns:a16="http://schemas.microsoft.com/office/drawing/2014/main" val="3573416517"/>
                  </a:ext>
                </a:extLst>
              </a:tr>
              <a:tr h="8178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Total Area needed for turbines(m^2)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1214061.8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extLst>
                  <a:ext uri="{0D108BD9-81ED-4DB2-BD59-A6C34878D82A}">
                    <a16:rowId xmlns:a16="http://schemas.microsoft.com/office/drawing/2014/main" val="955692391"/>
                  </a:ext>
                </a:extLst>
              </a:tr>
              <a:tr h="8178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Total Area </a:t>
                      </a:r>
                      <a:r>
                        <a:rPr lang="en-US" sz="2400" u="none" strike="noStrike" dirty="0" err="1">
                          <a:effectLst/>
                        </a:rPr>
                        <a:t>neededfor</a:t>
                      </a:r>
                      <a:r>
                        <a:rPr lang="en-US" sz="2400" u="none" strike="noStrike" dirty="0">
                          <a:effectLst/>
                        </a:rPr>
                        <a:t> turbines(km^2)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1.2140618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extLst>
                  <a:ext uri="{0D108BD9-81ED-4DB2-BD59-A6C34878D82A}">
                    <a16:rowId xmlns:a16="http://schemas.microsoft.com/office/drawing/2014/main" val="3789001858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Total area for facilities needed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extLst>
                  <a:ext uri="{0D108BD9-81ED-4DB2-BD59-A6C34878D82A}">
                    <a16:rowId xmlns:a16="http://schemas.microsoft.com/office/drawing/2014/main" val="3031781557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Price of 1 m^2 land in </a:t>
                      </a:r>
                      <a:r>
                        <a:rPr lang="en-US" sz="2400" u="none" strike="noStrike" dirty="0" err="1">
                          <a:effectLst/>
                        </a:rPr>
                        <a:t>Marjayoun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extLst>
                  <a:ext uri="{0D108BD9-81ED-4DB2-BD59-A6C34878D82A}">
                    <a16:rowId xmlns:a16="http://schemas.microsoft.com/office/drawing/2014/main" val="3684142286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Total areas including facilities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1224061.8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extLst>
                  <a:ext uri="{0D108BD9-81ED-4DB2-BD59-A6C34878D82A}">
                    <a16:rowId xmlns:a16="http://schemas.microsoft.com/office/drawing/2014/main" val="977444885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extLst>
                  <a:ext uri="{0D108BD9-81ED-4DB2-BD59-A6C34878D82A}">
                    <a16:rowId xmlns:a16="http://schemas.microsoft.com/office/drawing/2014/main" val="105024709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Price of all the land needed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48962471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26" marR="20426" marT="20426" marB="0" anchor="b"/>
                </a:tc>
                <a:extLst>
                  <a:ext uri="{0D108BD9-81ED-4DB2-BD59-A6C34878D82A}">
                    <a16:rowId xmlns:a16="http://schemas.microsoft.com/office/drawing/2014/main" val="90386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58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3D24D-3064-4DB1-AC8D-B43CF7A6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Initial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DAC66D-1159-40FB-8F11-CFDE937F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092435"/>
              </p:ext>
            </p:extLst>
          </p:nvPr>
        </p:nvGraphicFramePr>
        <p:xfrm>
          <a:off x="647700" y="763902"/>
          <a:ext cx="5448300" cy="4806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999">
                  <a:extLst>
                    <a:ext uri="{9D8B030D-6E8A-4147-A177-3AD203B41FA5}">
                      <a16:colId xmlns:a16="http://schemas.microsoft.com/office/drawing/2014/main" val="1461059594"/>
                    </a:ext>
                  </a:extLst>
                </a:gridCol>
                <a:gridCol w="1664301">
                  <a:extLst>
                    <a:ext uri="{9D8B030D-6E8A-4147-A177-3AD203B41FA5}">
                      <a16:colId xmlns:a16="http://schemas.microsoft.com/office/drawing/2014/main" val="2973227878"/>
                    </a:ext>
                  </a:extLst>
                </a:gridCol>
              </a:tblGrid>
              <a:tr h="414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>
                          <a:effectLst/>
                        </a:rPr>
                        <a:t>Construction Costs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 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extLst>
                  <a:ext uri="{0D108BD9-81ED-4DB2-BD59-A6C34878D82A}">
                    <a16:rowId xmlns:a16="http://schemas.microsoft.com/office/drawing/2014/main" val="3522857126"/>
                  </a:ext>
                </a:extLst>
              </a:tr>
              <a:tr h="772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Price of Turbines with the installation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600000000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extLst>
                  <a:ext uri="{0D108BD9-81ED-4DB2-BD59-A6C34878D82A}">
                    <a16:rowId xmlns:a16="http://schemas.microsoft.com/office/drawing/2014/main" val="1364810064"/>
                  </a:ext>
                </a:extLst>
              </a:tr>
              <a:tr h="772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Price of Transportation of Material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3000000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extLst>
                  <a:ext uri="{0D108BD9-81ED-4DB2-BD59-A6C34878D82A}">
                    <a16:rowId xmlns:a16="http://schemas.microsoft.com/office/drawing/2014/main" val="2577047705"/>
                  </a:ext>
                </a:extLst>
              </a:tr>
              <a:tr h="772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Facility Building and Miscellaneous costs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2000000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extLst>
                  <a:ext uri="{0D108BD9-81ED-4DB2-BD59-A6C34878D82A}">
                    <a16:rowId xmlns:a16="http://schemas.microsoft.com/office/drawing/2014/main" val="626060181"/>
                  </a:ext>
                </a:extLst>
              </a:tr>
              <a:tr h="414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Powerplant Infrastructure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2000000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extLst>
                  <a:ext uri="{0D108BD9-81ED-4DB2-BD59-A6C34878D82A}">
                    <a16:rowId xmlns:a16="http://schemas.microsoft.com/office/drawing/2014/main" val="776334812"/>
                  </a:ext>
                </a:extLst>
              </a:tr>
              <a:tr h="414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Cost of Labor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1500000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extLst>
                  <a:ext uri="{0D108BD9-81ED-4DB2-BD59-A6C34878D82A}">
                    <a16:rowId xmlns:a16="http://schemas.microsoft.com/office/drawing/2014/main" val="319438110"/>
                  </a:ext>
                </a:extLst>
              </a:tr>
              <a:tr h="414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Planning and Permits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2000000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extLst>
                  <a:ext uri="{0D108BD9-81ED-4DB2-BD59-A6C34878D82A}">
                    <a16:rowId xmlns:a16="http://schemas.microsoft.com/office/drawing/2014/main" val="1885571833"/>
                  </a:ext>
                </a:extLst>
              </a:tr>
              <a:tr h="414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 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 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/>
                </a:tc>
                <a:extLst>
                  <a:ext uri="{0D108BD9-81ED-4DB2-BD59-A6C34878D82A}">
                    <a16:rowId xmlns:a16="http://schemas.microsoft.com/office/drawing/2014/main" val="1012399185"/>
                  </a:ext>
                </a:extLst>
              </a:tr>
              <a:tr h="41492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>
                          <a:effectLst/>
                        </a:rPr>
                        <a:t>Cost Basis (including Land)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659462471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8" marR="20228" marT="20228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2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88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20FD0-B4E0-4662-9575-C53774A3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Annual O&amp;M Costs</a:t>
            </a:r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C42D4E-1987-4B7B-BD50-BD69B291A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51675"/>
              </p:ext>
            </p:extLst>
          </p:nvPr>
        </p:nvGraphicFramePr>
        <p:xfrm>
          <a:off x="5282335" y="831860"/>
          <a:ext cx="6275667" cy="5656454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737811">
                  <a:extLst>
                    <a:ext uri="{9D8B030D-6E8A-4147-A177-3AD203B41FA5}">
                      <a16:colId xmlns:a16="http://schemas.microsoft.com/office/drawing/2014/main" val="3053831254"/>
                    </a:ext>
                  </a:extLst>
                </a:gridCol>
                <a:gridCol w="2537856">
                  <a:extLst>
                    <a:ext uri="{9D8B030D-6E8A-4147-A177-3AD203B41FA5}">
                      <a16:colId xmlns:a16="http://schemas.microsoft.com/office/drawing/2014/main" val="3748102400"/>
                    </a:ext>
                  </a:extLst>
                </a:gridCol>
              </a:tblGrid>
              <a:tr h="625765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Annual Costs</a:t>
                      </a:r>
                      <a:endParaRPr lang="en-US" sz="23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3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55330"/>
                  </a:ext>
                </a:extLst>
              </a:tr>
              <a:tr h="538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Average O&amp;M costs per turbine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48000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630"/>
                  </a:ext>
                </a:extLst>
              </a:tr>
              <a:tr h="538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Average O&amp;M costs for all turbines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9600000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817769"/>
                  </a:ext>
                </a:extLst>
              </a:tr>
              <a:tr h="538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Labor costs per employee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30994"/>
                  </a:ext>
                </a:extLst>
              </a:tr>
              <a:tr h="538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Facility running and services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100000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919761"/>
                  </a:ext>
                </a:extLst>
              </a:tr>
              <a:tr h="538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Labor costs for 200 employees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4000000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509115"/>
                  </a:ext>
                </a:extLst>
              </a:tr>
              <a:tr h="800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Annual Insurance and Property Taxes(5%)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2448123.566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431868"/>
                  </a:ext>
                </a:extLst>
              </a:tr>
              <a:tr h="538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 fontAlgn="b"/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512795"/>
                  </a:ext>
                </a:extLst>
              </a:tr>
              <a:tr h="538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O &amp; M Annual Costs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16148123.57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95" marR="13675" marT="26256" marB="1969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12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9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2AA7-57FA-432C-9160-B1977572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Bank Loan Details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B45F5E-54DF-4046-B382-8A477CD05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49524"/>
              </p:ext>
            </p:extLst>
          </p:nvPr>
        </p:nvGraphicFramePr>
        <p:xfrm>
          <a:off x="888256" y="643538"/>
          <a:ext cx="10416589" cy="3618588"/>
        </p:xfrm>
        <a:graphic>
          <a:graphicData uri="http://schemas.openxmlformats.org/drawingml/2006/table">
            <a:tbl>
              <a:tblPr/>
              <a:tblGrid>
                <a:gridCol w="5419366">
                  <a:extLst>
                    <a:ext uri="{9D8B030D-6E8A-4147-A177-3AD203B41FA5}">
                      <a16:colId xmlns:a16="http://schemas.microsoft.com/office/drawing/2014/main" val="2836684002"/>
                    </a:ext>
                  </a:extLst>
                </a:gridCol>
                <a:gridCol w="4997223">
                  <a:extLst>
                    <a:ext uri="{9D8B030D-6E8A-4147-A177-3AD203B41FA5}">
                      <a16:colId xmlns:a16="http://schemas.microsoft.com/office/drawing/2014/main" val="2815653167"/>
                    </a:ext>
                  </a:extLst>
                </a:gridCol>
              </a:tblGrid>
              <a:tr h="6030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Principal Amount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76" marR="26876" marT="26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459462471.3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76" marR="26876" marT="26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48799"/>
                  </a:ext>
                </a:extLst>
              </a:tr>
              <a:tr h="6030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76" marR="26876" marT="26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76" marR="26876" marT="26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129570"/>
                  </a:ext>
                </a:extLst>
              </a:tr>
              <a:tr h="6030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76" marR="26876" marT="26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76" marR="26876" marT="26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78284"/>
                  </a:ext>
                </a:extLst>
              </a:tr>
              <a:tr h="6030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76" marR="26876" marT="26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76" marR="26876" marT="26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336375"/>
                  </a:ext>
                </a:extLst>
              </a:tr>
              <a:tr h="6030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(years)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76" marR="26876" marT="26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76" marR="26876" marT="26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36342"/>
                  </a:ext>
                </a:extLst>
              </a:tr>
              <a:tr h="6030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(months)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76" marR="26876" marT="26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876" marR="26876" marT="26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73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77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6DC5C-5F68-48FD-8882-6710E005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Bank Loan Details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291BF-916C-4437-BFA4-9DE9C9518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934903"/>
              </p:ext>
            </p:extLst>
          </p:nvPr>
        </p:nvGraphicFramePr>
        <p:xfrm>
          <a:off x="633999" y="927806"/>
          <a:ext cx="10925101" cy="305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800">
                  <a:extLst>
                    <a:ext uri="{9D8B030D-6E8A-4147-A177-3AD203B41FA5}">
                      <a16:colId xmlns:a16="http://schemas.microsoft.com/office/drawing/2014/main" val="3757763500"/>
                    </a:ext>
                  </a:extLst>
                </a:gridCol>
                <a:gridCol w="4603165">
                  <a:extLst>
                    <a:ext uri="{9D8B030D-6E8A-4147-A177-3AD203B41FA5}">
                      <a16:colId xmlns:a16="http://schemas.microsoft.com/office/drawing/2014/main" val="4283628954"/>
                    </a:ext>
                  </a:extLst>
                </a:gridCol>
                <a:gridCol w="2699136">
                  <a:extLst>
                    <a:ext uri="{9D8B030D-6E8A-4147-A177-3AD203B41FA5}">
                      <a16:colId xmlns:a16="http://schemas.microsoft.com/office/drawing/2014/main" val="118778551"/>
                    </a:ext>
                  </a:extLst>
                </a:gridCol>
              </a:tblGrid>
              <a:tr h="610010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 dirty="0">
                          <a:effectLst/>
                        </a:rPr>
                        <a:t>Years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 dirty="0">
                          <a:effectLst/>
                        </a:rPr>
                        <a:t>Monthly Interest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 dirty="0">
                          <a:effectLst/>
                        </a:rPr>
                        <a:t>APR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extLst>
                  <a:ext uri="{0D108BD9-81ED-4DB2-BD59-A6C34878D82A}">
                    <a16:rowId xmlns:a16="http://schemas.microsoft.com/office/drawing/2014/main" val="1450880937"/>
                  </a:ext>
                </a:extLst>
              </a:tr>
              <a:tr h="610010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 dirty="0">
                          <a:effectLst/>
                        </a:rPr>
                        <a:t>Years 1-5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0.250%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3%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extLst>
                  <a:ext uri="{0D108BD9-81ED-4DB2-BD59-A6C34878D82A}">
                    <a16:rowId xmlns:a16="http://schemas.microsoft.com/office/drawing/2014/main" val="3380646796"/>
                  </a:ext>
                </a:extLst>
              </a:tr>
              <a:tr h="610010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 dirty="0">
                          <a:effectLst/>
                        </a:rPr>
                        <a:t>Year 6-10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0.292%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3.50%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extLst>
                  <a:ext uri="{0D108BD9-81ED-4DB2-BD59-A6C34878D82A}">
                    <a16:rowId xmlns:a16="http://schemas.microsoft.com/office/drawing/2014/main" val="3568941491"/>
                  </a:ext>
                </a:extLst>
              </a:tr>
              <a:tr h="610010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 dirty="0">
                          <a:effectLst/>
                        </a:rPr>
                        <a:t>Year 11-15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0.308%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3.70%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extLst>
                  <a:ext uri="{0D108BD9-81ED-4DB2-BD59-A6C34878D82A}">
                    <a16:rowId xmlns:a16="http://schemas.microsoft.com/office/drawing/2014/main" val="3133347672"/>
                  </a:ext>
                </a:extLst>
              </a:tr>
              <a:tr h="610010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 dirty="0">
                          <a:effectLst/>
                        </a:rPr>
                        <a:t>Year 16-25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0.330%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3.960%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84" marR="27184" marT="27184" marB="0" anchor="b"/>
                </a:tc>
                <a:extLst>
                  <a:ext uri="{0D108BD9-81ED-4DB2-BD59-A6C34878D82A}">
                    <a16:rowId xmlns:a16="http://schemas.microsoft.com/office/drawing/2014/main" val="3751607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31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64868-1E3C-4A83-AFAC-8BD22842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4947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Loan Payment</a:t>
            </a:r>
            <a:b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Details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0057D3B-164E-4FF1-B90A-35D0DE06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56" y="834677"/>
            <a:ext cx="5712344" cy="2181012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DE919E0-CF06-4407-9663-9D5FC822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4149427"/>
            <a:ext cx="5712343" cy="13903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72A3B1-8EDA-4659-B988-1CE1EBCB0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00DE7-6594-4A38-9A51-D2C9792B22C8}"/>
              </a:ext>
            </a:extLst>
          </p:cNvPr>
          <p:cNvSpPr/>
          <p:nvPr/>
        </p:nvSpPr>
        <p:spPr>
          <a:xfrm>
            <a:off x="3217334" y="3179080"/>
            <a:ext cx="216977" cy="1867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0DA88B-C431-45FC-9690-F28CB14774D9}"/>
              </a:ext>
            </a:extLst>
          </p:cNvPr>
          <p:cNvSpPr/>
          <p:nvPr/>
        </p:nvSpPr>
        <p:spPr>
          <a:xfrm>
            <a:off x="3217335" y="3446177"/>
            <a:ext cx="216977" cy="1867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11FC76-4D71-4BBB-A3B8-659B54AA34B4}"/>
              </a:ext>
            </a:extLst>
          </p:cNvPr>
          <p:cNvSpPr/>
          <p:nvPr/>
        </p:nvSpPr>
        <p:spPr>
          <a:xfrm>
            <a:off x="3217336" y="3711567"/>
            <a:ext cx="216977" cy="1867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55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79894-5C0A-4703-92E6-1429549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Principal Balance Left to Pay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2F5AE98-FD95-460E-9505-8C4C4D14F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03743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0FBB29-5ABE-4358-8677-C9C832F5E36F}"/>
              </a:ext>
            </a:extLst>
          </p:cNvPr>
          <p:cNvSpPr txBox="1"/>
          <p:nvPr/>
        </p:nvSpPr>
        <p:spPr>
          <a:xfrm>
            <a:off x="6000750" y="5808730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Months</a:t>
            </a:r>
          </a:p>
        </p:txBody>
      </p:sp>
    </p:spTree>
    <p:extLst>
      <p:ext uri="{BB962C8B-B14F-4D97-AF65-F5344CB8AC3E}">
        <p14:creationId xmlns:p14="http://schemas.microsoft.com/office/powerpoint/2010/main" val="16825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3d13c64-ed2f-40ef-8eb0-7b562d1a4ad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E57F79D29B640AD9355B4736279D5" ma:contentTypeVersion="11" ma:contentTypeDescription="Create a new document." ma:contentTypeScope="" ma:versionID="bff2f34d1d717aa1faabafb5b6b6a296">
  <xsd:schema xmlns:xsd="http://www.w3.org/2001/XMLSchema" xmlns:xs="http://www.w3.org/2001/XMLSchema" xmlns:p="http://schemas.microsoft.com/office/2006/metadata/properties" xmlns:ns3="43d13c64-ed2f-40ef-8eb0-7b562d1a4ad0" xmlns:ns4="c9ea9661-db63-40bf-aeca-5caa44703905" targetNamespace="http://schemas.microsoft.com/office/2006/metadata/properties" ma:root="true" ma:fieldsID="15c42682ae345bb35f2ccf357f221725" ns3:_="" ns4:_="">
    <xsd:import namespace="43d13c64-ed2f-40ef-8eb0-7b562d1a4ad0"/>
    <xsd:import namespace="c9ea9661-db63-40bf-aeca-5caa447039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d13c64-ed2f-40ef-8eb0-7b562d1a4a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9661-db63-40bf-aeca-5caa4470390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documentManagement/types"/>
    <ds:schemaRef ds:uri="43d13c64-ed2f-40ef-8eb0-7b562d1a4ad0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9ea9661-db63-40bf-aeca-5caa4470390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6980DE5-0292-4E2F-BABC-A81277E440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d13c64-ed2f-40ef-8eb0-7b562d1a4ad0"/>
    <ds:schemaRef ds:uri="c9ea9661-db63-40bf-aeca-5caa447039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{1C26DE24-4857-468F-8DA8-6C9E6167C8EA}tf22712842_win32</Template>
  <TotalTime>477</TotalTime>
  <Words>566</Words>
  <Application>Microsoft Office PowerPoint</Application>
  <PresentationFormat>Widescreen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1_RetrospectVTI</vt:lpstr>
      <vt:lpstr>Economic Viability Analysis for a 400MW Windfarm</vt:lpstr>
      <vt:lpstr>Project Description</vt:lpstr>
      <vt:lpstr>Cost of Land</vt:lpstr>
      <vt:lpstr>Total Initial Costs</vt:lpstr>
      <vt:lpstr>Annual O&amp;M Costs</vt:lpstr>
      <vt:lpstr>Bank Loan Details </vt:lpstr>
      <vt:lpstr>Bank Loan Details</vt:lpstr>
      <vt:lpstr>Loan Payment Details</vt:lpstr>
      <vt:lpstr>Principal Balance Left to Pay</vt:lpstr>
      <vt:lpstr>Depreciation (Straight Line)</vt:lpstr>
      <vt:lpstr>Total Depreciation Graph</vt:lpstr>
      <vt:lpstr>Capital Recovery</vt:lpstr>
      <vt:lpstr>Equivalent Annual and Per Unit Costs</vt:lpstr>
      <vt:lpstr>Annual Revenues</vt:lpstr>
      <vt:lpstr>Net Income Statement</vt:lpstr>
      <vt:lpstr>Cash Flow Statement</vt:lpstr>
      <vt:lpstr>Cashflow Diagram (Revenues and Expenses)</vt:lpstr>
      <vt:lpstr>Net Cash Flow Diagram</vt:lpstr>
      <vt:lpstr>Break-even Point</vt:lpstr>
      <vt:lpstr>Decision Analysis Based on Several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Viability Analysis for a 400MW Windfarm</dc:title>
  <dc:creator>Mohamad Mostafa Hareb</dc:creator>
  <cp:lastModifiedBy>Karim Hamawi</cp:lastModifiedBy>
  <cp:revision>13</cp:revision>
  <dcterms:created xsi:type="dcterms:W3CDTF">2021-07-15T02:45:57Z</dcterms:created>
  <dcterms:modified xsi:type="dcterms:W3CDTF">2021-07-15T22:53:45Z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0x010100D8BE57F79D29B640AD9355B4736279D5</vt:lpwstr>
  </property>
</Properties>
</file>