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sldIdLst>
    <p:sldId id="309" r:id="rId2"/>
    <p:sldId id="312" r:id="rId3"/>
    <p:sldId id="324" r:id="rId4"/>
    <p:sldId id="321" r:id="rId5"/>
    <p:sldId id="344" r:id="rId6"/>
    <p:sldId id="345" r:id="rId7"/>
    <p:sldId id="346" r:id="rId8"/>
    <p:sldId id="332" r:id="rId9"/>
    <p:sldId id="348" r:id="rId10"/>
    <p:sldId id="349" r:id="rId11"/>
    <p:sldId id="336" r:id="rId12"/>
    <p:sldId id="256" r:id="rId13"/>
    <p:sldId id="350" r:id="rId14"/>
    <p:sldId id="351" r:id="rId15"/>
    <p:sldId id="356" r:id="rId16"/>
    <p:sldId id="355" r:id="rId17"/>
    <p:sldId id="354" r:id="rId18"/>
    <p:sldId id="353" r:id="rId19"/>
    <p:sldId id="352" r:id="rId20"/>
    <p:sldId id="357" r:id="rId21"/>
    <p:sldId id="308" r:id="rId22"/>
    <p:sldId id="259" r:id="rId23"/>
    <p:sldId id="260" r:id="rId24"/>
    <p:sldId id="261" r:id="rId25"/>
    <p:sldId id="262" r:id="rId26"/>
    <p:sldId id="263" r:id="rId27"/>
    <p:sldId id="339" r:id="rId28"/>
    <p:sldId id="258" r:id="rId29"/>
    <p:sldId id="264" r:id="rId30"/>
    <p:sldId id="266" r:id="rId31"/>
    <p:sldId id="267" r:id="rId32"/>
    <p:sldId id="340" r:id="rId33"/>
    <p:sldId id="341" r:id="rId34"/>
    <p:sldId id="283" r:id="rId35"/>
    <p:sldId id="280" r:id="rId36"/>
    <p:sldId id="282" r:id="rId37"/>
    <p:sldId id="298" r:id="rId38"/>
    <p:sldId id="299" r:id="rId39"/>
    <p:sldId id="300" r:id="rId40"/>
    <p:sldId id="301" r:id="rId41"/>
    <p:sldId id="288" r:id="rId42"/>
    <p:sldId id="289" r:id="rId43"/>
    <p:sldId id="290" r:id="rId44"/>
    <p:sldId id="277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2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0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B9D217-E9D9-4A90-8088-619633350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6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geometry  : </a:t>
            </a:r>
            <a:r>
              <a:rPr lang="ar-EG" sz="1200" dirty="0"/>
              <a:t>هندسي</a:t>
            </a:r>
          </a:p>
          <a:p>
            <a:r>
              <a:rPr lang="en-US" sz="1200" dirty="0"/>
              <a:t>visual representation :</a:t>
            </a:r>
            <a:r>
              <a:rPr lang="ar-EG" sz="1200" dirty="0"/>
              <a:t>التمثيل المرئي</a:t>
            </a:r>
          </a:p>
          <a:p>
            <a:r>
              <a:rPr lang="en-US" sz="1200" dirty="0"/>
              <a:t>Rendering</a:t>
            </a:r>
            <a:r>
              <a:rPr lang="ar-EG" sz="1200" dirty="0"/>
              <a:t>استدعاء:</a:t>
            </a:r>
            <a:r>
              <a:rPr lang="en-US" sz="1200" dirty="0"/>
              <a:t>/</a:t>
            </a:r>
            <a:r>
              <a:rPr lang="ar-EG" sz="1200" dirty="0"/>
              <a:t>تمثيل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B9D217-E9D9-4A90-8088-6196333502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40588-1617-48A4-B9AC-75450B9B899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40588-1617-48A4-B9AC-75450B9B899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9AD1C-01E1-4829-A3C1-386ECBB8E9A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B5017-466E-442D-9BB2-BBAE3880574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873D-74AD-465C-9840-A11EABF1CC8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41AF2-2DCC-4AEB-B3EF-803FF56C5D2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EF0F4-EB25-4EB3-A185-0DF7C5D285B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78E57-7E45-4212-BA9E-638C0851B76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AD686-090B-466C-86AB-9FCC237ABAE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81273-3C09-404B-A812-ED7E86D2DED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game is much more than graphics. It depends what you want to do, do you want to make a game or do you want to learn what needs to be done to make a full-fledged game engine up to the point of making a usable game from it ?</a:t>
            </a:r>
          </a:p>
          <a:p>
            <a:endParaRPr lang="en-US" dirty="0"/>
          </a:p>
          <a:p>
            <a:r>
              <a:rPr lang="en-US" dirty="0"/>
              <a:t>Unity will enable you to make a game fast.</a:t>
            </a:r>
          </a:p>
          <a:p>
            <a:endParaRPr lang="en-US" dirty="0"/>
          </a:p>
          <a:p>
            <a:r>
              <a:rPr lang="en-US" dirty="0"/>
              <a:t>OpenGL will enable you to write a renderer that could be used in an engine that could then be used to make a game.</a:t>
            </a:r>
          </a:p>
          <a:p>
            <a:r>
              <a:rPr lang="en-US" dirty="0"/>
              <a:t>*********************************************************************</a:t>
            </a:r>
          </a:p>
          <a:p>
            <a:r>
              <a:rPr lang="en-US" dirty="0"/>
              <a:t>It depends on what you actually want to do. Unity is a game engine, so it's easier to make games with unity. To use </a:t>
            </a:r>
            <a:r>
              <a:rPr lang="en-US" dirty="0" err="1"/>
              <a:t>opengl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, you have to first make your own game engine for your game. This is a tedious task and requires a high level of experience. It is easier to make games with unity. However, using </a:t>
            </a:r>
            <a:r>
              <a:rPr lang="en-US" dirty="0" err="1"/>
              <a:t>opengl</a:t>
            </a:r>
            <a:r>
              <a:rPr lang="en-US" dirty="0"/>
              <a:t> will expose you to computer graphics in general. This will aid your understanding of how things work. But, is this really what you want? </a:t>
            </a:r>
          </a:p>
          <a:p>
            <a:endParaRPr lang="en-US" dirty="0"/>
          </a:p>
          <a:p>
            <a:r>
              <a:rPr lang="en-US" dirty="0"/>
              <a:t>If you want to make games, use unity. It's easier. </a:t>
            </a:r>
          </a:p>
          <a:p>
            <a:endParaRPr lang="en-US" dirty="0"/>
          </a:p>
          <a:p>
            <a:r>
              <a:rPr lang="en-US" dirty="0"/>
              <a:t>If you are interested in computer graphics and prefer to implement things by yourself, use </a:t>
            </a:r>
            <a:r>
              <a:rPr lang="en-US" dirty="0" err="1"/>
              <a:t>opengl</a:t>
            </a:r>
            <a:r>
              <a:rPr lang="en-US" dirty="0"/>
              <a:t>. </a:t>
            </a:r>
            <a:r>
              <a:rPr lang="en-US"/>
              <a:t>Remember, it's time consuming.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B9D217-E9D9-4A90-8088-6196333502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0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08284-2172-4E79-AF66-8D2FB98B152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10DD-4482-4114-81D0-AEA54CA52AF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BD7D3-62E7-4296-A773-100DCD9B29A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8F963-C821-48B8-B898-BF81666E807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73B6F-D798-428F-BEAF-9A035E7FB0D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A21E2-80C8-41CF-808C-84B4BB9AB4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32A8D-5290-453C-8EC6-C149B395E52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28564-084E-4B13-9032-93165CA739E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9BC-7A5B-4003-AF85-167F1A53C51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2FF8C1-FBAC-449E-9296-45D9975A4C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EF209-BEB0-4E56-B94C-025FDB7519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C47AA-E449-4EE3-A458-0DFCBAEBB68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187F4-A363-45E3-A00E-08852A6D25F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40588-1617-48A4-B9AC-75450B9B899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40588-1617-48A4-B9AC-75450B9B89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40588-1617-48A4-B9AC-75450B9B899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40588-1617-48A4-B9AC-75450B9B89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40588-1617-48A4-B9AC-75450B9B89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40588-1617-48A4-B9AC-75450B9B89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ar-EG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ar-EG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ar-EG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60F1C-58D4-4AA6-8F17-0649A9D14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C6F6F-5DFD-4ED9-B4E5-E4EF00E1D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CE4BF-CE4C-41E2-AF1F-10242AF6E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6A64D-4F37-4F60-B59F-D1D23E03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7696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4000500"/>
            <a:ext cx="76962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A2F8C-3DB0-411A-BA33-C475636C8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1A2C6-8B35-4B38-B319-9FE1890EC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0716E-8951-46E5-807A-0B1837908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57895-C7C4-4504-A35F-A1E940C03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E7FB-FBE7-48E6-AA40-59413C8E4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1B134-027A-43F7-901F-D0A044E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36D5-5B69-4A07-875B-CF137DDC0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29302-AC69-4B9D-9AA7-AF1DCBEFA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21CAD-4DE8-46F0-8258-2E01D7E2A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33C38CD4-9A7C-49DF-9616-B773CCE59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35848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ar-EG" sz="2400">
                <a:latin typeface="Times New Roman" pitchFamily="18" charset="0"/>
              </a:endParaRP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7Ps5OIRby61QWJyYUt1MndVMjg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.xml"/><Relationship Id="rId7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jpe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146550" cy="336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76400" y="3657600"/>
            <a:ext cx="5867400" cy="1905000"/>
          </a:xfrm>
        </p:spPr>
        <p:txBody>
          <a:bodyPr/>
          <a:lstStyle/>
          <a:p>
            <a:pPr>
              <a:defRPr/>
            </a:pPr>
            <a:r>
              <a:rPr lang="en-US" sz="41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</a:t>
            </a:r>
            <a:br>
              <a:rPr lang="en-US" sz="41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1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Computer Graphics</a:t>
            </a:r>
            <a:endParaRPr lang="ar-EG" sz="41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69200" cy="1219200"/>
          </a:xfrm>
        </p:spPr>
        <p:txBody>
          <a:bodyPr/>
          <a:lstStyle/>
          <a:p>
            <a:r>
              <a:rPr lang="en-US" dirty="0"/>
              <a:t>Computer Graphics Made Up of 4 Components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696200" cy="4114800"/>
          </a:xfrm>
        </p:spPr>
        <p:txBody>
          <a:bodyPr/>
          <a:lstStyle/>
          <a:p>
            <a:r>
              <a:rPr lang="en-US" sz="2700" dirty="0"/>
              <a:t>1- Image:</a:t>
            </a:r>
          </a:p>
          <a:p>
            <a:pPr marL="1149350" indent="-401638"/>
            <a:r>
              <a:rPr lang="en-US" sz="2000" dirty="0"/>
              <a:t>Image is a combination of pixels, visual representation of something.</a:t>
            </a:r>
          </a:p>
          <a:p>
            <a:pPr marL="457200" indent="-401638"/>
            <a:r>
              <a:rPr lang="en-US" sz="2700" dirty="0"/>
              <a:t>2- Model:</a:t>
            </a:r>
          </a:p>
          <a:p>
            <a:pPr marL="1149350" indent="-346075"/>
            <a:r>
              <a:rPr lang="en-US" sz="2000" dirty="0"/>
              <a:t>(shape) creating and representing the geometry of objects in the 3D world.</a:t>
            </a:r>
          </a:p>
          <a:p>
            <a:pPr marL="512763" indent="-512763"/>
            <a:r>
              <a:rPr lang="en-US" sz="2700" dirty="0"/>
              <a:t>3- Rendering:</a:t>
            </a:r>
          </a:p>
          <a:p>
            <a:pPr marL="1204913" indent="-401638"/>
            <a:r>
              <a:rPr lang="en-US" sz="2000" dirty="0"/>
              <a:t>(light, perspective) generating 2D images of the objects</a:t>
            </a:r>
          </a:p>
          <a:p>
            <a:pPr marL="512763" indent="-401638"/>
            <a:r>
              <a:rPr lang="en-US" sz="2700" dirty="0"/>
              <a:t>4- Animation:</a:t>
            </a:r>
          </a:p>
          <a:p>
            <a:pPr marL="1204913" indent="-401638"/>
            <a:r>
              <a:rPr lang="en-US" sz="2000" dirty="0"/>
              <a:t>(movement) describing how objects change in time</a:t>
            </a:r>
          </a:p>
          <a:p>
            <a:pPr marL="512763" indent="-512763"/>
            <a:endParaRPr lang="en-US" sz="2700" dirty="0"/>
          </a:p>
          <a:p>
            <a:pPr marL="1149350" indent="-346075"/>
            <a:endParaRPr lang="en-US" sz="2700" dirty="0"/>
          </a:p>
          <a:p>
            <a:pPr marL="1149350" indent="-346075"/>
            <a:endParaRPr lang="en-US" sz="2700" dirty="0"/>
          </a:p>
          <a:p>
            <a:pPr marL="914400" indent="-111125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1565583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69200" cy="1219200"/>
          </a:xfrm>
        </p:spPr>
        <p:txBody>
          <a:bodyPr/>
          <a:lstStyle/>
          <a:p>
            <a:r>
              <a:rPr lang="en-US"/>
              <a:t>Why Study Computer Graphics?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696200" cy="4114800"/>
          </a:xfrm>
        </p:spPr>
        <p:txBody>
          <a:bodyPr/>
          <a:lstStyle/>
          <a:p>
            <a:r>
              <a:rPr lang="en-US" sz="2700" dirty="0"/>
              <a:t>Graphics is cool</a:t>
            </a:r>
          </a:p>
          <a:p>
            <a:pPr lvl="1"/>
            <a:r>
              <a:rPr lang="en-US" sz="2200" dirty="0"/>
              <a:t>I like to see what I’m doing</a:t>
            </a:r>
          </a:p>
          <a:p>
            <a:pPr lvl="1"/>
            <a:r>
              <a:rPr lang="en-US" sz="2200" dirty="0"/>
              <a:t>I like to show people what I’m doing</a:t>
            </a:r>
          </a:p>
          <a:p>
            <a:r>
              <a:rPr lang="en-US" sz="2700" dirty="0"/>
              <a:t>Graphics is interesting</a:t>
            </a:r>
          </a:p>
          <a:p>
            <a:pPr lvl="1"/>
            <a:r>
              <a:rPr lang="en-US" sz="2200" dirty="0"/>
              <a:t>Involves </a:t>
            </a:r>
            <a:r>
              <a:rPr lang="en-US" sz="2200" i="1" dirty="0">
                <a:solidFill>
                  <a:schemeClr val="tx2"/>
                </a:solidFill>
              </a:rPr>
              <a:t>simulation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2"/>
                </a:solidFill>
              </a:rPr>
              <a:t>AI,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tx2"/>
                </a:solidFill>
              </a:rPr>
              <a:t>algorithms</a:t>
            </a:r>
            <a:r>
              <a:rPr lang="en-US" sz="2200" dirty="0"/>
              <a:t>, </a:t>
            </a:r>
            <a:r>
              <a:rPr lang="en-US" sz="2200" i="1" dirty="0">
                <a:solidFill>
                  <a:schemeClr val="tx2"/>
                </a:solidFill>
              </a:rPr>
              <a:t>architecture</a:t>
            </a:r>
            <a:r>
              <a:rPr lang="en-US" sz="2200" dirty="0"/>
              <a:t>…</a:t>
            </a:r>
            <a:endParaRPr lang="en-US" sz="2200" i="1" dirty="0">
              <a:solidFill>
                <a:schemeClr val="tx2"/>
              </a:solidFill>
            </a:endParaRPr>
          </a:p>
          <a:p>
            <a:r>
              <a:rPr lang="en-US" sz="2700" dirty="0"/>
              <a:t>Graphics is fun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429000"/>
            <a:ext cx="7772400" cy="2266950"/>
          </a:xfrm>
        </p:spPr>
        <p:txBody>
          <a:bodyPr/>
          <a:lstStyle/>
          <a:p>
            <a:pPr eaLnBrk="1" hangingPunct="1"/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 OpenGL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OpenGL: Setup in Windows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 can download this library from </a:t>
            </a:r>
            <a:r>
              <a:rPr lang="en-US" sz="2800" u="sng" dirty="0">
                <a:hlinkClick r:id="rId3"/>
              </a:rPr>
              <a:t>https://drive.google.com/file/d/0B7Ps5OIRby61QWJyYUt1MndVMjg/view</a:t>
            </a:r>
            <a:endParaRPr lang="ar-EG" sz="2800" u="sng" dirty="0"/>
          </a:p>
          <a:p>
            <a:r>
              <a:rPr lang="en-US" sz="2800" dirty="0"/>
              <a:t>Assume that Visual Studio was installed.</a:t>
            </a:r>
          </a:p>
          <a:p>
            <a:r>
              <a:rPr lang="en-US" sz="2800" dirty="0"/>
              <a:t>Open Visual Studio.</a:t>
            </a:r>
          </a:p>
          <a:p>
            <a:r>
              <a:rPr lang="en-US" sz="2800" dirty="0"/>
              <a:t>Create Empty Project.</a:t>
            </a:r>
          </a:p>
          <a:p>
            <a:r>
              <a:rPr lang="en-US" sz="2800" dirty="0"/>
              <a:t>Right click on project name select Properties.</a:t>
            </a:r>
          </a:p>
          <a:p>
            <a:r>
              <a:rPr lang="en-US" sz="2800" dirty="0"/>
              <a:t>Then:</a:t>
            </a:r>
          </a:p>
        </p:txBody>
      </p:sp>
    </p:spTree>
    <p:extLst>
      <p:ext uri="{BB962C8B-B14F-4D97-AF65-F5344CB8AC3E}">
        <p14:creationId xmlns:p14="http://schemas.microsoft.com/office/powerpoint/2010/main" val="133232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OpenGL: Setup in Windows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391400" cy="46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8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OpenGL: Setup in Windows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1905000"/>
            <a:ext cx="762051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OpenGL: Setup in Windows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924800" cy="44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OpenGL: Setup in Windows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1752600"/>
            <a:ext cx="731622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OpenGL: Setup in Windows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7924800" cy="44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OpenGL: Setup in Windows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31622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69200" cy="1219200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840663" cy="4114800"/>
          </a:xfrm>
        </p:spPr>
        <p:txBody>
          <a:bodyPr/>
          <a:lstStyle/>
          <a:p>
            <a:pPr lvl="2"/>
            <a:endParaRPr lang="en-US" dirty="0"/>
          </a:p>
          <a:p>
            <a:pPr lvl="1"/>
            <a:r>
              <a:rPr lang="en-US" dirty="0"/>
              <a:t>You will be writing programs</a:t>
            </a:r>
          </a:p>
          <a:p>
            <a:pPr lvl="2"/>
            <a:r>
              <a:rPr lang="en-US" dirty="0"/>
              <a:t>data structures, pointers</a:t>
            </a:r>
          </a:p>
          <a:p>
            <a:pPr lvl="1"/>
            <a:r>
              <a:rPr lang="en-US" dirty="0"/>
              <a:t>An ability to learn a programming library on your own</a:t>
            </a:r>
          </a:p>
          <a:p>
            <a:pPr lvl="2"/>
            <a:r>
              <a:rPr lang="en-US" dirty="0"/>
              <a:t>OpenGL</a:t>
            </a:r>
          </a:p>
          <a:p>
            <a:pPr lvl="1"/>
            <a:r>
              <a:rPr lang="en-US" dirty="0"/>
              <a:t>Comfortable with matrix algebra and calculus</a:t>
            </a:r>
          </a:p>
          <a:p>
            <a:pPr lvl="2"/>
            <a:r>
              <a:rPr lang="en-US" dirty="0"/>
              <a:t>Basic linear algebra used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OpenGL: Setup in Windows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The copy  freeglut.dll  and glew32.dll </a:t>
            </a:r>
            <a:br>
              <a:rPr lang="en-US" sz="2800" dirty="0"/>
            </a:br>
            <a:r>
              <a:rPr lang="en-US" sz="2800" dirty="0"/>
              <a:t>files to the location of your project ( by right click on project name then select open folder in windows explorer</a:t>
            </a:r>
          </a:p>
        </p:txBody>
      </p:sp>
    </p:spTree>
    <p:extLst>
      <p:ext uri="{BB962C8B-B14F-4D97-AF65-F5344CB8AC3E}">
        <p14:creationId xmlns:p14="http://schemas.microsoft.com/office/powerpoint/2010/main" val="775041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100" i="1"/>
              <a:t>What</a:t>
            </a:r>
            <a:r>
              <a:rPr lang="en-US"/>
              <a:t> </a:t>
            </a:r>
            <a:r>
              <a:rPr lang="en-US" sz="4100" i="1"/>
              <a:t>is</a:t>
            </a:r>
            <a:r>
              <a:rPr lang="en-US"/>
              <a:t> </a:t>
            </a:r>
            <a:r>
              <a:rPr lang="en-US" sz="4100" i="1"/>
              <a:t>Opengl</a:t>
            </a:r>
            <a:endParaRPr lang="ar-EG" sz="4100" i="1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8001000" cy="4038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OpenGL is a software interface to graphics hardware</a:t>
            </a:r>
            <a:endParaRPr lang="ar-E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Programmer’s Interface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Programmer sees the graphics system through a software interface: the Application Programmer Interface (API)</a:t>
            </a:r>
          </a:p>
          <a:p>
            <a:pPr eaLnBrk="1" hangingPunct="1"/>
            <a:endParaRPr lang="en-US" sz="2400" dirty="0"/>
          </a:p>
        </p:txBody>
      </p:sp>
      <p:pic>
        <p:nvPicPr>
          <p:cNvPr id="26628" name="Picture 6" descr="an01f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0400"/>
            <a:ext cx="8996557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API Contents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700" dirty="0"/>
              <a:t>Functions that specify what we need to form an image</a:t>
            </a:r>
          </a:p>
          <a:p>
            <a:pPr lvl="1" eaLnBrk="1" hangingPunct="1"/>
            <a:r>
              <a:rPr lang="en-US" sz="2200" dirty="0"/>
              <a:t>Objects</a:t>
            </a:r>
          </a:p>
          <a:p>
            <a:pPr lvl="1" eaLnBrk="1" hangingPunct="1"/>
            <a:r>
              <a:rPr lang="en-US" sz="2200" dirty="0"/>
              <a:t>Viewer</a:t>
            </a:r>
          </a:p>
          <a:p>
            <a:pPr lvl="1" eaLnBrk="1" hangingPunct="1"/>
            <a:r>
              <a:rPr lang="en-US" sz="2200" dirty="0"/>
              <a:t>Light Source(s)</a:t>
            </a:r>
          </a:p>
          <a:p>
            <a:pPr lvl="1" eaLnBrk="1" hangingPunct="1"/>
            <a:r>
              <a:rPr lang="en-US" sz="2200" dirty="0"/>
              <a:t>Materials</a:t>
            </a:r>
          </a:p>
          <a:p>
            <a:pPr eaLnBrk="1" hangingPunct="1"/>
            <a:r>
              <a:rPr lang="en-US" sz="2700" dirty="0"/>
              <a:t>Other information</a:t>
            </a:r>
          </a:p>
          <a:p>
            <a:pPr lvl="1" eaLnBrk="1" hangingPunct="1"/>
            <a:r>
              <a:rPr lang="en-US" sz="2200" dirty="0"/>
              <a:t>Input from devices such as mouse and keyboard</a:t>
            </a:r>
          </a:p>
          <a:p>
            <a:pPr lvl="1" eaLnBrk="1" hangingPunct="1"/>
            <a:r>
              <a:rPr lang="en-US" sz="2200" dirty="0"/>
              <a:t>Capabilities of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OpenGL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Silicon Graphics (SGI) revolutionized the graphics workstation by implementing the pipeline in hardware (1982)</a:t>
            </a:r>
          </a:p>
          <a:p>
            <a:pPr eaLnBrk="1" hangingPunct="1"/>
            <a:r>
              <a:rPr lang="en-US"/>
              <a:t>To access the system, application programmers used a library called GL</a:t>
            </a:r>
          </a:p>
          <a:p>
            <a:pPr eaLnBrk="1" hangingPunct="1"/>
            <a:r>
              <a:rPr lang="en-US"/>
              <a:t>With GL, it was relatively simple to program three dimensional interactive applications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OpenGL: What is It?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success of GL lead to OpenGL (1992), a platform-independent API that was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Easy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Close enough to the hardware to get excellent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Focus on rendering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Omitted windowing and input to avoid window system dependencies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 Evolution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Controlled by an Architectural Review Board (ARB)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Members include SGI, Microsoft, Nvidia, HP, 3DLabs, IBM,…….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Relatively stable (present version 2.0)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Evolution reflects new hardware capabilities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b="1"/>
              <a:t>3D texture mapping and texture objects</a:t>
            </a:r>
          </a:p>
          <a:p>
            <a:pPr lvl="3" eaLnBrk="1" hangingPunct="1">
              <a:lnSpc>
                <a:spcPct val="90000"/>
              </a:lnSpc>
            </a:pPr>
            <a:r>
              <a:rPr lang="en-US" b="1"/>
              <a:t>Vertex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Allows for platform specific features through extensions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/>
              <a:t>Why Opengl</a:t>
            </a:r>
            <a:endParaRPr lang="ar-EG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1" dirty="0"/>
              <a:t>Open source graphics library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dirty="0"/>
              <a:t>      </a:t>
            </a:r>
            <a:r>
              <a:rPr lang="en-US" dirty="0">
                <a:hlinkClick r:id="rId2"/>
              </a:rPr>
              <a:t>http://www.opengl.org</a:t>
            </a:r>
            <a:endParaRPr lang="en-US" dirty="0"/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b="1" dirty="0"/>
              <a:t>Device-independent graphics programming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/>
              <a:t> </a:t>
            </a:r>
            <a:r>
              <a:rPr lang="en-US" b="1" dirty="0"/>
              <a:t>Windows based programming</a:t>
            </a:r>
          </a:p>
          <a:p>
            <a:pPr marL="914400" lvl="1" indent="-514350">
              <a:buFont typeface="Wingdings" pitchFamily="2" charset="2"/>
              <a:buChar char="§"/>
              <a:defRPr/>
            </a:pPr>
            <a:r>
              <a:rPr lang="en-US" dirty="0"/>
              <a:t>Event- driven programming, </a:t>
            </a:r>
          </a:p>
          <a:p>
            <a:pPr marL="914400" lvl="1" indent="-514350">
              <a:buFontTx/>
              <a:buNone/>
              <a:defRPr/>
            </a:pPr>
            <a:r>
              <a:rPr lang="en-US" dirty="0"/>
              <a:t>       event queue, Callback functions, Event </a:t>
            </a:r>
            <a:r>
              <a:rPr lang="en-US" dirty="0" err="1"/>
              <a:t>event</a:t>
            </a:r>
            <a:r>
              <a:rPr lang="en-US" dirty="0"/>
              <a:t> loop.</a:t>
            </a:r>
          </a:p>
          <a:p>
            <a:pPr marL="914400" lvl="1" indent="-514350">
              <a:buFont typeface="Wingdings" pitchFamily="2" charset="2"/>
              <a:buChar char="§"/>
              <a:defRPr/>
            </a:pPr>
            <a:r>
              <a:rPr lang="en-US" dirty="0"/>
              <a:t>Glut library support event</a:t>
            </a:r>
          </a:p>
          <a:p>
            <a:pPr marL="914400" lvl="1" indent="-514350">
              <a:buFontTx/>
              <a:buNone/>
              <a:defRPr/>
            </a:pPr>
            <a:endParaRPr lang="ar-E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 Libraries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700" b="1"/>
              <a:t>GL </a:t>
            </a:r>
            <a:r>
              <a:rPr lang="en-US" sz="2700"/>
              <a:t>(</a:t>
            </a:r>
            <a:r>
              <a:rPr lang="en-US" sz="2700" b="1"/>
              <a:t>G</a:t>
            </a:r>
            <a:r>
              <a:rPr lang="en-US" sz="2700"/>
              <a:t>raphics</a:t>
            </a:r>
            <a:r>
              <a:rPr lang="en-US" sz="2700" b="1"/>
              <a:t> L</a:t>
            </a:r>
            <a:r>
              <a:rPr lang="en-US" sz="2700"/>
              <a:t>ibrary): Library of 2-D, 3-D drawing primitives and operations</a:t>
            </a:r>
          </a:p>
          <a:p>
            <a:pPr lvl="1" eaLnBrk="1" hangingPunct="1"/>
            <a:r>
              <a:rPr lang="en-US" sz="2200"/>
              <a:t>API for 3-D hardware acceleration </a:t>
            </a:r>
          </a:p>
          <a:p>
            <a:pPr eaLnBrk="1" hangingPunct="1"/>
            <a:r>
              <a:rPr lang="en-US" sz="2700" b="1"/>
              <a:t>GLU </a:t>
            </a:r>
            <a:r>
              <a:rPr lang="en-US" sz="2700"/>
              <a:t>(</a:t>
            </a:r>
            <a:r>
              <a:rPr lang="en-US" sz="2700" b="1"/>
              <a:t>GL U</a:t>
            </a:r>
            <a:r>
              <a:rPr lang="en-US" sz="2700"/>
              <a:t>tilities): Miscellaneous functions dealing with camera set-up and higher-level shape descriptions</a:t>
            </a:r>
          </a:p>
          <a:p>
            <a:pPr eaLnBrk="1" hangingPunct="1"/>
            <a:r>
              <a:rPr lang="en-US" sz="2700" b="1"/>
              <a:t>GLUT </a:t>
            </a:r>
            <a:r>
              <a:rPr lang="en-US" sz="2700"/>
              <a:t>(</a:t>
            </a:r>
            <a:r>
              <a:rPr lang="en-US" sz="2700" b="1"/>
              <a:t>GL U</a:t>
            </a:r>
            <a:r>
              <a:rPr lang="en-US" sz="2700"/>
              <a:t>tility</a:t>
            </a:r>
            <a:r>
              <a:rPr lang="en-US" sz="2700" b="1"/>
              <a:t> T</a:t>
            </a:r>
            <a:r>
              <a:rPr lang="en-US" sz="2700"/>
              <a:t>oolkit): Window-system independent toolkit with numerous utility functions, mostly dealing with user interface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 Organization</a:t>
            </a:r>
          </a:p>
        </p:txBody>
      </p:sp>
      <p:grpSp>
        <p:nvGrpSpPr>
          <p:cNvPr id="33796" name="Group 35"/>
          <p:cNvGrpSpPr>
            <a:grpSpLocks/>
          </p:cNvGrpSpPr>
          <p:nvPr/>
        </p:nvGrpSpPr>
        <p:grpSpPr bwMode="auto">
          <a:xfrm>
            <a:off x="1073150" y="2284413"/>
            <a:ext cx="6997700" cy="3582987"/>
            <a:chOff x="676" y="1243"/>
            <a:chExt cx="4408" cy="2257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blackWhite">
            <a:xfrm>
              <a:off x="676" y="1742"/>
              <a:ext cx="4408" cy="1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ar-EG"/>
            </a:p>
          </p:txBody>
        </p:sp>
        <p:sp>
          <p:nvSpPr>
            <p:cNvPr id="33798" name="Rectangle 5"/>
            <p:cNvSpPr>
              <a:spLocks noChangeArrowheads="1"/>
            </p:cNvSpPr>
            <p:nvPr/>
          </p:nvSpPr>
          <p:spPr bwMode="blackWhite">
            <a:xfrm>
              <a:off x="2308" y="1742"/>
              <a:ext cx="1144" cy="4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799" name="Line 6"/>
            <p:cNvSpPr>
              <a:spLocks noChangeShapeType="1"/>
            </p:cNvSpPr>
            <p:nvPr/>
          </p:nvSpPr>
          <p:spPr bwMode="blackWhite">
            <a:xfrm>
              <a:off x="4176" y="173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00" name="Line 7"/>
            <p:cNvSpPr>
              <a:spLocks noChangeShapeType="1"/>
            </p:cNvSpPr>
            <p:nvPr/>
          </p:nvSpPr>
          <p:spPr bwMode="blackWhite">
            <a:xfrm flipH="1">
              <a:off x="3168" y="260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01" name="Line 8"/>
            <p:cNvSpPr>
              <a:spLocks noChangeShapeType="1"/>
            </p:cNvSpPr>
            <p:nvPr/>
          </p:nvSpPr>
          <p:spPr bwMode="blackWhite">
            <a:xfrm>
              <a:off x="3168" y="217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02" name="Line 9"/>
            <p:cNvSpPr>
              <a:spLocks noChangeShapeType="1"/>
            </p:cNvSpPr>
            <p:nvPr/>
          </p:nvSpPr>
          <p:spPr bwMode="blackWhite">
            <a:xfrm>
              <a:off x="1584" y="217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blackWhite">
            <a:xfrm>
              <a:off x="2592" y="217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04" name="Line 11"/>
            <p:cNvSpPr>
              <a:spLocks noChangeShapeType="1"/>
            </p:cNvSpPr>
            <p:nvPr/>
          </p:nvSpPr>
          <p:spPr bwMode="blackWhite">
            <a:xfrm>
              <a:off x="2880" y="2170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05" name="Rectangle 12"/>
            <p:cNvSpPr>
              <a:spLocks noChangeArrowheads="1"/>
            </p:cNvSpPr>
            <p:nvPr/>
          </p:nvSpPr>
          <p:spPr bwMode="blackWhite">
            <a:xfrm>
              <a:off x="2582" y="1824"/>
              <a:ext cx="644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GLUT</a:t>
              </a:r>
            </a:p>
          </p:txBody>
        </p:sp>
        <p:sp>
          <p:nvSpPr>
            <p:cNvPr id="33806" name="Rectangle 13"/>
            <p:cNvSpPr>
              <a:spLocks noChangeArrowheads="1"/>
            </p:cNvSpPr>
            <p:nvPr/>
          </p:nvSpPr>
          <p:spPr bwMode="blackWhite">
            <a:xfrm>
              <a:off x="3542" y="2256"/>
              <a:ext cx="527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GLU</a:t>
              </a:r>
            </a:p>
          </p:txBody>
        </p:sp>
        <p:sp>
          <p:nvSpPr>
            <p:cNvPr id="33807" name="Rectangle 14"/>
            <p:cNvSpPr>
              <a:spLocks noChangeArrowheads="1"/>
            </p:cNvSpPr>
            <p:nvPr/>
          </p:nvSpPr>
          <p:spPr bwMode="blackWhite">
            <a:xfrm>
              <a:off x="3878" y="2640"/>
              <a:ext cx="388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GL</a:t>
              </a:r>
            </a:p>
          </p:txBody>
        </p:sp>
        <p:sp>
          <p:nvSpPr>
            <p:cNvPr id="33808" name="Rectangle 15"/>
            <p:cNvSpPr>
              <a:spLocks noChangeArrowheads="1"/>
            </p:cNvSpPr>
            <p:nvPr/>
          </p:nvSpPr>
          <p:spPr bwMode="blackWhite">
            <a:xfrm>
              <a:off x="1650" y="2150"/>
              <a:ext cx="877" cy="44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b="1"/>
                <a:t>GLX, AGL</a:t>
              </a:r>
              <a:br>
                <a:rPr lang="en-US" sz="2000" b="1"/>
              </a:br>
              <a:r>
                <a:rPr lang="en-US" sz="2000" b="1"/>
                <a:t>or WGL</a:t>
              </a:r>
            </a:p>
          </p:txBody>
        </p:sp>
        <p:sp>
          <p:nvSpPr>
            <p:cNvPr id="33809" name="Rectangle 16"/>
            <p:cNvSpPr>
              <a:spLocks noChangeArrowheads="1"/>
            </p:cNvSpPr>
            <p:nvPr/>
          </p:nvSpPr>
          <p:spPr bwMode="blackWhite">
            <a:xfrm>
              <a:off x="890" y="2688"/>
              <a:ext cx="1784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X, Win32, Mac O/S</a:t>
              </a: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blackWhite">
            <a:xfrm>
              <a:off x="676" y="3230"/>
              <a:ext cx="440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ar-EG"/>
            </a:p>
          </p:txBody>
        </p:sp>
        <p:sp>
          <p:nvSpPr>
            <p:cNvPr id="33811" name="Rectangle 18"/>
            <p:cNvSpPr>
              <a:spLocks noChangeArrowheads="1"/>
            </p:cNvSpPr>
            <p:nvPr/>
          </p:nvSpPr>
          <p:spPr bwMode="blackWhite">
            <a:xfrm>
              <a:off x="1654" y="3206"/>
              <a:ext cx="2458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software and/or hardware</a:t>
              </a:r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blackWhite">
            <a:xfrm>
              <a:off x="676" y="1296"/>
              <a:ext cx="440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ar-EG"/>
            </a:p>
          </p:txBody>
        </p:sp>
        <p:sp>
          <p:nvSpPr>
            <p:cNvPr id="33813" name="Rectangle 20"/>
            <p:cNvSpPr>
              <a:spLocks noChangeArrowheads="1"/>
            </p:cNvSpPr>
            <p:nvPr/>
          </p:nvSpPr>
          <p:spPr bwMode="blackWhite">
            <a:xfrm>
              <a:off x="1899" y="1243"/>
              <a:ext cx="1966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application program</a:t>
              </a:r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blackWhite">
            <a:xfrm flipH="1">
              <a:off x="1584" y="217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blackWhite">
            <a:xfrm flipH="1">
              <a:off x="960" y="217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16" name="Rectangle 23"/>
            <p:cNvSpPr>
              <a:spLocks noChangeArrowheads="1"/>
            </p:cNvSpPr>
            <p:nvPr/>
          </p:nvSpPr>
          <p:spPr bwMode="blackWhite">
            <a:xfrm>
              <a:off x="943" y="1785"/>
              <a:ext cx="1142" cy="3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600" b="1"/>
                <a:t>OpenGL Motif</a:t>
              </a:r>
            </a:p>
            <a:p>
              <a:pPr algn="ctr"/>
              <a:r>
                <a:rPr lang="en-US" sz="1600" b="1"/>
                <a:t>widget or similar</a:t>
              </a:r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blackWhite">
            <a:xfrm>
              <a:off x="1536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blackWhite">
            <a:xfrm>
              <a:off x="2064" y="17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blackWhite">
            <a:xfrm>
              <a:off x="960" y="17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blackWhite">
            <a:xfrm>
              <a:off x="816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blackWhite">
            <a:xfrm>
              <a:off x="2160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blackWhite">
            <a:xfrm>
              <a:off x="2880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23" name="Line 30"/>
            <p:cNvSpPr>
              <a:spLocks noChangeShapeType="1"/>
            </p:cNvSpPr>
            <p:nvPr/>
          </p:nvSpPr>
          <p:spPr bwMode="blackWhite">
            <a:xfrm>
              <a:off x="3792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24" name="Line 31"/>
            <p:cNvSpPr>
              <a:spLocks noChangeShapeType="1"/>
            </p:cNvSpPr>
            <p:nvPr/>
          </p:nvSpPr>
          <p:spPr bwMode="blackWhite">
            <a:xfrm>
              <a:off x="4560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25" name="Line 32"/>
            <p:cNvSpPr>
              <a:spLocks noChangeShapeType="1"/>
            </p:cNvSpPr>
            <p:nvPr/>
          </p:nvSpPr>
          <p:spPr bwMode="blackWhite">
            <a:xfrm>
              <a:off x="4032" y="303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26" name="Line 33"/>
            <p:cNvSpPr>
              <a:spLocks noChangeShapeType="1"/>
            </p:cNvSpPr>
            <p:nvPr/>
          </p:nvSpPr>
          <p:spPr bwMode="blackWhite">
            <a:xfrm>
              <a:off x="1680" y="303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827" name="Line 34"/>
            <p:cNvSpPr>
              <a:spLocks noChangeShapeType="1"/>
            </p:cNvSpPr>
            <p:nvPr/>
          </p:nvSpPr>
          <p:spPr bwMode="blackWhite">
            <a:xfrm flipH="1">
              <a:off x="1584" y="260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69200" cy="1219200"/>
          </a:xfrm>
        </p:spPr>
        <p:txBody>
          <a:bodyPr/>
          <a:lstStyle/>
          <a:p>
            <a:r>
              <a:rPr lang="en-US"/>
              <a:t>Graphics Applications</a:t>
            </a:r>
          </a:p>
        </p:txBody>
      </p:sp>
      <p:sp>
        <p:nvSpPr>
          <p:cNvPr id="1331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752600"/>
            <a:ext cx="7696200" cy="4114800"/>
          </a:xfrm>
        </p:spPr>
        <p:txBody>
          <a:bodyPr/>
          <a:lstStyle/>
          <a:p>
            <a:r>
              <a:rPr lang="en-US" dirty="0"/>
              <a:t>Medical Visualization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4263" y="1600200"/>
            <a:ext cx="1466850" cy="4800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5037138" cy="42052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Lack of Object Orientation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OpenGL is not object oriented so that there are multiple functions for a given logical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glVertex3f</a:t>
            </a:r>
            <a:r>
              <a:rPr 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glVertex2i</a:t>
            </a:r>
            <a:r>
              <a:rPr 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glVertex3dv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Underlying storage mode is the same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Easy to create overloaded functions in C++ but issue is efficiency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 function format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2667000" y="2743200"/>
            <a:ext cx="32877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>
                <a:latin typeface="Courier New" pitchFamily="49" charset="0"/>
              </a:rPr>
              <a:t>Vertex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>
                <a:solidFill>
                  <a:srgbClr val="33CC33"/>
                </a:solidFill>
                <a:latin typeface="Courier New" pitchFamily="49" charset="0"/>
              </a:rPr>
              <a:t>f</a:t>
            </a:r>
            <a:r>
              <a:rPr lang="en-US" sz="2400" b="1">
                <a:latin typeface="Courier New" pitchFamily="49" charset="0"/>
              </a:rPr>
              <a:t>(x,y,z)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 flipV="1">
            <a:off x="2133600" y="3200400"/>
            <a:ext cx="685800" cy="4572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609600" y="3657600"/>
            <a:ext cx="2814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belongs to GL library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H="1">
            <a:off x="3733800" y="21336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3681413" y="1793875"/>
            <a:ext cx="19335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function name</a:t>
            </a: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 flipH="1" flipV="1">
            <a:off x="4572000" y="3124200"/>
            <a:ext cx="457200" cy="45720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5029200" y="3429000"/>
            <a:ext cx="1976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x,y,z</a:t>
            </a:r>
            <a:r>
              <a:rPr lang="en-US" sz="2400">
                <a:latin typeface="Times New Roman" pitchFamily="18" charset="0"/>
              </a:rPr>
              <a:t> are floats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blackWhite">
          <a:xfrm>
            <a:off x="3048000" y="48768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ar-EG" sz="2400"/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1754188" y="5019675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glVertex3f</a:t>
            </a:r>
            <a:r>
              <a:rPr lang="en-US" sz="2400" b="1">
                <a:solidFill>
                  <a:srgbClr val="33CC33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(p)</a:t>
            </a:r>
            <a:endParaRPr lang="en-US" sz="2400">
              <a:latin typeface="Courier New" pitchFamily="49" charset="0"/>
            </a:endParaRP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H="1" flipV="1">
            <a:off x="3810000" y="5410200"/>
            <a:ext cx="609600" cy="53340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4572000" y="5638800"/>
            <a:ext cx="3279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p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US" sz="2400">
                <a:latin typeface="Times New Roman" pitchFamily="18" charset="0"/>
              </a:rPr>
              <a:t>is a pointer to an array</a:t>
            </a:r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 flipH="1">
            <a:off x="4343400" y="2286000"/>
            <a:ext cx="1524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>
            <a:off x="6048375" y="1981200"/>
            <a:ext cx="1571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dimensions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1143000"/>
          </a:xfrm>
        </p:spPr>
        <p:txBody>
          <a:bodyPr/>
          <a:lstStyle/>
          <a:p>
            <a:r>
              <a:rPr lang="en-US"/>
              <a:t>Program Structure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include files</a:t>
            </a:r>
          </a:p>
          <a:p>
            <a:pPr>
              <a:defRPr/>
            </a:pPr>
            <a:r>
              <a:rPr lang="en-US" dirty="0"/>
              <a:t>Main function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Initialize glut and display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Create window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Register Callbacks functions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Additional initialization for creating coordinate system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Main Loop (event loop)</a:t>
            </a:r>
          </a:p>
          <a:p>
            <a:pPr marL="571500" indent="-514350">
              <a:buFont typeface="+mj-lt"/>
              <a:buAutoNum type="arabicPeriod"/>
              <a:defRPr/>
            </a:pPr>
            <a:endParaRPr lang="en-US" sz="2900" dirty="0"/>
          </a:p>
          <a:p>
            <a:pPr lvl="1">
              <a:defRPr/>
            </a:pPr>
            <a:endParaRPr lang="ar-EG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Structure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defRPr/>
            </a:pPr>
            <a:r>
              <a:rPr lang="en-US" sz="2900" dirty="0"/>
              <a:t>Registered functions</a:t>
            </a:r>
          </a:p>
          <a:p>
            <a:pPr marL="971550" lvl="1" indent="-514350">
              <a:defRPr/>
            </a:pPr>
            <a:r>
              <a:rPr lang="en-US" sz="2400" dirty="0"/>
              <a:t>Display function(rendering </a:t>
            </a:r>
            <a:r>
              <a:rPr lang="en-US" sz="2400" dirty="0" err="1"/>
              <a:t>func</a:t>
            </a:r>
            <a:r>
              <a:rPr lang="en-US" sz="2400" dirty="0"/>
              <a:t>), Mouse, Keyboard, Motion, Redisplay ……functions</a:t>
            </a:r>
          </a:p>
          <a:p>
            <a:pPr>
              <a:defRPr/>
            </a:pPr>
            <a:endParaRPr lang="ar-E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Coordinate Systems &amp;OpenGL Camera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4191000" cy="4038600"/>
          </a:xfrm>
        </p:spPr>
        <p:txBody>
          <a:bodyPr/>
          <a:lstStyle/>
          <a:p>
            <a:pPr eaLnBrk="1" hangingPunct="1"/>
            <a:r>
              <a:rPr lang="en-US" sz="2300"/>
              <a:t>Right-handed system</a:t>
            </a:r>
          </a:p>
          <a:p>
            <a:pPr eaLnBrk="1" hangingPunct="1"/>
            <a:r>
              <a:rPr lang="en-US" sz="2300"/>
              <a:t>From point of view of camera looking out into scene:</a:t>
            </a:r>
          </a:p>
          <a:p>
            <a:pPr lvl="1" eaLnBrk="1" hangingPunct="1"/>
            <a:r>
              <a:rPr lang="en-US" sz="2000"/>
              <a:t>OpenGL places a camera at the origin in object space pointing in the negative </a:t>
            </a:r>
            <a:r>
              <a:rPr lang="en-US" sz="2000" i="1">
                <a:latin typeface="Times New Roman" pitchFamily="18" charset="0"/>
              </a:rPr>
              <a:t>z</a:t>
            </a:r>
            <a:r>
              <a:rPr lang="en-US" sz="2000"/>
              <a:t> direction</a:t>
            </a:r>
          </a:p>
          <a:p>
            <a:pPr eaLnBrk="1" hangingPunct="1"/>
            <a:r>
              <a:rPr lang="en-US" sz="2300"/>
              <a:t>Positive rotations are counterclockwise around axis of rotation</a:t>
            </a:r>
          </a:p>
        </p:txBody>
      </p:sp>
      <p:pic>
        <p:nvPicPr>
          <p:cNvPr id="38916" name="Picture 4" descr="an02f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800600" y="3676650"/>
            <a:ext cx="3771900" cy="2419350"/>
          </a:xfrm>
        </p:spPr>
      </p:pic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5486400" y="1828800"/>
            <a:ext cx="2590800" cy="1828800"/>
            <a:chOff x="3312" y="960"/>
            <a:chExt cx="2112" cy="1582"/>
          </a:xfrm>
        </p:grpSpPr>
        <p:grpSp>
          <p:nvGrpSpPr>
            <p:cNvPr id="38918" name="Group 6"/>
            <p:cNvGrpSpPr>
              <a:grpSpLocks/>
            </p:cNvGrpSpPr>
            <p:nvPr/>
          </p:nvGrpSpPr>
          <p:grpSpPr bwMode="auto">
            <a:xfrm>
              <a:off x="3456" y="960"/>
              <a:ext cx="1826" cy="1582"/>
              <a:chOff x="552" y="2434"/>
              <a:chExt cx="1826" cy="1582"/>
            </a:xfrm>
          </p:grpSpPr>
          <p:sp>
            <p:nvSpPr>
              <p:cNvPr id="38925" name="Line 7"/>
              <p:cNvSpPr>
                <a:spLocks noChangeAspect="1" noChangeShapeType="1"/>
              </p:cNvSpPr>
              <p:nvPr/>
            </p:nvSpPr>
            <p:spPr bwMode="auto">
              <a:xfrm>
                <a:off x="1378" y="3347"/>
                <a:ext cx="1000" cy="3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med" len="lg"/>
                <a:tailEnd type="triangle" w="med" len="lg"/>
              </a:ln>
            </p:spPr>
            <p:txBody>
              <a:bodyPr/>
              <a:lstStyle/>
              <a:p>
                <a:endParaRPr lang="ar-EG"/>
              </a:p>
            </p:txBody>
          </p:sp>
          <p:sp>
            <p:nvSpPr>
              <p:cNvPr id="38926" name="Line 8"/>
              <p:cNvSpPr>
                <a:spLocks noChangeAspect="1" noChangeShapeType="1"/>
              </p:cNvSpPr>
              <p:nvPr/>
            </p:nvSpPr>
            <p:spPr bwMode="auto">
              <a:xfrm rot="-3000000">
                <a:off x="358" y="3249"/>
                <a:ext cx="961" cy="5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</p:spPr>
            <p:txBody>
              <a:bodyPr/>
              <a:lstStyle/>
              <a:p>
                <a:endParaRPr lang="ar-EG"/>
              </a:p>
            </p:txBody>
          </p:sp>
          <p:sp>
            <p:nvSpPr>
              <p:cNvPr id="38927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1379" y="2434"/>
                <a:ext cx="0" cy="9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med" len="lg"/>
                <a:tailEnd type="triangle" w="med" len="lg"/>
              </a:ln>
            </p:spPr>
            <p:txBody>
              <a:bodyPr/>
              <a:lstStyle/>
              <a:p>
                <a:endParaRPr lang="ar-EG"/>
              </a:p>
            </p:txBody>
          </p:sp>
        </p:grpSp>
        <p:pic>
          <p:nvPicPr>
            <p:cNvPr id="38919" name="Picture 10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68" y="1056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0" name="Picture 11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12" y="225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1" name="Picture 12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86" y="2208"/>
              <a:ext cx="2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22" name="Group 13"/>
            <p:cNvGrpSpPr>
              <a:grpSpLocks/>
            </p:cNvGrpSpPr>
            <p:nvPr/>
          </p:nvGrpSpPr>
          <p:grpSpPr bwMode="auto">
            <a:xfrm rot="-1200000">
              <a:off x="4080" y="1776"/>
              <a:ext cx="396" cy="144"/>
              <a:chOff x="624" y="3696"/>
              <a:chExt cx="396" cy="144"/>
            </a:xfrm>
          </p:grpSpPr>
          <p:sp>
            <p:nvSpPr>
              <p:cNvPr id="38923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8924" name="AutoShape 15"/>
              <p:cNvSpPr>
                <a:spLocks noChangeArrowheads="1"/>
              </p:cNvSpPr>
              <p:nvPr/>
            </p:nvSpPr>
            <p:spPr bwMode="auto">
              <a:xfrm rot="5400000">
                <a:off x="894" y="3714"/>
                <a:ext cx="144" cy="108"/>
              </a:xfrm>
              <a:custGeom>
                <a:avLst/>
                <a:gdLst>
                  <a:gd name="T0" fmla="*/ 1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00 h 21600"/>
                  <a:gd name="T14" fmla="*/ 17100 w 21600"/>
                  <a:gd name="T15" fmla="*/ 17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OpenGL Camera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4343400" cy="4038600"/>
          </a:xfrm>
        </p:spPr>
        <p:txBody>
          <a:bodyPr/>
          <a:lstStyle/>
          <a:p>
            <a:pPr eaLnBrk="1" hangingPunct="1"/>
            <a:r>
              <a:rPr lang="en-US" sz="2000"/>
              <a:t>The units in </a:t>
            </a:r>
            <a:r>
              <a:rPr lang="en-US" sz="2000" b="1">
                <a:latin typeface="Courier New" pitchFamily="49" charset="0"/>
              </a:rPr>
              <a:t>glVertex</a:t>
            </a:r>
            <a:r>
              <a:rPr lang="en-US" sz="2000"/>
              <a:t> are determined by the application and are called </a:t>
            </a:r>
            <a:r>
              <a:rPr lang="en-US" sz="2000" i="1"/>
              <a:t>object</a:t>
            </a:r>
            <a:r>
              <a:rPr lang="en-US" sz="2000"/>
              <a:t> or </a:t>
            </a:r>
            <a:r>
              <a:rPr lang="en-US" sz="2000" i="1"/>
              <a:t>problem coordinates</a:t>
            </a:r>
          </a:p>
          <a:p>
            <a:pPr eaLnBrk="1" hangingPunct="1"/>
            <a:r>
              <a:rPr lang="en-US" sz="2000"/>
              <a:t>The viewing specifications are also in object coordinates and it is the size of the viewing volume that determines what will appear in the image</a:t>
            </a:r>
          </a:p>
          <a:p>
            <a:pPr eaLnBrk="1" hangingPunct="1"/>
            <a:r>
              <a:rPr lang="en-US" sz="2000"/>
              <a:t>Internally, OpenGL will convert to </a:t>
            </a:r>
            <a:r>
              <a:rPr lang="en-US" sz="2000" i="1"/>
              <a:t>camera (eye) coordinates</a:t>
            </a:r>
            <a:r>
              <a:rPr lang="en-US" sz="2000"/>
              <a:t> and later to  </a:t>
            </a:r>
            <a:r>
              <a:rPr lang="en-US" sz="2000" i="1"/>
              <a:t>screen coordinates</a:t>
            </a:r>
            <a:endParaRPr lang="en-US" sz="2300"/>
          </a:p>
        </p:txBody>
      </p:sp>
      <p:pic>
        <p:nvPicPr>
          <p:cNvPr id="39940" name="Picture 5" descr="coordinat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2187575"/>
            <a:ext cx="3276600" cy="3016250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Transformations in OpenGl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Modeling transformation</a:t>
            </a:r>
          </a:p>
          <a:p>
            <a:pPr lvl="1" eaLnBrk="1" hangingPunct="1"/>
            <a:r>
              <a:rPr lang="en-US"/>
              <a:t>Refer to the transformation of models (i.e., the scenes, or objects)</a:t>
            </a:r>
          </a:p>
          <a:p>
            <a:pPr eaLnBrk="1" hangingPunct="1"/>
            <a:r>
              <a:rPr lang="en-US"/>
              <a:t>Viewing transformation</a:t>
            </a:r>
          </a:p>
          <a:p>
            <a:pPr lvl="1" eaLnBrk="1" hangingPunct="1"/>
            <a:r>
              <a:rPr lang="en-US"/>
              <a:t>Refer to the transformation on the camera</a:t>
            </a:r>
          </a:p>
          <a:p>
            <a:pPr eaLnBrk="1" hangingPunct="1"/>
            <a:r>
              <a:rPr lang="en-US"/>
              <a:t>Projection transformation</a:t>
            </a:r>
          </a:p>
          <a:p>
            <a:pPr lvl="1" eaLnBrk="1" hangingPunct="1"/>
            <a:r>
              <a:rPr lang="en-US"/>
              <a:t>Refer to the transformation from scene to image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simple.c revisited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#include &lt;GL/glut.h&gt;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int main(int argc, char** argv)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glutInit(&amp;argc,argv);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glutInitDisplayMode(GLUT_SINGLE|GLUT_RGB);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glutInitWindowSize(500,500);    	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glutInitWindowPosition(0,0);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glutCreateWindow("simple");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glutDisplayFunc(mydisplay);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init();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glutMainLoop();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80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>
            <a:off x="3962400" y="2057400"/>
            <a:ext cx="1143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57800" y="1809750"/>
            <a:ext cx="1757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includes </a:t>
            </a: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gl.h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 flipV="1">
            <a:off x="5181600" y="3581400"/>
            <a:ext cx="91440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465763" y="3733800"/>
            <a:ext cx="32972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define window properties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 flipV="1">
            <a:off x="2362200" y="4800600"/>
            <a:ext cx="15240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873500" y="5029200"/>
            <a:ext cx="2298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set OpenGL state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 flipV="1">
            <a:off x="3200400" y="5486400"/>
            <a:ext cx="1371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713288" y="5638800"/>
            <a:ext cx="21447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enter event loop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 flipV="1">
            <a:off x="4953000" y="4343400"/>
            <a:ext cx="990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000750" y="4495800"/>
            <a:ext cx="2152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display callback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GLUT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b="1" dirty="0" err="1">
                <a:latin typeface="Courier New" pitchFamily="49" charset="0"/>
              </a:rPr>
              <a:t>glutInit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/>
              <a:t>allows application to get command line arguments and initializes system</a:t>
            </a:r>
            <a:endParaRPr lang="en-US" sz="2200" b="1" dirty="0"/>
          </a:p>
          <a:p>
            <a:pPr eaLnBrk="1" hangingPunct="1">
              <a:lnSpc>
                <a:spcPct val="80000"/>
              </a:lnSpc>
            </a:pPr>
            <a:r>
              <a:rPr lang="en-US" sz="2200" b="1" dirty="0" err="1">
                <a:latin typeface="Courier New" pitchFamily="49" charset="0"/>
              </a:rPr>
              <a:t>gluInitDisplayMode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/>
              <a:t>requests properties for the window (the </a:t>
            </a:r>
            <a:r>
              <a:rPr lang="en-US" sz="2200" i="1" dirty="0"/>
              <a:t>rendering context</a:t>
            </a:r>
            <a:r>
              <a:rPr lang="en-US" sz="22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RGB color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Single buffering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Properties logically </a:t>
            </a:r>
            <a:r>
              <a:rPr lang="en-US" sz="1800" dirty="0" err="1"/>
              <a:t>ORed</a:t>
            </a:r>
            <a:r>
              <a:rPr lang="en-US" sz="1800" dirty="0"/>
              <a:t> together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b="1" dirty="0" err="1">
                <a:latin typeface="Courier New" pitchFamily="49" charset="0"/>
              </a:rPr>
              <a:t>glutWindowSize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/>
              <a:t>in pixels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b="1" dirty="0" err="1">
                <a:latin typeface="Courier New" pitchFamily="49" charset="0"/>
              </a:rPr>
              <a:t>glutWindowPosition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/>
              <a:t>from top-left corner of display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b="1" dirty="0" err="1">
                <a:latin typeface="Courier New" pitchFamily="49" charset="0"/>
              </a:rPr>
              <a:t>glutCreateWindow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/>
              <a:t>create window with title “simple”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b="1" dirty="0" err="1">
                <a:latin typeface="Courier New" pitchFamily="49" charset="0"/>
              </a:rPr>
              <a:t>glutDisplayFunc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/>
              <a:t>display callback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b="1" dirty="0" err="1">
                <a:latin typeface="Courier New" pitchFamily="49" charset="0"/>
              </a:rPr>
              <a:t>glutMainLoop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dirty="0"/>
              <a:t>enter infinite event loop</a:t>
            </a:r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the logical coordinate system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void setTransformations()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glClearColor (0.0, 0.0, 0.0, 1.0);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glColor3f(1.0, 1.0, 1.0);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glMatrixMode (GL_PROJECTION);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glLoadIdentity ();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glOrtho(-1.0, 1.0, -1.0, 1.0, -1.0, 1.0);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}</a:t>
            </a:r>
            <a:endParaRPr lang="en-US" sz="1800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H="1">
            <a:off x="2743200" y="1981200"/>
            <a:ext cx="19050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722813" y="1676400"/>
            <a:ext cx="22113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black clear color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H="1">
            <a:off x="5486400" y="2362200"/>
            <a:ext cx="68580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183313" y="2133600"/>
            <a:ext cx="21224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opaque window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H="1">
            <a:off x="4876800" y="3200400"/>
            <a:ext cx="533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595938" y="2971800"/>
            <a:ext cx="2601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fill/draw with white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 flipV="1">
            <a:off x="4038600" y="4648200"/>
            <a:ext cx="7620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4856163" y="5105400"/>
            <a:ext cx="21542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viewing volume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69200" cy="1219200"/>
          </a:xfrm>
        </p:spPr>
        <p:txBody>
          <a:bodyPr/>
          <a:lstStyle/>
          <a:p>
            <a:r>
              <a:rPr lang="en-US"/>
              <a:t>Graphics Applications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696200" cy="4114800"/>
          </a:xfrm>
        </p:spPr>
        <p:txBody>
          <a:bodyPr/>
          <a:lstStyle/>
          <a:p>
            <a:r>
              <a:rPr lang="en-US" dirty="0"/>
              <a:t>Entertainment: Cinema</a:t>
            </a:r>
          </a:p>
        </p:txBody>
      </p:sp>
      <p:pic>
        <p:nvPicPr>
          <p:cNvPr id="10247" name="Picture 7" descr="C:\WINDOWS\Desktop\milanding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3051175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Display callback function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void ondisplay()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glClear(GL_COLOR_BUFFER_BIT);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glBegin(GL_POLYGON);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	glVertex2f(-0.5, -0.5);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	glVertex2f(-0.5, 0.5);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	glVertex2f(0.5, 0.5);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	glVertex2f(0.5, -0.5);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glEnd();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glFlush();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Input and Interaction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6962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/>
              <a:t>Multiple input devices, each of which can send a trigger to the operating system at an arbitrary time by a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Button on mouse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Pressing or releasing a key</a:t>
            </a:r>
          </a:p>
          <a:p>
            <a:pPr eaLnBrk="1" hangingPunct="1">
              <a:lnSpc>
                <a:spcPct val="90000"/>
              </a:lnSpc>
            </a:pPr>
            <a:r>
              <a:rPr lang="en-US" sz="2300"/>
              <a:t>Each trigger generates an </a:t>
            </a:r>
            <a:r>
              <a:rPr lang="en-US" sz="2300" i="1"/>
              <a:t>event</a:t>
            </a:r>
            <a:r>
              <a:rPr lang="en-US" sz="2300"/>
              <a:t> whose measure is put in an </a:t>
            </a:r>
            <a:r>
              <a:rPr lang="en-US" sz="2300" i="1"/>
              <a:t>event queue</a:t>
            </a:r>
            <a:r>
              <a:rPr lang="en-US" sz="2300"/>
              <a:t> which can be examined by the user program</a:t>
            </a:r>
          </a:p>
        </p:txBody>
      </p:sp>
      <p:pic>
        <p:nvPicPr>
          <p:cNvPr id="46084" name="Picture 6" descr="an03f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4713288"/>
            <a:ext cx="7848600" cy="849312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Callbacks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Programming interface for event-driven input</a:t>
            </a:r>
          </a:p>
          <a:p>
            <a:pPr eaLnBrk="1" hangingPunct="1"/>
            <a:r>
              <a:rPr lang="en-US"/>
              <a:t>Define a </a:t>
            </a:r>
            <a:r>
              <a:rPr lang="en-US" i="1"/>
              <a:t>callback function</a:t>
            </a:r>
            <a:r>
              <a:rPr lang="en-US"/>
              <a:t> for each type of event the graphics system recognizes</a:t>
            </a:r>
          </a:p>
          <a:p>
            <a:pPr eaLnBrk="1" hangingPunct="1"/>
            <a:r>
              <a:rPr lang="en-US"/>
              <a:t>This user-supplied function is executed when the event occurs</a:t>
            </a:r>
          </a:p>
          <a:p>
            <a:pPr lvl="1" eaLnBrk="1" hangingPunct="1"/>
            <a:r>
              <a:rPr lang="en-US"/>
              <a:t>GLUT example: </a:t>
            </a:r>
            <a:r>
              <a:rPr lang="en-US" b="1">
                <a:latin typeface="Courier New" pitchFamily="49" charset="0"/>
              </a:rPr>
              <a:t>glutMouseFunc(mymouse)</a:t>
            </a:r>
            <a:endParaRPr 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 flipH="1">
            <a:off x="5257800" y="5181600"/>
            <a:ext cx="533400" cy="3810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ar-EG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791200" y="4800600"/>
            <a:ext cx="3159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rgbClr val="00FF00"/>
                </a:solidFill>
                <a:latin typeface="Times New Roman" pitchFamily="18" charset="0"/>
              </a:rPr>
              <a:t>mouse callback function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GLUT event loop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/>
              <a:t>Last line in </a:t>
            </a:r>
            <a:r>
              <a:rPr lang="en-US" sz="2300" b="1">
                <a:latin typeface="Courier New" pitchFamily="49" charset="0"/>
              </a:rPr>
              <a:t>main.c</a:t>
            </a:r>
            <a:r>
              <a:rPr lang="en-US" sz="2300"/>
              <a:t> for a program using GLUT is the infinite event loop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glutMainLoop();</a:t>
            </a:r>
          </a:p>
          <a:p>
            <a:pPr eaLnBrk="1" hangingPunct="1">
              <a:lnSpc>
                <a:spcPct val="80000"/>
              </a:lnSpc>
            </a:pPr>
            <a:r>
              <a:rPr lang="en-US" sz="2300"/>
              <a:t>In each pass through the event loop, GLUT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looks at the events in the queue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for each event in the queue, GLUT executes the appropriate callback function if one is defined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no callback is defined for the event, the event is ignored</a:t>
            </a:r>
          </a:p>
          <a:p>
            <a:pPr eaLnBrk="1" hangingPunct="1">
              <a:lnSpc>
                <a:spcPct val="80000"/>
              </a:lnSpc>
            </a:pPr>
            <a:r>
              <a:rPr lang="en-US" sz="2300"/>
              <a:t>In </a:t>
            </a:r>
            <a:r>
              <a:rPr lang="en-US" sz="2400" b="1">
                <a:latin typeface="Courier New" pitchFamily="49" charset="0"/>
              </a:rPr>
              <a:t>main.c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glutDisplayFunc(mydisplay)</a:t>
            </a:r>
            <a:r>
              <a:rPr lang="en-US" sz="2000"/>
              <a:t> identifies the function to be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Every GLUT program must have a display callback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Assignment policy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Using OpenGl primitives , Draw your  specific object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Applications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12033"/>
              </p:ext>
            </p:extLst>
          </p:nvPr>
        </p:nvGraphicFramePr>
        <p:xfrm>
          <a:off x="2971800" y="1828800"/>
          <a:ext cx="4741862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3450343" imgH="3029462" progId="Photoshop.Image.7">
                  <p:embed/>
                </p:oleObj>
              </mc:Choice>
              <mc:Fallback>
                <p:oleObj name="Image" r:id="rId2" imgW="3450343" imgH="302946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4741862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1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4570413" cy="3381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69200" cy="1219200"/>
          </a:xfrm>
        </p:spPr>
        <p:txBody>
          <a:bodyPr/>
          <a:lstStyle/>
          <a:p>
            <a:r>
              <a:rPr lang="en-US"/>
              <a:t>Graphics Applications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696200" cy="4114800"/>
          </a:xfrm>
        </p:spPr>
        <p:txBody>
          <a:bodyPr/>
          <a:lstStyle/>
          <a:p>
            <a:r>
              <a:rPr lang="en-US" dirty="0"/>
              <a:t>Scientific Visualization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1063" y="1981200"/>
            <a:ext cx="2286000" cy="2286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78620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69200" cy="1219200"/>
          </a:xfrm>
        </p:spPr>
        <p:txBody>
          <a:bodyPr/>
          <a:lstStyle/>
          <a:p>
            <a:r>
              <a:rPr lang="en-US"/>
              <a:t>Graphics Applications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696200" cy="4114800"/>
          </a:xfrm>
        </p:spPr>
        <p:txBody>
          <a:bodyPr/>
          <a:lstStyle/>
          <a:p>
            <a:r>
              <a:rPr lang="en-US" dirty="0"/>
              <a:t>Computer Aided Design (CAD)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3950" y="2352675"/>
            <a:ext cx="1847850" cy="16097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20000"/>
          </a:blip>
          <a:srcRect/>
          <a:stretch>
            <a:fillRect/>
          </a:stretch>
        </p:blipFill>
        <p:spPr bwMode="auto">
          <a:xfrm>
            <a:off x="304800" y="4114800"/>
            <a:ext cx="1905000" cy="20955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8438" name="Picture 6" descr="H:\hier\pictures\dissertation\torp.wholething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8F97C7"/>
              </a:clrFrom>
              <a:clrTo>
                <a:srgbClr val="8F97C7">
                  <a:alpha val="0"/>
                </a:srgbClr>
              </a:clrTo>
            </a:clrChange>
          </a:blip>
          <a:srcRect l="4950" t="14906" r="2174" b="6656"/>
          <a:stretch>
            <a:fillRect/>
          </a:stretch>
        </p:blipFill>
        <p:spPr bwMode="auto">
          <a:xfrm>
            <a:off x="4343400" y="1828800"/>
            <a:ext cx="45529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114800"/>
            <a:ext cx="2857500" cy="1876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66310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69200" cy="1219200"/>
          </a:xfrm>
        </p:spPr>
        <p:txBody>
          <a:bodyPr/>
          <a:lstStyle/>
          <a:p>
            <a:r>
              <a:rPr lang="en-US"/>
              <a:t>Graphics </a:t>
            </a:r>
            <a:br>
              <a:rPr lang="en-US"/>
            </a:br>
            <a:r>
              <a:rPr lang="en-US"/>
              <a:t>Applications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7696200" cy="4114800"/>
          </a:xfrm>
        </p:spPr>
        <p:txBody>
          <a:bodyPr/>
          <a:lstStyle/>
          <a:p>
            <a:r>
              <a:rPr lang="en-US"/>
              <a:t>Entertainment: Games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772400" y="4419600"/>
            <a:ext cx="987425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</a:rPr>
              <a:t>GT Racer 3</a:t>
            </a:r>
          </a:p>
        </p:txBody>
      </p:sp>
      <p:pic>
        <p:nvPicPr>
          <p:cNvPr id="19461" name="Picture 5" descr="C:\WINDOWS\Desktop\granturismo3_screen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75" y="3654425"/>
            <a:ext cx="4067175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C:\WINDOWS\Desktop\gt3_0322_screen0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188" y="550863"/>
            <a:ext cx="4067175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C:\WINDOWS\Desktop\gt3_0322_screen0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2175" y="3654425"/>
            <a:ext cx="404018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672138" y="6627813"/>
            <a:ext cx="3305175" cy="2778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</a:rPr>
              <a:t>Polyphony Digital: Gran Turismo 3, A Spec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69200" cy="1219200"/>
          </a:xfrm>
        </p:spPr>
        <p:txBody>
          <a:bodyPr/>
          <a:lstStyle/>
          <a:p>
            <a:r>
              <a:rPr lang="en-US" dirty="0"/>
              <a:t>What is Computer Graphics 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696200" cy="4114800"/>
          </a:xfrm>
        </p:spPr>
        <p:txBody>
          <a:bodyPr/>
          <a:lstStyle/>
          <a:p>
            <a:r>
              <a:rPr lang="en-US" sz="2700" dirty="0"/>
              <a:t>The term of </a:t>
            </a:r>
            <a:r>
              <a:rPr lang="en-US" sz="2700" dirty="0">
                <a:solidFill>
                  <a:srgbClr val="FF0000"/>
                </a:solidFill>
              </a:rPr>
              <a:t>Computer Graphics </a:t>
            </a:r>
            <a:r>
              <a:rPr lang="en-US" sz="2700" dirty="0"/>
              <a:t>includes almost everything on computers that is </a:t>
            </a:r>
            <a:r>
              <a:rPr lang="en-US" sz="2700" dirty="0">
                <a:solidFill>
                  <a:srgbClr val="FF0000"/>
                </a:solidFill>
              </a:rPr>
              <a:t>not text or sound. </a:t>
            </a:r>
          </a:p>
          <a:p>
            <a:r>
              <a:rPr lang="en-US" sz="2700" dirty="0"/>
              <a:t>It is creation, storage and manipulation of images and models using  Algorithms and data structures.</a:t>
            </a:r>
          </a:p>
          <a:p>
            <a:r>
              <a:rPr lang="en-US" sz="2700" dirty="0"/>
              <a:t>It is art of drawing pictures on computer using programming. In other words, we can say that computer graphics is a rendering tool for the generation and manipulation of images.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870000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Y \] 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.875"/>
  <p:tag name="PICTUREFILESIZE" val="4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Z \] 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4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X \] 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.875"/>
  <p:tag name="PICTUREFILESIZE" val="462"/>
</p:tagLst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1424</TotalTime>
  <Words>1715</Words>
  <Application>Microsoft Office PowerPoint</Application>
  <PresentationFormat>On-screen Show (4:3)</PresentationFormat>
  <Paragraphs>290</Paragraphs>
  <Slides>44</Slides>
  <Notes>31</Notes>
  <HiddenSlides>33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Courier New</vt:lpstr>
      <vt:lpstr>Times New Roman</vt:lpstr>
      <vt:lpstr>Wingdings</vt:lpstr>
      <vt:lpstr>Studio</vt:lpstr>
      <vt:lpstr>Image</vt:lpstr>
      <vt:lpstr>PowerPoint Presentation</vt:lpstr>
      <vt:lpstr>Prerequisites</vt:lpstr>
      <vt:lpstr>Graphics Applications</vt:lpstr>
      <vt:lpstr>Graphics Applications</vt:lpstr>
      <vt:lpstr>Graphics Applications</vt:lpstr>
      <vt:lpstr>Graphics Applications</vt:lpstr>
      <vt:lpstr>Graphics Applications</vt:lpstr>
      <vt:lpstr>Graphics  Applications</vt:lpstr>
      <vt:lpstr>What is Computer Graphics ?</vt:lpstr>
      <vt:lpstr>Computer Graphics Made Up of 4 Components</vt:lpstr>
      <vt:lpstr>Why Study Computer Graphics?</vt:lpstr>
      <vt:lpstr>Introduction to  OpenGL</vt:lpstr>
      <vt:lpstr>OpenGL: Setup in Windows</vt:lpstr>
      <vt:lpstr>OpenGL: Setup in Windows</vt:lpstr>
      <vt:lpstr>OpenGL: Setup in Windows</vt:lpstr>
      <vt:lpstr>OpenGL: Setup in Windows</vt:lpstr>
      <vt:lpstr>OpenGL: Setup in Windows</vt:lpstr>
      <vt:lpstr>OpenGL: Setup in Windows</vt:lpstr>
      <vt:lpstr>OpenGL: Setup in Windows</vt:lpstr>
      <vt:lpstr>OpenGL: Setup in Windows</vt:lpstr>
      <vt:lpstr>What is Opengl</vt:lpstr>
      <vt:lpstr>The Programmer’s Interface</vt:lpstr>
      <vt:lpstr>API Contents</vt:lpstr>
      <vt:lpstr>History of OpenGL</vt:lpstr>
      <vt:lpstr>OpenGL: What is It?</vt:lpstr>
      <vt:lpstr>OpenGL Evolution</vt:lpstr>
      <vt:lpstr>Why Opengl</vt:lpstr>
      <vt:lpstr>OpenGL Libraries</vt:lpstr>
      <vt:lpstr>Software Organization</vt:lpstr>
      <vt:lpstr>Lack of Object Orientation</vt:lpstr>
      <vt:lpstr>OpenGL function format</vt:lpstr>
      <vt:lpstr>Program Structure</vt:lpstr>
      <vt:lpstr>Program Structure</vt:lpstr>
      <vt:lpstr>Coordinate Systems &amp;OpenGL Camera</vt:lpstr>
      <vt:lpstr>OpenGL Camera</vt:lpstr>
      <vt:lpstr>Transformations in OpenGl</vt:lpstr>
      <vt:lpstr>simple.c revisited</vt:lpstr>
      <vt:lpstr>GLUT functions</vt:lpstr>
      <vt:lpstr>Sets the logical coordinate system</vt:lpstr>
      <vt:lpstr>Display callback function</vt:lpstr>
      <vt:lpstr>Input and Interaction</vt:lpstr>
      <vt:lpstr>Callbacks</vt:lpstr>
      <vt:lpstr>GLUT event loop</vt:lpstr>
      <vt:lpstr>Assignment policy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OpenGL</dc:title>
  <dc:creator>Mani Thomas</dc:creator>
  <cp:lastModifiedBy>Mai Ashraf Bakeer</cp:lastModifiedBy>
  <cp:revision>169</cp:revision>
  <dcterms:created xsi:type="dcterms:W3CDTF">2005-09-03T01:06:46Z</dcterms:created>
  <dcterms:modified xsi:type="dcterms:W3CDTF">2021-04-03T20:37:57Z</dcterms:modified>
</cp:coreProperties>
</file>