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5"/>
  </p:notesMasterIdLst>
  <p:sldIdLst>
    <p:sldId id="257" r:id="rId2"/>
    <p:sldId id="284" r:id="rId3"/>
    <p:sldId id="285" r:id="rId4"/>
    <p:sldId id="286" r:id="rId5"/>
    <p:sldId id="307" r:id="rId6"/>
    <p:sldId id="287" r:id="rId7"/>
    <p:sldId id="288" r:id="rId8"/>
    <p:sldId id="289" r:id="rId9"/>
    <p:sldId id="291" r:id="rId10"/>
    <p:sldId id="292" r:id="rId11"/>
    <p:sldId id="290" r:id="rId12"/>
    <p:sldId id="293" r:id="rId13"/>
    <p:sldId id="295" r:id="rId14"/>
    <p:sldId id="296" r:id="rId15"/>
    <p:sldId id="297" r:id="rId16"/>
    <p:sldId id="300" r:id="rId17"/>
    <p:sldId id="305" r:id="rId18"/>
    <p:sldId id="306" r:id="rId19"/>
    <p:sldId id="301" r:id="rId20"/>
    <p:sldId id="303" r:id="rId21"/>
    <p:sldId id="304" r:id="rId22"/>
    <p:sldId id="294" r:id="rId23"/>
    <p:sldId id="29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63D"/>
    <a:srgbClr val="6998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033" autoAdjust="0"/>
  </p:normalViewPr>
  <p:slideViewPr>
    <p:cSldViewPr snapToGrid="0">
      <p:cViewPr varScale="1">
        <p:scale>
          <a:sx n="74" d="100"/>
          <a:sy n="74" d="100"/>
        </p:scale>
        <p:origin x="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30DA4-B6FA-4717-9CCF-F419E451828D}" type="datetimeFigureOut">
              <a:rPr lang="en-US" smtClean="0"/>
              <a:t>10/17/2025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29CC6-FBF8-407E-9649-C0A2A041518E}" type="slidenum">
              <a:rPr lang="en-US" smtClean="0"/>
              <a:t>‹#›</a:t>
            </a:fld>
            <a:endParaRPr lang="en-US"/>
          </a:p>
        </p:txBody>
      </p:sp>
    </p:spTree>
    <p:extLst>
      <p:ext uri="{BB962C8B-B14F-4D97-AF65-F5344CB8AC3E}">
        <p14:creationId xmlns:p14="http://schemas.microsoft.com/office/powerpoint/2010/main" val="1319346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1. </a:t>
            </a:r>
            <a:r>
              <a:rPr lang="en-US" sz="1200" b="1" i="0" kern="1200" dirty="0" err="1">
                <a:solidFill>
                  <a:schemeClr val="tx1"/>
                </a:solidFill>
                <a:effectLst/>
                <a:latin typeface="+mn-lt"/>
                <a:ea typeface="+mn-ea"/>
                <a:cs typeface="+mn-cs"/>
              </a:rPr>
              <a:t>onAttach</a:t>
            </a:r>
            <a:r>
              <a:rPr lang="en-US" sz="1200" b="1"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To initialize a fragment with the respective activity, we use the above method. Using this method, the fragment gets fully initialized. It is called once the fragment is associated with its activity, allowing the fragment to interact with the activity context and access its properties.</a:t>
            </a:r>
          </a:p>
          <a:p>
            <a:pPr fontAlgn="base"/>
            <a:r>
              <a:rPr lang="en-US" sz="1200" b="1" i="0" kern="1200" dirty="0">
                <a:solidFill>
                  <a:schemeClr val="tx1"/>
                </a:solidFill>
                <a:effectLst/>
                <a:latin typeface="+mn-lt"/>
                <a:ea typeface="+mn-ea"/>
                <a:cs typeface="+mn-cs"/>
              </a:rPr>
              <a:t>2. </a:t>
            </a:r>
            <a:r>
              <a:rPr lang="en-US" sz="1200" b="1" i="0" kern="1200" dirty="0" err="1">
                <a:solidFill>
                  <a:schemeClr val="tx1"/>
                </a:solidFill>
                <a:effectLst/>
                <a:latin typeface="+mn-lt"/>
                <a:ea typeface="+mn-ea"/>
                <a:cs typeface="+mn-cs"/>
              </a:rPr>
              <a:t>onCreate</a:t>
            </a:r>
            <a:r>
              <a:rPr lang="en-US" sz="1200" b="1"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This method is used to create a fragment and initialize the necessary components. We may want to retain these essential components even if the fragment is paused or stopped and then resumed. It is called to perform the initial setup, such as inflating views and setting up resources.</a:t>
            </a:r>
          </a:p>
          <a:p>
            <a:pPr fontAlgn="base"/>
            <a:r>
              <a:rPr lang="en-US" sz="1200" b="1" i="0" kern="1200" dirty="0">
                <a:solidFill>
                  <a:schemeClr val="tx1"/>
                </a:solidFill>
                <a:effectLst/>
                <a:latin typeface="+mn-lt"/>
                <a:ea typeface="+mn-ea"/>
                <a:cs typeface="+mn-cs"/>
              </a:rPr>
              <a:t>3. </a:t>
            </a:r>
            <a:r>
              <a:rPr lang="en-US" sz="1200" b="1" i="0" kern="1200" dirty="0" err="1">
                <a:solidFill>
                  <a:schemeClr val="tx1"/>
                </a:solidFill>
                <a:effectLst/>
                <a:latin typeface="+mn-lt"/>
                <a:ea typeface="+mn-ea"/>
                <a:cs typeface="+mn-cs"/>
              </a:rPr>
              <a:t>onCreateView</a:t>
            </a:r>
            <a:r>
              <a:rPr lang="en-US" sz="1200" b="1"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This method is used to return the UI layout of the fragment to the user. This method is invoked at the time when the fragment is created. If you don’t have any design with your fragment then just return null.</a:t>
            </a:r>
          </a:p>
          <a:p>
            <a:pPr fontAlgn="base"/>
            <a:r>
              <a:rPr lang="en-US" sz="1200" b="1" i="0" kern="1200" dirty="0">
                <a:solidFill>
                  <a:schemeClr val="tx1"/>
                </a:solidFill>
                <a:effectLst/>
                <a:latin typeface="+mn-lt"/>
                <a:ea typeface="+mn-ea"/>
                <a:cs typeface="+mn-cs"/>
              </a:rPr>
              <a:t>4. </a:t>
            </a:r>
            <a:r>
              <a:rPr lang="en-US" sz="1200" b="1" i="0" kern="1200" dirty="0" err="1">
                <a:solidFill>
                  <a:schemeClr val="tx1"/>
                </a:solidFill>
                <a:effectLst/>
                <a:latin typeface="+mn-lt"/>
                <a:ea typeface="+mn-ea"/>
                <a:cs typeface="+mn-cs"/>
              </a:rPr>
              <a:t>onActivityCreated</a:t>
            </a:r>
            <a:r>
              <a:rPr lang="en-US" sz="1200" b="1"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This method is invoked after the </a:t>
            </a:r>
            <a:r>
              <a:rPr lang="en-US" sz="1200" b="0" i="0" kern="1200" dirty="0" err="1">
                <a:solidFill>
                  <a:schemeClr val="tx1"/>
                </a:solidFill>
                <a:effectLst/>
                <a:latin typeface="+mn-lt"/>
                <a:ea typeface="+mn-ea"/>
                <a:cs typeface="+mn-cs"/>
              </a:rPr>
              <a:t>onCreateView</a:t>
            </a:r>
            <a:r>
              <a:rPr lang="en-US" sz="1200" b="0" i="0" kern="1200" dirty="0">
                <a:solidFill>
                  <a:schemeClr val="tx1"/>
                </a:solidFill>
                <a:effectLst/>
                <a:latin typeface="+mn-lt"/>
                <a:ea typeface="+mn-ea"/>
                <a:cs typeface="+mn-cs"/>
              </a:rPr>
              <a:t>(). This method signifies that the activity is ready to host your fragment. After this method is invoked, we can access the fragment view by using </a:t>
            </a:r>
            <a:r>
              <a:rPr lang="en-US" sz="1200" b="0" i="0" kern="1200" dirty="0" err="1">
                <a:solidFill>
                  <a:schemeClr val="tx1"/>
                </a:solidFill>
                <a:effectLst/>
                <a:latin typeface="+mn-lt"/>
                <a:ea typeface="+mn-ea"/>
                <a:cs typeface="+mn-cs"/>
              </a:rPr>
              <a:t>findViewById</a:t>
            </a:r>
            <a:r>
              <a:rPr lang="en-US" sz="1200" b="0" i="0" kern="1200" dirty="0">
                <a:solidFill>
                  <a:schemeClr val="tx1"/>
                </a:solidFill>
                <a:effectLst/>
                <a:latin typeface="+mn-lt"/>
                <a:ea typeface="+mn-ea"/>
                <a:cs typeface="+mn-cs"/>
              </a:rPr>
              <a:t>().</a:t>
            </a:r>
          </a:p>
          <a:p>
            <a:pPr fontAlgn="base"/>
            <a:r>
              <a:rPr lang="en-US" sz="1200" b="1" i="0" kern="1200" dirty="0">
                <a:solidFill>
                  <a:schemeClr val="tx1"/>
                </a:solidFill>
                <a:effectLst/>
                <a:latin typeface="+mn-lt"/>
                <a:ea typeface="+mn-ea"/>
                <a:cs typeface="+mn-cs"/>
              </a:rPr>
              <a:t>5. </a:t>
            </a:r>
            <a:r>
              <a:rPr lang="en-US" sz="1200" b="1" i="0" kern="1200" dirty="0" err="1">
                <a:solidFill>
                  <a:schemeClr val="tx1"/>
                </a:solidFill>
                <a:effectLst/>
                <a:latin typeface="+mn-lt"/>
                <a:ea typeface="+mn-ea"/>
                <a:cs typeface="+mn-cs"/>
              </a:rPr>
              <a:t>onStart</a:t>
            </a:r>
            <a:r>
              <a:rPr lang="en-US" sz="1200" b="1"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This method is invoked immediately after the fragment is visible on the user’s device. It marks the point where the fragment becomes visible and interactive to the user, often used to initialize components that require user input.</a:t>
            </a:r>
          </a:p>
          <a:p>
            <a:pPr fontAlgn="base"/>
            <a:r>
              <a:rPr lang="en-US" sz="1200" b="1" i="0" kern="1200" dirty="0">
                <a:solidFill>
                  <a:schemeClr val="tx1"/>
                </a:solidFill>
                <a:effectLst/>
                <a:latin typeface="+mn-lt"/>
                <a:ea typeface="+mn-ea"/>
                <a:cs typeface="+mn-cs"/>
              </a:rPr>
              <a:t>6. </a:t>
            </a:r>
            <a:r>
              <a:rPr lang="en-US" sz="1200" b="1" i="0" kern="1200" dirty="0" err="1">
                <a:solidFill>
                  <a:schemeClr val="tx1"/>
                </a:solidFill>
                <a:effectLst/>
                <a:latin typeface="+mn-lt"/>
                <a:ea typeface="+mn-ea"/>
                <a:cs typeface="+mn-cs"/>
              </a:rPr>
              <a:t>onResume</a:t>
            </a:r>
            <a:r>
              <a:rPr lang="en-US" sz="1200" b="1"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This method is invoked immediately when the fragment comes back into focus. It signifies that the fragment is now active and the user can interact with it. This method is typically used to resume any paused tasks or animations.</a:t>
            </a:r>
          </a:p>
          <a:p>
            <a:pPr fontAlgn="base"/>
            <a:r>
              <a:rPr lang="en-US" sz="1200" b="1" i="0" kern="1200" dirty="0">
                <a:solidFill>
                  <a:schemeClr val="tx1"/>
                </a:solidFill>
                <a:effectLst/>
                <a:latin typeface="+mn-lt"/>
                <a:ea typeface="+mn-ea"/>
                <a:cs typeface="+mn-cs"/>
              </a:rPr>
              <a:t>7. </a:t>
            </a:r>
            <a:r>
              <a:rPr lang="en-US" sz="1200" b="1" i="0" kern="1200" dirty="0" err="1">
                <a:solidFill>
                  <a:schemeClr val="tx1"/>
                </a:solidFill>
                <a:effectLst/>
                <a:latin typeface="+mn-lt"/>
                <a:ea typeface="+mn-ea"/>
                <a:cs typeface="+mn-cs"/>
              </a:rPr>
              <a:t>onPause</a:t>
            </a:r>
            <a:r>
              <a:rPr lang="en-US" sz="1200" b="1"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This method is invoked whenever the fragment goes out of focus or is inactive for some duration. It allows you to save any state changes or pause ongoing tasks that should not continue while the fragment is not in the foreground.</a:t>
            </a:r>
          </a:p>
          <a:p>
            <a:pPr fontAlgn="base"/>
            <a:r>
              <a:rPr lang="en-US" sz="1200" b="1" i="0" kern="1200" dirty="0">
                <a:solidFill>
                  <a:schemeClr val="tx1"/>
                </a:solidFill>
                <a:effectLst/>
                <a:latin typeface="+mn-lt"/>
                <a:ea typeface="+mn-ea"/>
                <a:cs typeface="+mn-cs"/>
              </a:rPr>
              <a:t>8. </a:t>
            </a:r>
            <a:r>
              <a:rPr lang="en-US" sz="1200" b="1" i="0" kern="1200" dirty="0" err="1">
                <a:solidFill>
                  <a:schemeClr val="tx1"/>
                </a:solidFill>
                <a:effectLst/>
                <a:latin typeface="+mn-lt"/>
                <a:ea typeface="+mn-ea"/>
                <a:cs typeface="+mn-cs"/>
              </a:rPr>
              <a:t>onStop</a:t>
            </a:r>
            <a:r>
              <a:rPr lang="en-US" sz="1200" b="1"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This method is invoked when the fragment is not visible to the user anymore.</a:t>
            </a:r>
          </a:p>
          <a:p>
            <a:pPr fontAlgn="base"/>
            <a:r>
              <a:rPr lang="en-US" sz="1200" b="1" i="0" kern="1200" dirty="0">
                <a:solidFill>
                  <a:schemeClr val="tx1"/>
                </a:solidFill>
                <a:effectLst/>
                <a:latin typeface="+mn-lt"/>
                <a:ea typeface="+mn-ea"/>
                <a:cs typeface="+mn-cs"/>
              </a:rPr>
              <a:t>9. </a:t>
            </a:r>
            <a:r>
              <a:rPr lang="en-US" sz="1200" b="1" i="0" kern="1200" dirty="0" err="1">
                <a:solidFill>
                  <a:schemeClr val="tx1"/>
                </a:solidFill>
                <a:effectLst/>
                <a:latin typeface="+mn-lt"/>
                <a:ea typeface="+mn-ea"/>
                <a:cs typeface="+mn-cs"/>
              </a:rPr>
              <a:t>onDestroyView</a:t>
            </a:r>
            <a:r>
              <a:rPr lang="en-US" sz="1200" b="1"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This method is invoked to clear up the resources used by the fragment. It is called just before the fragment is going to be destroyed. It allows you to clean up resources related to the fragment’s view, such as bitmap recycling or stopping services.</a:t>
            </a:r>
          </a:p>
          <a:p>
            <a:pPr fontAlgn="base"/>
            <a:r>
              <a:rPr lang="en-US" sz="1200" b="1" i="0" kern="1200" dirty="0">
                <a:solidFill>
                  <a:schemeClr val="tx1"/>
                </a:solidFill>
                <a:effectLst/>
                <a:latin typeface="+mn-lt"/>
                <a:ea typeface="+mn-ea"/>
                <a:cs typeface="+mn-cs"/>
              </a:rPr>
              <a:t>10. </a:t>
            </a:r>
            <a:r>
              <a:rPr lang="en-US" sz="1200" b="1" i="0" kern="1200" dirty="0" err="1">
                <a:solidFill>
                  <a:schemeClr val="tx1"/>
                </a:solidFill>
                <a:effectLst/>
                <a:latin typeface="+mn-lt"/>
                <a:ea typeface="+mn-ea"/>
                <a:cs typeface="+mn-cs"/>
              </a:rPr>
              <a:t>onDestroy</a:t>
            </a:r>
            <a:r>
              <a:rPr lang="en-US" sz="1200" b="1"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This method is invoked to destroy the fragment and clean up its state. It is the final cleanup call before the fragment is completely removed from memory. Use this method to release resources and save any persistent state.</a:t>
            </a:r>
          </a:p>
          <a:p>
            <a:pPr fontAlgn="base"/>
            <a:r>
              <a:rPr lang="en-US" sz="1200" b="1" i="0" kern="1200" dirty="0">
                <a:solidFill>
                  <a:schemeClr val="tx1"/>
                </a:solidFill>
                <a:effectLst/>
                <a:latin typeface="+mn-lt"/>
                <a:ea typeface="+mn-ea"/>
                <a:cs typeface="+mn-cs"/>
              </a:rPr>
              <a:t>11. </a:t>
            </a:r>
            <a:r>
              <a:rPr lang="en-US" sz="1200" b="1" i="0" kern="1200" dirty="0" err="1">
                <a:solidFill>
                  <a:schemeClr val="tx1"/>
                </a:solidFill>
                <a:effectLst/>
                <a:latin typeface="+mn-lt"/>
                <a:ea typeface="+mn-ea"/>
                <a:cs typeface="+mn-cs"/>
              </a:rPr>
              <a:t>onDetach</a:t>
            </a:r>
            <a:r>
              <a:rPr lang="en-US" sz="1200" b="1" i="0" kern="1200" dirty="0">
                <a:solidFill>
                  <a:schemeClr val="tx1"/>
                </a:solidFill>
                <a:effectLst/>
                <a:latin typeface="+mn-lt"/>
                <a:ea typeface="+mn-ea"/>
                <a:cs typeface="+mn-cs"/>
              </a:rPr>
              <a:t>()</a:t>
            </a:r>
          </a:p>
          <a:p>
            <a:pPr fontAlgn="base"/>
            <a:r>
              <a:rPr lang="en-US" sz="1200" b="0" i="0" kern="1200" dirty="0">
                <a:solidFill>
                  <a:schemeClr val="tx1"/>
                </a:solidFill>
                <a:effectLst/>
                <a:latin typeface="+mn-lt"/>
                <a:ea typeface="+mn-ea"/>
                <a:cs typeface="+mn-cs"/>
              </a:rPr>
              <a:t>This method is invoked to detach a fragment from host activity. It marks the end of the fragment’s association with its activity and provides an opportunity to perform final cleanup before the fragment is destroyed.</a:t>
            </a:r>
          </a:p>
          <a:p>
            <a:endParaRPr lang="en-US" dirty="0"/>
          </a:p>
        </p:txBody>
      </p:sp>
      <p:sp>
        <p:nvSpPr>
          <p:cNvPr id="4" name="Slide Number Placeholder 3"/>
          <p:cNvSpPr>
            <a:spLocks noGrp="1"/>
          </p:cNvSpPr>
          <p:nvPr>
            <p:ph type="sldNum" sz="quarter" idx="10"/>
          </p:nvPr>
        </p:nvSpPr>
        <p:spPr/>
        <p:txBody>
          <a:bodyPr/>
          <a:lstStyle/>
          <a:p>
            <a:fld id="{19529CC6-FBF8-407E-9649-C0A2A041518E}" type="slidenum">
              <a:rPr lang="en-US" smtClean="0"/>
              <a:t>6</a:t>
            </a:fld>
            <a:endParaRPr lang="en-US"/>
          </a:p>
        </p:txBody>
      </p:sp>
    </p:spTree>
    <p:extLst>
      <p:ext uri="{BB962C8B-B14F-4D97-AF65-F5344CB8AC3E}">
        <p14:creationId xmlns:p14="http://schemas.microsoft.com/office/powerpoint/2010/main" val="40226728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C4E3272-39C7-47C1-B40A-CEFB2ABB18C7}" type="datetimeFigureOut">
              <a:rPr lang="en-US" smtClean="0"/>
              <a:t>10/17/2025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9575015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4E3272-39C7-47C1-B40A-CEFB2ABB18C7}" type="datetimeFigureOut">
              <a:rPr lang="en-US" smtClean="0"/>
              <a:t>10/17/2025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1884938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E3272-39C7-47C1-B40A-CEFB2ABB18C7}"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2977270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E3272-39C7-47C1-B40A-CEFB2ABB18C7}"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2429716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E3272-39C7-47C1-B40A-CEFB2ABB18C7}"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1418856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E3272-39C7-47C1-B40A-CEFB2ABB18C7}"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3678383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E3272-39C7-47C1-B40A-CEFB2ABB18C7}"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3040764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E3272-39C7-47C1-B40A-CEFB2ABB18C7}"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176540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E3272-39C7-47C1-B40A-CEFB2ABB18C7}"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189657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E3272-39C7-47C1-B40A-CEFB2ABB18C7}"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2135574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4E3272-39C7-47C1-B40A-CEFB2ABB18C7}"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342230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4E3272-39C7-47C1-B40A-CEFB2ABB18C7}" type="datetimeFigureOut">
              <a:rPr lang="en-US" smtClean="0"/>
              <a:t>10/17/2025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2203776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4E3272-39C7-47C1-B40A-CEFB2ABB18C7}" type="datetimeFigureOut">
              <a:rPr lang="en-US" smtClean="0"/>
              <a:t>10/17/2025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333604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4E3272-39C7-47C1-B40A-CEFB2ABB18C7}" type="datetimeFigureOut">
              <a:rPr lang="en-US" smtClean="0"/>
              <a:t>10/17/2025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2274929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C4E3272-39C7-47C1-B40A-CEFB2ABB18C7}" type="datetimeFigureOut">
              <a:rPr lang="en-US" smtClean="0"/>
              <a:t>10/17/2025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23442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4E3272-39C7-47C1-B40A-CEFB2ABB18C7}" type="datetimeFigureOut">
              <a:rPr lang="en-US" smtClean="0"/>
              <a:t>10/17/2025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1001152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4E3272-39C7-47C1-B40A-CEFB2ABB18C7}" type="datetimeFigureOut">
              <a:rPr lang="en-US" smtClean="0"/>
              <a:t>10/17/2025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1BAFA-DFAB-4BDA-A601-65BB359679EB}" type="slidenum">
              <a:rPr lang="en-US" smtClean="0"/>
              <a:t>‹#›</a:t>
            </a:fld>
            <a:endParaRPr lang="en-US"/>
          </a:p>
        </p:txBody>
      </p:sp>
    </p:spTree>
    <p:extLst>
      <p:ext uri="{BB962C8B-B14F-4D97-AF65-F5344CB8AC3E}">
        <p14:creationId xmlns:p14="http://schemas.microsoft.com/office/powerpoint/2010/main" val="346353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4E3272-39C7-47C1-B40A-CEFB2ABB18C7}" type="datetimeFigureOut">
              <a:rPr lang="en-US" smtClean="0"/>
              <a:t>10/17/2025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31BAFA-DFAB-4BDA-A601-65BB359679EB}" type="slidenum">
              <a:rPr lang="en-US" smtClean="0"/>
              <a:t>‹#›</a:t>
            </a:fld>
            <a:endParaRPr lang="en-US"/>
          </a:p>
        </p:txBody>
      </p:sp>
    </p:spTree>
    <p:extLst>
      <p:ext uri="{BB962C8B-B14F-4D97-AF65-F5344CB8AC3E}">
        <p14:creationId xmlns:p14="http://schemas.microsoft.com/office/powerpoint/2010/main" val="1075469716"/>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E7635-1D4B-84D5-FBFD-9FCCBBC39433}"/>
              </a:ext>
            </a:extLst>
          </p:cNvPr>
          <p:cNvSpPr>
            <a:spLocks noGrp="1"/>
          </p:cNvSpPr>
          <p:nvPr>
            <p:ph type="ctrTitle"/>
          </p:nvPr>
        </p:nvSpPr>
        <p:spPr>
          <a:xfrm>
            <a:off x="603503" y="2263805"/>
            <a:ext cx="10782300" cy="1495477"/>
          </a:xfrm>
        </p:spPr>
        <p:txBody>
          <a:bodyPr>
            <a:normAutofit/>
          </a:bodyPr>
          <a:lstStyle/>
          <a:p>
            <a:pPr algn="ctr"/>
            <a:r>
              <a:rPr lang="en-US" sz="6000" b="1" dirty="0">
                <a:solidFill>
                  <a:srgbClr val="FF0000"/>
                </a:solidFill>
                <a:latin typeface="Calibri" panose="020F0502020204030204" pitchFamily="34" charset="0"/>
                <a:cs typeface="Calibri" panose="020F0502020204030204" pitchFamily="34" charset="0"/>
              </a:rPr>
              <a:t>Pervasive Computing</a:t>
            </a:r>
          </a:p>
        </p:txBody>
      </p:sp>
      <p:sp>
        <p:nvSpPr>
          <p:cNvPr id="3" name="Subtitle 2">
            <a:extLst>
              <a:ext uri="{FF2B5EF4-FFF2-40B4-BE49-F238E27FC236}">
                <a16:creationId xmlns:a16="http://schemas.microsoft.com/office/drawing/2014/main" id="{FBC3A5C0-B748-ECD3-3D73-48AC35FE96C0}"/>
              </a:ext>
            </a:extLst>
          </p:cNvPr>
          <p:cNvSpPr>
            <a:spLocks noGrp="1"/>
          </p:cNvSpPr>
          <p:nvPr>
            <p:ph type="subTitle" idx="1"/>
          </p:nvPr>
        </p:nvSpPr>
        <p:spPr>
          <a:xfrm>
            <a:off x="1380552" y="4351867"/>
            <a:ext cx="9228201" cy="1645920"/>
          </a:xfrm>
        </p:spPr>
        <p:txBody>
          <a:bodyPr>
            <a:normAutofit/>
          </a:bodyPr>
          <a:lstStyle/>
          <a:p>
            <a:pPr algn="ctr"/>
            <a:r>
              <a:rPr lang="en-US" sz="2400">
                <a:solidFill>
                  <a:schemeClr val="tx1"/>
                </a:solidFill>
                <a:latin typeface="Calibri" panose="020F0502020204030204" pitchFamily="34" charset="0"/>
                <a:cs typeface="Calibri" panose="020F0502020204030204" pitchFamily="34" charset="0"/>
              </a:rPr>
              <a:t>Lab </a:t>
            </a:r>
            <a:r>
              <a:rPr lang="en-US" sz="2400" dirty="0">
                <a:latin typeface="Calibri" panose="020F0502020204030204" pitchFamily="34" charset="0"/>
                <a:cs typeface="Calibri" panose="020F0502020204030204" pitchFamily="34" charset="0"/>
              </a:rPr>
              <a:t>4</a:t>
            </a:r>
            <a:endParaRPr lang="en-US" sz="24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4149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bind menu defined in xml file to the context menu to be shown </a:t>
            </a:r>
          </a:p>
        </p:txBody>
      </p:sp>
      <p:sp>
        <p:nvSpPr>
          <p:cNvPr id="3" name="Content Placeholder 2"/>
          <p:cNvSpPr>
            <a:spLocks noGrp="1"/>
          </p:cNvSpPr>
          <p:nvPr>
            <p:ph idx="1"/>
          </p:nvPr>
        </p:nvSpPr>
        <p:spPr>
          <a:xfrm>
            <a:off x="685801" y="900408"/>
            <a:ext cx="10131425" cy="3649133"/>
          </a:xfrm>
        </p:spPr>
        <p:txBody>
          <a:bodyPr/>
          <a:lstStyle/>
          <a:p>
            <a:r>
              <a:rPr lang="en-US" dirty="0"/>
              <a:t>On the “</a:t>
            </a:r>
            <a:r>
              <a:rPr lang="en-US" dirty="0" err="1"/>
              <a:t>onCreateContextMenu</a:t>
            </a:r>
            <a:r>
              <a:rPr lang="en-US" dirty="0"/>
              <a:t>” method create object from “</a:t>
            </a:r>
            <a:r>
              <a:rPr lang="en-US" dirty="0" err="1"/>
              <a:t>MenuInflater</a:t>
            </a:r>
            <a:r>
              <a:rPr lang="en-US" dirty="0"/>
              <a:t>” Class and then call inflate method</a:t>
            </a:r>
          </a:p>
        </p:txBody>
      </p:sp>
      <p:pic>
        <p:nvPicPr>
          <p:cNvPr id="4" name="Picture 3"/>
          <p:cNvPicPr>
            <a:picLocks noChangeAspect="1" noChangeArrowheads="1"/>
          </p:cNvPicPr>
          <p:nvPr/>
        </p:nvPicPr>
        <p:blipFill>
          <a:blip r:embed="rId2" cstate="print"/>
          <a:srcRect/>
          <a:stretch>
            <a:fillRect/>
          </a:stretch>
        </p:blipFill>
        <p:spPr bwMode="auto">
          <a:xfrm>
            <a:off x="2454442" y="3100360"/>
            <a:ext cx="7017619" cy="2683207"/>
          </a:xfrm>
          <a:prstGeom prst="rect">
            <a:avLst/>
          </a:prstGeom>
          <a:noFill/>
          <a:ln w="9525">
            <a:noFill/>
            <a:miter lim="800000"/>
            <a:headEnd/>
            <a:tailEnd/>
          </a:ln>
        </p:spPr>
      </p:pic>
    </p:spTree>
    <p:extLst>
      <p:ext uri="{BB962C8B-B14F-4D97-AF65-F5344CB8AC3E}">
        <p14:creationId xmlns:p14="http://schemas.microsoft.com/office/powerpoint/2010/main" val="475681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update </a:t>
            </a:r>
            <a:r>
              <a:rPr lang="en-US" b="1" dirty="0" err="1"/>
              <a:t>TextView</a:t>
            </a:r>
            <a:r>
              <a:rPr lang="en-US" b="1" dirty="0"/>
              <a:t> text when selecting any menu item from Context menu?!</a:t>
            </a:r>
          </a:p>
        </p:txBody>
      </p:sp>
      <p:pic>
        <p:nvPicPr>
          <p:cNvPr id="4" name="Content Placeholder 3"/>
          <p:cNvPicPr>
            <a:picLocks noGrp="1" noChangeAspect="1" noChangeArrowheads="1"/>
          </p:cNvPicPr>
          <p:nvPr>
            <p:ph idx="1"/>
          </p:nvPr>
        </p:nvPicPr>
        <p:blipFill>
          <a:blip r:embed="rId2" cstate="print"/>
          <a:srcRect l="22500" t="39000" r="30625" b="22000"/>
          <a:stretch>
            <a:fillRect/>
          </a:stretch>
        </p:blipFill>
        <p:spPr bwMode="auto">
          <a:xfrm>
            <a:off x="2499376" y="2281188"/>
            <a:ext cx="6949700" cy="3613844"/>
          </a:xfrm>
          <a:prstGeom prst="rect">
            <a:avLst/>
          </a:prstGeom>
          <a:noFill/>
          <a:ln w="9525">
            <a:noFill/>
            <a:miter lim="800000"/>
            <a:headEnd/>
            <a:tailEnd/>
          </a:ln>
        </p:spPr>
      </p:pic>
    </p:spTree>
    <p:extLst>
      <p:ext uri="{BB962C8B-B14F-4D97-AF65-F5344CB8AC3E}">
        <p14:creationId xmlns:p14="http://schemas.microsoft.com/office/powerpoint/2010/main" val="2728855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bind context menu with </a:t>
            </a:r>
            <a:r>
              <a:rPr lang="en-US" b="1" dirty="0" err="1"/>
              <a:t>TextView</a:t>
            </a:r>
            <a:r>
              <a:rPr lang="en-US" b="1" dirty="0"/>
              <a:t> ?!</a:t>
            </a:r>
          </a:p>
        </p:txBody>
      </p:sp>
      <p:sp>
        <p:nvSpPr>
          <p:cNvPr id="3" name="Content Placeholder 2"/>
          <p:cNvSpPr>
            <a:spLocks noGrp="1"/>
          </p:cNvSpPr>
          <p:nvPr>
            <p:ph idx="1"/>
          </p:nvPr>
        </p:nvSpPr>
        <p:spPr>
          <a:xfrm>
            <a:off x="685801" y="371018"/>
            <a:ext cx="10131425" cy="3649133"/>
          </a:xfrm>
        </p:spPr>
        <p:txBody>
          <a:bodyPr/>
          <a:lstStyle/>
          <a:p>
            <a:r>
              <a:rPr lang="en-US" dirty="0"/>
              <a:t>In the </a:t>
            </a:r>
            <a:r>
              <a:rPr lang="en-US" dirty="0" err="1"/>
              <a:t>OnCreate</a:t>
            </a:r>
            <a:r>
              <a:rPr lang="en-US" dirty="0"/>
              <a:t> Method of the activity</a:t>
            </a:r>
          </a:p>
          <a:p>
            <a:endParaRPr lang="en-US" dirty="0"/>
          </a:p>
        </p:txBody>
      </p:sp>
      <p:pic>
        <p:nvPicPr>
          <p:cNvPr id="4" name="Picture 3"/>
          <p:cNvPicPr>
            <a:picLocks noChangeAspect="1"/>
          </p:cNvPicPr>
          <p:nvPr/>
        </p:nvPicPr>
        <p:blipFill>
          <a:blip r:embed="rId2"/>
          <a:stretch>
            <a:fillRect/>
          </a:stretch>
        </p:blipFill>
        <p:spPr>
          <a:xfrm>
            <a:off x="2134803" y="2686651"/>
            <a:ext cx="8153400" cy="2667000"/>
          </a:xfrm>
          <a:prstGeom prst="rect">
            <a:avLst/>
          </a:prstGeom>
        </p:spPr>
      </p:pic>
    </p:spTree>
    <p:extLst>
      <p:ext uri="{BB962C8B-B14F-4D97-AF65-F5344CB8AC3E}">
        <p14:creationId xmlns:p14="http://schemas.microsoft.com/office/powerpoint/2010/main" val="344791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AlertDialog</a:t>
            </a:r>
            <a:endParaRPr lang="en-US" b="1" dirty="0"/>
          </a:p>
        </p:txBody>
      </p:sp>
      <p:sp>
        <p:nvSpPr>
          <p:cNvPr id="3" name="Content Placeholder 2"/>
          <p:cNvSpPr>
            <a:spLocks noGrp="1"/>
          </p:cNvSpPr>
          <p:nvPr>
            <p:ph idx="1"/>
          </p:nvPr>
        </p:nvSpPr>
        <p:spPr>
          <a:xfrm>
            <a:off x="808244" y="1417710"/>
            <a:ext cx="10131425" cy="3649133"/>
          </a:xfrm>
        </p:spPr>
        <p:txBody>
          <a:bodyPr/>
          <a:lstStyle/>
          <a:p>
            <a:pPr marL="457200" indent="-381000">
              <a:buSzPts val="2400"/>
              <a:buAutoNum type="arabicPeriod"/>
            </a:pPr>
            <a:r>
              <a:rPr lang="en-US" dirty="0"/>
              <a:t>Title (optional)</a:t>
            </a:r>
          </a:p>
          <a:p>
            <a:pPr marL="457200" indent="-381000">
              <a:buSzPts val="2400"/>
              <a:buAutoNum type="arabicPeriod"/>
            </a:pPr>
            <a:r>
              <a:rPr lang="en-US" dirty="0"/>
              <a:t>Content area</a:t>
            </a:r>
          </a:p>
          <a:p>
            <a:pPr marL="457200" indent="-381000">
              <a:buSzPts val="2400"/>
              <a:buAutoNum type="arabicPeriod"/>
            </a:pPr>
            <a:r>
              <a:rPr lang="en-US" dirty="0"/>
              <a:t>Action buttons</a:t>
            </a:r>
          </a:p>
        </p:txBody>
      </p:sp>
      <p:pic>
        <p:nvPicPr>
          <p:cNvPr id="4" name="Google Shape;833;p137">
            <a:extLst>
              <a:ext uri="{FF2B5EF4-FFF2-40B4-BE49-F238E27FC236}">
                <a16:creationId xmlns:a16="http://schemas.microsoft.com/office/drawing/2014/main" id="{21DCF47C-5FB7-4348-925F-A807B80D3604}"/>
              </a:ext>
            </a:extLst>
          </p:cNvPr>
          <p:cNvPicPr preferRelativeResize="0"/>
          <p:nvPr/>
        </p:nvPicPr>
        <p:blipFill>
          <a:blip r:embed="rId2">
            <a:alphaModFix/>
          </a:blip>
          <a:stretch>
            <a:fillRect/>
          </a:stretch>
        </p:blipFill>
        <p:spPr>
          <a:xfrm>
            <a:off x="4678870" y="1924050"/>
            <a:ext cx="4810125" cy="3009900"/>
          </a:xfrm>
          <a:prstGeom prst="rect">
            <a:avLst/>
          </a:prstGeom>
          <a:noFill/>
          <a:ln>
            <a:noFill/>
          </a:ln>
        </p:spPr>
      </p:pic>
    </p:spTree>
    <p:extLst>
      <p:ext uri="{BB962C8B-B14F-4D97-AF65-F5344CB8AC3E}">
        <p14:creationId xmlns:p14="http://schemas.microsoft.com/office/powerpoint/2010/main" val="311411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 the </a:t>
            </a:r>
            <a:r>
              <a:rPr lang="en-US" b="1" dirty="0" err="1"/>
              <a:t>AlertDialog</a:t>
            </a:r>
            <a:endParaRPr lang="en-US" b="1" dirty="0"/>
          </a:p>
        </p:txBody>
      </p:sp>
      <p:sp>
        <p:nvSpPr>
          <p:cNvPr id="3" name="Content Placeholder 2"/>
          <p:cNvSpPr>
            <a:spLocks noGrp="1"/>
          </p:cNvSpPr>
          <p:nvPr>
            <p:ph idx="1"/>
          </p:nvPr>
        </p:nvSpPr>
        <p:spPr>
          <a:xfrm>
            <a:off x="1115347" y="1842583"/>
            <a:ext cx="10131425" cy="3649133"/>
          </a:xfrm>
        </p:spPr>
        <p:txBody>
          <a:bodyPr/>
          <a:lstStyle/>
          <a:p>
            <a:pPr marL="0" lvl="0" indent="0">
              <a:lnSpc>
                <a:spcPct val="115000"/>
              </a:lnSpc>
              <a:spcBef>
                <a:spcPts val="1000"/>
              </a:spcBef>
              <a:spcAft>
                <a:spcPts val="0"/>
              </a:spcAft>
              <a:buClr>
                <a:srgbClr val="000000"/>
              </a:buClr>
              <a:buSzPts val="1100"/>
              <a:buNone/>
            </a:pPr>
            <a:r>
              <a:rPr lang="en-US" b="1" kern="0" dirty="0">
                <a:latin typeface="Roboto"/>
                <a:ea typeface="Roboto"/>
                <a:sym typeface="Roboto"/>
              </a:rPr>
              <a:t>Use </a:t>
            </a:r>
            <a:r>
              <a:rPr lang="en-US" b="1" kern="0" dirty="0" err="1">
                <a:latin typeface="Consolas"/>
                <a:ea typeface="Consolas"/>
                <a:cs typeface="Consolas"/>
                <a:sym typeface="Consolas"/>
              </a:rPr>
              <a:t>AlertDialog.Builder</a:t>
            </a:r>
            <a:r>
              <a:rPr lang="en-US" b="1" kern="0" dirty="0">
                <a:latin typeface="Roboto"/>
                <a:ea typeface="Roboto"/>
                <a:sym typeface="Roboto"/>
              </a:rPr>
              <a:t> to build alert dialog and set attributes:</a:t>
            </a:r>
          </a:p>
          <a:p>
            <a:pPr marL="0" lvl="0" indent="0">
              <a:spcAft>
                <a:spcPts val="0"/>
              </a:spcAft>
              <a:buClr>
                <a:srgbClr val="000000"/>
              </a:buClr>
              <a:buSzPts val="1100"/>
              <a:buNone/>
            </a:pPr>
            <a:endParaRPr lang="en-US" sz="2000" b="1" kern="0" dirty="0">
              <a:latin typeface="Consolas"/>
              <a:ea typeface="Consolas"/>
              <a:cs typeface="Consolas"/>
              <a:sym typeface="Consolas"/>
            </a:endParaRPr>
          </a:p>
          <a:p>
            <a:pPr marL="457200" lvl="1" indent="0">
              <a:spcAft>
                <a:spcPts val="0"/>
              </a:spcAft>
              <a:buClr>
                <a:srgbClr val="000000"/>
              </a:buClr>
              <a:buSzPts val="1100"/>
              <a:buNone/>
            </a:pPr>
            <a:r>
              <a:rPr lang="en-US" sz="1800" kern="0" dirty="0">
                <a:latin typeface="Consolas"/>
                <a:ea typeface="Consolas"/>
                <a:cs typeface="Consolas"/>
                <a:sym typeface="Consolas"/>
              </a:rPr>
              <a:t>public void </a:t>
            </a:r>
            <a:r>
              <a:rPr lang="en-US" sz="1800" kern="0" dirty="0" err="1">
                <a:latin typeface="Consolas"/>
                <a:ea typeface="Consolas"/>
                <a:cs typeface="Consolas"/>
                <a:sym typeface="Consolas"/>
              </a:rPr>
              <a:t>onClickShowAlert</a:t>
            </a:r>
            <a:r>
              <a:rPr lang="en-US" sz="1800" kern="0" dirty="0">
                <a:latin typeface="Consolas"/>
                <a:ea typeface="Consolas"/>
                <a:cs typeface="Consolas"/>
                <a:sym typeface="Consolas"/>
              </a:rPr>
              <a:t>(View view) {</a:t>
            </a:r>
          </a:p>
          <a:p>
            <a:pPr marL="457200" lvl="1" indent="457200">
              <a:spcAft>
                <a:spcPts val="0"/>
              </a:spcAft>
              <a:buClr>
                <a:srgbClr val="000000"/>
              </a:buClr>
              <a:buSzPts val="2400"/>
              <a:buNone/>
            </a:pPr>
            <a:r>
              <a:rPr lang="en-US" sz="1800" kern="0" dirty="0" err="1">
                <a:latin typeface="Consolas"/>
                <a:ea typeface="Consolas"/>
                <a:cs typeface="Consolas"/>
                <a:sym typeface="Consolas"/>
              </a:rPr>
              <a:t>AlertDialog.Builder</a:t>
            </a:r>
            <a:r>
              <a:rPr lang="en-US" sz="1800" kern="0" dirty="0">
                <a:latin typeface="Consolas"/>
                <a:ea typeface="Consolas"/>
                <a:cs typeface="Consolas"/>
                <a:sym typeface="Consolas"/>
              </a:rPr>
              <a:t> </a:t>
            </a:r>
            <a:r>
              <a:rPr lang="en-US" sz="1800" kern="0" dirty="0" err="1">
                <a:latin typeface="Consolas"/>
                <a:ea typeface="Consolas"/>
                <a:cs typeface="Consolas"/>
                <a:sym typeface="Consolas"/>
              </a:rPr>
              <a:t>alertDialog</a:t>
            </a:r>
            <a:r>
              <a:rPr lang="en-US" sz="1800" kern="0" dirty="0">
                <a:latin typeface="Consolas"/>
                <a:ea typeface="Consolas"/>
                <a:cs typeface="Consolas"/>
                <a:sym typeface="Consolas"/>
              </a:rPr>
              <a:t> = new           </a:t>
            </a:r>
          </a:p>
          <a:p>
            <a:pPr marL="457200" lvl="1" indent="0">
              <a:spcAft>
                <a:spcPts val="0"/>
              </a:spcAft>
              <a:buClr>
                <a:srgbClr val="000000"/>
              </a:buClr>
              <a:buSzPts val="1100"/>
              <a:buNone/>
            </a:pPr>
            <a:r>
              <a:rPr lang="en-US" sz="1800" kern="0" dirty="0">
                <a:latin typeface="Consolas"/>
                <a:ea typeface="Consolas"/>
                <a:cs typeface="Consolas"/>
                <a:sym typeface="Consolas"/>
              </a:rPr>
              <a:t>                    </a:t>
            </a:r>
            <a:r>
              <a:rPr lang="en-US" sz="1800" kern="0" dirty="0" err="1">
                <a:latin typeface="Consolas"/>
                <a:ea typeface="Consolas"/>
                <a:cs typeface="Consolas"/>
                <a:sym typeface="Consolas"/>
              </a:rPr>
              <a:t>AlertDialog.Builder</a:t>
            </a:r>
            <a:r>
              <a:rPr lang="en-US" sz="1800" kern="0" dirty="0">
                <a:latin typeface="Consolas"/>
                <a:ea typeface="Consolas"/>
                <a:cs typeface="Consolas"/>
                <a:sym typeface="Consolas"/>
              </a:rPr>
              <a:t>(</a:t>
            </a:r>
            <a:r>
              <a:rPr lang="en-US" sz="1800" kern="0" dirty="0" err="1">
                <a:latin typeface="Consolas"/>
                <a:ea typeface="Consolas"/>
                <a:cs typeface="Consolas"/>
                <a:sym typeface="Consolas"/>
              </a:rPr>
              <a:t>MainActivity.this</a:t>
            </a:r>
            <a:r>
              <a:rPr lang="en-US" sz="1800" kern="0" dirty="0">
                <a:latin typeface="Consolas"/>
                <a:ea typeface="Consolas"/>
                <a:cs typeface="Consolas"/>
                <a:sym typeface="Consolas"/>
              </a:rPr>
              <a:t>);</a:t>
            </a:r>
          </a:p>
          <a:p>
            <a:pPr marL="457200" lvl="1" indent="457200">
              <a:spcAft>
                <a:spcPts val="0"/>
              </a:spcAft>
              <a:buClr>
                <a:srgbClr val="000000"/>
              </a:buClr>
              <a:buSzPts val="2400"/>
              <a:buNone/>
            </a:pPr>
            <a:r>
              <a:rPr lang="en-US" sz="1800" kern="0" dirty="0">
                <a:latin typeface="Consolas"/>
                <a:ea typeface="Consolas"/>
                <a:cs typeface="Consolas"/>
                <a:sym typeface="Consolas"/>
              </a:rPr>
              <a:t>				  </a:t>
            </a:r>
            <a:r>
              <a:rPr lang="en-US" sz="1800" kern="0" dirty="0" err="1">
                <a:latin typeface="Consolas"/>
                <a:ea typeface="Consolas"/>
                <a:cs typeface="Consolas"/>
                <a:sym typeface="Consolas"/>
              </a:rPr>
              <a:t>alertDialog.setTitle</a:t>
            </a:r>
            <a:r>
              <a:rPr lang="en-US" sz="1800" kern="0" dirty="0">
                <a:latin typeface="Consolas"/>
                <a:ea typeface="Consolas"/>
                <a:cs typeface="Consolas"/>
                <a:sym typeface="Consolas"/>
              </a:rPr>
              <a:t>("Connect to Provider");</a:t>
            </a:r>
          </a:p>
          <a:p>
            <a:pPr marL="457200" lvl="1" indent="457200">
              <a:spcAft>
                <a:spcPts val="0"/>
              </a:spcAft>
              <a:buClr>
                <a:srgbClr val="000000"/>
              </a:buClr>
              <a:buSzPts val="1100"/>
              <a:buNone/>
            </a:pPr>
            <a:r>
              <a:rPr lang="en-US" sz="1800" kern="0" dirty="0">
                <a:latin typeface="Consolas"/>
                <a:ea typeface="Consolas"/>
                <a:cs typeface="Consolas"/>
                <a:sym typeface="Consolas"/>
              </a:rPr>
              <a:t>				  </a:t>
            </a:r>
            <a:r>
              <a:rPr lang="en-US" sz="1800" kern="0" dirty="0" err="1">
                <a:latin typeface="Consolas"/>
                <a:ea typeface="Consolas"/>
                <a:cs typeface="Consolas"/>
                <a:sym typeface="Consolas"/>
              </a:rPr>
              <a:t>alertDialog.setMessage</a:t>
            </a:r>
            <a:r>
              <a:rPr lang="en-US" sz="1800" kern="0" dirty="0">
                <a:latin typeface="Consolas"/>
                <a:ea typeface="Consolas"/>
                <a:cs typeface="Consolas"/>
                <a:sym typeface="Consolas"/>
              </a:rPr>
              <a:t>(</a:t>
            </a:r>
            <a:r>
              <a:rPr lang="en-US" sz="1800" kern="0" dirty="0" err="1">
                <a:latin typeface="Consolas"/>
                <a:ea typeface="Consolas"/>
                <a:cs typeface="Consolas"/>
                <a:sym typeface="Consolas"/>
              </a:rPr>
              <a:t>R.string.alert_message</a:t>
            </a:r>
            <a:r>
              <a:rPr lang="en-US" sz="1800" kern="0" dirty="0">
                <a:latin typeface="Consolas"/>
                <a:ea typeface="Consolas"/>
                <a:cs typeface="Consolas"/>
                <a:sym typeface="Consolas"/>
              </a:rPr>
              <a:t>);</a:t>
            </a:r>
          </a:p>
          <a:p>
            <a:pPr marL="457200" lvl="1" indent="457200">
              <a:spcAft>
                <a:spcPts val="0"/>
              </a:spcAft>
              <a:buClr>
                <a:srgbClr val="000000"/>
              </a:buClr>
              <a:buSzPts val="1100"/>
              <a:buNone/>
            </a:pPr>
            <a:r>
              <a:rPr lang="en-US" sz="1800" kern="0" dirty="0">
                <a:latin typeface="Consolas"/>
                <a:ea typeface="Consolas"/>
                <a:cs typeface="Consolas"/>
                <a:sym typeface="Consolas"/>
              </a:rPr>
              <a:t>// ... Code to set buttons goes here.</a:t>
            </a:r>
          </a:p>
          <a:p>
            <a:endParaRPr lang="en-US" dirty="0"/>
          </a:p>
        </p:txBody>
      </p:sp>
    </p:spTree>
    <p:extLst>
      <p:ext uri="{BB962C8B-B14F-4D97-AF65-F5344CB8AC3E}">
        <p14:creationId xmlns:p14="http://schemas.microsoft.com/office/powerpoint/2010/main" val="3658576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 the button actions</a:t>
            </a:r>
          </a:p>
        </p:txBody>
      </p:sp>
      <p:sp>
        <p:nvSpPr>
          <p:cNvPr id="3" name="Content Placeholder 2"/>
          <p:cNvSpPr>
            <a:spLocks noGrp="1"/>
          </p:cNvSpPr>
          <p:nvPr>
            <p:ph idx="1"/>
          </p:nvPr>
        </p:nvSpPr>
        <p:spPr>
          <a:xfrm>
            <a:off x="1121736" y="2065867"/>
            <a:ext cx="10131425" cy="3649133"/>
          </a:xfrm>
        </p:spPr>
        <p:txBody>
          <a:bodyPr/>
          <a:lstStyle/>
          <a:p>
            <a:pPr marL="0" lvl="0" indent="0">
              <a:lnSpc>
                <a:spcPct val="115000"/>
              </a:lnSpc>
              <a:spcAft>
                <a:spcPts val="0"/>
              </a:spcAft>
              <a:buClr>
                <a:srgbClr val="000000"/>
              </a:buClr>
              <a:buSzPts val="2400"/>
              <a:buNone/>
            </a:pPr>
            <a:r>
              <a:rPr lang="en-US" kern="0" dirty="0" err="1">
                <a:latin typeface="Consolas"/>
                <a:ea typeface="Consolas"/>
                <a:cs typeface="Consolas"/>
                <a:sym typeface="Consolas"/>
              </a:rPr>
              <a:t>alertDialog.setPositiveButton</a:t>
            </a:r>
            <a:r>
              <a:rPr lang="en-US" kern="0" dirty="0">
                <a:latin typeface="Consolas"/>
                <a:ea typeface="Consolas"/>
                <a:cs typeface="Consolas"/>
                <a:sym typeface="Consolas"/>
              </a:rPr>
              <a:t>(</a:t>
            </a:r>
          </a:p>
          <a:p>
            <a:pPr marL="0" lvl="0" indent="0">
              <a:lnSpc>
                <a:spcPct val="115000"/>
              </a:lnSpc>
              <a:spcAft>
                <a:spcPts val="0"/>
              </a:spcAft>
              <a:buClr>
                <a:srgbClr val="000000"/>
              </a:buClr>
              <a:buSzPts val="1100"/>
              <a:buNone/>
            </a:pPr>
            <a:r>
              <a:rPr lang="en-US" kern="0" dirty="0">
                <a:latin typeface="Consolas"/>
                <a:ea typeface="Consolas"/>
                <a:cs typeface="Consolas"/>
                <a:sym typeface="Consolas"/>
              </a:rPr>
              <a:t>                    "OK", </a:t>
            </a:r>
            <a:r>
              <a:rPr lang="en-US" kern="0" dirty="0" err="1">
                <a:latin typeface="Consolas"/>
                <a:ea typeface="Consolas"/>
                <a:cs typeface="Consolas"/>
                <a:sym typeface="Consolas"/>
              </a:rPr>
              <a:t>newDialogInterface.OnClickListener</a:t>
            </a:r>
            <a:r>
              <a:rPr lang="en-US" kern="0" dirty="0">
                <a:latin typeface="Consolas"/>
                <a:ea typeface="Consolas"/>
                <a:cs typeface="Consolas"/>
                <a:sym typeface="Consolas"/>
              </a:rPr>
              <a:t>() {</a:t>
            </a:r>
          </a:p>
          <a:p>
            <a:pPr marL="0" lvl="0" indent="0">
              <a:lnSpc>
                <a:spcPct val="115000"/>
              </a:lnSpc>
              <a:spcAft>
                <a:spcPts val="0"/>
              </a:spcAft>
              <a:buClr>
                <a:srgbClr val="000000"/>
              </a:buClr>
              <a:buSzPts val="1100"/>
              <a:buNone/>
            </a:pPr>
            <a:r>
              <a:rPr lang="en-US" kern="0" dirty="0">
                <a:latin typeface="Consolas"/>
                <a:ea typeface="Consolas"/>
                <a:cs typeface="Consolas"/>
                <a:sym typeface="Consolas"/>
              </a:rPr>
              <a:t>    public void </a:t>
            </a:r>
            <a:r>
              <a:rPr lang="en-US" kern="0" dirty="0" err="1">
                <a:latin typeface="Consolas"/>
                <a:ea typeface="Consolas"/>
                <a:cs typeface="Consolas"/>
                <a:sym typeface="Consolas"/>
              </a:rPr>
              <a:t>onClick</a:t>
            </a:r>
            <a:r>
              <a:rPr lang="en-US" kern="0" dirty="0">
                <a:latin typeface="Consolas"/>
                <a:ea typeface="Consolas"/>
                <a:cs typeface="Consolas"/>
                <a:sym typeface="Consolas"/>
              </a:rPr>
              <a:t>(</a:t>
            </a:r>
            <a:r>
              <a:rPr lang="en-US" kern="0" dirty="0" err="1">
                <a:latin typeface="Consolas"/>
                <a:ea typeface="Consolas"/>
                <a:cs typeface="Consolas"/>
                <a:sym typeface="Consolas"/>
              </a:rPr>
              <a:t>DialogInterface</a:t>
            </a:r>
            <a:r>
              <a:rPr lang="en-US" kern="0" dirty="0">
                <a:latin typeface="Consolas"/>
                <a:ea typeface="Consolas"/>
                <a:cs typeface="Consolas"/>
                <a:sym typeface="Consolas"/>
              </a:rPr>
              <a:t> dialog, </a:t>
            </a:r>
            <a:r>
              <a:rPr lang="en-US" kern="0" dirty="0" err="1">
                <a:latin typeface="Consolas"/>
                <a:ea typeface="Consolas"/>
                <a:cs typeface="Consolas"/>
                <a:sym typeface="Consolas"/>
              </a:rPr>
              <a:t>int</a:t>
            </a:r>
            <a:r>
              <a:rPr lang="en-US" kern="0" dirty="0">
                <a:latin typeface="Consolas"/>
                <a:ea typeface="Consolas"/>
                <a:cs typeface="Consolas"/>
                <a:sym typeface="Consolas"/>
              </a:rPr>
              <a:t> which) {</a:t>
            </a:r>
          </a:p>
          <a:p>
            <a:pPr marL="0" lvl="0" indent="0">
              <a:lnSpc>
                <a:spcPct val="115000"/>
              </a:lnSpc>
              <a:spcAft>
                <a:spcPts val="0"/>
              </a:spcAft>
              <a:buClr>
                <a:srgbClr val="000000"/>
              </a:buClr>
              <a:buSzPts val="1100"/>
              <a:buNone/>
            </a:pPr>
            <a:r>
              <a:rPr lang="en-US" kern="0" dirty="0">
                <a:latin typeface="Consolas"/>
                <a:ea typeface="Consolas"/>
                <a:cs typeface="Consolas"/>
                <a:sym typeface="Consolas"/>
              </a:rPr>
              <a:t>        // User clicked OK button. </a:t>
            </a:r>
          </a:p>
          <a:p>
            <a:pPr marL="0" lvl="0" indent="0">
              <a:lnSpc>
                <a:spcPct val="115000"/>
              </a:lnSpc>
              <a:spcAft>
                <a:spcPts val="0"/>
              </a:spcAft>
              <a:buClr>
                <a:srgbClr val="000000"/>
              </a:buClr>
              <a:buSzPts val="1100"/>
              <a:buNone/>
            </a:pPr>
            <a:r>
              <a:rPr lang="en-US" kern="0" dirty="0">
                <a:latin typeface="Consolas"/>
                <a:ea typeface="Consolas"/>
                <a:cs typeface="Consolas"/>
                <a:sym typeface="Consolas"/>
              </a:rPr>
              <a:t>    }</a:t>
            </a:r>
          </a:p>
          <a:p>
            <a:pPr marL="0" lvl="0" indent="0">
              <a:lnSpc>
                <a:spcPct val="115000"/>
              </a:lnSpc>
              <a:spcAft>
                <a:spcPts val="0"/>
              </a:spcAft>
              <a:buClr>
                <a:srgbClr val="000000"/>
              </a:buClr>
              <a:buSzPts val="2400"/>
              <a:buNone/>
            </a:pPr>
            <a:r>
              <a:rPr lang="en-US" kern="0" dirty="0">
                <a:latin typeface="Consolas"/>
                <a:ea typeface="Consolas"/>
                <a:cs typeface="Consolas"/>
                <a:sym typeface="Consolas"/>
              </a:rPr>
              <a:t>});</a:t>
            </a:r>
          </a:p>
          <a:p>
            <a:pPr marL="0" lvl="0" indent="0">
              <a:lnSpc>
                <a:spcPct val="115000"/>
              </a:lnSpc>
              <a:spcBef>
                <a:spcPts val="1000"/>
              </a:spcBef>
              <a:spcAft>
                <a:spcPts val="0"/>
              </a:spcAft>
              <a:buClr>
                <a:srgbClr val="000000"/>
              </a:buClr>
              <a:buSzPts val="2400"/>
              <a:buNone/>
            </a:pPr>
            <a:r>
              <a:rPr lang="en-US" kern="0" dirty="0">
                <a:latin typeface="Roboto"/>
                <a:ea typeface="Roboto"/>
                <a:sym typeface="Roboto"/>
              </a:rPr>
              <a:t>Same pattern for </a:t>
            </a:r>
            <a:r>
              <a:rPr lang="en-US" kern="0" dirty="0" err="1">
                <a:latin typeface="Roboto"/>
                <a:ea typeface="Roboto"/>
                <a:sym typeface="Roboto"/>
              </a:rPr>
              <a:t>setNegativeButton</a:t>
            </a:r>
            <a:r>
              <a:rPr lang="en-US" kern="0" dirty="0">
                <a:latin typeface="Roboto"/>
                <a:ea typeface="Roboto"/>
                <a:sym typeface="Roboto"/>
              </a:rPr>
              <a:t>() and </a:t>
            </a:r>
            <a:r>
              <a:rPr lang="en-US" kern="0" dirty="0" err="1">
                <a:latin typeface="Roboto"/>
                <a:ea typeface="Roboto"/>
                <a:sym typeface="Roboto"/>
              </a:rPr>
              <a:t>setNeutralButton</a:t>
            </a:r>
            <a:r>
              <a:rPr lang="en-US" kern="0" dirty="0">
                <a:latin typeface="Roboto"/>
                <a:ea typeface="Roboto"/>
                <a:sym typeface="Roboto"/>
              </a:rPr>
              <a:t>()</a:t>
            </a:r>
            <a:endParaRPr lang="en-US" kern="0" dirty="0">
              <a:latin typeface="Consolas"/>
              <a:ea typeface="Consolas"/>
              <a:cs typeface="Consolas"/>
              <a:sym typeface="Consolas"/>
            </a:endParaRPr>
          </a:p>
          <a:p>
            <a:endParaRPr lang="en-US" dirty="0"/>
          </a:p>
        </p:txBody>
      </p:sp>
    </p:spTree>
    <p:extLst>
      <p:ext uri="{BB962C8B-B14F-4D97-AF65-F5344CB8AC3E}">
        <p14:creationId xmlns:p14="http://schemas.microsoft.com/office/powerpoint/2010/main" val="943928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2D68-5CEC-AFE2-6860-BC0072E54AF1}"/>
              </a:ext>
            </a:extLst>
          </p:cNvPr>
          <p:cNvSpPr>
            <a:spLocks noGrp="1"/>
          </p:cNvSpPr>
          <p:nvPr>
            <p:ph type="title"/>
          </p:nvPr>
        </p:nvSpPr>
        <p:spPr>
          <a:xfrm>
            <a:off x="543561" y="185330"/>
            <a:ext cx="10131425" cy="1456267"/>
          </a:xfrm>
        </p:spPr>
        <p:txBody>
          <a:bodyPr/>
          <a:lstStyle/>
          <a:p>
            <a:r>
              <a:rPr lang="en-US" dirty="0"/>
              <a:t>Example 1</a:t>
            </a:r>
          </a:p>
        </p:txBody>
      </p:sp>
      <p:pic>
        <p:nvPicPr>
          <p:cNvPr id="4" name="Picture 3">
            <a:extLst>
              <a:ext uri="{FF2B5EF4-FFF2-40B4-BE49-F238E27FC236}">
                <a16:creationId xmlns:a16="http://schemas.microsoft.com/office/drawing/2014/main" id="{0C15D398-FA94-04F0-8672-8E2F632769FD}"/>
              </a:ext>
            </a:extLst>
          </p:cNvPr>
          <p:cNvPicPr>
            <a:picLocks noChangeAspect="1"/>
          </p:cNvPicPr>
          <p:nvPr/>
        </p:nvPicPr>
        <p:blipFill>
          <a:blip r:embed="rId2"/>
          <a:srcRect t="504"/>
          <a:stretch>
            <a:fillRect/>
          </a:stretch>
        </p:blipFill>
        <p:spPr>
          <a:xfrm>
            <a:off x="1453809" y="1646224"/>
            <a:ext cx="2743200" cy="5071501"/>
          </a:xfrm>
          <a:prstGeom prst="roundRect">
            <a:avLst/>
          </a:prstGeom>
        </p:spPr>
      </p:pic>
      <p:pic>
        <p:nvPicPr>
          <p:cNvPr id="5" name="Picture 4">
            <a:extLst>
              <a:ext uri="{FF2B5EF4-FFF2-40B4-BE49-F238E27FC236}">
                <a16:creationId xmlns:a16="http://schemas.microsoft.com/office/drawing/2014/main" id="{3EFC2F9A-FA06-A973-8325-B5F2B2B4EAD4}"/>
              </a:ext>
            </a:extLst>
          </p:cNvPr>
          <p:cNvPicPr>
            <a:picLocks noChangeAspect="1"/>
          </p:cNvPicPr>
          <p:nvPr/>
        </p:nvPicPr>
        <p:blipFill>
          <a:blip r:embed="rId3"/>
          <a:srcRect l="2462" t="5578" b="11373"/>
          <a:stretch>
            <a:fillRect/>
          </a:stretch>
        </p:blipFill>
        <p:spPr>
          <a:xfrm>
            <a:off x="4566680" y="1641598"/>
            <a:ext cx="2743200" cy="5076127"/>
          </a:xfrm>
          <a:prstGeom prst="roundRect">
            <a:avLst/>
          </a:prstGeom>
        </p:spPr>
      </p:pic>
      <p:pic>
        <p:nvPicPr>
          <p:cNvPr id="6" name="Picture 5">
            <a:extLst>
              <a:ext uri="{FF2B5EF4-FFF2-40B4-BE49-F238E27FC236}">
                <a16:creationId xmlns:a16="http://schemas.microsoft.com/office/drawing/2014/main" id="{5861D601-4E31-27CF-0238-9E76A154C042}"/>
              </a:ext>
            </a:extLst>
          </p:cNvPr>
          <p:cNvPicPr>
            <a:picLocks noChangeAspect="1"/>
          </p:cNvPicPr>
          <p:nvPr/>
        </p:nvPicPr>
        <p:blipFill>
          <a:blip r:embed="rId4"/>
          <a:srcRect l="1439" t="1480" b="1851"/>
          <a:stretch>
            <a:fillRect/>
          </a:stretch>
        </p:blipFill>
        <p:spPr>
          <a:xfrm>
            <a:off x="7663440" y="1641597"/>
            <a:ext cx="2743200" cy="5076127"/>
          </a:xfrm>
          <a:prstGeom prst="roundRect">
            <a:avLst/>
          </a:prstGeom>
        </p:spPr>
      </p:pic>
    </p:spTree>
    <p:extLst>
      <p:ext uri="{BB962C8B-B14F-4D97-AF65-F5344CB8AC3E}">
        <p14:creationId xmlns:p14="http://schemas.microsoft.com/office/powerpoint/2010/main" val="977147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A9820-6BE4-76F7-8E8D-F75FFA3D42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4F108-54D6-406A-D871-6DC39F3838DC}"/>
              </a:ext>
            </a:extLst>
          </p:cNvPr>
          <p:cNvSpPr>
            <a:spLocks noGrp="1"/>
          </p:cNvSpPr>
          <p:nvPr>
            <p:ph type="title"/>
          </p:nvPr>
        </p:nvSpPr>
        <p:spPr>
          <a:xfrm>
            <a:off x="579475" y="0"/>
            <a:ext cx="10131425" cy="1456267"/>
          </a:xfrm>
        </p:spPr>
        <p:txBody>
          <a:bodyPr/>
          <a:lstStyle/>
          <a:p>
            <a:r>
              <a:rPr lang="en-US" dirty="0"/>
              <a:t>.xml</a:t>
            </a:r>
          </a:p>
        </p:txBody>
      </p:sp>
      <p:pic>
        <p:nvPicPr>
          <p:cNvPr id="4" name="Picture 3">
            <a:extLst>
              <a:ext uri="{FF2B5EF4-FFF2-40B4-BE49-F238E27FC236}">
                <a16:creationId xmlns:a16="http://schemas.microsoft.com/office/drawing/2014/main" id="{D37B1ED6-05B6-EEBE-DC8E-473BC89ECD02}"/>
              </a:ext>
            </a:extLst>
          </p:cNvPr>
          <p:cNvPicPr>
            <a:picLocks noChangeAspect="1"/>
          </p:cNvPicPr>
          <p:nvPr/>
        </p:nvPicPr>
        <p:blipFill>
          <a:blip r:embed="rId2"/>
          <a:stretch>
            <a:fillRect/>
          </a:stretch>
        </p:blipFill>
        <p:spPr>
          <a:xfrm>
            <a:off x="2050378" y="607031"/>
            <a:ext cx="6645216" cy="6111770"/>
          </a:xfrm>
          <a:prstGeom prst="rect">
            <a:avLst/>
          </a:prstGeom>
        </p:spPr>
      </p:pic>
      <p:pic>
        <p:nvPicPr>
          <p:cNvPr id="6" name="Picture 5">
            <a:extLst>
              <a:ext uri="{FF2B5EF4-FFF2-40B4-BE49-F238E27FC236}">
                <a16:creationId xmlns:a16="http://schemas.microsoft.com/office/drawing/2014/main" id="{2CDFF458-B7BC-E076-DDE7-0606BCBC0793}"/>
              </a:ext>
            </a:extLst>
          </p:cNvPr>
          <p:cNvPicPr>
            <a:picLocks noChangeAspect="1"/>
          </p:cNvPicPr>
          <p:nvPr/>
        </p:nvPicPr>
        <p:blipFill>
          <a:blip r:embed="rId3"/>
          <a:srcRect t="504"/>
          <a:stretch>
            <a:fillRect/>
          </a:stretch>
        </p:blipFill>
        <p:spPr>
          <a:xfrm>
            <a:off x="8975353" y="1127165"/>
            <a:ext cx="2743200" cy="5071501"/>
          </a:xfrm>
          <a:prstGeom prst="roundRect">
            <a:avLst/>
          </a:prstGeom>
        </p:spPr>
      </p:pic>
    </p:spTree>
    <p:extLst>
      <p:ext uri="{BB962C8B-B14F-4D97-AF65-F5344CB8AC3E}">
        <p14:creationId xmlns:p14="http://schemas.microsoft.com/office/powerpoint/2010/main" val="2056136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F812A-19AC-68A3-F219-1DC8952E21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7BF6CE-5DEB-A00B-A3B6-97C9CA34A40E}"/>
              </a:ext>
            </a:extLst>
          </p:cNvPr>
          <p:cNvSpPr>
            <a:spLocks noGrp="1"/>
          </p:cNvSpPr>
          <p:nvPr>
            <p:ph type="title"/>
          </p:nvPr>
        </p:nvSpPr>
        <p:spPr>
          <a:xfrm>
            <a:off x="579475" y="0"/>
            <a:ext cx="10131425" cy="1456267"/>
          </a:xfrm>
        </p:spPr>
        <p:txBody>
          <a:bodyPr/>
          <a:lstStyle/>
          <a:p>
            <a:r>
              <a:rPr lang="en-US" dirty="0"/>
              <a:t>Context_menu.xml</a:t>
            </a:r>
          </a:p>
        </p:txBody>
      </p:sp>
      <p:pic>
        <p:nvPicPr>
          <p:cNvPr id="4" name="Picture 3">
            <a:extLst>
              <a:ext uri="{FF2B5EF4-FFF2-40B4-BE49-F238E27FC236}">
                <a16:creationId xmlns:a16="http://schemas.microsoft.com/office/drawing/2014/main" id="{74935761-8248-A101-1DEE-2A7889811A52}"/>
              </a:ext>
            </a:extLst>
          </p:cNvPr>
          <p:cNvPicPr>
            <a:picLocks noChangeAspect="1"/>
          </p:cNvPicPr>
          <p:nvPr/>
        </p:nvPicPr>
        <p:blipFill>
          <a:blip r:embed="rId2"/>
          <a:stretch>
            <a:fillRect/>
          </a:stretch>
        </p:blipFill>
        <p:spPr>
          <a:xfrm>
            <a:off x="3814914" y="1190846"/>
            <a:ext cx="8131974" cy="5446451"/>
          </a:xfrm>
          <a:prstGeom prst="rect">
            <a:avLst/>
          </a:prstGeom>
        </p:spPr>
      </p:pic>
      <p:sp>
        <p:nvSpPr>
          <p:cNvPr id="6" name="TextBox 5">
            <a:extLst>
              <a:ext uri="{FF2B5EF4-FFF2-40B4-BE49-F238E27FC236}">
                <a16:creationId xmlns:a16="http://schemas.microsoft.com/office/drawing/2014/main" id="{7CCADC01-357A-58D2-3B2E-720CD3095B2D}"/>
              </a:ext>
            </a:extLst>
          </p:cNvPr>
          <p:cNvSpPr txBox="1"/>
          <p:nvPr/>
        </p:nvSpPr>
        <p:spPr>
          <a:xfrm>
            <a:off x="877187" y="1716216"/>
            <a:ext cx="2387009" cy="3970318"/>
          </a:xfrm>
          <a:prstGeom prst="rect">
            <a:avLst/>
          </a:prstGeom>
          <a:noFill/>
        </p:spPr>
        <p:txBody>
          <a:bodyPr wrap="square" rtlCol="0">
            <a:spAutoFit/>
          </a:bodyPr>
          <a:lstStyle/>
          <a:p>
            <a:pPr marL="342900" indent="-342900">
              <a:lnSpc>
                <a:spcPct val="150000"/>
              </a:lnSpc>
              <a:buFont typeface="+mj-lt"/>
              <a:buAutoNum type="arabicPeriod"/>
            </a:pPr>
            <a:r>
              <a:rPr lang="en-US" dirty="0"/>
              <a:t>Open res folder.</a:t>
            </a:r>
          </a:p>
          <a:p>
            <a:pPr marL="342900" indent="-342900">
              <a:lnSpc>
                <a:spcPct val="150000"/>
              </a:lnSpc>
              <a:buFont typeface="+mj-lt"/>
              <a:buAutoNum type="arabicPeriod"/>
            </a:pPr>
            <a:r>
              <a:rPr lang="en-US" dirty="0"/>
              <a:t>Right Click on menu folder.</a:t>
            </a:r>
          </a:p>
          <a:p>
            <a:pPr marL="342900" indent="-342900">
              <a:lnSpc>
                <a:spcPct val="150000"/>
              </a:lnSpc>
              <a:buFont typeface="+mj-lt"/>
              <a:buAutoNum type="arabicPeriod"/>
            </a:pPr>
            <a:r>
              <a:rPr lang="en-US" dirty="0"/>
              <a:t>New </a:t>
            </a:r>
            <a:r>
              <a:rPr lang="en-US" dirty="0">
                <a:sym typeface="Wingdings" panose="05000000000000000000" pitchFamily="2" charset="2"/>
              </a:rPr>
              <a:t> Menu Resource file</a:t>
            </a:r>
          </a:p>
          <a:p>
            <a:pPr marL="342900" indent="-342900">
              <a:lnSpc>
                <a:spcPct val="150000"/>
              </a:lnSpc>
              <a:buFont typeface="+mj-lt"/>
              <a:buAutoNum type="arabicPeriod"/>
            </a:pPr>
            <a:r>
              <a:rPr lang="en-US" dirty="0">
                <a:sym typeface="Wingdings" panose="05000000000000000000" pitchFamily="2" charset="2"/>
              </a:rPr>
              <a:t>Name file “</a:t>
            </a:r>
            <a:r>
              <a:rPr lang="en-US" dirty="0" err="1">
                <a:sym typeface="Wingdings" panose="05000000000000000000" pitchFamily="2" charset="2"/>
              </a:rPr>
              <a:t>context_menu</a:t>
            </a:r>
            <a:r>
              <a:rPr lang="en-US" dirty="0">
                <a:sym typeface="Wingdings" panose="05000000000000000000" pitchFamily="2" charset="2"/>
              </a:rPr>
              <a:t>”</a:t>
            </a:r>
          </a:p>
          <a:p>
            <a:pPr marL="342900" indent="-342900">
              <a:lnSpc>
                <a:spcPct val="150000"/>
              </a:lnSpc>
              <a:buFont typeface="+mj-lt"/>
              <a:buAutoNum type="arabicPeriod"/>
            </a:pPr>
            <a:r>
              <a:rPr lang="en-US" dirty="0">
                <a:sym typeface="Wingdings" panose="05000000000000000000" pitchFamily="2" charset="2"/>
              </a:rPr>
              <a:t>Click OK.</a:t>
            </a:r>
            <a:endParaRPr lang="en-US" dirty="0"/>
          </a:p>
          <a:p>
            <a:pPr marL="342900" indent="-342900">
              <a:buFont typeface="+mj-lt"/>
              <a:buAutoNum type="arabicPeriod"/>
            </a:pPr>
            <a:endParaRPr lang="en-US" dirty="0"/>
          </a:p>
          <a:p>
            <a:endParaRPr lang="en-US" dirty="0"/>
          </a:p>
        </p:txBody>
      </p:sp>
      <p:pic>
        <p:nvPicPr>
          <p:cNvPr id="5" name="Picture 4">
            <a:extLst>
              <a:ext uri="{FF2B5EF4-FFF2-40B4-BE49-F238E27FC236}">
                <a16:creationId xmlns:a16="http://schemas.microsoft.com/office/drawing/2014/main" id="{AFC1B9A7-1AFD-136D-8BED-C423F2106BDD}"/>
              </a:ext>
            </a:extLst>
          </p:cNvPr>
          <p:cNvPicPr>
            <a:picLocks noChangeAspect="1"/>
          </p:cNvPicPr>
          <p:nvPr/>
        </p:nvPicPr>
        <p:blipFill>
          <a:blip r:embed="rId3"/>
          <a:srcRect l="15592"/>
          <a:stretch>
            <a:fillRect/>
          </a:stretch>
        </p:blipFill>
        <p:spPr>
          <a:xfrm>
            <a:off x="2909454" y="3523813"/>
            <a:ext cx="2286001" cy="3186221"/>
          </a:xfrm>
          <a:prstGeom prst="rect">
            <a:avLst/>
          </a:prstGeom>
        </p:spPr>
      </p:pic>
    </p:spTree>
    <p:extLst>
      <p:ext uri="{BB962C8B-B14F-4D97-AF65-F5344CB8AC3E}">
        <p14:creationId xmlns:p14="http://schemas.microsoft.com/office/powerpoint/2010/main" val="3303706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260C-E5A0-F2BC-6C1C-1E12CC5B4BF2}"/>
              </a:ext>
            </a:extLst>
          </p:cNvPr>
          <p:cNvSpPr>
            <a:spLocks noGrp="1"/>
          </p:cNvSpPr>
          <p:nvPr>
            <p:ph type="title"/>
          </p:nvPr>
        </p:nvSpPr>
        <p:spPr>
          <a:xfrm>
            <a:off x="579475" y="0"/>
            <a:ext cx="10131425" cy="1456267"/>
          </a:xfrm>
        </p:spPr>
        <p:txBody>
          <a:bodyPr/>
          <a:lstStyle/>
          <a:p>
            <a:r>
              <a:rPr lang="en-US" dirty="0"/>
              <a:t>.Java</a:t>
            </a:r>
          </a:p>
        </p:txBody>
      </p:sp>
      <p:pic>
        <p:nvPicPr>
          <p:cNvPr id="7" name="Picture 6">
            <a:extLst>
              <a:ext uri="{FF2B5EF4-FFF2-40B4-BE49-F238E27FC236}">
                <a16:creationId xmlns:a16="http://schemas.microsoft.com/office/drawing/2014/main" id="{4726DD98-CDE7-826A-1910-D46FEF003535}"/>
              </a:ext>
            </a:extLst>
          </p:cNvPr>
          <p:cNvPicPr>
            <a:picLocks noChangeAspect="1"/>
          </p:cNvPicPr>
          <p:nvPr/>
        </p:nvPicPr>
        <p:blipFill>
          <a:blip r:embed="rId2"/>
          <a:stretch>
            <a:fillRect/>
          </a:stretch>
        </p:blipFill>
        <p:spPr>
          <a:xfrm>
            <a:off x="729244" y="1122588"/>
            <a:ext cx="11200486" cy="5515352"/>
          </a:xfrm>
          <a:prstGeom prst="rect">
            <a:avLst/>
          </a:prstGeom>
        </p:spPr>
      </p:pic>
    </p:spTree>
    <p:extLst>
      <p:ext uri="{BB962C8B-B14F-4D97-AF65-F5344CB8AC3E}">
        <p14:creationId xmlns:p14="http://schemas.microsoft.com/office/powerpoint/2010/main" val="224862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50" y="519447"/>
            <a:ext cx="8596668" cy="1320800"/>
          </a:xfrm>
        </p:spPr>
        <p:txBody>
          <a:bodyPr>
            <a:normAutofit/>
          </a:bodyPr>
          <a:lstStyle/>
          <a:p>
            <a:r>
              <a:rPr lang="en-US" sz="4800" b="1" dirty="0">
                <a:latin typeface="Calibri" panose="020F0502020204030204" pitchFamily="34" charset="0"/>
                <a:cs typeface="Calibri" panose="020F0502020204030204" pitchFamily="34" charset="0"/>
              </a:rPr>
              <a:t>Agenda</a:t>
            </a:r>
          </a:p>
        </p:txBody>
      </p:sp>
      <p:sp>
        <p:nvSpPr>
          <p:cNvPr id="5" name="Content Placeholder 4"/>
          <p:cNvSpPr>
            <a:spLocks noGrp="1"/>
          </p:cNvSpPr>
          <p:nvPr>
            <p:ph idx="1"/>
          </p:nvPr>
        </p:nvSpPr>
        <p:spPr>
          <a:xfrm>
            <a:off x="1077193" y="1698733"/>
            <a:ext cx="7183510" cy="3880773"/>
          </a:xfrm>
        </p:spPr>
        <p:txBody>
          <a:bodyPr>
            <a:normAutofit/>
          </a:bodyPr>
          <a:lstStyle/>
          <a:p>
            <a:r>
              <a:rPr lang="en-US" sz="2400" dirty="0"/>
              <a:t>Importance of Fragments and its definition</a:t>
            </a:r>
          </a:p>
          <a:p>
            <a:r>
              <a:rPr lang="en-US" sz="2400" dirty="0"/>
              <a:t>Difference between Fragment and Intents</a:t>
            </a:r>
          </a:p>
          <a:p>
            <a:r>
              <a:rPr lang="en-US" sz="2400" dirty="0"/>
              <a:t>Fragment </a:t>
            </a:r>
            <a:r>
              <a:rPr lang="en-US" sz="2400" dirty="0" err="1"/>
              <a:t>LifeCycle</a:t>
            </a:r>
            <a:endParaRPr lang="en-US" sz="2400" dirty="0"/>
          </a:p>
          <a:p>
            <a:r>
              <a:rPr lang="en-US" sz="2400" dirty="0"/>
              <a:t>Fragment Usage</a:t>
            </a:r>
          </a:p>
          <a:p>
            <a:r>
              <a:rPr lang="en-US" sz="2400" dirty="0"/>
              <a:t>Floating Context menu</a:t>
            </a:r>
            <a:endParaRPr lang="en-US" sz="2200" dirty="0"/>
          </a:p>
        </p:txBody>
      </p:sp>
    </p:spTree>
    <p:extLst>
      <p:ext uri="{BB962C8B-B14F-4D97-AF65-F5344CB8AC3E}">
        <p14:creationId xmlns:p14="http://schemas.microsoft.com/office/powerpoint/2010/main" val="2873881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C5166-C8A3-5944-E762-2C6AC14AF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4E0C0B-E397-4685-9180-C7D8629D0895}"/>
              </a:ext>
            </a:extLst>
          </p:cNvPr>
          <p:cNvSpPr>
            <a:spLocks noGrp="1"/>
          </p:cNvSpPr>
          <p:nvPr>
            <p:ph type="title"/>
          </p:nvPr>
        </p:nvSpPr>
        <p:spPr>
          <a:xfrm>
            <a:off x="579475" y="0"/>
            <a:ext cx="10131425" cy="1456267"/>
          </a:xfrm>
        </p:spPr>
        <p:txBody>
          <a:bodyPr/>
          <a:lstStyle/>
          <a:p>
            <a:r>
              <a:rPr lang="en-US" dirty="0"/>
              <a:t>.Java</a:t>
            </a:r>
          </a:p>
        </p:txBody>
      </p:sp>
      <p:pic>
        <p:nvPicPr>
          <p:cNvPr id="4" name="Picture 3">
            <a:extLst>
              <a:ext uri="{FF2B5EF4-FFF2-40B4-BE49-F238E27FC236}">
                <a16:creationId xmlns:a16="http://schemas.microsoft.com/office/drawing/2014/main" id="{19F7A1C7-C748-7A9A-DCC9-199FE9A0C478}"/>
              </a:ext>
            </a:extLst>
          </p:cNvPr>
          <p:cNvPicPr>
            <a:picLocks noChangeAspect="1"/>
          </p:cNvPicPr>
          <p:nvPr/>
        </p:nvPicPr>
        <p:blipFill>
          <a:blip r:embed="rId2"/>
          <a:stretch>
            <a:fillRect/>
          </a:stretch>
        </p:blipFill>
        <p:spPr>
          <a:xfrm>
            <a:off x="724352" y="999566"/>
            <a:ext cx="10888173" cy="5730737"/>
          </a:xfrm>
          <a:prstGeom prst="rect">
            <a:avLst/>
          </a:prstGeom>
        </p:spPr>
      </p:pic>
    </p:spTree>
    <p:extLst>
      <p:ext uri="{BB962C8B-B14F-4D97-AF65-F5344CB8AC3E}">
        <p14:creationId xmlns:p14="http://schemas.microsoft.com/office/powerpoint/2010/main" val="2711171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E9436-74A5-78A1-BF2A-C1E822FA0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DB9B90-B20C-DCBE-43D1-26E081407142}"/>
              </a:ext>
            </a:extLst>
          </p:cNvPr>
          <p:cNvSpPr>
            <a:spLocks noGrp="1"/>
          </p:cNvSpPr>
          <p:nvPr>
            <p:ph type="title"/>
          </p:nvPr>
        </p:nvSpPr>
        <p:spPr>
          <a:xfrm>
            <a:off x="579475" y="0"/>
            <a:ext cx="10131425" cy="1456267"/>
          </a:xfrm>
        </p:spPr>
        <p:txBody>
          <a:bodyPr/>
          <a:lstStyle/>
          <a:p>
            <a:r>
              <a:rPr lang="en-US" dirty="0"/>
              <a:t>.Java</a:t>
            </a:r>
          </a:p>
        </p:txBody>
      </p:sp>
      <p:pic>
        <p:nvPicPr>
          <p:cNvPr id="5" name="Picture 4">
            <a:extLst>
              <a:ext uri="{FF2B5EF4-FFF2-40B4-BE49-F238E27FC236}">
                <a16:creationId xmlns:a16="http://schemas.microsoft.com/office/drawing/2014/main" id="{4B6D13DB-A1BE-9101-3B4A-21CCA272DF6B}"/>
              </a:ext>
            </a:extLst>
          </p:cNvPr>
          <p:cNvPicPr>
            <a:picLocks noChangeAspect="1"/>
          </p:cNvPicPr>
          <p:nvPr/>
        </p:nvPicPr>
        <p:blipFill>
          <a:blip r:embed="rId2"/>
          <a:srcRect l="9078"/>
          <a:stretch>
            <a:fillRect/>
          </a:stretch>
        </p:blipFill>
        <p:spPr>
          <a:xfrm>
            <a:off x="669851" y="946298"/>
            <a:ext cx="11036595" cy="5656522"/>
          </a:xfrm>
          <a:prstGeom prst="rect">
            <a:avLst/>
          </a:prstGeom>
        </p:spPr>
      </p:pic>
    </p:spTree>
    <p:extLst>
      <p:ext uri="{BB962C8B-B14F-4D97-AF65-F5344CB8AC3E}">
        <p14:creationId xmlns:p14="http://schemas.microsoft.com/office/powerpoint/2010/main" val="2573961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 ON </a:t>
            </a:r>
          </a:p>
        </p:txBody>
      </p:sp>
      <p:sp>
        <p:nvSpPr>
          <p:cNvPr id="3" name="Content Placeholder 2"/>
          <p:cNvSpPr>
            <a:spLocks noGrp="1"/>
          </p:cNvSpPr>
          <p:nvPr>
            <p:ph idx="1"/>
          </p:nvPr>
        </p:nvSpPr>
        <p:spPr>
          <a:xfrm>
            <a:off x="760229" y="372140"/>
            <a:ext cx="10131425" cy="3649133"/>
          </a:xfrm>
        </p:spPr>
        <p:txBody>
          <a:bodyPr>
            <a:normAutofit/>
          </a:bodyPr>
          <a:lstStyle/>
          <a:p>
            <a:pPr marL="0" indent="0">
              <a:buNone/>
            </a:pPr>
            <a:r>
              <a:rPr lang="en-US" sz="2400" dirty="0"/>
              <a:t>	 Add a new fragment on Example 1 in which you can edit the Name of the	Contacts.</a:t>
            </a:r>
          </a:p>
        </p:txBody>
      </p:sp>
    </p:spTree>
    <p:extLst>
      <p:ext uri="{BB962C8B-B14F-4D97-AF65-F5344CB8AC3E}">
        <p14:creationId xmlns:p14="http://schemas.microsoft.com/office/powerpoint/2010/main" val="3753866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5274" y="2592404"/>
            <a:ext cx="10131425" cy="1456267"/>
          </a:xfrm>
        </p:spPr>
        <p:txBody>
          <a:bodyPr/>
          <a:lstStyle/>
          <a:p>
            <a:r>
              <a:rPr lang="en-US" b="1" dirty="0">
                <a:solidFill>
                  <a:srgbClr val="FF0000"/>
                </a:solidFill>
              </a:rPr>
              <a:t>Thank you!</a:t>
            </a:r>
          </a:p>
        </p:txBody>
      </p:sp>
    </p:spTree>
    <p:extLst>
      <p:ext uri="{BB962C8B-B14F-4D97-AF65-F5344CB8AC3E}">
        <p14:creationId xmlns:p14="http://schemas.microsoft.com/office/powerpoint/2010/main" val="80402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13" y="329681"/>
            <a:ext cx="10131425" cy="1456267"/>
          </a:xfrm>
        </p:spPr>
        <p:txBody>
          <a:bodyPr/>
          <a:lstStyle/>
          <a:p>
            <a:r>
              <a:rPr lang="en-US" b="1" dirty="0"/>
              <a:t>Definition and usage of fragments</a:t>
            </a:r>
          </a:p>
        </p:txBody>
      </p:sp>
      <p:sp>
        <p:nvSpPr>
          <p:cNvPr id="3" name="Content Placeholder 2"/>
          <p:cNvSpPr>
            <a:spLocks noGrp="1"/>
          </p:cNvSpPr>
          <p:nvPr>
            <p:ph idx="1"/>
          </p:nvPr>
        </p:nvSpPr>
        <p:spPr>
          <a:xfrm>
            <a:off x="920653" y="1926772"/>
            <a:ext cx="9893495" cy="3631853"/>
          </a:xfrm>
        </p:spPr>
        <p:txBody>
          <a:bodyPr/>
          <a:lstStyle/>
          <a:p>
            <a:pPr marL="0" indent="0">
              <a:buNone/>
            </a:pPr>
            <a:r>
              <a:rPr lang="en-US" sz="2400" dirty="0"/>
              <a:t>A Fragment is a reusable UI component embedded within an Activity.</a:t>
            </a:r>
            <a:br>
              <a:rPr lang="en-US" sz="2400" dirty="0"/>
            </a:br>
            <a:endParaRPr lang="en-US" sz="2400" dirty="0"/>
          </a:p>
          <a:p>
            <a:r>
              <a:rPr lang="en-US" sz="3200" b="1" dirty="0">
                <a:latin typeface="+mj-lt"/>
              </a:rPr>
              <a:t>Why Use Fragments?</a:t>
            </a:r>
          </a:p>
          <a:p>
            <a:pPr marL="0" indent="0">
              <a:buNone/>
            </a:pPr>
            <a:r>
              <a:rPr lang="en-US" dirty="0"/>
              <a:t>	</a:t>
            </a:r>
            <a:r>
              <a:rPr lang="en-US" sz="2000" dirty="0"/>
              <a:t>- Dynamic and flexible UI.</a:t>
            </a:r>
          </a:p>
          <a:p>
            <a:pPr marL="0" indent="0">
              <a:buNone/>
            </a:pPr>
            <a:r>
              <a:rPr lang="en-US" sz="2000" dirty="0"/>
              <a:t>	- Efficient navigation and UI changes.</a:t>
            </a:r>
          </a:p>
          <a:p>
            <a:pPr marL="0" indent="0">
              <a:buNone/>
            </a:pPr>
            <a:r>
              <a:rPr lang="en-US" sz="2000" dirty="0"/>
              <a:t>	- Ideal for multi-screen apps within </a:t>
            </a:r>
            <a:br>
              <a:rPr lang="en-US" sz="2000" dirty="0"/>
            </a:br>
            <a:r>
              <a:rPr lang="en-US" sz="2000" dirty="0"/>
              <a:t>	  a single Activity.</a:t>
            </a:r>
          </a:p>
          <a:p>
            <a:endParaRPr lang="en-US" dirty="0"/>
          </a:p>
          <a:p>
            <a:endParaRPr lang="en-US" dirty="0"/>
          </a:p>
        </p:txBody>
      </p:sp>
      <p:pic>
        <p:nvPicPr>
          <p:cNvPr id="1026" name="Picture 2" descr="Android Fragments - TechVidvan">
            <a:extLst>
              <a:ext uri="{FF2B5EF4-FFF2-40B4-BE49-F238E27FC236}">
                <a16:creationId xmlns:a16="http://schemas.microsoft.com/office/drawing/2014/main" id="{B6E3B8AF-AAFE-4280-402B-EDA2B0ADBF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5960" y="2458728"/>
            <a:ext cx="5760708" cy="3840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334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61731"/>
            <a:ext cx="10131425" cy="1456267"/>
          </a:xfrm>
        </p:spPr>
        <p:txBody>
          <a:bodyPr/>
          <a:lstStyle/>
          <a:p>
            <a:r>
              <a:rPr lang="en-US" b="1" dirty="0"/>
              <a:t>Difference between Fragment and Intents</a:t>
            </a:r>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3871234213"/>
              </p:ext>
            </p:extLst>
          </p:nvPr>
        </p:nvGraphicFramePr>
        <p:xfrm>
          <a:off x="819538" y="1296229"/>
          <a:ext cx="10131426" cy="5400040"/>
        </p:xfrm>
        <a:graphic>
          <a:graphicData uri="http://schemas.openxmlformats.org/drawingml/2006/table">
            <a:tbl>
              <a:tblPr firstRow="1" bandRow="1">
                <a:tableStyleId>{5C22544A-7EE6-4342-B048-85BDC9FD1C3A}</a:tableStyleId>
              </a:tblPr>
              <a:tblGrid>
                <a:gridCol w="3377142">
                  <a:extLst>
                    <a:ext uri="{9D8B030D-6E8A-4147-A177-3AD203B41FA5}">
                      <a16:colId xmlns:a16="http://schemas.microsoft.com/office/drawing/2014/main" val="20000"/>
                    </a:ext>
                  </a:extLst>
                </a:gridCol>
                <a:gridCol w="3377142">
                  <a:extLst>
                    <a:ext uri="{9D8B030D-6E8A-4147-A177-3AD203B41FA5}">
                      <a16:colId xmlns:a16="http://schemas.microsoft.com/office/drawing/2014/main" val="20001"/>
                    </a:ext>
                  </a:extLst>
                </a:gridCol>
                <a:gridCol w="3377142">
                  <a:extLst>
                    <a:ext uri="{9D8B030D-6E8A-4147-A177-3AD203B41FA5}">
                      <a16:colId xmlns:a16="http://schemas.microsoft.com/office/drawing/2014/main" val="20002"/>
                    </a:ext>
                  </a:extLst>
                </a:gridCol>
              </a:tblGrid>
              <a:tr h="370840">
                <a:tc>
                  <a:txBody>
                    <a:bodyPr/>
                    <a:lstStyle/>
                    <a:p>
                      <a:r>
                        <a:rPr lang="en-US" dirty="0"/>
                        <a:t>Feature</a:t>
                      </a:r>
                    </a:p>
                  </a:txBody>
                  <a:tcPr anchor="ctr"/>
                </a:tc>
                <a:tc>
                  <a:txBody>
                    <a:bodyPr/>
                    <a:lstStyle/>
                    <a:p>
                      <a:r>
                        <a:rPr lang="en-US"/>
                        <a:t>Intent</a:t>
                      </a:r>
                    </a:p>
                  </a:txBody>
                  <a:tcPr anchor="ctr"/>
                </a:tc>
                <a:tc>
                  <a:txBody>
                    <a:bodyPr/>
                    <a:lstStyle/>
                    <a:p>
                      <a:r>
                        <a:rPr lang="en-US" dirty="0"/>
                        <a:t>Fragment</a:t>
                      </a:r>
                    </a:p>
                  </a:txBody>
                  <a:tcPr anchor="ctr"/>
                </a:tc>
                <a:extLst>
                  <a:ext uri="{0D108BD9-81ED-4DB2-BD59-A6C34878D82A}">
                    <a16:rowId xmlns:a16="http://schemas.microsoft.com/office/drawing/2014/main" val="10000"/>
                  </a:ext>
                </a:extLst>
              </a:tr>
              <a:tr h="370840">
                <a:tc>
                  <a:txBody>
                    <a:bodyPr/>
                    <a:lstStyle/>
                    <a:p>
                      <a:r>
                        <a:rPr lang="en-US" b="1" dirty="0"/>
                        <a:t>Purpose</a:t>
                      </a:r>
                      <a:endParaRPr lang="en-US" dirty="0"/>
                    </a:p>
                  </a:txBody>
                  <a:tcPr anchor="ctr"/>
                </a:tc>
                <a:tc>
                  <a:txBody>
                    <a:bodyPr/>
                    <a:lstStyle/>
                    <a:p>
                      <a:r>
                        <a:rPr lang="en-US" dirty="0"/>
                        <a:t>To communicate between Activities or apps</a:t>
                      </a:r>
                    </a:p>
                  </a:txBody>
                  <a:tcPr anchor="ctr"/>
                </a:tc>
                <a:tc>
                  <a:txBody>
                    <a:bodyPr/>
                    <a:lstStyle/>
                    <a:p>
                      <a:r>
                        <a:rPr lang="en-US" dirty="0"/>
                        <a:t>To create reusable UI components within an Activity</a:t>
                      </a:r>
                    </a:p>
                  </a:txBody>
                  <a:tcPr anchor="ctr"/>
                </a:tc>
                <a:extLst>
                  <a:ext uri="{0D108BD9-81ED-4DB2-BD59-A6C34878D82A}">
                    <a16:rowId xmlns:a16="http://schemas.microsoft.com/office/drawing/2014/main" val="10001"/>
                  </a:ext>
                </a:extLst>
              </a:tr>
              <a:tr h="370840">
                <a:tc>
                  <a:txBody>
                    <a:bodyPr/>
                    <a:lstStyle/>
                    <a:p>
                      <a:r>
                        <a:rPr lang="en-US" b="1" dirty="0"/>
                        <a:t>Use for Navigation</a:t>
                      </a:r>
                      <a:endParaRPr lang="en-US" dirty="0"/>
                    </a:p>
                  </a:txBody>
                  <a:tcPr anchor="ctr"/>
                </a:tc>
                <a:tc>
                  <a:txBody>
                    <a:bodyPr/>
                    <a:lstStyle/>
                    <a:p>
                      <a:r>
                        <a:rPr lang="en-US" dirty="0"/>
                        <a:t>Primarily used for navigation between Activities</a:t>
                      </a:r>
                    </a:p>
                  </a:txBody>
                  <a:tcPr anchor="ctr"/>
                </a:tc>
                <a:tc>
                  <a:txBody>
                    <a:bodyPr/>
                    <a:lstStyle/>
                    <a:p>
                      <a:r>
                        <a:rPr lang="en-US" dirty="0"/>
                        <a:t>Used for navigation within a single Activity</a:t>
                      </a:r>
                    </a:p>
                  </a:txBody>
                  <a:tcPr anchor="ctr"/>
                </a:tc>
                <a:extLst>
                  <a:ext uri="{0D108BD9-81ED-4DB2-BD59-A6C34878D82A}">
                    <a16:rowId xmlns:a16="http://schemas.microsoft.com/office/drawing/2014/main" val="10002"/>
                  </a:ext>
                </a:extLst>
              </a:tr>
              <a:tr h="370840">
                <a:tc>
                  <a:txBody>
                    <a:bodyPr/>
                    <a:lstStyle/>
                    <a:p>
                      <a:r>
                        <a:rPr lang="en-US" b="1" dirty="0"/>
                        <a:t>Lifecycle</a:t>
                      </a:r>
                      <a:endParaRPr lang="en-US" dirty="0"/>
                    </a:p>
                  </a:txBody>
                  <a:tcPr anchor="ctr"/>
                </a:tc>
                <a:tc>
                  <a:txBody>
                    <a:bodyPr/>
                    <a:lstStyle/>
                    <a:p>
                      <a:r>
                        <a:rPr lang="en-US"/>
                        <a:t>Follows the Activity lifecycle</a:t>
                      </a:r>
                    </a:p>
                  </a:txBody>
                  <a:tcPr anchor="ctr"/>
                </a:tc>
                <a:tc>
                  <a:txBody>
                    <a:bodyPr/>
                    <a:lstStyle/>
                    <a:p>
                      <a:r>
                        <a:rPr lang="en-US" dirty="0"/>
                        <a:t>Has its own lifecycle but depends on the Activity’s lifecycle</a:t>
                      </a:r>
                    </a:p>
                  </a:txBody>
                  <a:tcPr anchor="ctr"/>
                </a:tc>
                <a:extLst>
                  <a:ext uri="{0D108BD9-81ED-4DB2-BD59-A6C34878D82A}">
                    <a16:rowId xmlns:a16="http://schemas.microsoft.com/office/drawing/2014/main" val="10003"/>
                  </a:ext>
                </a:extLst>
              </a:tr>
              <a:tr h="370840">
                <a:tc>
                  <a:txBody>
                    <a:bodyPr/>
                    <a:lstStyle/>
                    <a:p>
                      <a:r>
                        <a:rPr lang="en-US" b="1" dirty="0"/>
                        <a:t>Data Passing</a:t>
                      </a:r>
                      <a:endParaRPr lang="en-US" dirty="0"/>
                    </a:p>
                  </a:txBody>
                  <a:tcPr anchor="ctr"/>
                </a:tc>
                <a:tc>
                  <a:txBody>
                    <a:bodyPr/>
                    <a:lstStyle/>
                    <a:p>
                      <a:r>
                        <a:rPr lang="en-US" dirty="0"/>
                        <a:t>Can pass data between Activities using </a:t>
                      </a:r>
                      <a:r>
                        <a:rPr lang="en-US" dirty="0" err="1"/>
                        <a:t>putExtra</a:t>
                      </a:r>
                      <a:r>
                        <a:rPr lang="en-US" dirty="0"/>
                        <a:t>()</a:t>
                      </a:r>
                    </a:p>
                  </a:txBody>
                  <a:tcPr anchor="ctr"/>
                </a:tc>
                <a:tc>
                  <a:txBody>
                    <a:bodyPr/>
                    <a:lstStyle/>
                    <a:p>
                      <a:r>
                        <a:rPr lang="en-US" dirty="0"/>
                        <a:t>Passes data through Bundle arguments during creation</a:t>
                      </a:r>
                    </a:p>
                  </a:txBody>
                  <a:tcPr anchor="ctr"/>
                </a:tc>
                <a:extLst>
                  <a:ext uri="{0D108BD9-81ED-4DB2-BD59-A6C34878D82A}">
                    <a16:rowId xmlns:a16="http://schemas.microsoft.com/office/drawing/2014/main" val="10004"/>
                  </a:ext>
                </a:extLst>
              </a:tr>
              <a:tr h="370840">
                <a:tc>
                  <a:txBody>
                    <a:bodyPr/>
                    <a:lstStyle/>
                    <a:p>
                      <a:r>
                        <a:rPr lang="en-US" b="1" dirty="0"/>
                        <a:t>Reusability</a:t>
                      </a:r>
                      <a:endParaRPr lang="en-US" dirty="0"/>
                    </a:p>
                  </a:txBody>
                  <a:tcPr anchor="ctr"/>
                </a:tc>
                <a:tc>
                  <a:txBody>
                    <a:bodyPr/>
                    <a:lstStyle/>
                    <a:p>
                      <a:r>
                        <a:rPr lang="en-US" dirty="0"/>
                        <a:t>Intents are not reusable in the same way</a:t>
                      </a:r>
                    </a:p>
                  </a:txBody>
                  <a:tcPr anchor="ctr"/>
                </a:tc>
                <a:tc>
                  <a:txBody>
                    <a:bodyPr/>
                    <a:lstStyle/>
                    <a:p>
                      <a:r>
                        <a:rPr lang="en-US" dirty="0"/>
                        <a:t>Fragments are reusable components that can be placed in different Activities</a:t>
                      </a:r>
                    </a:p>
                  </a:txBody>
                  <a:tcPr anchor="ctr"/>
                </a:tc>
                <a:extLst>
                  <a:ext uri="{0D108BD9-81ED-4DB2-BD59-A6C34878D82A}">
                    <a16:rowId xmlns:a16="http://schemas.microsoft.com/office/drawing/2014/main" val="10005"/>
                  </a:ext>
                </a:extLst>
              </a:tr>
              <a:tr h="370840">
                <a:tc>
                  <a:txBody>
                    <a:bodyPr/>
                    <a:lstStyle/>
                    <a:p>
                      <a:r>
                        <a:rPr lang="en-US" b="1" dirty="0"/>
                        <a:t>UI Flexibility</a:t>
                      </a:r>
                      <a:endParaRPr lang="en-US" dirty="0"/>
                    </a:p>
                  </a:txBody>
                  <a:tcPr anchor="ctr"/>
                </a:tc>
                <a:tc>
                  <a:txBody>
                    <a:bodyPr/>
                    <a:lstStyle/>
                    <a:p>
                      <a:r>
                        <a:rPr lang="en-US"/>
                        <a:t>Limited; each Activity generally represents a separate screen</a:t>
                      </a:r>
                    </a:p>
                  </a:txBody>
                  <a:tcPr anchor="ctr"/>
                </a:tc>
                <a:tc>
                  <a:txBody>
                    <a:bodyPr/>
                    <a:lstStyle/>
                    <a:p>
                      <a:r>
                        <a:rPr lang="en-US" dirty="0"/>
                        <a:t>High; allows for more dynamic UI updates within an Activity</a:t>
                      </a:r>
                    </a:p>
                  </a:txBody>
                  <a:tcPr anchor="ctr"/>
                </a:tc>
                <a:extLst>
                  <a:ext uri="{0D108BD9-81ED-4DB2-BD59-A6C34878D82A}">
                    <a16:rowId xmlns:a16="http://schemas.microsoft.com/office/drawing/2014/main" val="10006"/>
                  </a:ext>
                </a:extLst>
              </a:tr>
              <a:tr h="370840">
                <a:tc>
                  <a:txBody>
                    <a:bodyPr/>
                    <a:lstStyle/>
                    <a:p>
                      <a:r>
                        <a:rPr lang="en-US" b="1" dirty="0"/>
                        <a:t>Device Configuration</a:t>
                      </a:r>
                      <a:endParaRPr lang="en-US" dirty="0"/>
                    </a:p>
                  </a:txBody>
                  <a:tcPr anchor="ctr"/>
                </a:tc>
                <a:tc>
                  <a:txBody>
                    <a:bodyPr/>
                    <a:lstStyle/>
                    <a:p>
                      <a:r>
                        <a:rPr lang="en-US" dirty="0"/>
                        <a:t>Suitable for single screen or independent UI flows</a:t>
                      </a:r>
                    </a:p>
                  </a:txBody>
                  <a:tcPr anchor="ctr"/>
                </a:tc>
                <a:tc>
                  <a:txBody>
                    <a:bodyPr/>
                    <a:lstStyle/>
                    <a:p>
                      <a:r>
                        <a:rPr lang="en-US" dirty="0"/>
                        <a:t>Designed for adaptable layouts (e.g., multi-pane layouts on tablets)</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1175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2AED-7F6C-913E-1D00-053A2A90B693}"/>
              </a:ext>
            </a:extLst>
          </p:cNvPr>
          <p:cNvSpPr>
            <a:spLocks noGrp="1"/>
          </p:cNvSpPr>
          <p:nvPr>
            <p:ph type="title"/>
          </p:nvPr>
        </p:nvSpPr>
        <p:spPr/>
        <p:txBody>
          <a:bodyPr/>
          <a:lstStyle/>
          <a:p>
            <a:r>
              <a:rPr lang="en-US" b="1" dirty="0"/>
              <a:t>E-commerce app Example</a:t>
            </a:r>
            <a:endParaRPr lang="en-US" dirty="0"/>
          </a:p>
        </p:txBody>
      </p:sp>
      <p:sp>
        <p:nvSpPr>
          <p:cNvPr id="3" name="Content Placeholder 2">
            <a:extLst>
              <a:ext uri="{FF2B5EF4-FFF2-40B4-BE49-F238E27FC236}">
                <a16:creationId xmlns:a16="http://schemas.microsoft.com/office/drawing/2014/main" id="{5EDDE9E9-1A70-CC11-9280-DD61BDCBD22C}"/>
              </a:ext>
            </a:extLst>
          </p:cNvPr>
          <p:cNvSpPr>
            <a:spLocks noGrp="1"/>
          </p:cNvSpPr>
          <p:nvPr>
            <p:ph idx="1"/>
          </p:nvPr>
        </p:nvSpPr>
        <p:spPr>
          <a:xfrm>
            <a:off x="1171574" y="1984587"/>
            <a:ext cx="10131425" cy="3649133"/>
          </a:xfrm>
        </p:spPr>
        <p:txBody>
          <a:bodyPr/>
          <a:lstStyle/>
          <a:p>
            <a:r>
              <a:rPr lang="en-US" sz="2400" dirty="0"/>
              <a:t>Activity 1: Login</a:t>
            </a:r>
          </a:p>
          <a:p>
            <a:r>
              <a:rPr lang="en-US" sz="2400" dirty="0"/>
              <a:t>Activity 2: Home</a:t>
            </a:r>
          </a:p>
          <a:p>
            <a:r>
              <a:rPr lang="en-US" sz="2400" dirty="0"/>
              <a:t>Inside Home (one Activity):</a:t>
            </a:r>
          </a:p>
          <a:p>
            <a:pPr lvl="1">
              <a:buFont typeface="Courier New" panose="02070309020205020404" pitchFamily="49" charset="0"/>
              <a:buChar char="o"/>
            </a:pPr>
            <a:r>
              <a:rPr lang="en-US" sz="2000" dirty="0"/>
              <a:t>Fragment 1: Categories</a:t>
            </a:r>
          </a:p>
          <a:p>
            <a:pPr lvl="1">
              <a:buFont typeface="Courier New" panose="02070309020205020404" pitchFamily="49" charset="0"/>
              <a:buChar char="o"/>
            </a:pPr>
            <a:r>
              <a:rPr lang="en-US" sz="2000" dirty="0"/>
              <a:t>Fragment 2: Product Details</a:t>
            </a:r>
          </a:p>
          <a:p>
            <a:pPr lvl="1">
              <a:buFont typeface="Courier New" panose="02070309020205020404" pitchFamily="49" charset="0"/>
              <a:buChar char="o"/>
            </a:pPr>
            <a:r>
              <a:rPr lang="en-US" sz="2000" dirty="0"/>
              <a:t>Fragment 3: Cart</a:t>
            </a:r>
          </a:p>
          <a:p>
            <a:endParaRPr lang="en-US" dirty="0"/>
          </a:p>
        </p:txBody>
      </p:sp>
    </p:spTree>
    <p:extLst>
      <p:ext uri="{BB962C8B-B14F-4D97-AF65-F5344CB8AC3E}">
        <p14:creationId xmlns:p14="http://schemas.microsoft.com/office/powerpoint/2010/main" val="291698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Fragments Lifecycle</a:t>
            </a:r>
          </a:p>
        </p:txBody>
      </p:sp>
      <p:pic>
        <p:nvPicPr>
          <p:cNvPr id="4" name="Content Placeholder 3"/>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6865" t="21279" r="16379" b="6306"/>
          <a:stretch/>
        </p:blipFill>
        <p:spPr>
          <a:xfrm>
            <a:off x="2168557" y="1958282"/>
            <a:ext cx="7165911" cy="4372539"/>
          </a:xfrm>
        </p:spPr>
      </p:pic>
    </p:spTree>
    <p:extLst>
      <p:ext uri="{BB962C8B-B14F-4D97-AF65-F5344CB8AC3E}">
        <p14:creationId xmlns:p14="http://schemas.microsoft.com/office/powerpoint/2010/main" val="2642481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Fragments Usage </a:t>
            </a:r>
          </a:p>
        </p:txBody>
      </p:sp>
      <p:sp>
        <p:nvSpPr>
          <p:cNvPr id="3" name="Content Placeholder 2"/>
          <p:cNvSpPr>
            <a:spLocks noGrp="1"/>
          </p:cNvSpPr>
          <p:nvPr>
            <p:ph idx="1"/>
          </p:nvPr>
        </p:nvSpPr>
        <p:spPr>
          <a:xfrm>
            <a:off x="1206796" y="1913860"/>
            <a:ext cx="8051992" cy="4178595"/>
          </a:xfrm>
        </p:spPr>
        <p:txBody>
          <a:bodyPr>
            <a:normAutofit/>
          </a:bodyPr>
          <a:lstStyle/>
          <a:p>
            <a:r>
              <a:rPr lang="en-US" sz="2400" b="1" dirty="0"/>
              <a:t>Bottom Navigation:</a:t>
            </a:r>
            <a:br>
              <a:rPr lang="en-US" sz="2000" dirty="0"/>
            </a:br>
            <a:r>
              <a:rPr lang="en-US" sz="2000" dirty="0"/>
              <a:t>Apps like Instagram, YouTube, Facebook.</a:t>
            </a:r>
            <a:br>
              <a:rPr lang="en-US" sz="2000" dirty="0"/>
            </a:br>
            <a:endParaRPr lang="en-US" sz="2000" dirty="0"/>
          </a:p>
          <a:p>
            <a:r>
              <a:rPr lang="en-US" sz="2400" b="1" dirty="0" err="1"/>
              <a:t>ViewPager</a:t>
            </a:r>
            <a:r>
              <a:rPr lang="en-US" sz="2400" b="1" dirty="0"/>
              <a:t> + Tabs (Swipe Left/Right) :</a:t>
            </a:r>
            <a:br>
              <a:rPr lang="en-US" sz="2000" b="1" dirty="0"/>
            </a:br>
            <a:r>
              <a:rPr lang="en-US" sz="2000" dirty="0"/>
              <a:t>Apps like WhatsApp (Chats – Status – Calls)</a:t>
            </a:r>
            <a:br>
              <a:rPr lang="en-US" sz="2000" dirty="0"/>
            </a:br>
            <a:endParaRPr lang="en-US" sz="2000" dirty="0"/>
          </a:p>
          <a:p>
            <a:r>
              <a:rPr lang="en-US" sz="2400" b="1" dirty="0"/>
              <a:t>Master-Detail Layout (Tablet / Landscape):</a:t>
            </a:r>
            <a:br>
              <a:rPr lang="en-US" sz="2600" b="1" dirty="0"/>
            </a:br>
            <a:r>
              <a:rPr lang="en-US" sz="2000" dirty="0"/>
              <a:t>Example: Email app</a:t>
            </a:r>
            <a:br>
              <a:rPr lang="en-US" sz="2000" dirty="0"/>
            </a:br>
            <a:endParaRPr lang="en-US" sz="2000" dirty="0"/>
          </a:p>
          <a:p>
            <a:r>
              <a:rPr lang="en-US" sz="2400" b="1" dirty="0" err="1"/>
              <a:t>DialogFragment</a:t>
            </a:r>
            <a:r>
              <a:rPr lang="en-US" sz="2400" b="1" dirty="0"/>
              <a:t> (Custom Dialogs):</a:t>
            </a:r>
            <a:br>
              <a:rPr lang="en-US" sz="2600" b="1" dirty="0"/>
            </a:br>
            <a:r>
              <a:rPr lang="en-US" sz="2000" dirty="0"/>
              <a:t>Instead of using </a:t>
            </a:r>
            <a:r>
              <a:rPr lang="en-US" sz="2000" dirty="0" err="1"/>
              <a:t>AlertDialog</a:t>
            </a:r>
            <a:r>
              <a:rPr lang="en-US" sz="2000" dirty="0"/>
              <a:t>, we create a </a:t>
            </a:r>
            <a:r>
              <a:rPr lang="en-US" sz="2000" b="1" dirty="0" err="1"/>
              <a:t>DialogFragment</a:t>
            </a:r>
            <a:r>
              <a:rPr lang="en-US" sz="2000" dirty="0"/>
              <a:t>.</a:t>
            </a:r>
          </a:p>
        </p:txBody>
      </p:sp>
    </p:spTree>
    <p:extLst>
      <p:ext uri="{BB962C8B-B14F-4D97-AF65-F5344CB8AC3E}">
        <p14:creationId xmlns:p14="http://schemas.microsoft.com/office/powerpoint/2010/main" val="329882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30287" y="1337733"/>
            <a:ext cx="10131425" cy="3712732"/>
          </a:xfrm>
        </p:spPr>
        <p:txBody>
          <a:bodyPr/>
          <a:lstStyle/>
          <a:p>
            <a:r>
              <a:rPr lang="en-US" dirty="0"/>
              <a:t>Create XML menu resource file and assign appearance and position attributes</a:t>
            </a:r>
          </a:p>
          <a:p>
            <a:r>
              <a:rPr lang="en-US" dirty="0"/>
              <a:t>Register View using </a:t>
            </a:r>
            <a:r>
              <a:rPr lang="en-US" dirty="0" err="1"/>
              <a:t>registerForContextMenu</a:t>
            </a:r>
            <a:r>
              <a:rPr lang="en-US" dirty="0"/>
              <a:t>()</a:t>
            </a:r>
          </a:p>
          <a:p>
            <a:r>
              <a:rPr lang="en-US" dirty="0"/>
              <a:t>Implement </a:t>
            </a:r>
            <a:r>
              <a:rPr lang="en-US" dirty="0" err="1"/>
              <a:t>onCreateContextMenu</a:t>
            </a:r>
            <a:r>
              <a:rPr lang="en-US" dirty="0"/>
              <a:t>() in Activity to inflate menu</a:t>
            </a:r>
          </a:p>
          <a:p>
            <a:r>
              <a:rPr lang="en-US" dirty="0"/>
              <a:t>Implement </a:t>
            </a:r>
            <a:r>
              <a:rPr lang="en-US" dirty="0" err="1"/>
              <a:t>onContextItemSelected</a:t>
            </a:r>
            <a:r>
              <a:rPr lang="en-US" dirty="0"/>
              <a:t>() to handle menu item clicks</a:t>
            </a:r>
          </a:p>
          <a:p>
            <a:r>
              <a:rPr lang="en-US" dirty="0"/>
              <a:t>Create method to perform action for each context menu item</a:t>
            </a:r>
          </a:p>
          <a:p>
            <a:endParaRPr lang="en-US" dirty="0"/>
          </a:p>
        </p:txBody>
      </p:sp>
      <p:sp>
        <p:nvSpPr>
          <p:cNvPr id="5" name="Title 4"/>
          <p:cNvSpPr>
            <a:spLocks noGrp="1"/>
          </p:cNvSpPr>
          <p:nvPr>
            <p:ph type="title"/>
          </p:nvPr>
        </p:nvSpPr>
        <p:spPr/>
        <p:txBody>
          <a:bodyPr/>
          <a:lstStyle/>
          <a:p>
            <a:r>
              <a:rPr lang="en-US" b="1" dirty="0"/>
              <a:t>Floating Context Menu Steps</a:t>
            </a:r>
          </a:p>
        </p:txBody>
      </p:sp>
      <p:pic>
        <p:nvPicPr>
          <p:cNvPr id="6" name="Picture 5"/>
          <p:cNvPicPr>
            <a:picLocks noChangeAspect="1"/>
          </p:cNvPicPr>
          <p:nvPr/>
        </p:nvPicPr>
        <p:blipFill>
          <a:blip r:embed="rId2"/>
          <a:stretch>
            <a:fillRect/>
          </a:stretch>
        </p:blipFill>
        <p:spPr>
          <a:xfrm>
            <a:off x="2827338" y="4243788"/>
            <a:ext cx="5848350" cy="2105025"/>
          </a:xfrm>
          <a:prstGeom prst="rect">
            <a:avLst/>
          </a:prstGeom>
        </p:spPr>
      </p:pic>
    </p:spTree>
    <p:extLst>
      <p:ext uri="{BB962C8B-B14F-4D97-AF65-F5344CB8AC3E}">
        <p14:creationId xmlns:p14="http://schemas.microsoft.com/office/powerpoint/2010/main" val="3570510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26738" y="1452881"/>
            <a:ext cx="11011822" cy="5532298"/>
          </a:xfrm>
        </p:spPr>
        <p:txBody>
          <a:bodyPr>
            <a:normAutofit/>
          </a:bodyPr>
          <a:lstStyle/>
          <a:p>
            <a:pPr marL="690563" indent="284163">
              <a:tabLst>
                <a:tab pos="173038" algn="l"/>
              </a:tabLst>
            </a:pPr>
            <a:r>
              <a:rPr lang="en-US" dirty="0"/>
              <a:t>To Show context menu when long-pressing </a:t>
            </a:r>
            <a:r>
              <a:rPr lang="en-US" dirty="0" err="1"/>
              <a:t>TextView</a:t>
            </a:r>
            <a:r>
              <a:rPr lang="en-US" dirty="0"/>
              <a:t>, Override the “</a:t>
            </a:r>
            <a:r>
              <a:rPr lang="en-US" dirty="0" err="1"/>
              <a:t>onCreateContextMenu</a:t>
            </a:r>
            <a:r>
              <a:rPr lang="en-US" dirty="0"/>
              <a:t>” method</a:t>
            </a:r>
          </a:p>
          <a:p>
            <a:endParaRPr lang="en-US" dirty="0"/>
          </a:p>
          <a:p>
            <a:endParaRPr lang="en-US" dirty="0"/>
          </a:p>
          <a:p>
            <a:endParaRPr lang="en-US" dirty="0"/>
          </a:p>
          <a:p>
            <a:endParaRPr lang="en-US" dirty="0"/>
          </a:p>
          <a:p>
            <a:pPr marL="0" indent="0">
              <a:buNone/>
            </a:pPr>
            <a:endParaRPr lang="en-US" dirty="0"/>
          </a:p>
          <a:p>
            <a:pPr marL="741363" indent="233363"/>
            <a:r>
              <a:rPr lang="en-US" dirty="0"/>
              <a:t>To handle event of selecting a certain context menu item, Override the “</a:t>
            </a:r>
            <a:r>
              <a:rPr lang="en-US" dirty="0" err="1"/>
              <a:t>onContextItemSelected</a:t>
            </a:r>
            <a:r>
              <a:rPr lang="en-US" dirty="0"/>
              <a:t>” method</a:t>
            </a:r>
          </a:p>
          <a:p>
            <a:endParaRPr lang="en-US" dirty="0"/>
          </a:p>
          <a:p>
            <a:endParaRPr lang="en-US" dirty="0"/>
          </a:p>
          <a:p>
            <a:endParaRPr lang="en-US" dirty="0"/>
          </a:p>
          <a:p>
            <a:endParaRPr lang="en-US" dirty="0"/>
          </a:p>
        </p:txBody>
      </p:sp>
      <p:sp>
        <p:nvSpPr>
          <p:cNvPr id="5" name="Title 4"/>
          <p:cNvSpPr>
            <a:spLocks noGrp="1"/>
          </p:cNvSpPr>
          <p:nvPr>
            <p:ph type="title"/>
          </p:nvPr>
        </p:nvSpPr>
        <p:spPr/>
        <p:txBody>
          <a:bodyPr/>
          <a:lstStyle/>
          <a:p>
            <a:r>
              <a:rPr lang="en-US" b="1" dirty="0"/>
              <a:t>Floating Context Menu Steps</a:t>
            </a:r>
          </a:p>
        </p:txBody>
      </p:sp>
      <p:pic>
        <p:nvPicPr>
          <p:cNvPr id="3" name="Picture 2"/>
          <p:cNvPicPr>
            <a:picLocks noChangeAspect="1"/>
          </p:cNvPicPr>
          <p:nvPr/>
        </p:nvPicPr>
        <p:blipFill>
          <a:blip r:embed="rId2"/>
          <a:stretch>
            <a:fillRect/>
          </a:stretch>
        </p:blipFill>
        <p:spPr>
          <a:xfrm>
            <a:off x="1616193" y="2363402"/>
            <a:ext cx="8516850" cy="1676545"/>
          </a:xfrm>
          <a:prstGeom prst="rect">
            <a:avLst/>
          </a:prstGeom>
        </p:spPr>
      </p:pic>
      <p:pic>
        <p:nvPicPr>
          <p:cNvPr id="7" name="Picture 6"/>
          <p:cNvPicPr>
            <a:picLocks noChangeAspect="1"/>
          </p:cNvPicPr>
          <p:nvPr/>
        </p:nvPicPr>
        <p:blipFill>
          <a:blip r:embed="rId3"/>
          <a:stretch>
            <a:fillRect/>
          </a:stretch>
        </p:blipFill>
        <p:spPr>
          <a:xfrm>
            <a:off x="1579736" y="4971670"/>
            <a:ext cx="8505825" cy="1524000"/>
          </a:xfrm>
          <a:prstGeom prst="rect">
            <a:avLst/>
          </a:prstGeom>
        </p:spPr>
      </p:pic>
    </p:spTree>
    <p:extLst>
      <p:ext uri="{BB962C8B-B14F-4D97-AF65-F5344CB8AC3E}">
        <p14:creationId xmlns:p14="http://schemas.microsoft.com/office/powerpoint/2010/main" val="5326261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6FB8C79566C946B021AF1F49D28C93" ma:contentTypeVersion="3" ma:contentTypeDescription="Create a new document." ma:contentTypeScope="" ma:versionID="bc1378fae5ab762e85d2ded2d1929058">
  <xsd:schema xmlns:xsd="http://www.w3.org/2001/XMLSchema" xmlns:xs="http://www.w3.org/2001/XMLSchema" xmlns:p="http://schemas.microsoft.com/office/2006/metadata/properties" xmlns:ns2="ef95c6fc-9adb-4eba-836f-cf0dae6f99d3" targetNamespace="http://schemas.microsoft.com/office/2006/metadata/properties" ma:root="true" ma:fieldsID="f2f041790d015c920b5c6722c55d099a" ns2:_="">
    <xsd:import namespace="ef95c6fc-9adb-4eba-836f-cf0dae6f99d3"/>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95c6fc-9adb-4eba-836f-cf0dae6f99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019132-32EE-441A-84E0-3EAA8F4281A5}"/>
</file>

<file path=customXml/itemProps2.xml><?xml version="1.0" encoding="utf-8"?>
<ds:datastoreItem xmlns:ds="http://schemas.openxmlformats.org/officeDocument/2006/customXml" ds:itemID="{1D90FCE9-8CED-4F7E-8935-07107B3EB81C}"/>
</file>

<file path=customXml/itemProps3.xml><?xml version="1.0" encoding="utf-8"?>
<ds:datastoreItem xmlns:ds="http://schemas.openxmlformats.org/officeDocument/2006/customXml" ds:itemID="{DDB2E6F4-BF6B-4115-8386-4D3D46148B73}"/>
</file>

<file path=docProps/app.xml><?xml version="1.0" encoding="utf-8"?>
<Properties xmlns="http://schemas.openxmlformats.org/officeDocument/2006/extended-properties" xmlns:vt="http://schemas.openxmlformats.org/officeDocument/2006/docPropsVTypes">
  <Template>TM03457452[[fn=Celestial]]</Template>
  <TotalTime>3246</TotalTime>
  <Words>1145</Words>
  <Application>Microsoft Office PowerPoint</Application>
  <PresentationFormat>Widescreen</PresentationFormat>
  <Paragraphs>131</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Consolas</vt:lpstr>
      <vt:lpstr>Courier New</vt:lpstr>
      <vt:lpstr>Roboto</vt:lpstr>
      <vt:lpstr>Wingdings</vt:lpstr>
      <vt:lpstr>Celestial</vt:lpstr>
      <vt:lpstr>Pervasive Computing</vt:lpstr>
      <vt:lpstr>Agenda</vt:lpstr>
      <vt:lpstr>Definition and usage of fragments</vt:lpstr>
      <vt:lpstr>Difference between Fragment and Intents</vt:lpstr>
      <vt:lpstr>E-commerce app Example</vt:lpstr>
      <vt:lpstr>Fragments Lifecycle</vt:lpstr>
      <vt:lpstr>Fragments Usage </vt:lpstr>
      <vt:lpstr>Floating Context Menu Steps</vt:lpstr>
      <vt:lpstr>Floating Context Menu Steps</vt:lpstr>
      <vt:lpstr>How to bind menu defined in xml file to the context menu to be shown </vt:lpstr>
      <vt:lpstr>How to update TextView text when selecting any menu item from Context menu?!</vt:lpstr>
      <vt:lpstr>How to bind context menu with TextView ?!</vt:lpstr>
      <vt:lpstr>AlertDialog</vt:lpstr>
      <vt:lpstr>Build the AlertDialog</vt:lpstr>
      <vt:lpstr>Set the button actions</vt:lpstr>
      <vt:lpstr>Example 1</vt:lpstr>
      <vt:lpstr>.xml</vt:lpstr>
      <vt:lpstr>Context_menu.xml</vt:lpstr>
      <vt:lpstr>.Java</vt:lpstr>
      <vt:lpstr>.Java</vt:lpstr>
      <vt:lpstr>.Java</vt:lpstr>
      <vt:lpstr>HANDS 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Pervasive Computing</dc:title>
  <dc:creator>hp</dc:creator>
  <cp:lastModifiedBy>رضوى اسامه حامد</cp:lastModifiedBy>
  <cp:revision>56</cp:revision>
  <dcterms:created xsi:type="dcterms:W3CDTF">2023-02-18T20:04:28Z</dcterms:created>
  <dcterms:modified xsi:type="dcterms:W3CDTF">2025-10-17T17:57:53Z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0x010100F16FB8C79566C946B021AF1F49D28C93</vt:lpwstr>
  </property>
</Properties>
</file>