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70" r:id="rId3"/>
    <p:sldId id="257" r:id="rId4"/>
    <p:sldId id="271" r:id="rId5"/>
    <p:sldId id="272" r:id="rId6"/>
    <p:sldId id="273" r:id="rId7"/>
    <p:sldId id="274" r:id="rId8"/>
    <p:sldId id="275" r:id="rId9"/>
    <p:sldId id="266" r:id="rId10"/>
    <p:sldId id="268" r:id="rId11"/>
    <p:sldId id="277" r:id="rId12"/>
    <p:sldId id="278" r:id="rId13"/>
    <p:sldId id="279" r:id="rId14"/>
    <p:sldId id="276" r:id="rId15"/>
    <p:sldId id="269"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85098" autoAdjust="0"/>
  </p:normalViewPr>
  <p:slideViewPr>
    <p:cSldViewPr>
      <p:cViewPr varScale="1">
        <p:scale>
          <a:sx n="70" d="100"/>
          <a:sy n="70" d="100"/>
        </p:scale>
        <p:origin x="184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56D548-52C9-47C9-BD63-0F57A76C1316}" type="datetimeFigureOut">
              <a:rPr lang="en-US" smtClean="0"/>
              <a:t>12/4/2024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A2E0B1-E932-44D4-9F6F-214AC80535CE}" type="slidenum">
              <a:rPr lang="en-US" smtClean="0"/>
              <a:t>‹#›</a:t>
            </a:fld>
            <a:endParaRPr lang="en-US"/>
          </a:p>
        </p:txBody>
      </p:sp>
    </p:spTree>
    <p:extLst>
      <p:ext uri="{BB962C8B-B14F-4D97-AF65-F5344CB8AC3E}">
        <p14:creationId xmlns:p14="http://schemas.microsoft.com/office/powerpoint/2010/main" val="997794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A2E0B1-E932-44D4-9F6F-214AC80535CE}" type="slidenum">
              <a:rPr lang="en-US" smtClean="0"/>
              <a:t>1</a:t>
            </a:fld>
            <a:endParaRPr lang="en-US"/>
          </a:p>
        </p:txBody>
      </p:sp>
    </p:spTree>
    <p:extLst>
      <p:ext uri="{BB962C8B-B14F-4D97-AF65-F5344CB8AC3E}">
        <p14:creationId xmlns:p14="http://schemas.microsoft.com/office/powerpoint/2010/main" val="1603896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A2E0B1-E932-44D4-9F6F-214AC80535CE}" type="slidenum">
              <a:rPr lang="en-US" smtClean="0"/>
              <a:t>4</a:t>
            </a:fld>
            <a:endParaRPr lang="en-US"/>
          </a:p>
        </p:txBody>
      </p:sp>
    </p:spTree>
    <p:extLst>
      <p:ext uri="{BB962C8B-B14F-4D97-AF65-F5344CB8AC3E}">
        <p14:creationId xmlns:p14="http://schemas.microsoft.com/office/powerpoint/2010/main" val="250676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Queues are objects in their own right that can be accessed by any task or ISR that knows of their existence. Any number of tasks can write to the same queue, and any number of tasks can read from the same queue</a:t>
            </a:r>
            <a:endParaRPr lang="en-US" dirty="0"/>
          </a:p>
        </p:txBody>
      </p:sp>
      <p:sp>
        <p:nvSpPr>
          <p:cNvPr id="4" name="Slide Number Placeholder 3"/>
          <p:cNvSpPr>
            <a:spLocks noGrp="1"/>
          </p:cNvSpPr>
          <p:nvPr>
            <p:ph type="sldNum" sz="quarter" idx="10"/>
          </p:nvPr>
        </p:nvSpPr>
        <p:spPr/>
        <p:txBody>
          <a:bodyPr/>
          <a:lstStyle/>
          <a:p>
            <a:fld id="{B0A2E0B1-E932-44D4-9F6F-214AC80535CE}" type="slidenum">
              <a:rPr lang="en-US" smtClean="0"/>
              <a:t>6</a:t>
            </a:fld>
            <a:endParaRPr lang="en-US"/>
          </a:p>
        </p:txBody>
      </p:sp>
    </p:spTree>
    <p:extLst>
      <p:ext uri="{BB962C8B-B14F-4D97-AF65-F5344CB8AC3E}">
        <p14:creationId xmlns:p14="http://schemas.microsoft.com/office/powerpoint/2010/main" val="84379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Queues are referenced by handles, which are variables of type </a:t>
            </a:r>
            <a:r>
              <a:rPr lang="en-US" dirty="0" err="1"/>
              <a:t>QueueHandle_t</a:t>
            </a:r>
            <a:r>
              <a:rPr lang="en-US" dirty="0"/>
              <a:t>. The </a:t>
            </a:r>
            <a:r>
              <a:rPr lang="en-US" dirty="0" err="1"/>
              <a:t>xQueueCreate</a:t>
            </a:r>
            <a:r>
              <a:rPr lang="en-US" dirty="0"/>
              <a:t>() API function creates a queue and returns a </a:t>
            </a:r>
            <a:r>
              <a:rPr lang="en-US" dirty="0" err="1"/>
              <a:t>QueueHandle_t</a:t>
            </a:r>
            <a:r>
              <a:rPr lang="en-US" dirty="0"/>
              <a:t> that references the queue it created.</a:t>
            </a:r>
          </a:p>
          <a:p>
            <a:endParaRPr lang="en-US" dirty="0"/>
          </a:p>
          <a:p>
            <a:r>
              <a:rPr lang="en-US" dirty="0" err="1"/>
              <a:t>QueueHandle_t</a:t>
            </a:r>
            <a:r>
              <a:rPr lang="en-US" dirty="0"/>
              <a:t>      </a:t>
            </a:r>
            <a:r>
              <a:rPr lang="en-US" dirty="0" err="1"/>
              <a:t>xQueue</a:t>
            </a:r>
            <a:r>
              <a:rPr lang="en-US" dirty="0"/>
              <a:t>;</a:t>
            </a:r>
          </a:p>
          <a:p>
            <a:r>
              <a:rPr lang="en-US" dirty="0" err="1"/>
              <a:t>xQueue</a:t>
            </a:r>
            <a:r>
              <a:rPr lang="en-US" dirty="0"/>
              <a:t> = </a:t>
            </a:r>
            <a:r>
              <a:rPr lang="en-US" dirty="0" err="1"/>
              <a:t>xQueueCreate</a:t>
            </a:r>
            <a:r>
              <a:rPr lang="en-US" dirty="0"/>
              <a:t>(5, </a:t>
            </a:r>
            <a:r>
              <a:rPr lang="en-US" dirty="0" err="1"/>
              <a:t>sizeof</a:t>
            </a:r>
            <a:r>
              <a:rPr lang="en-US" dirty="0"/>
              <a:t>(int));</a:t>
            </a:r>
          </a:p>
          <a:p>
            <a:endParaRPr lang="en-US" dirty="0"/>
          </a:p>
        </p:txBody>
      </p:sp>
      <p:sp>
        <p:nvSpPr>
          <p:cNvPr id="4" name="Slide Number Placeholder 3"/>
          <p:cNvSpPr>
            <a:spLocks noGrp="1"/>
          </p:cNvSpPr>
          <p:nvPr>
            <p:ph type="sldNum" sz="quarter" idx="5"/>
          </p:nvPr>
        </p:nvSpPr>
        <p:spPr/>
        <p:txBody>
          <a:bodyPr/>
          <a:lstStyle/>
          <a:p>
            <a:fld id="{B0A2E0B1-E932-44D4-9F6F-214AC80535CE}" type="slidenum">
              <a:rPr lang="en-US" smtClean="0"/>
              <a:t>10</a:t>
            </a:fld>
            <a:endParaRPr lang="en-US"/>
          </a:p>
        </p:txBody>
      </p:sp>
    </p:spTree>
    <p:extLst>
      <p:ext uri="{BB962C8B-B14F-4D97-AF65-F5344CB8AC3E}">
        <p14:creationId xmlns:p14="http://schemas.microsoft.com/office/powerpoint/2010/main" val="1378318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a:t>
            </a:r>
            <a:r>
              <a:rPr lang="en-US" dirty="0" err="1"/>
              <a:t>xQueueSendToFront</a:t>
            </a:r>
            <a:r>
              <a:rPr lang="en-US" dirty="0"/>
              <a:t>() and </a:t>
            </a:r>
            <a:r>
              <a:rPr lang="en-US" dirty="0" err="1"/>
              <a:t>xQueueSendToBack</a:t>
            </a:r>
            <a:r>
              <a:rPr lang="en-US" dirty="0"/>
              <a:t>() will return immediately if </a:t>
            </a:r>
            <a:r>
              <a:rPr lang="en-US" dirty="0" err="1"/>
              <a:t>xTicksToWait</a:t>
            </a:r>
            <a:r>
              <a:rPr lang="en-US" dirty="0"/>
              <a:t> is zero and the queue is already full. The block time is specified in tick periods, so the absolute time it represents is dependent on the tick frequency. The macro </a:t>
            </a:r>
            <a:r>
              <a:rPr lang="en-US" dirty="0" err="1"/>
              <a:t>pdMS_TO_TICKS</a:t>
            </a:r>
            <a:r>
              <a:rPr lang="en-US" dirty="0"/>
              <a:t>() can be used to convert a time specified in milliseconds into a time specified in ticks. Setting </a:t>
            </a:r>
            <a:r>
              <a:rPr lang="en-US" dirty="0" err="1"/>
              <a:t>xTicksToWait</a:t>
            </a:r>
            <a:r>
              <a:rPr lang="en-US" dirty="0"/>
              <a:t> to </a:t>
            </a:r>
            <a:r>
              <a:rPr lang="en-US" dirty="0" err="1"/>
              <a:t>portMAX_DELAY</a:t>
            </a:r>
            <a:r>
              <a:rPr lang="en-US" dirty="0"/>
              <a:t> will cause the task to wait indefinitely (without timing out), provided </a:t>
            </a:r>
            <a:r>
              <a:rPr lang="en-US" dirty="0" err="1"/>
              <a:t>INCLUDE_vTaskSuspend</a:t>
            </a:r>
            <a:r>
              <a:rPr lang="en-US" dirty="0"/>
              <a:t> is set to 1 in </a:t>
            </a:r>
            <a:r>
              <a:rPr lang="en-US" dirty="0" err="1"/>
              <a:t>FreeRTOSConfig.h</a:t>
            </a:r>
            <a:endParaRPr lang="en-US" dirty="0"/>
          </a:p>
        </p:txBody>
      </p:sp>
      <p:sp>
        <p:nvSpPr>
          <p:cNvPr id="4" name="Slide Number Placeholder 3"/>
          <p:cNvSpPr>
            <a:spLocks noGrp="1"/>
          </p:cNvSpPr>
          <p:nvPr>
            <p:ph type="sldNum" sz="quarter" idx="10"/>
          </p:nvPr>
        </p:nvSpPr>
        <p:spPr/>
        <p:txBody>
          <a:bodyPr/>
          <a:lstStyle/>
          <a:p>
            <a:fld id="{B0A2E0B1-E932-44D4-9F6F-214AC80535CE}" type="slidenum">
              <a:rPr lang="en-US" smtClean="0"/>
              <a:t>11</a:t>
            </a:fld>
            <a:endParaRPr lang="en-US"/>
          </a:p>
        </p:txBody>
      </p:sp>
    </p:spTree>
    <p:extLst>
      <p:ext uri="{BB962C8B-B14F-4D97-AF65-F5344CB8AC3E}">
        <p14:creationId xmlns:p14="http://schemas.microsoft.com/office/powerpoint/2010/main" val="2611418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 a block time was specified (</a:t>
            </a:r>
            <a:r>
              <a:rPr lang="en-US" dirty="0" err="1"/>
              <a:t>xTicksToWait</a:t>
            </a:r>
            <a:r>
              <a:rPr lang="en-US" dirty="0"/>
              <a:t> was not zero) then the calling task will have been placed into the Blocked state to wait for another task or interrupt to make space in the queue, but the specified block time expired before that happened.</a:t>
            </a:r>
          </a:p>
          <a:p>
            <a:endParaRPr lang="en-US" dirty="0"/>
          </a:p>
          <a:p>
            <a:r>
              <a:rPr lang="en-US" dirty="0"/>
              <a:t>if (</a:t>
            </a:r>
            <a:r>
              <a:rPr lang="en-US" dirty="0" err="1"/>
              <a:t>xQueueSend</a:t>
            </a:r>
            <a:r>
              <a:rPr lang="en-US" dirty="0"/>
              <a:t>(</a:t>
            </a:r>
            <a:r>
              <a:rPr lang="en-US" dirty="0" err="1"/>
              <a:t>xQueue</a:t>
            </a:r>
            <a:r>
              <a:rPr lang="en-US" dirty="0"/>
              <a:t>, &amp;</a:t>
            </a:r>
            <a:r>
              <a:rPr lang="en-US" dirty="0" err="1"/>
              <a:t>dataToSend</a:t>
            </a:r>
            <a:r>
              <a:rPr lang="en-US" dirty="0"/>
              <a:t>, 0) == </a:t>
            </a:r>
            <a:r>
              <a:rPr lang="en-US" dirty="0" err="1"/>
              <a:t>pdPASS</a:t>
            </a:r>
            <a:r>
              <a:rPr lang="en-US" dirty="0"/>
              <a:t>) </a:t>
            </a:r>
          </a:p>
          <a:p>
            <a:r>
              <a:rPr lang="en-US" dirty="0"/>
              <a:t>{}</a:t>
            </a:r>
          </a:p>
          <a:p>
            <a:endParaRPr lang="en-US" dirty="0"/>
          </a:p>
        </p:txBody>
      </p:sp>
      <p:sp>
        <p:nvSpPr>
          <p:cNvPr id="4" name="Slide Number Placeholder 3"/>
          <p:cNvSpPr>
            <a:spLocks noGrp="1"/>
          </p:cNvSpPr>
          <p:nvPr>
            <p:ph type="sldNum" sz="quarter" idx="10"/>
          </p:nvPr>
        </p:nvSpPr>
        <p:spPr/>
        <p:txBody>
          <a:bodyPr/>
          <a:lstStyle/>
          <a:p>
            <a:fld id="{B0A2E0B1-E932-44D4-9F6F-214AC80535CE}" type="slidenum">
              <a:rPr lang="en-US" smtClean="0"/>
              <a:t>12</a:t>
            </a:fld>
            <a:endParaRPr lang="en-US"/>
          </a:p>
        </p:txBody>
      </p:sp>
    </p:spTree>
    <p:extLst>
      <p:ext uri="{BB962C8B-B14F-4D97-AF65-F5344CB8AC3E}">
        <p14:creationId xmlns:p14="http://schemas.microsoft.com/office/powerpoint/2010/main" val="964436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BaseType_t</a:t>
            </a:r>
            <a:r>
              <a:rPr lang="en-US" dirty="0"/>
              <a:t> </a:t>
            </a:r>
            <a:r>
              <a:rPr lang="en-US" dirty="0" err="1"/>
              <a:t>xQueueReset</a:t>
            </a:r>
            <a:r>
              <a:rPr lang="en-US" dirty="0"/>
              <a:t>( </a:t>
            </a:r>
            <a:r>
              <a:rPr lang="en-US" dirty="0" err="1"/>
              <a:t>QueueHandle_t</a:t>
            </a:r>
            <a:r>
              <a:rPr lang="en-US" dirty="0"/>
              <a:t> </a:t>
            </a:r>
            <a:r>
              <a:rPr lang="en-US" dirty="0" err="1"/>
              <a:t>xQueue</a:t>
            </a:r>
            <a:r>
              <a:rPr lang="en-US"/>
              <a:t> );</a:t>
            </a:r>
          </a:p>
          <a:p>
            <a:endParaRPr lang="en-US"/>
          </a:p>
        </p:txBody>
      </p:sp>
      <p:sp>
        <p:nvSpPr>
          <p:cNvPr id="4" name="Slide Number Placeholder 3"/>
          <p:cNvSpPr>
            <a:spLocks noGrp="1"/>
          </p:cNvSpPr>
          <p:nvPr>
            <p:ph type="sldNum" sz="quarter" idx="5"/>
          </p:nvPr>
        </p:nvSpPr>
        <p:spPr/>
        <p:txBody>
          <a:bodyPr/>
          <a:lstStyle/>
          <a:p>
            <a:fld id="{B0A2E0B1-E932-44D4-9F6F-214AC80535CE}" type="slidenum">
              <a:rPr lang="en-US" smtClean="0"/>
              <a:t>14</a:t>
            </a:fld>
            <a:endParaRPr lang="en-US"/>
          </a:p>
        </p:txBody>
      </p:sp>
    </p:spTree>
    <p:extLst>
      <p:ext uri="{BB962C8B-B14F-4D97-AF65-F5344CB8AC3E}">
        <p14:creationId xmlns:p14="http://schemas.microsoft.com/office/powerpoint/2010/main" val="3913811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A2E0B1-E932-44D4-9F6F-214AC80535CE}" type="slidenum">
              <a:rPr lang="en-US" smtClean="0"/>
              <a:t>16</a:t>
            </a:fld>
            <a:endParaRPr lang="en-US"/>
          </a:p>
        </p:txBody>
      </p:sp>
    </p:spTree>
    <p:extLst>
      <p:ext uri="{BB962C8B-B14F-4D97-AF65-F5344CB8AC3E}">
        <p14:creationId xmlns:p14="http://schemas.microsoft.com/office/powerpoint/2010/main" val="2388040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12/4/2024</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12/4/2024</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Queue Management</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65204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5B646-5F65-462C-B49E-4E7B46733751}"/>
              </a:ext>
            </a:extLst>
          </p:cNvPr>
          <p:cNvSpPr>
            <a:spLocks noGrp="1"/>
          </p:cNvSpPr>
          <p:nvPr>
            <p:ph type="title"/>
          </p:nvPr>
        </p:nvSpPr>
        <p:spPr>
          <a:xfrm>
            <a:off x="457200" y="0"/>
            <a:ext cx="8229600" cy="1295400"/>
          </a:xfrm>
        </p:spPr>
        <p:txBody>
          <a:bodyPr/>
          <a:lstStyle/>
          <a:p>
            <a:r>
              <a:rPr lang="en-US" dirty="0"/>
              <a:t>Queue APIs</a:t>
            </a:r>
          </a:p>
        </p:txBody>
      </p:sp>
      <p:sp>
        <p:nvSpPr>
          <p:cNvPr id="3" name="Content Placeholder 2">
            <a:extLst>
              <a:ext uri="{FF2B5EF4-FFF2-40B4-BE49-F238E27FC236}">
                <a16:creationId xmlns:a16="http://schemas.microsoft.com/office/drawing/2014/main" id="{FE0806DF-7C90-410C-B240-B17C9359B2DB}"/>
              </a:ext>
            </a:extLst>
          </p:cNvPr>
          <p:cNvSpPr>
            <a:spLocks noGrp="1"/>
          </p:cNvSpPr>
          <p:nvPr>
            <p:ph idx="1"/>
          </p:nvPr>
        </p:nvSpPr>
        <p:spPr/>
        <p:txBody>
          <a:bodyPr>
            <a:normAutofit/>
          </a:bodyPr>
          <a:lstStyle/>
          <a:p>
            <a:r>
              <a:rPr lang="en-US" dirty="0" err="1"/>
              <a:t>QueueHandle_t</a:t>
            </a:r>
            <a:r>
              <a:rPr lang="en-US" dirty="0"/>
              <a:t> </a:t>
            </a:r>
            <a:r>
              <a:rPr lang="en-US" b="1" dirty="0" err="1"/>
              <a:t>xQueueCreate</a:t>
            </a:r>
            <a:r>
              <a:rPr lang="en-US" dirty="0"/>
              <a:t>( </a:t>
            </a:r>
            <a:r>
              <a:rPr lang="en-US" dirty="0" err="1"/>
              <a:t>uxQueueLength</a:t>
            </a:r>
            <a:r>
              <a:rPr lang="en-US" dirty="0"/>
              <a:t>, </a:t>
            </a:r>
            <a:r>
              <a:rPr lang="en-US" dirty="0" err="1"/>
              <a:t>uxItemSize</a:t>
            </a:r>
            <a:r>
              <a:rPr lang="en-US" dirty="0"/>
              <a:t> ).</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49234397"/>
              </p:ext>
            </p:extLst>
          </p:nvPr>
        </p:nvGraphicFramePr>
        <p:xfrm>
          <a:off x="457200" y="2407920"/>
          <a:ext cx="8077200" cy="4450080"/>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20000"/>
                    </a:ext>
                  </a:extLst>
                </a:gridCol>
                <a:gridCol w="6057900">
                  <a:extLst>
                    <a:ext uri="{9D8B030D-6E8A-4147-A177-3AD203B41FA5}">
                      <a16:colId xmlns:a16="http://schemas.microsoft.com/office/drawing/2014/main" val="20001"/>
                    </a:ext>
                  </a:extLst>
                </a:gridCol>
              </a:tblGrid>
              <a:tr h="533400">
                <a:tc>
                  <a:txBody>
                    <a:bodyPr/>
                    <a:lstStyle/>
                    <a:p>
                      <a:r>
                        <a:rPr lang="en-US" dirty="0"/>
                        <a:t>Parameter</a:t>
                      </a:r>
                    </a:p>
                  </a:txBody>
                  <a:tcPr/>
                </a:tc>
                <a:tc>
                  <a:txBody>
                    <a:bodyPr/>
                    <a:lstStyle/>
                    <a:p>
                      <a:r>
                        <a:rPr lang="en-US" dirty="0"/>
                        <a:t>description</a:t>
                      </a:r>
                    </a:p>
                  </a:txBody>
                  <a:tcPr/>
                </a:tc>
                <a:extLst>
                  <a:ext uri="{0D108BD9-81ED-4DB2-BD59-A6C34878D82A}">
                    <a16:rowId xmlns:a16="http://schemas.microsoft.com/office/drawing/2014/main" val="10000"/>
                  </a:ext>
                </a:extLst>
              </a:tr>
              <a:tr h="952500">
                <a:tc>
                  <a:txBody>
                    <a:bodyPr/>
                    <a:lstStyle/>
                    <a:p>
                      <a:r>
                        <a:rPr lang="en-US" dirty="0" err="1"/>
                        <a:t>uxQueueLength</a:t>
                      </a:r>
                      <a:r>
                        <a:rPr lang="en-US" dirty="0"/>
                        <a:t> </a:t>
                      </a:r>
                    </a:p>
                  </a:txBody>
                  <a:tcPr/>
                </a:tc>
                <a:tc>
                  <a:txBody>
                    <a:bodyPr/>
                    <a:lstStyle/>
                    <a:p>
                      <a:r>
                        <a:rPr lang="en-US" dirty="0"/>
                        <a:t>The maximum number of items that the queue being created can hold at any one time.</a:t>
                      </a:r>
                    </a:p>
                  </a:txBody>
                  <a:tcPr/>
                </a:tc>
                <a:extLst>
                  <a:ext uri="{0D108BD9-81ED-4DB2-BD59-A6C34878D82A}">
                    <a16:rowId xmlns:a16="http://schemas.microsoft.com/office/drawing/2014/main" val="10001"/>
                  </a:ext>
                </a:extLst>
              </a:tr>
              <a:tr h="952500">
                <a:tc>
                  <a:txBody>
                    <a:bodyPr/>
                    <a:lstStyle/>
                    <a:p>
                      <a:r>
                        <a:rPr lang="en-US" dirty="0" err="1"/>
                        <a:t>uxItemSize</a:t>
                      </a:r>
                      <a:r>
                        <a:rPr lang="en-US" dirty="0"/>
                        <a:t> </a:t>
                      </a:r>
                    </a:p>
                  </a:txBody>
                  <a:tcPr/>
                </a:tc>
                <a:tc>
                  <a:txBody>
                    <a:bodyPr/>
                    <a:lstStyle/>
                    <a:p>
                      <a:r>
                        <a:rPr lang="en-US" dirty="0"/>
                        <a:t>The size in bytes of each data item that can be stored in the queue. </a:t>
                      </a:r>
                    </a:p>
                  </a:txBody>
                  <a:tcPr/>
                </a:tc>
                <a:extLst>
                  <a:ext uri="{0D108BD9-81ED-4DB2-BD59-A6C34878D82A}">
                    <a16:rowId xmlns:a16="http://schemas.microsoft.com/office/drawing/2014/main" val="10002"/>
                  </a:ext>
                </a:extLst>
              </a:tr>
              <a:tr h="952500">
                <a:tc>
                  <a:txBody>
                    <a:bodyPr/>
                    <a:lstStyle/>
                    <a:p>
                      <a:r>
                        <a:rPr lang="en-US" dirty="0"/>
                        <a:t>Return Value</a:t>
                      </a:r>
                    </a:p>
                  </a:txBody>
                  <a:tcPr/>
                </a:tc>
                <a:tc>
                  <a:txBody>
                    <a:bodyPr/>
                    <a:lstStyle/>
                    <a:p>
                      <a:r>
                        <a:rPr lang="en-US" dirty="0"/>
                        <a:t>If NULL is returned, then the queue cannot be created because there is insufficient heap memory available for </a:t>
                      </a:r>
                      <a:r>
                        <a:rPr lang="en-US" dirty="0" err="1"/>
                        <a:t>FreeRTOS</a:t>
                      </a:r>
                      <a:r>
                        <a:rPr lang="en-US" dirty="0"/>
                        <a:t> to allocate the queue data structures and storage area. A non-NULL value being returned indicates that the queue has been created successfully. The returned value should be stored as the handle to the created queue.</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76973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6172200" cy="1066800"/>
          </a:xfrm>
        </p:spPr>
        <p:txBody>
          <a:bodyPr/>
          <a:lstStyle/>
          <a:p>
            <a:r>
              <a:rPr lang="en-US" dirty="0"/>
              <a:t>Queue APIs</a:t>
            </a:r>
          </a:p>
        </p:txBody>
      </p:sp>
      <p:sp>
        <p:nvSpPr>
          <p:cNvPr id="3" name="Content Placeholder 2"/>
          <p:cNvSpPr>
            <a:spLocks noGrp="1"/>
          </p:cNvSpPr>
          <p:nvPr>
            <p:ph idx="1"/>
          </p:nvPr>
        </p:nvSpPr>
        <p:spPr>
          <a:xfrm>
            <a:off x="457200" y="1219200"/>
            <a:ext cx="8229600" cy="4906963"/>
          </a:xfrm>
        </p:spPr>
        <p:txBody>
          <a:bodyPr/>
          <a:lstStyle/>
          <a:p>
            <a:r>
              <a:rPr lang="en-US" b="1" dirty="0" err="1"/>
              <a:t>xQueueSendToFront</a:t>
            </a:r>
            <a:r>
              <a:rPr lang="en-US" dirty="0"/>
              <a:t>( </a:t>
            </a:r>
            <a:r>
              <a:rPr lang="en-US" sz="2000" dirty="0" err="1"/>
              <a:t>QueueHandle_t</a:t>
            </a:r>
            <a:r>
              <a:rPr lang="en-US" sz="2000" dirty="0"/>
              <a:t> </a:t>
            </a:r>
            <a:r>
              <a:rPr lang="en-US" sz="2000" dirty="0" err="1"/>
              <a:t>xQueue,const</a:t>
            </a:r>
            <a:r>
              <a:rPr lang="en-US" sz="2000" dirty="0"/>
              <a:t> void * </a:t>
            </a:r>
            <a:r>
              <a:rPr lang="en-US" sz="2000" dirty="0" err="1"/>
              <a:t>pvItemToQueue,TickType_t</a:t>
            </a:r>
            <a:r>
              <a:rPr lang="en-US" sz="2000" dirty="0"/>
              <a:t> </a:t>
            </a:r>
            <a:r>
              <a:rPr lang="en-US" sz="2000" dirty="0" err="1"/>
              <a:t>xTicksToWait</a:t>
            </a:r>
            <a:r>
              <a:rPr lang="en-US" sz="2000" dirty="0"/>
              <a:t> </a:t>
            </a:r>
            <a:r>
              <a:rPr lang="en-US" dirty="0"/>
              <a:t>).</a:t>
            </a:r>
          </a:p>
          <a:p>
            <a:r>
              <a:rPr lang="en-US" dirty="0" err="1"/>
              <a:t>BaseType_t</a:t>
            </a:r>
            <a:r>
              <a:rPr lang="en-US" dirty="0"/>
              <a:t>  </a:t>
            </a:r>
            <a:r>
              <a:rPr lang="en-US" b="1" dirty="0" err="1"/>
              <a:t>xQueueSendToBack</a:t>
            </a:r>
            <a:r>
              <a:rPr lang="en-US" dirty="0"/>
              <a:t>( </a:t>
            </a:r>
            <a:r>
              <a:rPr lang="en-US" dirty="0" err="1"/>
              <a:t>xQueue</a:t>
            </a:r>
            <a:r>
              <a:rPr lang="en-US" dirty="0"/>
              <a:t>, </a:t>
            </a:r>
            <a:r>
              <a:rPr lang="en-US" dirty="0" err="1"/>
              <a:t>pvItemToQueue</a:t>
            </a:r>
            <a:r>
              <a:rPr lang="en-US" dirty="0"/>
              <a:t>, </a:t>
            </a:r>
            <a:r>
              <a:rPr lang="en-US" dirty="0" err="1"/>
              <a:t>xTicksToWait</a:t>
            </a:r>
            <a:r>
              <a:rPr lang="en-US" dirty="0"/>
              <a:t>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56724074"/>
              </p:ext>
            </p:extLst>
          </p:nvPr>
        </p:nvGraphicFramePr>
        <p:xfrm>
          <a:off x="457200" y="2971801"/>
          <a:ext cx="8458200" cy="3067049"/>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6629400">
                  <a:extLst>
                    <a:ext uri="{9D8B030D-6E8A-4147-A177-3AD203B41FA5}">
                      <a16:colId xmlns:a16="http://schemas.microsoft.com/office/drawing/2014/main" val="20001"/>
                    </a:ext>
                  </a:extLst>
                </a:gridCol>
              </a:tblGrid>
              <a:tr h="380999">
                <a:tc>
                  <a:txBody>
                    <a:bodyPr/>
                    <a:lstStyle/>
                    <a:p>
                      <a:r>
                        <a:rPr lang="en-US" dirty="0"/>
                        <a:t>Parameter</a:t>
                      </a:r>
                    </a:p>
                  </a:txBody>
                  <a:tcPr/>
                </a:tc>
                <a:tc>
                  <a:txBody>
                    <a:bodyPr/>
                    <a:lstStyle/>
                    <a:p>
                      <a:r>
                        <a:rPr lang="en-US" dirty="0"/>
                        <a:t>Description</a:t>
                      </a:r>
                    </a:p>
                  </a:txBody>
                  <a:tcPr/>
                </a:tc>
                <a:extLst>
                  <a:ext uri="{0D108BD9-81ED-4DB2-BD59-A6C34878D82A}">
                    <a16:rowId xmlns:a16="http://schemas.microsoft.com/office/drawing/2014/main" val="10000"/>
                  </a:ext>
                </a:extLst>
              </a:tr>
              <a:tr h="857250">
                <a:tc>
                  <a:txBody>
                    <a:bodyPr/>
                    <a:lstStyle/>
                    <a:p>
                      <a:r>
                        <a:rPr lang="en-US" dirty="0" err="1"/>
                        <a:t>xQueue</a:t>
                      </a:r>
                      <a:endParaRPr lang="en-US" dirty="0"/>
                    </a:p>
                  </a:txBody>
                  <a:tcPr/>
                </a:tc>
                <a:tc>
                  <a:txBody>
                    <a:bodyPr/>
                    <a:lstStyle/>
                    <a:p>
                      <a:r>
                        <a:rPr lang="en-US" dirty="0"/>
                        <a:t>The handle of the queue to which the data is being sent (written). The queue handle will have been returned from the call to </a:t>
                      </a:r>
                      <a:r>
                        <a:rPr lang="en-US" dirty="0" err="1"/>
                        <a:t>xQueueCreate</a:t>
                      </a:r>
                      <a:r>
                        <a:rPr lang="en-US" dirty="0"/>
                        <a:t>() used to create the queue.</a:t>
                      </a:r>
                    </a:p>
                  </a:txBody>
                  <a:tcPr/>
                </a:tc>
                <a:extLst>
                  <a:ext uri="{0D108BD9-81ED-4DB2-BD59-A6C34878D82A}">
                    <a16:rowId xmlns:a16="http://schemas.microsoft.com/office/drawing/2014/main" val="10001"/>
                  </a:ext>
                </a:extLst>
              </a:tr>
              <a:tr h="857250">
                <a:tc>
                  <a:txBody>
                    <a:bodyPr/>
                    <a:lstStyle/>
                    <a:p>
                      <a:r>
                        <a:rPr lang="en-US" dirty="0" err="1"/>
                        <a:t>pvItemToQueue</a:t>
                      </a:r>
                      <a:endParaRPr lang="en-US" dirty="0"/>
                    </a:p>
                  </a:txBody>
                  <a:tcPr/>
                </a:tc>
                <a:tc>
                  <a:txBody>
                    <a:bodyPr/>
                    <a:lstStyle/>
                    <a:p>
                      <a:r>
                        <a:rPr lang="en-US" dirty="0"/>
                        <a:t>A pointer to the data to be copied into the queue.</a:t>
                      </a:r>
                    </a:p>
                  </a:txBody>
                  <a:tcPr/>
                </a:tc>
                <a:extLst>
                  <a:ext uri="{0D108BD9-81ED-4DB2-BD59-A6C34878D82A}">
                    <a16:rowId xmlns:a16="http://schemas.microsoft.com/office/drawing/2014/main" val="10002"/>
                  </a:ext>
                </a:extLst>
              </a:tr>
              <a:tr h="857250">
                <a:tc>
                  <a:txBody>
                    <a:bodyPr/>
                    <a:lstStyle/>
                    <a:p>
                      <a:r>
                        <a:rPr lang="en-US" dirty="0" err="1"/>
                        <a:t>xTicksToWait</a:t>
                      </a:r>
                      <a:endParaRPr lang="en-US" dirty="0"/>
                    </a:p>
                  </a:txBody>
                  <a:tcPr/>
                </a:tc>
                <a:tc>
                  <a:txBody>
                    <a:bodyPr/>
                    <a:lstStyle/>
                    <a:p>
                      <a:r>
                        <a:rPr lang="en-US" dirty="0"/>
                        <a:t>The maximum amount of time the task should remain in the Blocked state to wait for space to become available on the queue, should the queue already be full</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72396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467600" cy="685800"/>
          </a:xfrm>
        </p:spPr>
        <p:txBody>
          <a:bodyPr/>
          <a:lstStyle/>
          <a:p>
            <a:endParaRPr lang="en-US" dirty="0"/>
          </a:p>
        </p:txBody>
      </p:sp>
      <p:sp>
        <p:nvSpPr>
          <p:cNvPr id="3" name="Content Placeholder 2"/>
          <p:cNvSpPr>
            <a:spLocks noGrp="1"/>
          </p:cNvSpPr>
          <p:nvPr>
            <p:ph idx="1"/>
          </p:nvPr>
        </p:nvSpPr>
        <p:spPr/>
        <p:txBody>
          <a:bodyPr/>
          <a:lstStyle/>
          <a:p>
            <a:r>
              <a:rPr lang="en-US" dirty="0"/>
              <a:t>Returned value There are two possible return values: 1. </a:t>
            </a:r>
            <a:r>
              <a:rPr lang="en-US" dirty="0" err="1"/>
              <a:t>pdPASS</a:t>
            </a:r>
            <a:r>
              <a:rPr lang="en-US" dirty="0"/>
              <a:t> </a:t>
            </a:r>
            <a:r>
              <a:rPr lang="en-US" dirty="0" err="1"/>
              <a:t>pdPASS</a:t>
            </a:r>
            <a:r>
              <a:rPr lang="en-US" dirty="0"/>
              <a:t> will be returned only if data was successfully sent to the queue. </a:t>
            </a:r>
          </a:p>
          <a:p>
            <a:r>
              <a:rPr lang="en-US" dirty="0"/>
              <a:t>2. </a:t>
            </a:r>
            <a:r>
              <a:rPr lang="en-US" dirty="0" err="1"/>
              <a:t>errQUEUE_FULL</a:t>
            </a:r>
            <a:r>
              <a:rPr lang="en-US" dirty="0"/>
              <a:t> </a:t>
            </a:r>
            <a:r>
              <a:rPr lang="en-US" dirty="0" err="1"/>
              <a:t>errQUEUE_FULL</a:t>
            </a:r>
            <a:r>
              <a:rPr lang="en-US" dirty="0"/>
              <a:t> will be returned if data could not be written to the queue because the queue was already full</a:t>
            </a:r>
          </a:p>
          <a:p>
            <a:r>
              <a:rPr lang="en-US" dirty="0"/>
              <a:t>Setting </a:t>
            </a:r>
            <a:r>
              <a:rPr lang="en-US" dirty="0" err="1"/>
              <a:t>xTicksToWait</a:t>
            </a:r>
            <a:r>
              <a:rPr lang="en-US" dirty="0"/>
              <a:t> </a:t>
            </a:r>
            <a:r>
              <a:rPr lang="en-US" dirty="0">
                <a:solidFill>
                  <a:srgbClr val="FF0000"/>
                </a:solidFill>
              </a:rPr>
              <a:t>to </a:t>
            </a:r>
            <a:r>
              <a:rPr lang="en-US" dirty="0" err="1">
                <a:solidFill>
                  <a:srgbClr val="FF0000"/>
                </a:solidFill>
              </a:rPr>
              <a:t>portMAX_DELAY</a:t>
            </a:r>
            <a:r>
              <a:rPr lang="en-US" dirty="0">
                <a:solidFill>
                  <a:srgbClr val="FF0000"/>
                </a:solidFill>
              </a:rPr>
              <a:t> </a:t>
            </a:r>
            <a:r>
              <a:rPr lang="en-US" dirty="0"/>
              <a:t>will cause the task to wait indefinitely (without timing out),</a:t>
            </a:r>
          </a:p>
          <a:p>
            <a:endParaRPr lang="en-US" dirty="0"/>
          </a:p>
        </p:txBody>
      </p:sp>
    </p:spTree>
    <p:extLst>
      <p:ext uri="{BB962C8B-B14F-4D97-AF65-F5344CB8AC3E}">
        <p14:creationId xmlns:p14="http://schemas.microsoft.com/office/powerpoint/2010/main" val="4164227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077200" cy="1295400"/>
          </a:xfrm>
        </p:spPr>
        <p:txBody>
          <a:bodyPr/>
          <a:lstStyle/>
          <a:p>
            <a:r>
              <a:rPr lang="en-US" dirty="0"/>
              <a:t>Queue API</a:t>
            </a:r>
          </a:p>
        </p:txBody>
      </p:sp>
      <p:sp>
        <p:nvSpPr>
          <p:cNvPr id="3" name="Content Placeholder 2"/>
          <p:cNvSpPr>
            <a:spLocks noGrp="1"/>
          </p:cNvSpPr>
          <p:nvPr>
            <p:ph idx="1"/>
          </p:nvPr>
        </p:nvSpPr>
        <p:spPr/>
        <p:txBody>
          <a:bodyPr/>
          <a:lstStyle/>
          <a:p>
            <a:r>
              <a:rPr lang="en-US" dirty="0" err="1"/>
              <a:t>BaseType_t</a:t>
            </a:r>
            <a:r>
              <a:rPr lang="en-US" dirty="0"/>
              <a:t> </a:t>
            </a:r>
            <a:r>
              <a:rPr lang="en-US" dirty="0" err="1"/>
              <a:t>xQueueReceive</a:t>
            </a:r>
            <a:r>
              <a:rPr lang="en-US" dirty="0"/>
              <a:t>( </a:t>
            </a:r>
            <a:r>
              <a:rPr lang="en-US" dirty="0" err="1"/>
              <a:t>QueueHandle_t</a:t>
            </a:r>
            <a:r>
              <a:rPr lang="en-US" dirty="0"/>
              <a:t> </a:t>
            </a:r>
            <a:r>
              <a:rPr lang="en-US" dirty="0" err="1"/>
              <a:t>xQueue</a:t>
            </a:r>
            <a:r>
              <a:rPr lang="en-US" dirty="0"/>
              <a:t>, void * </a:t>
            </a:r>
            <a:r>
              <a:rPr lang="en-US" dirty="0" err="1"/>
              <a:t>const</a:t>
            </a:r>
            <a:r>
              <a:rPr lang="en-US" dirty="0"/>
              <a:t> </a:t>
            </a:r>
            <a:r>
              <a:rPr lang="en-US" dirty="0" err="1"/>
              <a:t>pvBuffer</a:t>
            </a:r>
            <a:r>
              <a:rPr lang="en-US" dirty="0"/>
              <a:t>, </a:t>
            </a:r>
            <a:r>
              <a:rPr lang="en-US" dirty="0" err="1"/>
              <a:t>TickType_t</a:t>
            </a:r>
            <a:r>
              <a:rPr lang="en-US" dirty="0"/>
              <a:t> </a:t>
            </a:r>
            <a:r>
              <a:rPr lang="en-US" dirty="0" err="1"/>
              <a:t>xTicksToWait</a:t>
            </a:r>
            <a:r>
              <a:rPr lang="en-US" dirty="0"/>
              <a:t> );</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522619447"/>
              </p:ext>
            </p:extLst>
          </p:nvPr>
        </p:nvGraphicFramePr>
        <p:xfrm>
          <a:off x="762000" y="3200400"/>
          <a:ext cx="7772400" cy="3032760"/>
        </p:xfrm>
        <a:graphic>
          <a:graphicData uri="http://schemas.openxmlformats.org/drawingml/2006/table">
            <a:tbl>
              <a:tblPr firstRow="1" bandRow="1">
                <a:tableStyleId>{5C22544A-7EE6-4342-B048-85BDC9FD1C3A}</a:tableStyleId>
              </a:tblPr>
              <a:tblGrid>
                <a:gridCol w="1651635">
                  <a:extLst>
                    <a:ext uri="{9D8B030D-6E8A-4147-A177-3AD203B41FA5}">
                      <a16:colId xmlns:a16="http://schemas.microsoft.com/office/drawing/2014/main" val="20000"/>
                    </a:ext>
                  </a:extLst>
                </a:gridCol>
                <a:gridCol w="6120765">
                  <a:extLst>
                    <a:ext uri="{9D8B030D-6E8A-4147-A177-3AD203B41FA5}">
                      <a16:colId xmlns:a16="http://schemas.microsoft.com/office/drawing/2014/main" val="20001"/>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Parameter</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Description</a:t>
                      </a:r>
                    </a:p>
                    <a:p>
                      <a:endParaRPr lang="en-US" dirty="0"/>
                    </a:p>
                  </a:txBody>
                  <a:tcPr/>
                </a:tc>
                <a:extLst>
                  <a:ext uri="{0D108BD9-81ED-4DB2-BD59-A6C34878D82A}">
                    <a16:rowId xmlns:a16="http://schemas.microsoft.com/office/drawing/2014/main" val="10000"/>
                  </a:ext>
                </a:extLst>
              </a:tr>
              <a:tr h="655320">
                <a:tc>
                  <a:txBody>
                    <a:bodyPr/>
                    <a:lstStyle/>
                    <a:p>
                      <a:r>
                        <a:rPr lang="en-US" dirty="0" err="1"/>
                        <a:t>pvBuffer</a:t>
                      </a:r>
                      <a:endParaRPr lang="en-US" dirty="0"/>
                    </a:p>
                  </a:txBody>
                  <a:tcPr/>
                </a:tc>
                <a:tc>
                  <a:txBody>
                    <a:bodyPr/>
                    <a:lstStyle/>
                    <a:p>
                      <a:r>
                        <a:rPr lang="en-US" dirty="0"/>
                        <a:t>A pointer to the memory into which the received data will be copied. </a:t>
                      </a:r>
                    </a:p>
                  </a:txBody>
                  <a:tcPr/>
                </a:tc>
                <a:extLst>
                  <a:ext uri="{0D108BD9-81ED-4DB2-BD59-A6C34878D82A}">
                    <a16:rowId xmlns:a16="http://schemas.microsoft.com/office/drawing/2014/main" val="10001"/>
                  </a:ext>
                </a:extLst>
              </a:tr>
              <a:tr h="1117600">
                <a:tc>
                  <a:txBody>
                    <a:bodyPr/>
                    <a:lstStyle/>
                    <a:p>
                      <a:r>
                        <a:rPr lang="en-US" dirty="0"/>
                        <a:t>Returned value</a:t>
                      </a:r>
                    </a:p>
                  </a:txBody>
                  <a:tcPr/>
                </a:tc>
                <a:tc>
                  <a:txBody>
                    <a:bodyPr/>
                    <a:lstStyle/>
                    <a:p>
                      <a:pPr marL="342900" indent="-342900">
                        <a:buAutoNum type="arabicPeriod"/>
                      </a:pPr>
                      <a:r>
                        <a:rPr lang="en-US" dirty="0" err="1"/>
                        <a:t>pdPASS</a:t>
                      </a:r>
                      <a:r>
                        <a:rPr lang="en-US" dirty="0"/>
                        <a:t> </a:t>
                      </a:r>
                      <a:r>
                        <a:rPr lang="en-US" dirty="0" err="1"/>
                        <a:t>pdPASS</a:t>
                      </a:r>
                      <a:r>
                        <a:rPr lang="en-US" dirty="0"/>
                        <a:t> will be returned only if data was successfully read from the queue.</a:t>
                      </a:r>
                    </a:p>
                    <a:p>
                      <a:pPr marL="342900" indent="-342900">
                        <a:buAutoNum type="arabicPeriod"/>
                      </a:pPr>
                      <a:r>
                        <a:rPr lang="en-US" dirty="0" err="1"/>
                        <a:t>errQUEUE_EMPTY</a:t>
                      </a:r>
                      <a:r>
                        <a:rPr lang="en-US" dirty="0"/>
                        <a:t> </a:t>
                      </a:r>
                    </a:p>
                    <a:p>
                      <a:pPr marL="342900" indent="-342900">
                        <a:buAutoNum type="arabicPeriod"/>
                      </a:pPr>
                      <a:r>
                        <a:rPr lang="en-US" dirty="0" err="1"/>
                        <a:t>errQUEUE_EMPTY</a:t>
                      </a:r>
                      <a:r>
                        <a:rPr lang="en-US" dirty="0"/>
                        <a:t> will be returned if data cannot be read from the queue because the queue is already empty. </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04019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848600" cy="1066800"/>
          </a:xfrm>
        </p:spPr>
        <p:txBody>
          <a:bodyPr/>
          <a:lstStyle/>
          <a:p>
            <a:r>
              <a:rPr lang="en-US" dirty="0"/>
              <a:t>Queue APIs</a:t>
            </a:r>
          </a:p>
        </p:txBody>
      </p:sp>
      <p:sp>
        <p:nvSpPr>
          <p:cNvPr id="3" name="Content Placeholder 2"/>
          <p:cNvSpPr>
            <a:spLocks noGrp="1"/>
          </p:cNvSpPr>
          <p:nvPr>
            <p:ph idx="1"/>
          </p:nvPr>
        </p:nvSpPr>
        <p:spPr/>
        <p:txBody>
          <a:bodyPr>
            <a:normAutofit/>
          </a:bodyPr>
          <a:lstStyle/>
          <a:p>
            <a:r>
              <a:rPr lang="en-US" b="1" dirty="0" err="1"/>
              <a:t>xQueueReset</a:t>
            </a:r>
            <a:r>
              <a:rPr lang="en-US" b="1" dirty="0"/>
              <a:t>()</a:t>
            </a:r>
            <a:r>
              <a:rPr lang="en-US" dirty="0"/>
              <a:t>: Return the queue to its empty state </a:t>
            </a:r>
            <a:r>
              <a:rPr lang="en-US" dirty="0" err="1"/>
              <a:t>UBaseType_t</a:t>
            </a:r>
            <a:r>
              <a:rPr lang="en-US" dirty="0"/>
              <a:t> </a:t>
            </a:r>
            <a:r>
              <a:rPr lang="en-US" b="1" dirty="0" err="1"/>
              <a:t>uxQueueMessagesWaiting</a:t>
            </a:r>
            <a:r>
              <a:rPr lang="en-US" dirty="0"/>
              <a:t>( </a:t>
            </a:r>
            <a:r>
              <a:rPr lang="en-US" dirty="0" err="1"/>
              <a:t>const</a:t>
            </a:r>
            <a:r>
              <a:rPr lang="en-US" dirty="0"/>
              <a:t> </a:t>
            </a:r>
            <a:r>
              <a:rPr lang="en-US" dirty="0" err="1"/>
              <a:t>QueueHandle_t</a:t>
            </a:r>
            <a:r>
              <a:rPr lang="en-US" dirty="0"/>
              <a:t> </a:t>
            </a:r>
            <a:r>
              <a:rPr lang="en-US" dirty="0" err="1"/>
              <a:t>xQueue</a:t>
            </a:r>
            <a:r>
              <a:rPr lang="en-US" dirty="0"/>
              <a:t> )</a:t>
            </a:r>
          </a:p>
          <a:p>
            <a:endParaRPr lang="en-US" dirty="0"/>
          </a:p>
          <a:p>
            <a:r>
              <a:rPr lang="en-US" b="1" dirty="0" err="1"/>
              <a:t>uxQueueMessagesWaiting</a:t>
            </a:r>
            <a:r>
              <a:rPr lang="en-US" b="1" dirty="0"/>
              <a:t> : </a:t>
            </a:r>
            <a:r>
              <a:rPr lang="en-US" dirty="0">
                <a:solidFill>
                  <a:schemeClr val="tx1"/>
                </a:solidFill>
              </a:rPr>
              <a:t>Returns the number of items that are currently held in a queue.</a:t>
            </a:r>
            <a:endParaRPr lang="en-US" dirty="0"/>
          </a:p>
          <a:p>
            <a:endParaRPr lang="en-US" dirty="0"/>
          </a:p>
        </p:txBody>
      </p:sp>
    </p:spTree>
    <p:extLst>
      <p:ext uri="{BB962C8B-B14F-4D97-AF65-F5344CB8AC3E}">
        <p14:creationId xmlns:p14="http://schemas.microsoft.com/office/powerpoint/2010/main" val="2900407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FDC69-A64E-461E-B977-5529C8A9BF2F}"/>
              </a:ext>
            </a:extLst>
          </p:cNvPr>
          <p:cNvSpPr>
            <a:spLocks noGrp="1"/>
          </p:cNvSpPr>
          <p:nvPr>
            <p:ph type="title"/>
          </p:nvPr>
        </p:nvSpPr>
        <p:spPr/>
        <p:txBody>
          <a:bodyPr/>
          <a:lstStyle/>
          <a:p>
            <a:r>
              <a:rPr lang="en-US" dirty="0"/>
              <a:t>Hands On</a:t>
            </a:r>
          </a:p>
        </p:txBody>
      </p:sp>
      <p:sp>
        <p:nvSpPr>
          <p:cNvPr id="3" name="Content Placeholder 2">
            <a:extLst>
              <a:ext uri="{FF2B5EF4-FFF2-40B4-BE49-F238E27FC236}">
                <a16:creationId xmlns:a16="http://schemas.microsoft.com/office/drawing/2014/main" id="{E3333FA2-A3F3-4344-947C-41E0017A8617}"/>
              </a:ext>
            </a:extLst>
          </p:cNvPr>
          <p:cNvSpPr>
            <a:spLocks noGrp="1"/>
          </p:cNvSpPr>
          <p:nvPr>
            <p:ph idx="1"/>
          </p:nvPr>
        </p:nvSpPr>
        <p:spPr/>
        <p:txBody>
          <a:bodyPr>
            <a:normAutofit/>
          </a:bodyPr>
          <a:lstStyle/>
          <a:p>
            <a:r>
              <a:rPr lang="en-US" sz="2800" dirty="0"/>
              <a:t>As descripted in the previous example</a:t>
            </a:r>
          </a:p>
        </p:txBody>
      </p:sp>
    </p:spTree>
    <p:extLst>
      <p:ext uri="{BB962C8B-B14F-4D97-AF65-F5344CB8AC3E}">
        <p14:creationId xmlns:p14="http://schemas.microsoft.com/office/powerpoint/2010/main" val="486728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71600"/>
          </a:xfrm>
        </p:spPr>
        <p:txBody>
          <a:bodyPr/>
          <a:lstStyle/>
          <a:p>
            <a:r>
              <a:rPr lang="en-US" dirty="0"/>
              <a:t>Hands on 2</a:t>
            </a:r>
          </a:p>
        </p:txBody>
      </p:sp>
      <p:sp>
        <p:nvSpPr>
          <p:cNvPr id="3" name="Content Placeholder 2"/>
          <p:cNvSpPr>
            <a:spLocks noGrp="1"/>
          </p:cNvSpPr>
          <p:nvPr>
            <p:ph idx="1"/>
          </p:nvPr>
        </p:nvSpPr>
        <p:spPr>
          <a:xfrm>
            <a:off x="228600" y="1600200"/>
            <a:ext cx="8915400" cy="5105400"/>
          </a:xfrm>
        </p:spPr>
        <p:txBody>
          <a:bodyPr>
            <a:normAutofit/>
          </a:bodyPr>
          <a:lstStyle/>
          <a:p>
            <a:r>
              <a:rPr lang="en-US" dirty="0"/>
              <a:t>We need an application that can:</a:t>
            </a:r>
          </a:p>
          <a:p>
            <a:pPr marL="457200" indent="-457200">
              <a:buFont typeface="+mj-lt"/>
              <a:buAutoNum type="arabicPeriod"/>
            </a:pPr>
            <a:r>
              <a:rPr lang="en-US" sz="2300" dirty="0"/>
              <a:t>Reads either max of numbers or typing Zero by buttons.</a:t>
            </a:r>
          </a:p>
          <a:p>
            <a:pPr marL="457200" indent="-457200">
              <a:buFont typeface="+mj-lt"/>
              <a:buAutoNum type="arabicPeriod"/>
            </a:pPr>
            <a:r>
              <a:rPr lang="en-US" sz="2300" dirty="0"/>
              <a:t>Calculates the average of these numbers, then</a:t>
            </a:r>
          </a:p>
          <a:p>
            <a:pPr marL="457200" indent="-457200">
              <a:buFont typeface="+mj-lt"/>
              <a:buAutoNum type="arabicPeriod"/>
            </a:pPr>
            <a:r>
              <a:rPr lang="en-US" sz="2300" dirty="0"/>
              <a:t>Displays it using Terminal.</a:t>
            </a:r>
          </a:p>
          <a:p>
            <a:pPr marL="457200" indent="-457200">
              <a:buFont typeface="+mj-lt"/>
              <a:buAutoNum type="arabicPeriod"/>
            </a:pPr>
            <a:endParaRPr lang="en-US" dirty="0"/>
          </a:p>
          <a:p>
            <a:pPr marL="457200" indent="-457200">
              <a:buFont typeface="+mj-lt"/>
              <a:buAutoNum type="arabicPeriod"/>
            </a:pPr>
            <a:endParaRPr lang="en-US" dirty="0"/>
          </a:p>
          <a:p>
            <a:r>
              <a:rPr lang="en-US" b="1" dirty="0">
                <a:solidFill>
                  <a:srgbClr val="FF0000"/>
                </a:solidFill>
              </a:rPr>
              <a:t>Constrained to</a:t>
            </a:r>
          </a:p>
          <a:p>
            <a:pPr marL="457200" indent="-457200">
              <a:buFont typeface="+mj-lt"/>
              <a:buAutoNum type="arabicPeriod"/>
            </a:pPr>
            <a:r>
              <a:rPr lang="en-US" dirty="0"/>
              <a:t>At least two tasks(sender and receiver).</a:t>
            </a:r>
          </a:p>
          <a:p>
            <a:pPr marL="457200" indent="-457200">
              <a:buFont typeface="+mj-lt"/>
              <a:buAutoNum type="arabicPeriod"/>
            </a:pPr>
            <a:r>
              <a:rPr lang="en-US" dirty="0"/>
              <a:t>Using queue management.</a:t>
            </a:r>
          </a:p>
          <a:p>
            <a:pPr marL="457200" indent="-457200">
              <a:buFont typeface="+mj-lt"/>
              <a:buAutoNum type="arabicPeriod"/>
            </a:pPr>
            <a:r>
              <a:rPr lang="en-US" dirty="0"/>
              <a:t>Max. of numbers = 10.</a:t>
            </a:r>
          </a:p>
          <a:p>
            <a:pPr marL="457200" indent="-457200">
              <a:buFont typeface="+mj-lt"/>
              <a:buAutoNum type="arabicPeriod"/>
            </a:pPr>
            <a:endParaRPr lang="en-US" dirty="0"/>
          </a:p>
          <a:p>
            <a:pPr marL="457200" indent="-45720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2781162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Agenda </a:t>
            </a:r>
          </a:p>
        </p:txBody>
      </p:sp>
      <p:sp>
        <p:nvSpPr>
          <p:cNvPr id="3" name="Content Placeholder 2"/>
          <p:cNvSpPr>
            <a:spLocks noGrp="1"/>
          </p:cNvSpPr>
          <p:nvPr>
            <p:ph idx="1"/>
          </p:nvPr>
        </p:nvSpPr>
        <p:spPr/>
        <p:txBody>
          <a:bodyPr>
            <a:normAutofit fontScale="92500" lnSpcReduction="10000"/>
          </a:bodyPr>
          <a:lstStyle/>
          <a:p>
            <a:r>
              <a:rPr lang="en-US" b="1" dirty="0"/>
              <a:t>What is a Queue</a:t>
            </a:r>
          </a:p>
          <a:p>
            <a:r>
              <a:rPr lang="en-US" b="1" dirty="0"/>
              <a:t>Why Use Queues</a:t>
            </a:r>
            <a:endParaRPr lang="en-US" dirty="0"/>
          </a:p>
          <a:p>
            <a:r>
              <a:rPr lang="en-US" dirty="0"/>
              <a:t> </a:t>
            </a:r>
            <a:r>
              <a:rPr lang="en-US" b="1" dirty="0"/>
              <a:t>How to create a queue. </a:t>
            </a:r>
          </a:p>
          <a:p>
            <a:r>
              <a:rPr lang="en-US" b="1" dirty="0"/>
              <a:t> How a queue manages the data it contains.</a:t>
            </a:r>
          </a:p>
          <a:p>
            <a:r>
              <a:rPr lang="en-US" b="1" dirty="0"/>
              <a:t>  How to send data to a queue. </a:t>
            </a:r>
          </a:p>
          <a:p>
            <a:r>
              <a:rPr lang="en-US" b="1" dirty="0"/>
              <a:t> How to receive data from a queue. </a:t>
            </a:r>
          </a:p>
          <a:p>
            <a:r>
              <a:rPr lang="en-US" b="1" dirty="0"/>
              <a:t> What it means to block on a queue.</a:t>
            </a:r>
          </a:p>
          <a:p>
            <a:r>
              <a:rPr lang="en-US" b="1" dirty="0"/>
              <a:t> The effect of task priorities when writing to and reading from a queue</a:t>
            </a:r>
          </a:p>
          <a:p>
            <a:r>
              <a:rPr lang="en-US" b="1" dirty="0"/>
              <a:t>Next section </a:t>
            </a:r>
          </a:p>
          <a:p>
            <a:pPr lvl="1"/>
            <a:r>
              <a:rPr lang="en-US" b="1" dirty="0"/>
              <a:t>  How to block on multiple queues. </a:t>
            </a:r>
          </a:p>
          <a:p>
            <a:pPr lvl="1"/>
            <a:r>
              <a:rPr lang="en-US" b="1" dirty="0"/>
              <a:t> How to overwrite data in a queue. </a:t>
            </a:r>
          </a:p>
          <a:p>
            <a:pPr lvl="1"/>
            <a:r>
              <a:rPr lang="en-US" b="1" dirty="0"/>
              <a:t> How to clear a queue. </a:t>
            </a:r>
          </a:p>
          <a:p>
            <a:pPr lvl="1"/>
            <a:endParaRPr lang="en-US" dirty="0"/>
          </a:p>
        </p:txBody>
      </p:sp>
    </p:spTree>
    <p:extLst>
      <p:ext uri="{BB962C8B-B14F-4D97-AF65-F5344CB8AC3E}">
        <p14:creationId xmlns:p14="http://schemas.microsoft.com/office/powerpoint/2010/main" val="448549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b="1" dirty="0"/>
              <a:t>What is a Queue</a:t>
            </a:r>
          </a:p>
        </p:txBody>
      </p:sp>
      <p:sp>
        <p:nvSpPr>
          <p:cNvPr id="3" name="Content Placeholder 2"/>
          <p:cNvSpPr>
            <a:spLocks noGrp="1"/>
          </p:cNvSpPr>
          <p:nvPr>
            <p:ph idx="1"/>
          </p:nvPr>
        </p:nvSpPr>
        <p:spPr>
          <a:xfrm>
            <a:off x="457200" y="1600200"/>
            <a:ext cx="8229600" cy="4876800"/>
          </a:xfrm>
        </p:spPr>
        <p:txBody>
          <a:bodyPr>
            <a:normAutofit/>
          </a:bodyPr>
          <a:lstStyle/>
          <a:p>
            <a:pPr marL="0" indent="0">
              <a:buNone/>
            </a:pPr>
            <a:endParaRPr lang="en-US" dirty="0"/>
          </a:p>
          <a:p>
            <a:r>
              <a:rPr lang="en-US" dirty="0"/>
              <a:t>A queue in </a:t>
            </a:r>
            <a:r>
              <a:rPr lang="en-US" dirty="0" err="1"/>
              <a:t>FreeRTOS</a:t>
            </a:r>
            <a:r>
              <a:rPr lang="en-US" dirty="0"/>
              <a:t> is a data structure that allows one task to send data to another task.</a:t>
            </a:r>
          </a:p>
          <a:p>
            <a:r>
              <a:rPr lang="en-US" dirty="0"/>
              <a:t>It's essentially a buffer where one task can put data, and another task can take data out, often in a "first in, first out" (FIFO) order.</a:t>
            </a:r>
          </a:p>
          <a:p>
            <a:r>
              <a:rPr lang="en-US" dirty="0"/>
              <a:t>A queue can hold items of </a:t>
            </a:r>
            <a:r>
              <a:rPr lang="en-US" dirty="0">
                <a:solidFill>
                  <a:srgbClr val="FF0000"/>
                </a:solidFill>
              </a:rPr>
              <a:t>any data type</a:t>
            </a:r>
            <a:r>
              <a:rPr lang="en-US" dirty="0"/>
              <a:t>, including primitive data types (</a:t>
            </a:r>
            <a:r>
              <a:rPr lang="en-US" dirty="0" err="1"/>
              <a:t>int</a:t>
            </a:r>
            <a:r>
              <a:rPr lang="en-US" dirty="0"/>
              <a:t>, float, etc.) or complex structures.</a:t>
            </a:r>
          </a:p>
          <a:p>
            <a:endParaRPr lang="en-US" dirty="0"/>
          </a:p>
        </p:txBody>
      </p:sp>
    </p:spTree>
    <p:extLst>
      <p:ext uri="{BB962C8B-B14F-4D97-AF65-F5344CB8AC3E}">
        <p14:creationId xmlns:p14="http://schemas.microsoft.com/office/powerpoint/2010/main" val="2916523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506141" cy="609600"/>
          </a:xfrm>
        </p:spPr>
        <p:txBody>
          <a:bodyPr/>
          <a:lstStyle/>
          <a:p>
            <a:r>
              <a:rPr lang="en-US" sz="2400" b="1" dirty="0">
                <a:effectLst/>
              </a:rPr>
              <a:t>Why Use Queues?</a:t>
            </a:r>
            <a:endParaRPr lang="en-US" sz="2400" dirty="0"/>
          </a:p>
        </p:txBody>
      </p:sp>
      <p:sp>
        <p:nvSpPr>
          <p:cNvPr id="3" name="Content Placeholder 2"/>
          <p:cNvSpPr>
            <a:spLocks noGrp="1"/>
          </p:cNvSpPr>
          <p:nvPr>
            <p:ph idx="1"/>
          </p:nvPr>
        </p:nvSpPr>
        <p:spPr>
          <a:xfrm>
            <a:off x="304800" y="685800"/>
            <a:ext cx="8382000" cy="5440363"/>
          </a:xfrm>
        </p:spPr>
        <p:txBody>
          <a:bodyPr>
            <a:normAutofit/>
          </a:bodyPr>
          <a:lstStyle/>
          <a:p>
            <a:r>
              <a:rPr lang="en-US" sz="1800" dirty="0"/>
              <a:t>Queues are useful for inter-task communication, allowing tasks to share data or pass messages.</a:t>
            </a:r>
          </a:p>
          <a:p>
            <a:r>
              <a:rPr lang="en-US" sz="1800" dirty="0"/>
              <a:t>They provide a mechanism for synchronizing tasks by allowing one task to block until data is available in the queue.</a:t>
            </a:r>
          </a:p>
          <a:p>
            <a:pPr marL="0" indent="0">
              <a:buNone/>
            </a:pPr>
            <a:r>
              <a:rPr lang="en-US" sz="1800" dirty="0"/>
              <a:t>. </a:t>
            </a:r>
          </a:p>
          <a:p>
            <a:endParaRPr lang="en-US" sz="1400" dirty="0"/>
          </a:p>
          <a:p>
            <a:endParaRPr lang="en-US" sz="1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2286000"/>
            <a:ext cx="6172200" cy="4591968"/>
          </a:xfrm>
          <a:prstGeom prst="rect">
            <a:avLst/>
          </a:prstGeom>
        </p:spPr>
      </p:pic>
    </p:spTree>
    <p:extLst>
      <p:ext uri="{BB962C8B-B14F-4D97-AF65-F5344CB8AC3E}">
        <p14:creationId xmlns:p14="http://schemas.microsoft.com/office/powerpoint/2010/main" val="607342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990600"/>
            <a:ext cx="8685209" cy="5055372"/>
          </a:xfrm>
        </p:spPr>
      </p:pic>
    </p:spTree>
    <p:extLst>
      <p:ext uri="{BB962C8B-B14F-4D97-AF65-F5344CB8AC3E}">
        <p14:creationId xmlns:p14="http://schemas.microsoft.com/office/powerpoint/2010/main" val="588629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848600" cy="1066800"/>
          </a:xfrm>
        </p:spPr>
        <p:txBody>
          <a:bodyPr/>
          <a:lstStyle/>
          <a:p>
            <a:r>
              <a:rPr lang="en-US" sz="2400" dirty="0"/>
              <a:t>Access by Multiple Tasks</a:t>
            </a:r>
          </a:p>
        </p:txBody>
      </p:sp>
      <p:sp>
        <p:nvSpPr>
          <p:cNvPr id="3" name="Content Placeholder 2"/>
          <p:cNvSpPr>
            <a:spLocks noGrp="1"/>
          </p:cNvSpPr>
          <p:nvPr>
            <p:ph idx="1"/>
          </p:nvPr>
        </p:nvSpPr>
        <p:spPr>
          <a:xfrm>
            <a:off x="381000" y="914400"/>
            <a:ext cx="8305800" cy="5211763"/>
          </a:xfrm>
        </p:spPr>
        <p:txBody>
          <a:bodyPr>
            <a:normAutofit/>
          </a:bodyPr>
          <a:lstStyle/>
          <a:p>
            <a:pPr marL="0" indent="0">
              <a:buNone/>
            </a:pPr>
            <a:endParaRPr lang="en-US" sz="1800" dirty="0"/>
          </a:p>
          <a:p>
            <a:r>
              <a:rPr lang="en-US" sz="1800" b="1" dirty="0"/>
              <a:t>Blocking on Queue Reads</a:t>
            </a:r>
          </a:p>
          <a:p>
            <a:pPr marL="0" indent="0">
              <a:buNone/>
            </a:pPr>
            <a:r>
              <a:rPr lang="en-US" sz="1800" dirty="0"/>
              <a:t>  When a task attempts to read from a queue, it can optionally specify a ‘block’ time. This is the time the task will be kept in the Blocked state to wait for data to be available from the queue, should the queue already be empty. A task that is in the Blocked state, waiting for data to become available from a queue, is automatically moved to the Ready state when </a:t>
            </a:r>
            <a:r>
              <a:rPr lang="en-US" sz="1800" dirty="0">
                <a:solidFill>
                  <a:srgbClr val="FF0000"/>
                </a:solidFill>
              </a:rPr>
              <a:t>another task or interrupt places data into the queue</a:t>
            </a:r>
            <a:r>
              <a:rPr lang="en-US" sz="1800" dirty="0"/>
              <a:t>. The task will also be moved automatically from the Blocked state to the Ready state if the specified </a:t>
            </a:r>
            <a:r>
              <a:rPr lang="en-US" sz="1800" dirty="0">
                <a:solidFill>
                  <a:srgbClr val="FF0000"/>
                </a:solidFill>
              </a:rPr>
              <a:t>block time expires before </a:t>
            </a:r>
            <a:r>
              <a:rPr lang="en-US" sz="1800" dirty="0"/>
              <a:t>data becomes available.</a:t>
            </a:r>
          </a:p>
          <a:p>
            <a:r>
              <a:rPr lang="en-US" sz="1800" b="1" dirty="0"/>
              <a:t> Queues can have multiple readers</a:t>
            </a:r>
            <a:r>
              <a:rPr lang="en-US" sz="1800" dirty="0"/>
              <a:t>, so it is possible for a single queue to have more than one task blocked on it waiting for data. When this is the case</a:t>
            </a:r>
            <a:r>
              <a:rPr lang="en-US" sz="1800" dirty="0">
                <a:solidFill>
                  <a:srgbClr val="FF0000"/>
                </a:solidFill>
              </a:rPr>
              <a:t>, only one task will be unblocked </a:t>
            </a:r>
            <a:r>
              <a:rPr lang="en-US" sz="1800" dirty="0"/>
              <a:t>when data becomes available. The task that is </a:t>
            </a:r>
            <a:r>
              <a:rPr lang="en-US" sz="1800" dirty="0">
                <a:solidFill>
                  <a:srgbClr val="FF0000"/>
                </a:solidFill>
              </a:rPr>
              <a:t>unblocked will </a:t>
            </a:r>
            <a:r>
              <a:rPr lang="en-US" sz="1800" dirty="0"/>
              <a:t>always be the </a:t>
            </a:r>
            <a:r>
              <a:rPr lang="en-US" sz="1800" b="1" dirty="0"/>
              <a:t>highest priority task </a:t>
            </a:r>
            <a:r>
              <a:rPr lang="en-US" sz="1800" dirty="0"/>
              <a:t>that is waiting for data. </a:t>
            </a:r>
            <a:r>
              <a:rPr lang="en-US" sz="1800" dirty="0">
                <a:solidFill>
                  <a:srgbClr val="FF0000"/>
                </a:solidFill>
              </a:rPr>
              <a:t>If the blocked tasks have equal priority,</a:t>
            </a:r>
            <a:r>
              <a:rPr lang="en-US" sz="1800" dirty="0"/>
              <a:t> then the task </a:t>
            </a:r>
            <a:r>
              <a:rPr lang="en-US" sz="1800" b="1" dirty="0"/>
              <a:t>that has been waiting for data the longest will be unblocked.</a:t>
            </a:r>
          </a:p>
        </p:txBody>
      </p:sp>
    </p:spTree>
    <p:extLst>
      <p:ext uri="{BB962C8B-B14F-4D97-AF65-F5344CB8AC3E}">
        <p14:creationId xmlns:p14="http://schemas.microsoft.com/office/powerpoint/2010/main" val="1103167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924800" cy="990600"/>
          </a:xfrm>
        </p:spPr>
        <p:txBody>
          <a:bodyPr/>
          <a:lstStyle/>
          <a:p>
            <a:r>
              <a:rPr lang="en-US" sz="2800" dirty="0"/>
              <a:t>Access by Multiple Tasks</a:t>
            </a:r>
          </a:p>
        </p:txBody>
      </p:sp>
      <p:sp>
        <p:nvSpPr>
          <p:cNvPr id="3" name="Content Placeholder 2"/>
          <p:cNvSpPr>
            <a:spLocks noGrp="1"/>
          </p:cNvSpPr>
          <p:nvPr>
            <p:ph idx="1"/>
          </p:nvPr>
        </p:nvSpPr>
        <p:spPr>
          <a:xfrm>
            <a:off x="193431" y="984738"/>
            <a:ext cx="8493369" cy="5141425"/>
          </a:xfrm>
        </p:spPr>
        <p:txBody>
          <a:bodyPr>
            <a:normAutofit fontScale="92500" lnSpcReduction="10000"/>
          </a:bodyPr>
          <a:lstStyle/>
          <a:p>
            <a:r>
              <a:rPr lang="en-US" b="1" dirty="0"/>
              <a:t>Blocking on Queue Writes</a:t>
            </a:r>
            <a:r>
              <a:rPr lang="en-US" dirty="0"/>
              <a:t> Just as when reading from a queue, a task can optionally specify a </a:t>
            </a:r>
            <a:r>
              <a:rPr lang="en-US" b="1" dirty="0"/>
              <a:t>block time </a:t>
            </a:r>
            <a:r>
              <a:rPr lang="en-US" dirty="0"/>
              <a:t>when writing to a queue. In this case, </a:t>
            </a:r>
            <a:r>
              <a:rPr lang="en-US" dirty="0">
                <a:solidFill>
                  <a:srgbClr val="FF0000"/>
                </a:solidFill>
              </a:rPr>
              <a:t>the block time is the maximum time </a:t>
            </a:r>
            <a:r>
              <a:rPr lang="en-US" dirty="0"/>
              <a:t>the task should be held in the Blocked state to wait for space to become available on the queue, </a:t>
            </a:r>
            <a:r>
              <a:rPr lang="en-US" b="1" dirty="0"/>
              <a:t>should the queue already be full.</a:t>
            </a:r>
          </a:p>
          <a:p>
            <a:endParaRPr lang="en-US" b="1" dirty="0"/>
          </a:p>
          <a:p>
            <a:r>
              <a:rPr lang="en-US" b="1" dirty="0"/>
              <a:t>Queues</a:t>
            </a:r>
            <a:r>
              <a:rPr lang="en-US" dirty="0"/>
              <a:t> can have </a:t>
            </a:r>
            <a:r>
              <a:rPr lang="en-US" b="1" dirty="0"/>
              <a:t>multiple writers</a:t>
            </a:r>
            <a:r>
              <a:rPr lang="en-US" dirty="0"/>
              <a:t>, so it is possible for a full queue to have more than one task blocked on it waiting to complete a send operation. When this is the case, only </a:t>
            </a:r>
            <a:r>
              <a:rPr lang="en-US" dirty="0">
                <a:solidFill>
                  <a:srgbClr val="FF0000"/>
                </a:solidFill>
              </a:rPr>
              <a:t>one task </a:t>
            </a:r>
            <a:r>
              <a:rPr lang="en-US" dirty="0"/>
              <a:t>will be unblocked when space on the queue becomes available. The task that is unblocked will always be the </a:t>
            </a:r>
            <a:r>
              <a:rPr lang="en-US" b="1" dirty="0"/>
              <a:t>highest priority task</a:t>
            </a:r>
            <a:r>
              <a:rPr lang="en-US" dirty="0"/>
              <a:t> that is waiting for space. If the blocked tasks have </a:t>
            </a:r>
            <a:r>
              <a:rPr lang="en-US" b="1" dirty="0"/>
              <a:t>equal priority</a:t>
            </a:r>
            <a:r>
              <a:rPr lang="en-US" dirty="0"/>
              <a:t>, then the task that has </a:t>
            </a:r>
            <a:r>
              <a:rPr lang="en-US" b="1" dirty="0"/>
              <a:t>been waiting for space the longest will be unblocked. </a:t>
            </a:r>
          </a:p>
        </p:txBody>
      </p:sp>
    </p:spTree>
    <p:extLst>
      <p:ext uri="{BB962C8B-B14F-4D97-AF65-F5344CB8AC3E}">
        <p14:creationId xmlns:p14="http://schemas.microsoft.com/office/powerpoint/2010/main" val="1515644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723"/>
            <a:ext cx="7086600" cy="1219200"/>
          </a:xfrm>
        </p:spPr>
        <p:txBody>
          <a:bodyPr/>
          <a:lstStyle/>
          <a:p>
            <a:r>
              <a:rPr lang="en-US" dirty="0"/>
              <a:t>Example</a:t>
            </a:r>
          </a:p>
        </p:txBody>
      </p:sp>
      <p:sp>
        <p:nvSpPr>
          <p:cNvPr id="3" name="Content Placeholder 2"/>
          <p:cNvSpPr>
            <a:spLocks noGrp="1"/>
          </p:cNvSpPr>
          <p:nvPr>
            <p:ph idx="1"/>
          </p:nvPr>
        </p:nvSpPr>
        <p:spPr>
          <a:xfrm>
            <a:off x="457200" y="1600200"/>
            <a:ext cx="8458200" cy="4525963"/>
          </a:xfrm>
        </p:spPr>
        <p:txBody>
          <a:bodyPr>
            <a:normAutofit/>
          </a:bodyPr>
          <a:lstStyle/>
          <a:p>
            <a:r>
              <a:rPr lang="en-US" dirty="0"/>
              <a:t>As an example to queue management, first we saw two sender tasks and one receiver task.  We created a queue with length of 5.  </a:t>
            </a:r>
          </a:p>
          <a:p>
            <a:endParaRPr lang="en-US" dirty="0"/>
          </a:p>
          <a:p>
            <a:r>
              <a:rPr lang="en-US" dirty="0"/>
              <a:t>Sender tasks were running at priority 1 and the receiver task at priority 2.</a:t>
            </a:r>
          </a:p>
          <a:p>
            <a:endParaRPr lang="en-US" dirty="0"/>
          </a:p>
          <a:p>
            <a:r>
              <a:rPr lang="en-US" dirty="0"/>
              <a:t>The tasks that send to the queue do not specify a block time (sync. events), whereas the task that receives from the queue does.</a:t>
            </a:r>
            <a:br>
              <a:rPr lang="en-US" dirty="0"/>
            </a:br>
            <a:endParaRPr lang="en-US" dirty="0"/>
          </a:p>
        </p:txBody>
      </p:sp>
    </p:spTree>
    <p:extLst>
      <p:ext uri="{BB962C8B-B14F-4D97-AF65-F5344CB8AC3E}">
        <p14:creationId xmlns:p14="http://schemas.microsoft.com/office/powerpoint/2010/main" val="3646805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609600"/>
            <a:ext cx="8562549" cy="6017605"/>
          </a:xfrm>
        </p:spPr>
      </p:pic>
    </p:spTree>
    <p:extLst>
      <p:ext uri="{BB962C8B-B14F-4D97-AF65-F5344CB8AC3E}">
        <p14:creationId xmlns:p14="http://schemas.microsoft.com/office/powerpoint/2010/main" val="12235809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8973</TotalTime>
  <Words>1402</Words>
  <Application>Microsoft Office PowerPoint</Application>
  <PresentationFormat>On-screen Show (4:3)</PresentationFormat>
  <Paragraphs>109</Paragraphs>
  <Slides>16</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Courier New</vt:lpstr>
      <vt:lpstr>Palatino Linotype</vt:lpstr>
      <vt:lpstr>Executive</vt:lpstr>
      <vt:lpstr>Queue Management</vt:lpstr>
      <vt:lpstr>Agenda </vt:lpstr>
      <vt:lpstr>What is a Queue</vt:lpstr>
      <vt:lpstr>Why Use Queues?</vt:lpstr>
      <vt:lpstr>PowerPoint Presentation</vt:lpstr>
      <vt:lpstr>Access by Multiple Tasks</vt:lpstr>
      <vt:lpstr>Access by Multiple Tasks</vt:lpstr>
      <vt:lpstr>Example</vt:lpstr>
      <vt:lpstr>PowerPoint Presentation</vt:lpstr>
      <vt:lpstr>Queue APIs</vt:lpstr>
      <vt:lpstr>Queue APIs</vt:lpstr>
      <vt:lpstr>PowerPoint Presentation</vt:lpstr>
      <vt:lpstr>Queue API</vt:lpstr>
      <vt:lpstr>Queue APIs</vt:lpstr>
      <vt:lpstr>Hands On</vt:lpstr>
      <vt:lpstr>Hands on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 Management</dc:title>
  <dc:creator>hisham-pc</dc:creator>
  <cp:lastModifiedBy>omar samir</cp:lastModifiedBy>
  <cp:revision>71</cp:revision>
  <dcterms:created xsi:type="dcterms:W3CDTF">2006-08-16T00:00:00Z</dcterms:created>
  <dcterms:modified xsi:type="dcterms:W3CDTF">2024-12-04T01:37:10Z</dcterms:modified>
</cp:coreProperties>
</file>