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57" r:id="rId6"/>
    <p:sldId id="260" r:id="rId7"/>
    <p:sldId id="273" r:id="rId8"/>
    <p:sldId id="274" r:id="rId9"/>
    <p:sldId id="275" r:id="rId10"/>
    <p:sldId id="262" r:id="rId11"/>
    <p:sldId id="267" r:id="rId12"/>
    <p:sldId id="263" r:id="rId13"/>
    <p:sldId id="266" r:id="rId14"/>
    <p:sldId id="265" r:id="rId15"/>
    <p:sldId id="264" r:id="rId16"/>
    <p:sldId id="271" r:id="rId17"/>
    <p:sldId id="272" r:id="rId18"/>
    <p:sldId id="276" r:id="rId19"/>
    <p:sldId id="268" r:id="rId20"/>
    <p:sldId id="269" r:id="rId21"/>
    <p:sldId id="277" r:id="rId22"/>
    <p:sldId id="293" r:id="rId23"/>
    <p:sldId id="294" r:id="rId24"/>
    <p:sldId id="296" r:id="rId25"/>
    <p:sldId id="297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ED96D1-CAC6-4393-9979-6E50F27E0410}" v="23" dt="2023-12-18T17:42:45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746EB-CB69-58AA-F88C-9A821D710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F9D3-5CB3-A849-E7B1-B42EA02A2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7F551-4890-22E2-98A0-0D8BF869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B3F7-8D29-453F-A4B4-B0E3228097FE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0B28B-17A4-EA47-991F-3EFE7406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F2D79-00DD-42D2-258C-8A7F1F0D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5F22-811C-4487-BA61-2002F0E6DC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94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B96E-AE6F-D760-A880-68C77944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D196B-6E81-D8C3-14EC-A84DE237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E6AF6-6561-D0F2-D4E9-6669F839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B3F7-8D29-453F-A4B4-B0E3228097FE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2D244-030A-1E19-F8A7-6339C94C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5B042-520B-7334-8BE4-5DC869D6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5F22-811C-4487-BA61-2002F0E6DC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14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3CF973-6888-480E-D8BC-71E881D16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983B2-373B-192F-1586-88F7F1CAB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F76B9-0436-DD0B-63B2-65D4F8AB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B3F7-8D29-453F-A4B4-B0E3228097FE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4E248-773D-83DC-CAA0-43EF93C8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D6766-D720-FE51-433F-F9A00E5B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5F22-811C-4487-BA61-2002F0E6DC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36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9E9D-D90F-9BE4-1BE6-000DC00D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9558-E575-5B93-87A2-C4100AE3A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B56AA-BC7B-4365-0B78-5446DF72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B3F7-8D29-453F-A4B4-B0E3228097FE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F3A77-CFD7-50CB-8BE9-8B48878D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96A2-01CE-C45D-3479-D65B2003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5F22-811C-4487-BA61-2002F0E6DC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30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D0055-986E-9AC3-E807-F224450F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A0D45-DA7D-8139-D818-FBF25682C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7B220-E5F9-69B0-7475-DBD1D1FE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B3F7-8D29-453F-A4B4-B0E3228097FE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C242A-A392-1B52-3B58-ABB21A0F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B533B-F432-8A92-FFEF-DD090AAB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5F22-811C-4487-BA61-2002F0E6DC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83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3F2-2B19-7393-D449-D60A629E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671FE-481D-FDEC-6BF6-73E76CE4A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1665F-A365-7246-E790-8793CD65C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C29E6-0060-3F8F-3E8D-77BE8FD3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B3F7-8D29-453F-A4B4-B0E3228097FE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C0326-906D-8866-57E9-F93D09BC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A6FD3-2179-F813-AB18-BE307DD0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5F22-811C-4487-BA61-2002F0E6DC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03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3EE9-0B93-66A9-8FC0-5AEDDCD3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51484-434D-2A39-3B4A-0BE5C5D73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B3A50-B4C3-F0A6-E92F-CE4A19398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68C80-EE8C-B29B-429A-5C7E14383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0E164-EFA0-3FB4-B763-9ABD9BFC1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366984-0C00-2730-F9DE-55570465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B3F7-8D29-453F-A4B4-B0E3228097FE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9B7A6-EFAD-B845-A0E4-54ED6EC9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C9DB2-CF13-E87A-3992-8C4D1AAA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5F22-811C-4487-BA61-2002F0E6DC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16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9E2A-ECC1-4DA2-59ED-606D09BD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91CAD-D905-BFD4-E7A8-E1A262B6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B3F7-8D29-453F-A4B4-B0E3228097FE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B5CD2-79CF-52D3-C701-0BB507DE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B9859-6B5A-41B4-E24C-19F9C9E9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5F22-811C-4487-BA61-2002F0E6DC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22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5672E-2131-F6FE-7008-2D1FDBA3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B3F7-8D29-453F-A4B4-B0E3228097FE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B8A2B-BF28-CC2B-27E8-1DF704EE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5C331-C0BA-4A5F-8A41-39246E7F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5F22-811C-4487-BA61-2002F0E6DC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66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7BD4-0D91-3FBD-BBDE-6AA69696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0E5C6-6513-F837-288E-293A96FEB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4C378-2620-5E3C-4D2A-956618FDE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CF601-BD02-B2AF-20F0-D97A7CA6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B3F7-8D29-453F-A4B4-B0E3228097FE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8EF3E-321D-6C1E-7F69-CB051E15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C5692-4776-9ED7-7DCF-88A4F14B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5F22-811C-4487-BA61-2002F0E6DC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13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1D13-6848-25CE-70A7-826C9DB3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C4481C-57A4-569A-9891-DA7C40E4B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C9F7C-BC0F-00CB-FF15-93DA203ED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F7555-4DCA-ECD5-F9B5-DE292B8F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B3F7-8D29-453F-A4B4-B0E3228097FE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5DF55-1726-FF53-5BEA-141F6096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1A218-5C56-7E5E-DEF3-55487E4F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5F22-811C-4487-BA61-2002F0E6DC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06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6D8819-DF8E-A9C6-7F41-8D34AE6E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568E5-7FBB-5128-DAA1-DDA8FCE84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CB49E-BD94-E2E8-D517-3283E980E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8B3F7-8D29-453F-A4B4-B0E3228097FE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4906D-412A-1F5E-4BCA-2D63E0324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F8B71-BCF9-3536-C7D6-64DF59EF8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D5F22-811C-4487-BA61-2002F0E6DC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88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ue.bnf.fr/ark:/12148/cb43401881v" TargetMode="External"/><Relationship Id="rId2" Type="http://schemas.openxmlformats.org/officeDocument/2006/relationships/hyperlink" Target="https://rachellegardner.com/isbn-10-isbn-13-and-those-pesky-x%e2%80%99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talogue.bnf.fr/ark:/12148/cb45329119z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ue.bnf.fr/ark:/12148/cb433903990" TargetMode="External"/><Relationship Id="rId2" Type="http://schemas.openxmlformats.org/officeDocument/2006/relationships/hyperlink" Target="https://constellations.education.gouv.qc.ca/index.php?p=il&amp;lo=1165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isbn.com/isbn-converter/" TargetMode="External"/><Relationship Id="rId2" Type="http://schemas.openxmlformats.org/officeDocument/2006/relationships/hyperlink" Target="http://www.dispersiondesign.com/articles/isbn/converting_isbn10_to_isbn1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sbn-information.com/the-13-digit-isbn.html" TargetMode="External"/><Relationship Id="rId4" Type="http://schemas.openxmlformats.org/officeDocument/2006/relationships/hyperlink" Target="https://www.isbnsearcher.com/converte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tsvikevich.ru/blog/2020/11/isbn-check-digit.html#:~:text=To%20calculate%20SBN%20check%20digit%20you%20can%20convert,i%29%20%E2%8B%85%20d%20i%29%20mod%2011%5D%20mod%2011" TargetMode="External"/><Relationship Id="rId2" Type="http://schemas.openxmlformats.org/officeDocument/2006/relationships/hyperlink" Target="https://en.wikipedia.org/wiki/ISB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imardmontreal.com/catalogue/livre/jour-du-mange-poussin-le-ponti-claude-9782211019224" TargetMode="External"/><Relationship Id="rId2" Type="http://schemas.openxmlformats.org/officeDocument/2006/relationships/hyperlink" Target="https://www.gallimardmontreal.com/en/catalogue/livre/jour-du-mange-poussin-le-ponti-claude-978221102808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atalogue.bnf.fr/ark:/12148/cb346539544" TargetMode="External"/><Relationship Id="rId2" Type="http://schemas.openxmlformats.org/officeDocument/2006/relationships/hyperlink" Target="http://catalogue.bnf.fr/ark:/12148/cb346337278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isbnlib-bnf/" TargetMode="External"/><Relationship Id="rId2" Type="http://schemas.openxmlformats.org/officeDocument/2006/relationships/hyperlink" Target="https://github.com/xlcnd/isbnli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nternetarchive/openlibrary" TargetMode="External"/><Relationship Id="rId5" Type="http://schemas.openxmlformats.org/officeDocument/2006/relationships/hyperlink" Target="https://github.com/xlcnd/isbnlib/issues/124" TargetMode="External"/><Relationship Id="rId4" Type="http://schemas.openxmlformats.org/officeDocument/2006/relationships/hyperlink" Target="https://pypi.org/search/?q=isbnlib_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atalogue.bnf.fr/ark:/12148/cb47174938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76BE-F73D-35DF-6AE1-2CF3340009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#4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BC224-B231-D6CD-EF64-AF15188C38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85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D50E-74F8-7379-0489-BC93D232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Uniformisation</a:t>
            </a:r>
            <a:r>
              <a:rPr lang="en-US" dirty="0"/>
              <a:t> ISBN:</a:t>
            </a:r>
            <a:br>
              <a:rPr lang="en-US" dirty="0"/>
            </a:br>
            <a:r>
              <a:rPr lang="en-US" dirty="0"/>
              <a:t>ISBNs BNF avec X à la fin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CD3B9-2330-DAE9-C71D-4149A4C5C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 à la fin: </a:t>
            </a:r>
            <a:r>
              <a:rPr lang="en-US" dirty="0" err="1"/>
              <a:t>valide</a:t>
            </a:r>
            <a:r>
              <a:rPr lang="en-US" dirty="0"/>
              <a:t> </a:t>
            </a:r>
            <a:r>
              <a:rPr lang="en-US" dirty="0" err="1"/>
              <a:t>seulement</a:t>
            </a:r>
            <a:r>
              <a:rPr lang="en-US" dirty="0"/>
              <a:t> pour isbn10</a:t>
            </a:r>
          </a:p>
          <a:p>
            <a:pPr lvl="1"/>
            <a:r>
              <a:rPr lang="en-US" dirty="0"/>
              <a:t>-&gt;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controle</a:t>
            </a:r>
            <a:r>
              <a:rPr lang="en-US" dirty="0"/>
              <a:t> ISBN</a:t>
            </a:r>
          </a:p>
          <a:p>
            <a:pPr lvl="1"/>
            <a:r>
              <a:rPr lang="en-US" dirty="0">
                <a:hlinkClick r:id="rId2"/>
              </a:rPr>
              <a:t>ISBN 10, ISBN 13, and Those Pesky X’s - Rachelle Gardner</a:t>
            </a:r>
            <a:endParaRPr lang="en-US" dirty="0"/>
          </a:p>
          <a:p>
            <a:r>
              <a:rPr lang="en-US" dirty="0"/>
              <a:t>ISBN 13 avec X à la fin: pas </a:t>
            </a:r>
            <a:r>
              <a:rPr lang="en-US" dirty="0" err="1"/>
              <a:t>valide</a:t>
            </a:r>
            <a:r>
              <a:rPr lang="en-US" dirty="0"/>
              <a:t> -&gt; mention </a:t>
            </a:r>
            <a:r>
              <a:rPr lang="en-US" dirty="0" err="1"/>
              <a:t>eronée</a:t>
            </a:r>
            <a:r>
              <a:rPr lang="en-US" dirty="0"/>
              <a:t> BNF</a:t>
            </a:r>
          </a:p>
          <a:p>
            <a:pPr lvl="1"/>
            <a:r>
              <a:rPr lang="fr-F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https://catalogue.bnf.fr/ark:/12148/cb43401881v</a:t>
            </a:r>
            <a:endParaRPr lang="fr-FR" sz="18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pPr lvl="2"/>
            <a:r>
              <a:rPr lang="fr-FR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Pas de </a:t>
            </a:r>
            <a:r>
              <a:rPr lang="fr-FR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EANs</a:t>
            </a:r>
            <a:endParaRPr lang="fr-FR" sz="1400" dirty="0">
              <a:effectLst/>
            </a:endParaRPr>
          </a:p>
          <a:p>
            <a:pPr lvl="1"/>
            <a:r>
              <a:rPr lang="en-US" dirty="0">
                <a:hlinkClick r:id="rId4"/>
              </a:rPr>
              <a:t>https://catalogue.bnf.fr/ark:/12148/cb45329119z</a:t>
            </a:r>
            <a:endParaRPr lang="en-US" dirty="0"/>
          </a:p>
          <a:p>
            <a:pPr lvl="2"/>
            <a:r>
              <a:rPr lang="en-US" dirty="0"/>
              <a:t>EAN </a:t>
            </a:r>
            <a:r>
              <a:rPr lang="en-US" dirty="0" err="1"/>
              <a:t>semble</a:t>
            </a:r>
            <a:r>
              <a:rPr lang="en-US" dirty="0"/>
              <a:t> correct -&gt;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etre</a:t>
            </a:r>
            <a:r>
              <a:rPr lang="en-US" dirty="0"/>
              <a:t> utilize</a:t>
            </a:r>
          </a:p>
          <a:p>
            <a:r>
              <a:rPr lang="en-US" dirty="0"/>
              <a:t>ISBN 11 </a:t>
            </a:r>
            <a:r>
              <a:rPr lang="en-US" dirty="0" err="1"/>
              <a:t>caracteres</a:t>
            </a:r>
            <a:r>
              <a:rPr lang="en-US" dirty="0"/>
              <a:t> avec X à la fin: pas </a:t>
            </a:r>
            <a:r>
              <a:rPr lang="en-US" dirty="0" err="1"/>
              <a:t>valide</a:t>
            </a:r>
            <a:endParaRPr lang="en-US" dirty="0"/>
          </a:p>
          <a:p>
            <a:pPr lvl="1"/>
            <a:r>
              <a:rPr lang="fr-FR" b="0" i="0" dirty="0">
                <a:solidFill>
                  <a:srgbClr val="4E4E51"/>
                </a:solidFill>
                <a:effectLst/>
                <a:latin typeface="roboto_condensed"/>
              </a:rPr>
              <a:t>2-211-070006-X</a:t>
            </a:r>
            <a:endParaRPr lang="en-US" b="0" i="0" dirty="0">
              <a:solidFill>
                <a:srgbClr val="4E4E51"/>
              </a:solidFill>
              <a:effectLst/>
              <a:latin typeface="roboto_condensed"/>
            </a:endParaRPr>
          </a:p>
          <a:p>
            <a:pPr lvl="1"/>
            <a:r>
              <a:rPr lang="en-US" dirty="0">
                <a:solidFill>
                  <a:srgbClr val="4E4E51"/>
                </a:solidFill>
                <a:latin typeface="roboto_condensed"/>
              </a:rPr>
              <a:t>EAN present pour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5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31B3-5394-522F-3DF0-91361A79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38" y="356499"/>
            <a:ext cx="10515600" cy="1325563"/>
          </a:xfrm>
        </p:spPr>
        <p:txBody>
          <a:bodyPr/>
          <a:lstStyle/>
          <a:p>
            <a:r>
              <a:rPr lang="en-US" dirty="0" err="1"/>
              <a:t>Uniformisation</a:t>
            </a:r>
            <a:r>
              <a:rPr lang="en-US" dirty="0"/>
              <a:t> ISBN:</a:t>
            </a:r>
            <a:br>
              <a:rPr lang="en-US" dirty="0"/>
            </a:br>
            <a:r>
              <a:rPr lang="en-US" dirty="0"/>
              <a:t>Proportion </a:t>
            </a:r>
            <a:r>
              <a:rPr lang="en-US" dirty="0" err="1"/>
              <a:t>tailles</a:t>
            </a:r>
            <a:r>
              <a:rPr lang="en-US" dirty="0"/>
              <a:t> ISBN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531CF-201B-8327-8FFE-AE3822D68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14 </a:t>
            </a:r>
            <a:r>
              <a:rPr lang="en-US" dirty="0" err="1"/>
              <a:t>caractères</a:t>
            </a:r>
            <a:r>
              <a:rPr lang="en-US" dirty="0"/>
              <a:t>: 10 dans BNF</a:t>
            </a:r>
          </a:p>
          <a:p>
            <a:r>
              <a:rPr lang="en-US" dirty="0"/>
              <a:t>ISBN13: </a:t>
            </a:r>
          </a:p>
          <a:p>
            <a:pPr lvl="1"/>
            <a:r>
              <a:rPr lang="en-US" dirty="0"/>
              <a:t>100% = 26860 dans BTLF</a:t>
            </a:r>
          </a:p>
          <a:p>
            <a:pPr lvl="1"/>
            <a:r>
              <a:rPr lang="en-US" dirty="0"/>
              <a:t>22726 dans BNF</a:t>
            </a:r>
          </a:p>
          <a:p>
            <a:pPr lvl="1"/>
            <a:r>
              <a:rPr lang="en-US" dirty="0"/>
              <a:t>9753 dans Constellations</a:t>
            </a:r>
          </a:p>
          <a:p>
            <a:r>
              <a:rPr lang="en-US" dirty="0"/>
              <a:t>12 </a:t>
            </a:r>
            <a:r>
              <a:rPr lang="en-US" dirty="0" err="1"/>
              <a:t>caracteres</a:t>
            </a:r>
            <a:r>
              <a:rPr lang="en-US" dirty="0"/>
              <a:t>: 5 dans BNF</a:t>
            </a:r>
          </a:p>
          <a:p>
            <a:r>
              <a:rPr lang="en-US" dirty="0"/>
              <a:t>11 </a:t>
            </a:r>
            <a:r>
              <a:rPr lang="en-US" dirty="0" err="1"/>
              <a:t>caracteres</a:t>
            </a:r>
            <a:r>
              <a:rPr lang="en-US" dirty="0"/>
              <a:t>: 13 dans BNF</a:t>
            </a:r>
          </a:p>
          <a:p>
            <a:r>
              <a:rPr lang="en-US" dirty="0"/>
              <a:t>ISBN10: regex = </a:t>
            </a:r>
            <a:r>
              <a:rPr lang="en-US" dirty="0" err="1"/>
              <a:t>isbn</a:t>
            </a:r>
            <a:r>
              <a:rPr lang="en-US" dirty="0"/>
              <a:t> ".{10}" </a:t>
            </a:r>
          </a:p>
          <a:p>
            <a:pPr lvl="1"/>
            <a:r>
              <a:rPr lang="en-US" dirty="0"/>
              <a:t>7334 dans BNF</a:t>
            </a:r>
          </a:p>
          <a:p>
            <a:pPr lvl="1"/>
            <a:r>
              <a:rPr lang="en-US" dirty="0"/>
              <a:t>1460 dans Constellations</a:t>
            </a:r>
            <a:endParaRPr lang="fr-FR" dirty="0"/>
          </a:p>
          <a:p>
            <a:r>
              <a:rPr lang="fr-FR" dirty="0"/>
              <a:t>SBN (9 caractères)</a:t>
            </a:r>
            <a:endParaRPr lang="en-US" dirty="0"/>
          </a:p>
          <a:p>
            <a:pPr lvl="1"/>
            <a:r>
              <a:rPr lang="en-US" dirty="0"/>
              <a:t>41 Constellations</a:t>
            </a:r>
          </a:p>
          <a:p>
            <a:pPr lvl="2"/>
            <a:r>
              <a:rPr lang="en-US" dirty="0"/>
              <a:t>Ex </a:t>
            </a:r>
            <a:r>
              <a:rPr lang="en-US" dirty="0">
                <a:hlinkClick r:id="rId2"/>
              </a:rPr>
              <a:t>https://constellations.education.gouv.qc.ca/index.php?p=il&amp;lo=11657</a:t>
            </a:r>
            <a:endParaRPr lang="en-US" dirty="0"/>
          </a:p>
          <a:p>
            <a:pPr lvl="3"/>
            <a:r>
              <a:rPr lang="en-US" dirty="0"/>
              <a:t>Dans turtle: 9 </a:t>
            </a:r>
            <a:r>
              <a:rPr lang="en-US" dirty="0" err="1"/>
              <a:t>caractères</a:t>
            </a:r>
            <a:r>
              <a:rPr lang="en-US" dirty="0"/>
              <a:t>: 887764223 </a:t>
            </a:r>
          </a:p>
          <a:p>
            <a:pPr lvl="3"/>
            <a:r>
              <a:rPr lang="en-US" dirty="0"/>
              <a:t>Sur site, 10 </a:t>
            </a:r>
            <a:r>
              <a:rPr lang="en-US" dirty="0" err="1"/>
              <a:t>caracteres</a:t>
            </a:r>
            <a:r>
              <a:rPr lang="en-US" dirty="0"/>
              <a:t> (avec 0 au début): </a:t>
            </a:r>
            <a:r>
              <a:rPr lang="fr-FR" b="0" i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0887764223</a:t>
            </a:r>
          </a:p>
          <a:p>
            <a:pPr lvl="1"/>
            <a:r>
              <a:rPr lang="fr-FR" dirty="0">
                <a:solidFill>
                  <a:srgbClr val="555555"/>
                </a:solidFill>
                <a:latin typeface="Trebuchet MS" panose="020B0603020202020204" pitchFamily="34" charset="0"/>
              </a:rPr>
              <a:t>9 BNF</a:t>
            </a:r>
          </a:p>
          <a:p>
            <a:r>
              <a:rPr lang="fr-FR" dirty="0">
                <a:solidFill>
                  <a:srgbClr val="555555"/>
                </a:solidFill>
                <a:latin typeface="Trebuchet MS" panose="020B0603020202020204" pitchFamily="34" charset="0"/>
              </a:rPr>
              <a:t>8 caractères:</a:t>
            </a:r>
          </a:p>
          <a:p>
            <a:pPr lvl="1"/>
            <a:r>
              <a:rPr lang="fr-FR" dirty="0">
                <a:solidFill>
                  <a:srgbClr val="555555"/>
                </a:solidFill>
                <a:latin typeface="Trebuchet MS" panose="020B0603020202020204" pitchFamily="34" charset="0"/>
              </a:rPr>
              <a:t>1 BNF: </a:t>
            </a:r>
            <a:r>
              <a:rPr lang="fr-FR" dirty="0" err="1">
                <a:solidFill>
                  <a:srgbClr val="555555"/>
                </a:solidFill>
                <a:latin typeface="Trebuchet MS" panose="020B0603020202020204" pitchFamily="34" charset="0"/>
              </a:rPr>
              <a:t>eroné</a:t>
            </a:r>
            <a:endParaRPr lang="fr-FR" dirty="0">
              <a:solidFill>
                <a:srgbClr val="555555"/>
              </a:solidFill>
              <a:latin typeface="Trebuchet MS" panose="020B0603020202020204" pitchFamily="34" charset="0"/>
            </a:endParaRPr>
          </a:p>
          <a:p>
            <a:pPr lvl="2"/>
            <a:r>
              <a:rPr lang="fr-FR" dirty="0">
                <a:solidFill>
                  <a:srgbClr val="555555"/>
                </a:solidFill>
                <a:latin typeface="Trebuchet MS" panose="020B0603020202020204" pitchFamily="34" charset="0"/>
                <a:hlinkClick r:id="rId3"/>
              </a:rPr>
              <a:t>https://catalogue.bnf.fr/ark:/12148/cb433903990</a:t>
            </a:r>
            <a:endParaRPr lang="fr-FR" dirty="0">
              <a:solidFill>
                <a:srgbClr val="555555"/>
              </a:solidFill>
              <a:latin typeface="Trebuchet MS" panose="020B0603020202020204" pitchFamily="34" charset="0"/>
            </a:endParaRPr>
          </a:p>
          <a:p>
            <a:pPr lvl="1"/>
            <a:r>
              <a:rPr lang="en-US" dirty="0"/>
              <a:t>0 Constellations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4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B396-1661-C556-2BB1-1A684DCC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ISBN 9/10 à ISBN 13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A129-EE1A-E2C5-F354-32DB02AD7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>
                <a:hlinkClick r:id="rId2"/>
              </a:rPr>
              <a:t>Converting</a:t>
            </a:r>
            <a:r>
              <a:rPr lang="fr-FR" dirty="0">
                <a:hlinkClick r:id="rId2"/>
              </a:rPr>
              <a:t> ISBN-10 to ISBN-13 » Dispersion Articles (dispersiondesign.com)</a:t>
            </a:r>
            <a:endParaRPr lang="fr-FR" dirty="0"/>
          </a:p>
          <a:p>
            <a:r>
              <a:rPr lang="fr-FR" dirty="0">
                <a:hlinkClick r:id="rId3"/>
              </a:rPr>
              <a:t>ISBN Converter ISBN-10 to ISBN-13 and Vice Versa (Complete Guide) – </a:t>
            </a:r>
            <a:r>
              <a:rPr lang="fr-FR" dirty="0" err="1">
                <a:hlinkClick r:id="rId3"/>
              </a:rPr>
              <a:t>FreeISBN</a:t>
            </a:r>
            <a:endParaRPr lang="fr-FR" dirty="0"/>
          </a:p>
          <a:p>
            <a:r>
              <a:rPr lang="en-US" dirty="0">
                <a:hlinkClick r:id="rId4"/>
              </a:rPr>
              <a:t>ISBN Converter for ISBN-10 &amp; ISBN-13 - ISBN Searcher</a:t>
            </a:r>
            <a:endParaRPr lang="fr-FR" dirty="0"/>
          </a:p>
          <a:p>
            <a:pPr lvl="1"/>
            <a:r>
              <a:rPr lang="fr-FR" dirty="0"/>
              <a:t>Convertisseur en ligne</a:t>
            </a:r>
          </a:p>
          <a:p>
            <a:r>
              <a:rPr lang="fr-FR" dirty="0">
                <a:hlinkClick r:id="rId5"/>
              </a:rPr>
              <a:t>ISBN Information - </a:t>
            </a:r>
            <a:r>
              <a:rPr lang="fr-FR" dirty="0" err="1">
                <a:hlinkClick r:id="rId5"/>
              </a:rPr>
              <a:t>Anatomy</a:t>
            </a:r>
            <a:r>
              <a:rPr lang="fr-FR" dirty="0">
                <a:hlinkClick r:id="rId5"/>
              </a:rPr>
              <a:t> of a 13-digit ISBN (isbn-information.com)</a:t>
            </a:r>
            <a:endParaRPr lang="fr-FR" dirty="0"/>
          </a:p>
          <a:p>
            <a:r>
              <a:rPr lang="fr-FR" dirty="0"/>
              <a:t>Si SBN: ajouter 0 au début et retirer check digit</a:t>
            </a:r>
          </a:p>
          <a:p>
            <a:r>
              <a:rPr lang="fr-FR" dirty="0"/>
              <a:t>Ajouter 978 au début</a:t>
            </a:r>
          </a:p>
          <a:p>
            <a:r>
              <a:rPr lang="fr-FR" dirty="0"/>
              <a:t>Si ISBN 10: enlever dernier chiffre = check digit</a:t>
            </a:r>
          </a:p>
          <a:p>
            <a:r>
              <a:rPr lang="fr-FR" dirty="0"/>
              <a:t>Calculer le nouveau check digit (formule dans liens)</a:t>
            </a:r>
          </a:p>
        </p:txBody>
      </p:sp>
    </p:spTree>
    <p:extLst>
      <p:ext uri="{BB962C8B-B14F-4D97-AF65-F5344CB8AC3E}">
        <p14:creationId xmlns:p14="http://schemas.microsoft.com/office/powerpoint/2010/main" val="892353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029D-8518-AF4D-1EAB-FAC3790B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SBN (9 </a:t>
            </a:r>
            <a:r>
              <a:rPr lang="en-US" dirty="0" err="1"/>
              <a:t>numéros</a:t>
            </a:r>
            <a:r>
              <a:rPr lang="en-US" dirty="0"/>
              <a:t>) à ISBN 10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38531-7D2F-576D-2DB9-A6B824F62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Ajouter</a:t>
            </a:r>
            <a:r>
              <a:rPr lang="en-US" dirty="0"/>
              <a:t> 0 au début</a:t>
            </a:r>
          </a:p>
          <a:p>
            <a:r>
              <a:rPr lang="fr-FR" dirty="0">
                <a:hlinkClick r:id="rId2"/>
              </a:rPr>
              <a:t>ISBN – </a:t>
            </a:r>
            <a:r>
              <a:rPr lang="fr-FR" dirty="0" err="1">
                <a:hlinkClick r:id="rId2"/>
              </a:rPr>
              <a:t>Wikipedia</a:t>
            </a:r>
            <a:endParaRPr lang="en-US" dirty="0"/>
          </a:p>
          <a:p>
            <a:r>
              <a:rPr lang="en-US" dirty="0"/>
              <a:t>Cas </a:t>
            </a:r>
            <a:r>
              <a:rPr lang="en-US" dirty="0" err="1"/>
              <a:t>où</a:t>
            </a:r>
            <a:r>
              <a:rPr lang="en-US" dirty="0"/>
              <a:t>  livres </a:t>
            </a:r>
            <a:r>
              <a:rPr lang="en-US" dirty="0" err="1"/>
              <a:t>convertis</a:t>
            </a:r>
            <a:r>
              <a:rPr lang="en-US" dirty="0"/>
              <a:t>:</a:t>
            </a:r>
          </a:p>
          <a:p>
            <a:pPr lvl="1"/>
            <a:r>
              <a:rPr lang="fr-FR" dirty="0" err="1"/>
              <a:t>isbn</a:t>
            </a:r>
            <a:r>
              <a:rPr lang="fr-FR" dirty="0"/>
              <a:t> "0746048319« </a:t>
            </a:r>
          </a:p>
          <a:p>
            <a:r>
              <a:rPr lang="fr-FR" dirty="0">
                <a:hlinkClick r:id="rId3"/>
              </a:rPr>
              <a:t>ISBN check digit </a:t>
            </a:r>
            <a:r>
              <a:rPr lang="fr-FR" dirty="0" err="1">
                <a:hlinkClick r:id="rId3"/>
              </a:rPr>
              <a:t>calculation</a:t>
            </a:r>
            <a:r>
              <a:rPr lang="fr-FR" dirty="0">
                <a:hlinkClick r:id="rId3"/>
              </a:rPr>
              <a:t> | Denis </a:t>
            </a:r>
            <a:r>
              <a:rPr lang="fr-FR" dirty="0" err="1">
                <a:hlinkClick r:id="rId3"/>
              </a:rPr>
              <a:t>Tsvikevich’s</a:t>
            </a:r>
            <a:r>
              <a:rPr lang="fr-FR" dirty="0">
                <a:hlinkClick r:id="rId3"/>
              </a:rPr>
              <a:t> Blog (dtsvikevich.ru)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499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B396-1661-C556-2BB1-1A684DCC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ISBN 10 à ISBN 13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72695C-D822-DC8D-9AFB-A1A31F584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09" r="3625" b="11869"/>
          <a:stretch/>
        </p:blipFill>
        <p:spPr>
          <a:xfrm>
            <a:off x="751139" y="1690688"/>
            <a:ext cx="7730388" cy="2995127"/>
          </a:xfrm>
          <a:prstGeom prst="rect">
            <a:avLst/>
          </a:prstGeom>
        </p:spPr>
      </p:pic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F5627574-EE93-7FB2-4062-DD99E787A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242979"/>
              </p:ext>
            </p:extLst>
          </p:nvPr>
        </p:nvGraphicFramePr>
        <p:xfrm>
          <a:off x="911764" y="5051560"/>
          <a:ext cx="96266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4413">
                  <a:extLst>
                    <a:ext uri="{9D8B030D-6E8A-4147-A177-3AD203B41FA5}">
                      <a16:colId xmlns:a16="http://schemas.microsoft.com/office/drawing/2014/main" val="3928487894"/>
                    </a:ext>
                  </a:extLst>
                </a:gridCol>
                <a:gridCol w="609399">
                  <a:extLst>
                    <a:ext uri="{9D8B030D-6E8A-4147-A177-3AD203B41FA5}">
                      <a16:colId xmlns:a16="http://schemas.microsoft.com/office/drawing/2014/main" val="460303946"/>
                    </a:ext>
                  </a:extLst>
                </a:gridCol>
                <a:gridCol w="609399">
                  <a:extLst>
                    <a:ext uri="{9D8B030D-6E8A-4147-A177-3AD203B41FA5}">
                      <a16:colId xmlns:a16="http://schemas.microsoft.com/office/drawing/2014/main" val="3316255758"/>
                    </a:ext>
                  </a:extLst>
                </a:gridCol>
                <a:gridCol w="609399">
                  <a:extLst>
                    <a:ext uri="{9D8B030D-6E8A-4147-A177-3AD203B41FA5}">
                      <a16:colId xmlns:a16="http://schemas.microsoft.com/office/drawing/2014/main" val="3005396706"/>
                    </a:ext>
                  </a:extLst>
                </a:gridCol>
                <a:gridCol w="609399">
                  <a:extLst>
                    <a:ext uri="{9D8B030D-6E8A-4147-A177-3AD203B41FA5}">
                      <a16:colId xmlns:a16="http://schemas.microsoft.com/office/drawing/2014/main" val="2291822325"/>
                    </a:ext>
                  </a:extLst>
                </a:gridCol>
                <a:gridCol w="609399">
                  <a:extLst>
                    <a:ext uri="{9D8B030D-6E8A-4147-A177-3AD203B41FA5}">
                      <a16:colId xmlns:a16="http://schemas.microsoft.com/office/drawing/2014/main" val="2633456899"/>
                    </a:ext>
                  </a:extLst>
                </a:gridCol>
                <a:gridCol w="609399">
                  <a:extLst>
                    <a:ext uri="{9D8B030D-6E8A-4147-A177-3AD203B41FA5}">
                      <a16:colId xmlns:a16="http://schemas.microsoft.com/office/drawing/2014/main" val="3687222181"/>
                    </a:ext>
                  </a:extLst>
                </a:gridCol>
                <a:gridCol w="609399">
                  <a:extLst>
                    <a:ext uri="{9D8B030D-6E8A-4147-A177-3AD203B41FA5}">
                      <a16:colId xmlns:a16="http://schemas.microsoft.com/office/drawing/2014/main" val="1186639950"/>
                    </a:ext>
                  </a:extLst>
                </a:gridCol>
                <a:gridCol w="609399">
                  <a:extLst>
                    <a:ext uri="{9D8B030D-6E8A-4147-A177-3AD203B41FA5}">
                      <a16:colId xmlns:a16="http://schemas.microsoft.com/office/drawing/2014/main" val="2068845053"/>
                    </a:ext>
                  </a:extLst>
                </a:gridCol>
                <a:gridCol w="609399">
                  <a:extLst>
                    <a:ext uri="{9D8B030D-6E8A-4147-A177-3AD203B41FA5}">
                      <a16:colId xmlns:a16="http://schemas.microsoft.com/office/drawing/2014/main" val="4193406390"/>
                    </a:ext>
                  </a:extLst>
                </a:gridCol>
                <a:gridCol w="609399">
                  <a:extLst>
                    <a:ext uri="{9D8B030D-6E8A-4147-A177-3AD203B41FA5}">
                      <a16:colId xmlns:a16="http://schemas.microsoft.com/office/drawing/2014/main" val="1800984976"/>
                    </a:ext>
                  </a:extLst>
                </a:gridCol>
                <a:gridCol w="609399">
                  <a:extLst>
                    <a:ext uri="{9D8B030D-6E8A-4147-A177-3AD203B41FA5}">
                      <a16:colId xmlns:a16="http://schemas.microsoft.com/office/drawing/2014/main" val="3016614501"/>
                    </a:ext>
                  </a:extLst>
                </a:gridCol>
                <a:gridCol w="609399">
                  <a:extLst>
                    <a:ext uri="{9D8B030D-6E8A-4147-A177-3AD203B41FA5}">
                      <a16:colId xmlns:a16="http://schemas.microsoft.com/office/drawing/2014/main" val="3713462354"/>
                    </a:ext>
                  </a:extLst>
                </a:gridCol>
                <a:gridCol w="609399">
                  <a:extLst>
                    <a:ext uri="{9D8B030D-6E8A-4147-A177-3AD203B41FA5}">
                      <a16:colId xmlns:a16="http://schemas.microsoft.com/office/drawing/2014/main" val="64017766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isbn10 (without check digit)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0642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isbn13 (without check digit)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08400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coefficents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8954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intermediary calculation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102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28757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check digit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4336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final isbn13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fr-FR" sz="11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fr-FR" sz="11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4487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483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0570-56D2-817F-EF43-26F67CF0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Algorithme</a:t>
            </a:r>
            <a:r>
              <a:rPr lang="en-US" dirty="0"/>
              <a:t> BNF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8BE3F-8E56-0E0F-8193-02AB4D56A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Si pas ISBN13, </a:t>
            </a:r>
            <a:r>
              <a:rPr lang="en-US" dirty="0" err="1"/>
              <a:t>en</a:t>
            </a:r>
            <a:r>
              <a:rPr lang="en-US" dirty="0"/>
              <a:t> isbn13 dans un </a:t>
            </a:r>
            <a:r>
              <a:rPr lang="en-US" dirty="0" err="1"/>
              <a:t>nouvel</a:t>
            </a:r>
            <a:r>
              <a:rPr lang="en-US" dirty="0"/>
              <a:t> </a:t>
            </a:r>
            <a:r>
              <a:rPr lang="en-US" dirty="0" err="1"/>
              <a:t>attribut</a:t>
            </a:r>
            <a:r>
              <a:rPr lang="en-US" dirty="0"/>
              <a:t> “isbn13”</a:t>
            </a:r>
          </a:p>
          <a:p>
            <a:pPr lvl="1"/>
            <a:r>
              <a:rPr lang="en-US" dirty="0"/>
              <a:t>Si ISBN13, copier dans </a:t>
            </a:r>
            <a:r>
              <a:rPr lang="en-US" dirty="0" err="1"/>
              <a:t>cet</a:t>
            </a:r>
            <a:r>
              <a:rPr lang="en-US" dirty="0"/>
              <a:t> </a:t>
            </a:r>
            <a:r>
              <a:rPr lang="en-US" dirty="0" err="1"/>
              <a:t>attribut</a:t>
            </a:r>
            <a:endParaRPr lang="en-US" dirty="0"/>
          </a:p>
          <a:p>
            <a:r>
              <a:rPr lang="en-US" dirty="0" err="1"/>
              <a:t>Validiter</a:t>
            </a:r>
            <a:r>
              <a:rPr lang="en-US" dirty="0"/>
              <a:t> des different </a:t>
            </a:r>
            <a:r>
              <a:rPr lang="en-US" dirty="0" err="1"/>
              <a:t>identifiants</a:t>
            </a:r>
            <a:endParaRPr lang="en-US" dirty="0"/>
          </a:p>
          <a:p>
            <a:pPr lvl="1"/>
            <a:r>
              <a:rPr lang="en-US" dirty="0"/>
              <a:t>Verifier </a:t>
            </a:r>
            <a:r>
              <a:rPr lang="en-US" dirty="0" err="1"/>
              <a:t>validité</a:t>
            </a:r>
            <a:r>
              <a:rPr lang="en-US" dirty="0"/>
              <a:t> ISBN13: (pris </a:t>
            </a:r>
            <a:r>
              <a:rPr lang="en-US" dirty="0" err="1"/>
              <a:t>en</a:t>
            </a:r>
            <a:r>
              <a:rPr lang="en-US" dirty="0"/>
              <a:t> charge par </a:t>
            </a:r>
            <a:r>
              <a:rPr lang="en-US" dirty="0" err="1"/>
              <a:t>isbnlib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13 </a:t>
            </a:r>
            <a:r>
              <a:rPr lang="en-US" dirty="0" err="1"/>
              <a:t>caracteres</a:t>
            </a:r>
            <a:endParaRPr lang="en-US" dirty="0"/>
          </a:p>
          <a:p>
            <a:pPr lvl="2"/>
            <a:r>
              <a:rPr lang="en-US" dirty="0"/>
              <a:t>978/9 au début</a:t>
            </a:r>
          </a:p>
          <a:p>
            <a:pPr lvl="2"/>
            <a:r>
              <a:rPr lang="en-US" dirty="0"/>
              <a:t>Check digit doit </a:t>
            </a:r>
            <a:r>
              <a:rPr lang="en-US" dirty="0" err="1"/>
              <a:t>etre</a:t>
            </a:r>
            <a:r>
              <a:rPr lang="en-US" dirty="0"/>
              <a:t> correct</a:t>
            </a:r>
          </a:p>
          <a:p>
            <a:pPr lvl="1"/>
            <a:r>
              <a:rPr lang="en-US" dirty="0"/>
              <a:t>Verifier </a:t>
            </a:r>
            <a:r>
              <a:rPr lang="en-US" dirty="0" err="1"/>
              <a:t>validité</a:t>
            </a:r>
            <a:r>
              <a:rPr lang="en-US" dirty="0"/>
              <a:t> ISBN10 (pris </a:t>
            </a:r>
            <a:r>
              <a:rPr lang="en-US" dirty="0" err="1"/>
              <a:t>en</a:t>
            </a:r>
            <a:r>
              <a:rPr lang="en-US" dirty="0"/>
              <a:t> charge par </a:t>
            </a:r>
            <a:r>
              <a:rPr lang="en-US" dirty="0" err="1"/>
              <a:t>isbnlib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10 </a:t>
            </a:r>
            <a:r>
              <a:rPr lang="en-US" dirty="0" err="1"/>
              <a:t>caracteres</a:t>
            </a:r>
            <a:endParaRPr lang="en-US" dirty="0"/>
          </a:p>
          <a:p>
            <a:pPr lvl="2"/>
            <a:r>
              <a:rPr lang="en-US" dirty="0"/>
              <a:t>Check digit doit </a:t>
            </a:r>
            <a:r>
              <a:rPr lang="en-US" dirty="0" err="1"/>
              <a:t>etre</a:t>
            </a:r>
            <a:r>
              <a:rPr lang="en-US" dirty="0"/>
              <a:t> correct</a:t>
            </a:r>
          </a:p>
          <a:p>
            <a:pPr lvl="1"/>
            <a:r>
              <a:rPr lang="en-US" dirty="0"/>
              <a:t>Verifier </a:t>
            </a:r>
            <a:r>
              <a:rPr lang="en-US" dirty="0" err="1"/>
              <a:t>validité</a:t>
            </a:r>
            <a:r>
              <a:rPr lang="en-US" dirty="0"/>
              <a:t> SBN</a:t>
            </a:r>
          </a:p>
          <a:p>
            <a:pPr lvl="2"/>
            <a:r>
              <a:rPr lang="en-US" dirty="0"/>
              <a:t>9 </a:t>
            </a:r>
            <a:r>
              <a:rPr lang="en-US" dirty="0" err="1"/>
              <a:t>caracteres</a:t>
            </a:r>
            <a:endParaRPr lang="en-US" dirty="0"/>
          </a:p>
          <a:p>
            <a:pPr lvl="2"/>
            <a:r>
              <a:rPr lang="en-US" dirty="0" err="1"/>
              <a:t>Convertir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ISBN10 (0 au début) et verifier </a:t>
            </a:r>
            <a:r>
              <a:rPr lang="en-US" dirty="0" err="1"/>
              <a:t>validité</a:t>
            </a:r>
            <a:r>
              <a:rPr lang="en-US" dirty="0"/>
              <a:t> avec </a:t>
            </a:r>
            <a:r>
              <a:rPr lang="en-US" dirty="0" err="1"/>
              <a:t>isbnlib</a:t>
            </a:r>
            <a:endParaRPr lang="en-US" dirty="0"/>
          </a:p>
          <a:p>
            <a:pPr lvl="2"/>
            <a:endParaRPr lang="en-US" dirty="0"/>
          </a:p>
          <a:p>
            <a:r>
              <a:rPr lang="en-US" b="1" dirty="0" err="1"/>
              <a:t>Garder</a:t>
            </a:r>
            <a:r>
              <a:rPr lang="en-US" b="1" dirty="0"/>
              <a:t> ISBN </a:t>
            </a:r>
            <a:r>
              <a:rPr lang="en-US" b="1" dirty="0" err="1"/>
              <a:t>si</a:t>
            </a:r>
            <a:r>
              <a:rPr lang="en-US" b="1" dirty="0"/>
              <a:t> pas </a:t>
            </a:r>
            <a:r>
              <a:rPr lang="en-US" b="1" dirty="0" err="1"/>
              <a:t>valide</a:t>
            </a:r>
            <a:r>
              <a:rPr lang="en-US" b="1" dirty="0"/>
              <a:t> ??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peut</a:t>
            </a:r>
            <a:r>
              <a:rPr lang="en-US" dirty="0"/>
              <a:t> se dire que le </a:t>
            </a:r>
            <a:r>
              <a:rPr lang="en-US" dirty="0" err="1"/>
              <a:t>nouvel</a:t>
            </a:r>
            <a:r>
              <a:rPr lang="en-US" dirty="0"/>
              <a:t> attribute isbn13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valide</a:t>
            </a:r>
            <a:endParaRPr lang="en-US" dirty="0"/>
          </a:p>
          <a:p>
            <a:pPr lvl="1"/>
            <a:r>
              <a:rPr lang="en-US" dirty="0"/>
              <a:t>validISBN13 vide </a:t>
            </a:r>
            <a:r>
              <a:rPr lang="en-US" dirty="0" err="1"/>
              <a:t>si</a:t>
            </a:r>
            <a:r>
              <a:rPr lang="en-US" dirty="0"/>
              <a:t> pas </a:t>
            </a:r>
            <a:r>
              <a:rPr lang="en-US" dirty="0" err="1"/>
              <a:t>valide</a:t>
            </a:r>
            <a:r>
              <a:rPr lang="en-US" dirty="0"/>
              <a:t> ? Ou inexistant</a:t>
            </a:r>
          </a:p>
          <a:p>
            <a:pPr lvl="2"/>
            <a:r>
              <a:rPr lang="en-US" dirty="0"/>
              <a:t>Comment ca </a:t>
            </a:r>
            <a:r>
              <a:rPr lang="en-US" dirty="0" err="1"/>
              <a:t>marche</a:t>
            </a:r>
            <a:r>
              <a:rPr lang="en-US" dirty="0"/>
              <a:t> pour EAN -&gt; vide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n’existe</a:t>
            </a:r>
            <a:r>
              <a:rPr lang="en-US" dirty="0"/>
              <a:t> pas</a:t>
            </a:r>
          </a:p>
          <a:p>
            <a:r>
              <a:rPr lang="en-US" b="1" dirty="0" err="1"/>
              <a:t>Validite</a:t>
            </a:r>
            <a:r>
              <a:rPr lang="en-US" b="1" dirty="0"/>
              <a:t> EAN: </a:t>
            </a:r>
            <a:r>
              <a:rPr lang="en-US" b="1" dirty="0" err="1"/>
              <a:t>si</a:t>
            </a:r>
            <a:r>
              <a:rPr lang="en-US" b="1" dirty="0"/>
              <a:t> pas un ISBN13, </a:t>
            </a:r>
            <a:r>
              <a:rPr lang="en-US" b="1" dirty="0" err="1"/>
              <a:t>supprimer</a:t>
            </a:r>
            <a:endParaRPr lang="en-US" b="1" dirty="0"/>
          </a:p>
          <a:p>
            <a:pPr lvl="1"/>
            <a:r>
              <a:rPr lang="en-US" dirty="0"/>
              <a:t>EAN ne change pas avec la conversion </a:t>
            </a:r>
            <a:r>
              <a:rPr lang="en-US" dirty="0" err="1"/>
              <a:t>en</a:t>
            </a:r>
            <a:r>
              <a:rPr lang="en-US" dirty="0"/>
              <a:t> ISBN13, a part pour </a:t>
            </a:r>
            <a:r>
              <a:rPr lang="en-US" dirty="0" err="1"/>
              <a:t>enlever</a:t>
            </a:r>
            <a:r>
              <a:rPr lang="en-US" dirty="0"/>
              <a:t> </a:t>
            </a:r>
            <a:r>
              <a:rPr lang="en-US" dirty="0" err="1"/>
              <a:t>caracteres</a:t>
            </a:r>
            <a:r>
              <a:rPr lang="en-US" dirty="0"/>
              <a:t> </a:t>
            </a:r>
            <a:r>
              <a:rPr lang="en-US" dirty="0" err="1"/>
              <a:t>illégaux</a:t>
            </a:r>
            <a:endParaRPr lang="en-US" dirty="0"/>
          </a:p>
          <a:p>
            <a:r>
              <a:rPr lang="en-US" b="1" dirty="0"/>
              <a:t>Si (ISBN et pas EAN) OU (EAN et pas ISBN):</a:t>
            </a:r>
          </a:p>
          <a:p>
            <a:pPr lvl="1"/>
            <a:r>
              <a:rPr lang="en-US" dirty="0"/>
              <a:t>Verifier </a:t>
            </a:r>
            <a:r>
              <a:rPr lang="en-US" dirty="0" err="1"/>
              <a:t>validité</a:t>
            </a:r>
            <a:r>
              <a:rPr lang="en-US" dirty="0"/>
              <a:t> ISBN</a:t>
            </a:r>
          </a:p>
          <a:p>
            <a:pPr lvl="1"/>
            <a:r>
              <a:rPr lang="en-US" b="1" dirty="0" err="1"/>
              <a:t>Convertir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ISBN13</a:t>
            </a:r>
          </a:p>
          <a:p>
            <a:r>
              <a:rPr lang="en-US" b="1" dirty="0"/>
              <a:t>Si (ISBN et EAN </a:t>
            </a:r>
            <a:r>
              <a:rPr lang="en-US" b="1" dirty="0" err="1"/>
              <a:t>valides</a:t>
            </a:r>
            <a:r>
              <a:rPr lang="en-US" b="1" dirty="0"/>
              <a:t>)  &amp; (ISBN != EAN):</a:t>
            </a:r>
          </a:p>
          <a:p>
            <a:pPr lvl="1"/>
            <a:r>
              <a:rPr lang="en-US" dirty="0"/>
              <a:t>Si ISBN </a:t>
            </a:r>
            <a:r>
              <a:rPr lang="en-US" dirty="0" err="1"/>
              <a:t>est</a:t>
            </a:r>
            <a:r>
              <a:rPr lang="en-US" dirty="0"/>
              <a:t> ISBN13 -&gt; 188 </a:t>
            </a:r>
            <a:r>
              <a:rPr lang="en-US" dirty="0" err="1"/>
              <a:t>cas</a:t>
            </a:r>
            <a:endParaRPr lang="en-US" dirty="0"/>
          </a:p>
          <a:p>
            <a:pPr lvl="2"/>
            <a:r>
              <a:rPr lang="en-US" sz="2800" dirty="0"/>
              <a:t>Ex: jour du mange poussin editions </a:t>
            </a:r>
            <a:r>
              <a:rPr lang="en-US" sz="2800" dirty="0" err="1"/>
              <a:t>differetnts</a:t>
            </a:r>
            <a:r>
              <a:rPr lang="en-US" sz="2800" dirty="0"/>
              <a:t>: EAN et ISBN13 </a:t>
            </a:r>
            <a:r>
              <a:rPr lang="en-US" sz="2800" dirty="0" err="1"/>
              <a:t>différents</a:t>
            </a:r>
            <a:r>
              <a:rPr lang="en-US" sz="2800" dirty="0"/>
              <a:t> </a:t>
            </a:r>
            <a:r>
              <a:rPr lang="en-US" sz="2800" dirty="0" err="1"/>
              <a:t>mais</a:t>
            </a:r>
            <a:r>
              <a:rPr lang="en-US" sz="2800" dirty="0"/>
              <a:t> on </a:t>
            </a:r>
            <a:r>
              <a:rPr lang="en-US" sz="2800" dirty="0" err="1"/>
              <a:t>peut</a:t>
            </a:r>
            <a:r>
              <a:rPr lang="en-US" sz="2800" dirty="0"/>
              <a:t> </a:t>
            </a:r>
            <a:r>
              <a:rPr lang="en-US" sz="2800" dirty="0" err="1"/>
              <a:t>retrouver</a:t>
            </a:r>
            <a:r>
              <a:rPr lang="en-US" sz="2800" dirty="0"/>
              <a:t> le livre avec les 2</a:t>
            </a:r>
          </a:p>
          <a:p>
            <a:pPr lvl="2"/>
            <a:r>
              <a:rPr lang="fr-FR" sz="2400" dirty="0">
                <a:hlinkClick r:id="rId2"/>
              </a:rPr>
              <a:t>Jour du mange-poussin (Le) - PONTI CLAUDE - 9782211028080 | Catalogue | Librairie Gallimard de Montréal (gallimardmontreal.com)</a:t>
            </a:r>
            <a:endParaRPr lang="en-US" sz="2800" dirty="0"/>
          </a:p>
          <a:p>
            <a:pPr lvl="2"/>
            <a:r>
              <a:rPr lang="fr-FR" sz="2400" dirty="0">
                <a:hlinkClick r:id="rId3"/>
              </a:rPr>
              <a:t>Jour du mange-poussin (Le) - PONTI CLAUDE - 9782211019224 | Catalogue | Librairie Gallimard de Montréal (gallimardmontreal.com)</a:t>
            </a:r>
            <a:endParaRPr lang="en-US" sz="2800" dirty="0"/>
          </a:p>
          <a:p>
            <a:pPr lvl="1"/>
            <a:r>
              <a:rPr lang="en-US" b="1" dirty="0"/>
              <a:t>On </a:t>
            </a:r>
            <a:r>
              <a:rPr lang="en-US" b="1" dirty="0" err="1"/>
              <a:t>prends</a:t>
            </a:r>
            <a:r>
              <a:rPr lang="en-US" b="1" dirty="0"/>
              <a:t> les 2 dans validISBN13 car pas possible de determiner le </a:t>
            </a:r>
            <a:r>
              <a:rPr lang="en-US" b="1" dirty="0" err="1"/>
              <a:t>bo</a:t>
            </a:r>
            <a:endParaRPr lang="en-US" b="1" dirty="0"/>
          </a:p>
          <a:p>
            <a:r>
              <a:rPr lang="en-US" b="1" dirty="0"/>
              <a:t>SI ISBN13 == EAN (</a:t>
            </a:r>
            <a:r>
              <a:rPr lang="en-US" b="1" dirty="0" err="1"/>
              <a:t>qu’ils</a:t>
            </a:r>
            <a:r>
              <a:rPr lang="en-US" b="1" dirty="0"/>
              <a:t> existent </a:t>
            </a:r>
            <a:r>
              <a:rPr lang="en-US" b="1" dirty="0" err="1"/>
              <a:t>ou</a:t>
            </a:r>
            <a:r>
              <a:rPr lang="en-US" b="1" dirty="0"/>
              <a:t> pas)</a:t>
            </a:r>
          </a:p>
          <a:p>
            <a:pPr lvl="1"/>
            <a:r>
              <a:rPr lang="en-US" dirty="0"/>
              <a:t>29K livres (car </a:t>
            </a:r>
            <a:r>
              <a:rPr lang="en-US" dirty="0" err="1"/>
              <a:t>parfois</a:t>
            </a:r>
            <a:r>
              <a:rPr lang="en-US" dirty="0"/>
              <a:t> EAN </a:t>
            </a:r>
            <a:r>
              <a:rPr lang="en-US" dirty="0" err="1"/>
              <a:t>dupliqués</a:t>
            </a:r>
            <a:r>
              <a:rPr lang="en-US" dirty="0"/>
              <a:t> par Karim)</a:t>
            </a:r>
          </a:p>
          <a:p>
            <a:pPr lvl="1"/>
            <a:r>
              <a:rPr lang="en-US" b="1" dirty="0" err="1"/>
              <a:t>Mettre</a:t>
            </a:r>
            <a:r>
              <a:rPr lang="en-US" b="1" dirty="0"/>
              <a:t> l’ISBN13 dans validISBN13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77642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300A-2C44-EAF9-4DD0-7FBF63FC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Résultat</a:t>
            </a:r>
            <a:r>
              <a:rPr lang="en-US" dirty="0"/>
              <a:t> </a:t>
            </a:r>
            <a:r>
              <a:rPr lang="en-US" dirty="0" err="1"/>
              <a:t>Algorithme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C6F5-96C4-DDF5-E4BB-FA727D171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366 livres BNF sans </a:t>
            </a:r>
            <a:r>
              <a:rPr lang="en-US" dirty="0" err="1"/>
              <a:t>isbn</a:t>
            </a:r>
            <a:r>
              <a:rPr lang="en-US" dirty="0"/>
              <a:t> </a:t>
            </a:r>
            <a:r>
              <a:rPr lang="en-US" dirty="0" err="1"/>
              <a:t>valide</a:t>
            </a:r>
            <a:endParaRPr lang="en-US" dirty="0"/>
          </a:p>
          <a:p>
            <a:r>
              <a:rPr lang="en-US" dirty="0"/>
              <a:t>Ex: </a:t>
            </a:r>
          </a:p>
          <a:p>
            <a:pPr lvl="1"/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hlinkClick r:id="rId2"/>
              </a:rPr>
              <a:t>http://catalogue.bnf.fr/ark:/12148/cb346337278</a:t>
            </a:r>
            <a:endParaRPr lang="fr-FR" b="0" dirty="0">
              <a:solidFill>
                <a:srgbClr val="A31515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hlinkClick r:id="rId3"/>
              </a:rPr>
              <a:t>http://catalogue.bnf.fr/ark:/12148/cb346539544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etc</a:t>
            </a:r>
            <a:endParaRPr lang="fr-FR" b="0" dirty="0">
              <a:solidFill>
                <a:srgbClr val="A31515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Isbn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marqué comme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eronné</a:t>
            </a:r>
            <a:endParaRPr lang="fr-FR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50 Livres Constellations sans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isbn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valide</a:t>
            </a:r>
          </a:p>
          <a:p>
            <a:pPr lvl="1"/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Isbn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pas trouvables sur internet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290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A6F8-19B4-68B8-D05F-E5020084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</a:t>
            </a:r>
            <a:r>
              <a:rPr lang="en-US" dirty="0" err="1"/>
              <a:t>isbn</a:t>
            </a:r>
            <a:r>
              <a:rPr lang="en-US" dirty="0"/>
              <a:t> </a:t>
            </a:r>
            <a:r>
              <a:rPr lang="en-US" dirty="0" err="1"/>
              <a:t>avant</a:t>
            </a:r>
            <a:r>
              <a:rPr lang="en-US" dirty="0"/>
              <a:t> vs </a:t>
            </a:r>
            <a:r>
              <a:rPr lang="en-US" dirty="0" err="1"/>
              <a:t>apres</a:t>
            </a:r>
            <a:r>
              <a:rPr lang="en-US" dirty="0"/>
              <a:t> cleaning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495B9-187A-90C5-2702-485BDC135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20824 vs 21084 </a:t>
            </a:r>
            <a:r>
              <a:rPr lang="en-US" dirty="0" err="1"/>
              <a:t>alignements</a:t>
            </a:r>
            <a:r>
              <a:rPr lang="en-US" dirty="0"/>
              <a:t> BTLF/BNF</a:t>
            </a:r>
          </a:p>
          <a:p>
            <a:r>
              <a:rPr lang="en-US" dirty="0"/>
              <a:t>6683 vs 6720 </a:t>
            </a:r>
            <a:r>
              <a:rPr lang="en-US" dirty="0" err="1"/>
              <a:t>alignements</a:t>
            </a:r>
            <a:r>
              <a:rPr lang="en-US" dirty="0"/>
              <a:t> BLTF/Constellations</a:t>
            </a:r>
          </a:p>
          <a:p>
            <a:r>
              <a:rPr lang="en-US" dirty="0"/>
              <a:t>2137 vs 2212 </a:t>
            </a:r>
            <a:r>
              <a:rPr lang="en-US" dirty="0" err="1"/>
              <a:t>alignements</a:t>
            </a:r>
            <a:r>
              <a:rPr lang="en-US" dirty="0"/>
              <a:t> BNF/Constellations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5210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2A09-79EE-B779-4519-7C531C85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Champs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finaux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303EF3-EAAC-B3DF-2D0E-060B09E7F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80" y="1437735"/>
            <a:ext cx="7585306" cy="473922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CBF53D-4EA8-6688-33FF-83409DB59179}"/>
              </a:ext>
            </a:extLst>
          </p:cNvPr>
          <p:cNvCxnSpPr/>
          <p:nvPr/>
        </p:nvCxnSpPr>
        <p:spPr>
          <a:xfrm>
            <a:off x="4096139" y="5887616"/>
            <a:ext cx="411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953D54-AA8D-5705-4598-536DAE7BA1E2}"/>
              </a:ext>
            </a:extLst>
          </p:cNvPr>
          <p:cNvCxnSpPr/>
          <p:nvPr/>
        </p:nvCxnSpPr>
        <p:spPr>
          <a:xfrm>
            <a:off x="4252823" y="4477109"/>
            <a:ext cx="3968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573AFFC-FF63-750A-F4E8-05865227800F}"/>
              </a:ext>
            </a:extLst>
          </p:cNvPr>
          <p:cNvSpPr txBox="1"/>
          <p:nvPr/>
        </p:nvSpPr>
        <p:spPr>
          <a:xfrm>
            <a:off x="8281358" y="5736566"/>
            <a:ext cx="2820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ISBN </a:t>
            </a:r>
            <a:r>
              <a:rPr lang="en-US" dirty="0" err="1"/>
              <a:t>converti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ISBN13 (</a:t>
            </a:r>
            <a:r>
              <a:rPr lang="en-US" dirty="0" err="1"/>
              <a:t>même</a:t>
            </a:r>
            <a:r>
              <a:rPr lang="en-US" dirty="0"/>
              <a:t> que EAN)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D0AC4D-E0CA-3554-B9AC-7FE4CF2C5B8E}"/>
              </a:ext>
            </a:extLst>
          </p:cNvPr>
          <p:cNvSpPr txBox="1"/>
          <p:nvPr/>
        </p:nvSpPr>
        <p:spPr>
          <a:xfrm>
            <a:off x="8281358" y="4313208"/>
            <a:ext cx="307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original de </a:t>
            </a:r>
            <a:r>
              <a:rPr lang="en-US" dirty="0" err="1"/>
              <a:t>l’auteur</a:t>
            </a:r>
            <a:endParaRPr lang="fr-F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E04B47-2FD5-35B5-B6F7-43FF380E3EE7}"/>
              </a:ext>
            </a:extLst>
          </p:cNvPr>
          <p:cNvCxnSpPr/>
          <p:nvPr/>
        </p:nvCxnSpPr>
        <p:spPr>
          <a:xfrm>
            <a:off x="3467819" y="1768415"/>
            <a:ext cx="4537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316E54-2004-A883-0EA5-34D8374C91FF}"/>
              </a:ext>
            </a:extLst>
          </p:cNvPr>
          <p:cNvSpPr txBox="1"/>
          <p:nvPr/>
        </p:nvSpPr>
        <p:spPr>
          <a:xfrm>
            <a:off x="8100204" y="1621766"/>
            <a:ext cx="2952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URI de </a:t>
            </a:r>
            <a:r>
              <a:rPr lang="en-US" dirty="0" err="1"/>
              <a:t>l’auteur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89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FF4F-9CE3-67E8-F0FB-B4B03A7F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Librairies</a:t>
            </a:r>
            <a:r>
              <a:rPr lang="en-US" dirty="0"/>
              <a:t> (très) </a:t>
            </a:r>
            <a:r>
              <a:rPr lang="en-US" dirty="0" err="1"/>
              <a:t>interessantes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5B5A0-114B-5836-30AF-F1D19D6D0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>
                <a:hlinkClick r:id="rId2"/>
              </a:rPr>
              <a:t>xlcnd</a:t>
            </a:r>
            <a:r>
              <a:rPr lang="fr-FR" dirty="0">
                <a:hlinkClick r:id="rId2"/>
              </a:rPr>
              <a:t>/</a:t>
            </a:r>
            <a:r>
              <a:rPr lang="fr-FR" dirty="0" err="1">
                <a:hlinkClick r:id="rId2"/>
              </a:rPr>
              <a:t>isbnlib</a:t>
            </a:r>
            <a:r>
              <a:rPr lang="fr-FR" dirty="0">
                <a:hlinkClick r:id="rId2"/>
              </a:rPr>
              <a:t>: python </a:t>
            </a:r>
            <a:r>
              <a:rPr lang="fr-FR" dirty="0" err="1">
                <a:hlinkClick r:id="rId2"/>
              </a:rPr>
              <a:t>library</a:t>
            </a:r>
            <a:r>
              <a:rPr lang="fr-FR" dirty="0">
                <a:hlinkClick r:id="rId2"/>
              </a:rPr>
              <a:t> to </a:t>
            </a:r>
            <a:r>
              <a:rPr lang="fr-FR" dirty="0" err="1">
                <a:hlinkClick r:id="rId2"/>
              </a:rPr>
              <a:t>validate</a:t>
            </a:r>
            <a:r>
              <a:rPr lang="fr-FR" dirty="0">
                <a:hlinkClick r:id="rId2"/>
              </a:rPr>
              <a:t>, clean, </a:t>
            </a:r>
            <a:r>
              <a:rPr lang="fr-FR" dirty="0" err="1">
                <a:hlinkClick r:id="rId2"/>
              </a:rPr>
              <a:t>transform</a:t>
            </a:r>
            <a:r>
              <a:rPr lang="fr-FR" dirty="0">
                <a:hlinkClick r:id="rId2"/>
              </a:rPr>
              <a:t> and </a:t>
            </a:r>
            <a:r>
              <a:rPr lang="fr-FR" dirty="0" err="1">
                <a:hlinkClick r:id="rId2"/>
              </a:rPr>
              <a:t>get</a:t>
            </a:r>
            <a:r>
              <a:rPr lang="fr-FR" dirty="0">
                <a:hlinkClick r:id="rId2"/>
              </a:rPr>
              <a:t> </a:t>
            </a:r>
            <a:r>
              <a:rPr lang="fr-FR" dirty="0" err="1">
                <a:hlinkClick r:id="rId2"/>
              </a:rPr>
              <a:t>metadata</a:t>
            </a:r>
            <a:r>
              <a:rPr lang="fr-FR" dirty="0">
                <a:hlinkClick r:id="rId2"/>
              </a:rPr>
              <a:t> of ISBN strings (for devs). (github.com)</a:t>
            </a:r>
            <a:endParaRPr lang="fr-FR" dirty="0"/>
          </a:p>
          <a:p>
            <a:pPr lvl="1"/>
            <a:r>
              <a:rPr lang="fr-FR" dirty="0"/>
              <a:t>Transformation &amp; validation </a:t>
            </a:r>
            <a:r>
              <a:rPr lang="fr-FR" dirty="0" err="1"/>
              <a:t>isbn</a:t>
            </a:r>
            <a:endParaRPr lang="fr-FR" dirty="0"/>
          </a:p>
          <a:p>
            <a:pPr lvl="1"/>
            <a:r>
              <a:rPr lang="fr-FR" b="1" dirty="0" err="1"/>
              <a:t>Metadonnée</a:t>
            </a:r>
            <a:r>
              <a:rPr lang="fr-FR" b="1" dirty="0"/>
              <a:t> liées à ISBN </a:t>
            </a:r>
            <a:r>
              <a:rPr lang="fr-FR" dirty="0"/>
              <a:t>(titre, auteur, </a:t>
            </a:r>
            <a:r>
              <a:rPr lang="fr-FR" dirty="0" err="1"/>
              <a:t>publisher</a:t>
            </a:r>
            <a:r>
              <a:rPr lang="fr-FR" dirty="0"/>
              <a:t>, date, langue, description)</a:t>
            </a:r>
          </a:p>
          <a:p>
            <a:r>
              <a:rPr lang="fr-FR" dirty="0" err="1">
                <a:hlinkClick r:id="rId3"/>
              </a:rPr>
              <a:t>isbnlib-bnf</a:t>
            </a:r>
            <a:r>
              <a:rPr lang="fr-FR" dirty="0">
                <a:hlinkClick r:id="rId3"/>
              </a:rPr>
              <a:t> · </a:t>
            </a:r>
            <a:r>
              <a:rPr lang="fr-FR" dirty="0" err="1">
                <a:hlinkClick r:id="rId3"/>
              </a:rPr>
              <a:t>PyPI</a:t>
            </a:r>
            <a:r>
              <a:rPr lang="fr-FR" dirty="0"/>
              <a:t> </a:t>
            </a:r>
          </a:p>
          <a:p>
            <a:pPr lvl="1"/>
            <a:r>
              <a:rPr lang="fr-FR" b="1" dirty="0"/>
              <a:t>Récupérer </a:t>
            </a:r>
            <a:r>
              <a:rPr lang="fr-FR" b="1" dirty="0" err="1"/>
              <a:t>metadata</a:t>
            </a:r>
            <a:r>
              <a:rPr lang="fr-FR" b="1" dirty="0"/>
              <a:t> de </a:t>
            </a:r>
            <a:r>
              <a:rPr lang="fr-FR" b="1" dirty="0" err="1"/>
              <a:t>bnf</a:t>
            </a:r>
            <a:r>
              <a:rPr lang="fr-FR" b="1" dirty="0"/>
              <a:t> avec une API</a:t>
            </a:r>
          </a:p>
          <a:p>
            <a:pPr lvl="2"/>
            <a:r>
              <a:rPr lang="fr-FR" b="1" dirty="0"/>
              <a:t>-&gt; a tester pour beaucoup de livres</a:t>
            </a:r>
          </a:p>
          <a:p>
            <a:r>
              <a:rPr lang="fr-FR" dirty="0" err="1">
                <a:hlinkClick r:id="rId4"/>
              </a:rPr>
              <a:t>Search</a:t>
            </a:r>
            <a:r>
              <a:rPr lang="fr-FR" dirty="0">
                <a:hlinkClick r:id="rId4"/>
              </a:rPr>
              <a:t> </a:t>
            </a:r>
            <a:r>
              <a:rPr lang="fr-FR" dirty="0" err="1">
                <a:hlinkClick r:id="rId4"/>
              </a:rPr>
              <a:t>results</a:t>
            </a:r>
            <a:r>
              <a:rPr lang="fr-FR" dirty="0">
                <a:hlinkClick r:id="rId4"/>
              </a:rPr>
              <a:t> · </a:t>
            </a:r>
            <a:r>
              <a:rPr lang="fr-FR" dirty="0" err="1">
                <a:hlinkClick r:id="rId4"/>
              </a:rPr>
              <a:t>PyPI</a:t>
            </a:r>
            <a:endParaRPr lang="fr-FR" dirty="0"/>
          </a:p>
          <a:p>
            <a:pPr lvl="1"/>
            <a:r>
              <a:rPr lang="fr-FR" dirty="0" err="1"/>
              <a:t>Isbn</a:t>
            </a:r>
            <a:r>
              <a:rPr lang="fr-FR" dirty="0"/>
              <a:t> plugins pour ajouter d’autres sources</a:t>
            </a:r>
          </a:p>
          <a:p>
            <a:pPr lvl="1"/>
            <a:r>
              <a:rPr lang="fr-FR" dirty="0"/>
              <a:t>Idée: </a:t>
            </a:r>
            <a:r>
              <a:rPr lang="fr-FR" dirty="0">
                <a:hlinkClick r:id="rId5"/>
              </a:rPr>
              <a:t>contribuer à cette librairie</a:t>
            </a:r>
            <a:r>
              <a:rPr lang="fr-FR" dirty="0"/>
              <a:t> pour ajouter constellations ?</a:t>
            </a:r>
          </a:p>
          <a:p>
            <a:r>
              <a:rPr lang="en-US" dirty="0" err="1">
                <a:hlinkClick r:id="rId6"/>
              </a:rPr>
              <a:t>internetarchive</a:t>
            </a:r>
            <a:r>
              <a:rPr lang="en-US" dirty="0">
                <a:hlinkClick r:id="rId6"/>
              </a:rPr>
              <a:t>/</a:t>
            </a:r>
            <a:r>
              <a:rPr lang="en-US" dirty="0" err="1">
                <a:hlinkClick r:id="rId6"/>
              </a:rPr>
              <a:t>openlibrary</a:t>
            </a:r>
            <a:r>
              <a:rPr lang="en-US" dirty="0">
                <a:hlinkClick r:id="rId6"/>
              </a:rPr>
              <a:t>: One webpage for every book ever published! (github.com)</a:t>
            </a:r>
            <a:endParaRPr lang="en-US" dirty="0"/>
          </a:p>
          <a:p>
            <a:pPr lvl="1"/>
            <a:r>
              <a:rPr lang="en-US" dirty="0" err="1"/>
              <a:t>Utiliser</a:t>
            </a:r>
            <a:r>
              <a:rPr lang="en-US" dirty="0"/>
              <a:t> ca pour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?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64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B484-C9F9-8A8F-1D0E-CC28263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Livres </a:t>
            </a:r>
            <a:r>
              <a:rPr lang="en-US" dirty="0" err="1"/>
              <a:t>manquants</a:t>
            </a:r>
            <a:r>
              <a:rPr lang="en-US" dirty="0"/>
              <a:t> BTLF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E0B2-4A39-0964-BA50-C32A085C6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fr-FR" dirty="0"/>
              <a:t>9599 « </a:t>
            </a:r>
            <a:r>
              <a:rPr lang="fr-FR" dirty="0" err="1"/>
              <a:t>Products</a:t>
            </a:r>
            <a:r>
              <a:rPr lang="fr-FR" dirty="0"/>
              <a:t> » dans les XML de BTLF</a:t>
            </a:r>
          </a:p>
          <a:p>
            <a:r>
              <a:rPr lang="fr-FR" dirty="0"/>
              <a:t>26860 livres BTLF après notre extraction RDF</a:t>
            </a:r>
          </a:p>
          <a:p>
            <a:pPr lvl="1"/>
            <a:r>
              <a:rPr lang="fr-FR" dirty="0"/>
              <a:t>2739 doublons de « </a:t>
            </a:r>
            <a:r>
              <a:rPr lang="fr-FR" dirty="0" err="1"/>
              <a:t>RecordReference</a:t>
            </a:r>
            <a:r>
              <a:rPr lang="fr-FR" dirty="0"/>
              <a:t> » </a:t>
            </a:r>
          </a:p>
          <a:p>
            <a:pPr lvl="1"/>
            <a:r>
              <a:rPr lang="fr-FR" dirty="0"/>
              <a:t>Pairs, triplets, quadruplets , </a:t>
            </a:r>
            <a:r>
              <a:rPr lang="fr-FR" dirty="0" err="1"/>
              <a:t>quintuplet</a:t>
            </a:r>
            <a:endParaRPr lang="fr-FR" dirty="0"/>
          </a:p>
          <a:p>
            <a:pPr lvl="2"/>
            <a:r>
              <a:rPr lang="fr-FR" dirty="0"/>
              <a:t>ex: 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NOT16385123163338 </a:t>
            </a:r>
          </a:p>
          <a:p>
            <a:pPr lvl="3"/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présent dans 202308211746_onix3_M3_18.xml &amp; 202308211746_onix3_M3_346.xml</a:t>
            </a:r>
          </a:p>
          <a:p>
            <a:pPr lvl="3"/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Même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isbn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9782842602987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Tout le XML des produits dupliqués est exactement pareil -&gt; vrais dupliqués -&gt;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verifié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ISBN, Nom, Auteur, Date, Editeur</a:t>
            </a:r>
          </a:p>
        </p:txBody>
      </p:sp>
    </p:spTree>
    <p:extLst>
      <p:ext uri="{BB962C8B-B14F-4D97-AF65-F5344CB8AC3E}">
        <p14:creationId xmlns:p14="http://schemas.microsoft.com/office/powerpoint/2010/main" val="352276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C57A-C1F6-9435-E80F-AF571AC1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ISBN Lib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1814A3-9E61-7ECF-B453-C689221EC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677" y="2272002"/>
            <a:ext cx="5182323" cy="16671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1B784C-91A5-8AE8-F9AC-131DB44BFA1D}"/>
              </a:ext>
            </a:extLst>
          </p:cNvPr>
          <p:cNvSpPr txBox="1"/>
          <p:nvPr/>
        </p:nvSpPr>
        <p:spPr>
          <a:xfrm>
            <a:off x="1091681" y="1690688"/>
            <a:ext cx="651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Fonctionne</a:t>
            </a:r>
            <a:r>
              <a:rPr lang="en-US" dirty="0"/>
              <a:t> bien,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parfois</a:t>
            </a:r>
            <a:r>
              <a:rPr lang="en-US" dirty="0"/>
              <a:t> </a:t>
            </a:r>
            <a:r>
              <a:rPr lang="en-US" dirty="0" err="1"/>
              <a:t>n’a</a:t>
            </a:r>
            <a:r>
              <a:rPr lang="en-US" dirty="0"/>
              <a:t> pas </a:t>
            </a:r>
            <a:r>
              <a:rPr lang="en-US" dirty="0" err="1"/>
              <a:t>toutes</a:t>
            </a:r>
            <a:r>
              <a:rPr lang="en-US" dirty="0"/>
              <a:t> les données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A745F-A2AD-F301-6FBD-D5A37946F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534" y="1992170"/>
            <a:ext cx="4544059" cy="2048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DA724A-A539-B541-9CAD-4BA5848F9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73" y="4472530"/>
            <a:ext cx="2105319" cy="1257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96B48F-894F-4CEF-8E61-ACD60623C0E0}"/>
              </a:ext>
            </a:extLst>
          </p:cNvPr>
          <p:cNvSpPr txBox="1"/>
          <p:nvPr/>
        </p:nvSpPr>
        <p:spPr>
          <a:xfrm>
            <a:off x="913677" y="620935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isbnlib\registry.py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12C607-3269-CCA8-C8FB-F67F07F26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6442" y="4528771"/>
            <a:ext cx="3858163" cy="13717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5CCABF-E058-B650-BB36-F8360CF8C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1899" y="4392777"/>
            <a:ext cx="4677428" cy="19624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CAD808-7B5D-2BB9-EC49-B4DFE41BBC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6585" y="532754"/>
            <a:ext cx="4925112" cy="97168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2550499-DD8A-BFDC-6F11-6F61F17A9C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5330" y="47309"/>
            <a:ext cx="4048690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51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826A-EF4E-0B4D-B816-68C759BC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D1F5A-D1F8-43A5-0769-2EB1305AB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836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93AA-7C29-8FC8-87BC-0363441B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notebook: </a:t>
            </a:r>
            <a:r>
              <a:rPr lang="en-US" dirty="0" err="1"/>
              <a:t>Alignement</a:t>
            </a:r>
            <a:r>
              <a:rPr lang="en-US" dirty="0"/>
              <a:t> </a:t>
            </a:r>
            <a:r>
              <a:rPr lang="en-US" dirty="0" err="1"/>
              <a:t>editeurs</a:t>
            </a:r>
            <a:r>
              <a:rPr lang="en-US" dirty="0"/>
              <a:t> BTLF/BNF/Constellations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77E1-640E-926B-46BA-42509FD35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duplicate_publisher_elimination_BNF_Constellations.ipynb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eliminer</a:t>
            </a:r>
            <a:r>
              <a:rPr lang="en-US" dirty="0"/>
              <a:t> </a:t>
            </a:r>
            <a:r>
              <a:rPr lang="en-US" dirty="0" err="1"/>
              <a:t>dupliqués</a:t>
            </a:r>
            <a:r>
              <a:rPr lang="en-US" dirty="0"/>
              <a:t> </a:t>
            </a:r>
            <a:r>
              <a:rPr lang="en-US" dirty="0" err="1"/>
              <a:t>editeurs</a:t>
            </a:r>
            <a:r>
              <a:rPr lang="en-US" dirty="0"/>
              <a:t> avec </a:t>
            </a:r>
            <a:r>
              <a:rPr lang="fr-FR" dirty="0"/>
              <a:t>pour les matches(=alignement) manuels</a:t>
            </a:r>
          </a:p>
          <a:p>
            <a:pPr lvl="1"/>
            <a:r>
              <a:rPr lang="fr-FR" i="1" dirty="0" err="1"/>
              <a:t>alignement_editeurs_analyse.ipynb</a:t>
            </a:r>
            <a:endParaRPr lang="fr-FR" dirty="0"/>
          </a:p>
          <a:p>
            <a:pPr lvl="2"/>
            <a:r>
              <a:rPr lang="fr-FR" dirty="0"/>
              <a:t>générer liste des meilleurs candidats d’alignement avec </a:t>
            </a:r>
            <a:r>
              <a:rPr lang="fr-FR" dirty="0" err="1"/>
              <a:t>Levenstein</a:t>
            </a:r>
            <a:r>
              <a:rPr lang="fr-FR" dirty="0"/>
              <a:t> pour le match manuel</a:t>
            </a:r>
          </a:p>
          <a:p>
            <a:pPr lvl="2"/>
            <a:r>
              <a:rPr lang="fr-FR" dirty="0"/>
              <a:t>mettre à jour le dictionnaire qui regroupe tous les matches manuels  = manual_matches_v2</a:t>
            </a:r>
          </a:p>
          <a:p>
            <a:pPr lvl="3"/>
            <a:r>
              <a:rPr lang="fr-FR" dirty="0"/>
              <a:t>But de ce dictionnaire: régénérer rapidement un alignement d’</a:t>
            </a:r>
            <a:r>
              <a:rPr lang="fr-FR" dirty="0" err="1"/>
              <a:t>editeur</a:t>
            </a:r>
            <a:r>
              <a:rPr lang="fr-FR" dirty="0"/>
              <a:t> tout en gardant transparent les matches manuels effectués</a:t>
            </a:r>
          </a:p>
          <a:p>
            <a:pPr lvl="1"/>
            <a:r>
              <a:rPr lang="fr-FR" i="1" dirty="0" err="1"/>
              <a:t>ExtractionGrapheBTLF.ipynb</a:t>
            </a:r>
            <a:endParaRPr lang="fr-FR" i="1" dirty="0"/>
          </a:p>
          <a:p>
            <a:pPr lvl="2"/>
            <a:r>
              <a:rPr lang="fr-FR" dirty="0"/>
              <a:t>Y copier manual_matches_v2 dans </a:t>
            </a:r>
          </a:p>
          <a:p>
            <a:pPr lvl="1"/>
            <a:endParaRPr lang="fr-FR" dirty="0"/>
          </a:p>
          <a:p>
            <a:pPr lvl="2"/>
            <a:endParaRPr lang="fr-FR" dirty="0"/>
          </a:p>
          <a:p>
            <a:pPr lvl="1"/>
            <a:endParaRPr lang="fr-FR" i="1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4038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93AA-7C29-8FC8-87BC-0363441B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notebook: alignment auteurs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77E1-640E-926B-46BA-42509FD35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alignement_auteurs.ipynb</a:t>
            </a:r>
            <a:endParaRPr lang="en-US" i="1" dirty="0"/>
          </a:p>
          <a:p>
            <a:pPr lvl="1"/>
            <a:r>
              <a:rPr lang="en-US" dirty="0" err="1"/>
              <a:t>Avoir</a:t>
            </a:r>
            <a:r>
              <a:rPr lang="en-US" dirty="0"/>
              <a:t> </a:t>
            </a:r>
            <a:r>
              <a:rPr lang="en-US" dirty="0" err="1"/>
              <a:t>derniere</a:t>
            </a:r>
            <a:r>
              <a:rPr lang="en-US" dirty="0"/>
              <a:t> version des auteurs (sortie de </a:t>
            </a:r>
            <a:r>
              <a:rPr lang="en-US" dirty="0" err="1"/>
              <a:t>ExtractionGrapheBTLF.ipynb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Derniere</a:t>
            </a:r>
            <a:r>
              <a:rPr lang="en-US" dirty="0"/>
              <a:t> version BNF/Constellations</a:t>
            </a:r>
          </a:p>
          <a:p>
            <a:pPr lvl="1"/>
            <a:endParaRPr lang="fr-FR" dirty="0"/>
          </a:p>
          <a:p>
            <a:pPr lvl="1"/>
            <a:endParaRPr lang="fr-FR" i="1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8544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93AA-7C29-8FC8-87BC-0363441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852901"/>
            <a:ext cx="9816953" cy="640648"/>
          </a:xfrm>
        </p:spPr>
        <p:txBody>
          <a:bodyPr>
            <a:normAutofit/>
          </a:bodyPr>
          <a:lstStyle/>
          <a:p>
            <a:r>
              <a:rPr lang="en-US" sz="3600" dirty="0"/>
              <a:t>Steps notebook: alignment </a:t>
            </a:r>
            <a:r>
              <a:rPr lang="en-US" sz="3600" dirty="0" err="1"/>
              <a:t>editeurs</a:t>
            </a:r>
            <a:endParaRPr lang="fr-FR" sz="3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FF2462-89D7-8E62-E6B4-F658443E787E}"/>
              </a:ext>
            </a:extLst>
          </p:cNvPr>
          <p:cNvSpPr/>
          <p:nvPr/>
        </p:nvSpPr>
        <p:spPr>
          <a:xfrm>
            <a:off x="1766011" y="3155874"/>
            <a:ext cx="1771723" cy="5462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/>
              <a:t>duplicate_publisher_elimination_BNF_Constellations.ipynb</a:t>
            </a:r>
            <a:endParaRPr lang="en-US" sz="1400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387CFD99-196F-A93B-1244-35A50AC542FB}"/>
              </a:ext>
            </a:extLst>
          </p:cNvPr>
          <p:cNvSpPr/>
          <p:nvPr/>
        </p:nvSpPr>
        <p:spPr>
          <a:xfrm>
            <a:off x="181154" y="3079196"/>
            <a:ext cx="1433485" cy="45027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Livres</a:t>
            </a:r>
            <a:br>
              <a:rPr lang="en-US" sz="1400" dirty="0"/>
            </a:br>
            <a:r>
              <a:rPr lang="en-US" sz="1400" dirty="0"/>
              <a:t>Constellations</a:t>
            </a:r>
            <a:endParaRPr lang="fr-FR" sz="1400" dirty="0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76E068B2-5C59-FA45-1C38-10ECA41D7FE6}"/>
              </a:ext>
            </a:extLst>
          </p:cNvPr>
          <p:cNvSpPr/>
          <p:nvPr/>
        </p:nvSpPr>
        <p:spPr>
          <a:xfrm>
            <a:off x="181154" y="1929079"/>
            <a:ext cx="1433485" cy="45027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Livres </a:t>
            </a:r>
            <a:br>
              <a:rPr lang="en-US" sz="1400" dirty="0"/>
            </a:br>
            <a:r>
              <a:rPr lang="en-US" sz="1400" dirty="0"/>
              <a:t>BNF</a:t>
            </a:r>
            <a:endParaRPr lang="fr-FR" sz="1400" dirty="0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39300E87-EDB3-748E-D3C3-AD2D2CDADE7D}"/>
              </a:ext>
            </a:extLst>
          </p:cNvPr>
          <p:cNvSpPr/>
          <p:nvPr/>
        </p:nvSpPr>
        <p:spPr>
          <a:xfrm>
            <a:off x="10682315" y="3766045"/>
            <a:ext cx="1433485" cy="45027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Livres</a:t>
            </a:r>
            <a:br>
              <a:rPr lang="en-US" sz="1400" dirty="0"/>
            </a:br>
            <a:r>
              <a:rPr lang="en-US" sz="1400" dirty="0"/>
              <a:t>BTLF</a:t>
            </a:r>
            <a:endParaRPr lang="fr-FR" sz="1400" dirty="0"/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E80030AB-CD6B-E18A-EC7E-314E1B0B48AB}"/>
              </a:ext>
            </a:extLst>
          </p:cNvPr>
          <p:cNvSpPr/>
          <p:nvPr/>
        </p:nvSpPr>
        <p:spPr>
          <a:xfrm>
            <a:off x="3781984" y="1964933"/>
            <a:ext cx="1433485" cy="45027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Livres </a:t>
            </a:r>
            <a:br>
              <a:rPr lang="en-US" sz="1400" dirty="0"/>
            </a:br>
            <a:r>
              <a:rPr lang="en-US" sz="1400" dirty="0"/>
              <a:t>BNF</a:t>
            </a:r>
            <a:endParaRPr lang="fr-FR" sz="1400" dirty="0"/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DD688ED1-4FBC-106E-2E01-BB8451C19D02}"/>
              </a:ext>
            </a:extLst>
          </p:cNvPr>
          <p:cNvSpPr/>
          <p:nvPr/>
        </p:nvSpPr>
        <p:spPr>
          <a:xfrm>
            <a:off x="3781984" y="2998137"/>
            <a:ext cx="1433485" cy="45027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Livres</a:t>
            </a:r>
            <a:br>
              <a:rPr lang="en-US" sz="1400" dirty="0"/>
            </a:br>
            <a:r>
              <a:rPr lang="en-US" sz="1400" dirty="0"/>
              <a:t>Constellations</a:t>
            </a:r>
            <a:endParaRPr lang="fr-FR"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A6EDB0-0640-8414-FD39-7439874D7C70}"/>
              </a:ext>
            </a:extLst>
          </p:cNvPr>
          <p:cNvCxnSpPr>
            <a:cxnSpLocks/>
            <a:stCxn id="6" idx="3"/>
          </p:cNvCxnSpPr>
          <p:nvPr/>
        </p:nvCxnSpPr>
        <p:spPr>
          <a:xfrm flipH="1" flipV="1">
            <a:off x="2878817" y="3132789"/>
            <a:ext cx="658917" cy="29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ABAB82-DC55-DB51-5BBB-D00567556DF3}"/>
              </a:ext>
            </a:extLst>
          </p:cNvPr>
          <p:cNvCxnSpPr>
            <a:cxnSpLocks/>
            <a:stCxn id="10" idx="4"/>
            <a:endCxn id="6" idx="1"/>
          </p:cNvCxnSpPr>
          <p:nvPr/>
        </p:nvCxnSpPr>
        <p:spPr>
          <a:xfrm>
            <a:off x="1614639" y="2154214"/>
            <a:ext cx="151372" cy="127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CD3764-1022-93D2-FA80-294ED69C30C3}"/>
              </a:ext>
            </a:extLst>
          </p:cNvPr>
          <p:cNvCxnSpPr>
            <a:cxnSpLocks/>
            <a:stCxn id="8" idx="4"/>
            <a:endCxn id="6" idx="1"/>
          </p:cNvCxnSpPr>
          <p:nvPr/>
        </p:nvCxnSpPr>
        <p:spPr>
          <a:xfrm>
            <a:off x="1614639" y="3304331"/>
            <a:ext cx="151372" cy="124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142C40-6575-9582-C0F5-E028B6923764}"/>
              </a:ext>
            </a:extLst>
          </p:cNvPr>
          <p:cNvCxnSpPr>
            <a:cxnSpLocks/>
            <a:stCxn id="6" idx="3"/>
            <a:endCxn id="24" idx="2"/>
          </p:cNvCxnSpPr>
          <p:nvPr/>
        </p:nvCxnSpPr>
        <p:spPr>
          <a:xfrm flipV="1">
            <a:off x="3537734" y="2190068"/>
            <a:ext cx="244250" cy="123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F1AED6-DCDA-287B-9C3B-1C3DDF2DDB59}"/>
              </a:ext>
            </a:extLst>
          </p:cNvPr>
          <p:cNvCxnSpPr>
            <a:cxnSpLocks/>
            <a:stCxn id="6" idx="3"/>
            <a:endCxn id="25" idx="2"/>
          </p:cNvCxnSpPr>
          <p:nvPr/>
        </p:nvCxnSpPr>
        <p:spPr>
          <a:xfrm flipV="1">
            <a:off x="3537734" y="3223272"/>
            <a:ext cx="244250" cy="205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E672E935-B52B-A582-61E5-3D20A53A97CF}"/>
              </a:ext>
            </a:extLst>
          </p:cNvPr>
          <p:cNvSpPr/>
          <p:nvPr/>
        </p:nvSpPr>
        <p:spPr>
          <a:xfrm>
            <a:off x="181154" y="4183732"/>
            <a:ext cx="1433485" cy="45027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Editeurs</a:t>
            </a:r>
            <a:br>
              <a:rPr lang="en-US" sz="1400" dirty="0"/>
            </a:br>
            <a:r>
              <a:rPr lang="en-US" sz="1400" dirty="0"/>
              <a:t>BNF/Const</a:t>
            </a:r>
            <a:endParaRPr lang="fr-FR" sz="14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A9EBC8D-37A1-CBAD-F37D-F924F2321B5B}"/>
              </a:ext>
            </a:extLst>
          </p:cNvPr>
          <p:cNvCxnSpPr>
            <a:cxnSpLocks/>
            <a:stCxn id="47" idx="4"/>
            <a:endCxn id="6" idx="1"/>
          </p:cNvCxnSpPr>
          <p:nvPr/>
        </p:nvCxnSpPr>
        <p:spPr>
          <a:xfrm flipV="1">
            <a:off x="1614639" y="3429000"/>
            <a:ext cx="151372" cy="97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Magnetic Disk 52">
            <a:extLst>
              <a:ext uri="{FF2B5EF4-FFF2-40B4-BE49-F238E27FC236}">
                <a16:creationId xmlns:a16="http://schemas.microsoft.com/office/drawing/2014/main" id="{0545F330-B878-3A0A-61FB-FDE6051AC9F6}"/>
              </a:ext>
            </a:extLst>
          </p:cNvPr>
          <p:cNvSpPr/>
          <p:nvPr/>
        </p:nvSpPr>
        <p:spPr>
          <a:xfrm>
            <a:off x="3793486" y="4132892"/>
            <a:ext cx="1433485" cy="45027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Editeurs</a:t>
            </a:r>
            <a:br>
              <a:rPr lang="en-US" sz="1400" dirty="0"/>
            </a:br>
            <a:r>
              <a:rPr lang="en-US" sz="1400" dirty="0"/>
              <a:t>BNF/Const</a:t>
            </a:r>
            <a:endParaRPr lang="fr-FR" sz="14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966DE5-7C49-B438-2F77-9090D79B1E1C}"/>
              </a:ext>
            </a:extLst>
          </p:cNvPr>
          <p:cNvCxnSpPr>
            <a:cxnSpLocks/>
            <a:stCxn id="6" idx="3"/>
            <a:endCxn id="53" idx="2"/>
          </p:cNvCxnSpPr>
          <p:nvPr/>
        </p:nvCxnSpPr>
        <p:spPr>
          <a:xfrm>
            <a:off x="3537734" y="3429000"/>
            <a:ext cx="255752" cy="92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2A0640B-9BBB-4388-7F8D-E3E477173A52}"/>
              </a:ext>
            </a:extLst>
          </p:cNvPr>
          <p:cNvSpPr/>
          <p:nvPr/>
        </p:nvSpPr>
        <p:spPr>
          <a:xfrm>
            <a:off x="1766011" y="5824698"/>
            <a:ext cx="1771723" cy="6045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/>
              <a:t>PublisherImprintGraphCreation.ipynb</a:t>
            </a:r>
            <a:endParaRPr lang="en-US" sz="1400" dirty="0"/>
          </a:p>
        </p:txBody>
      </p:sp>
      <p:sp>
        <p:nvSpPr>
          <p:cNvPr id="59" name="Flowchart: Magnetic Disk 58">
            <a:extLst>
              <a:ext uri="{FF2B5EF4-FFF2-40B4-BE49-F238E27FC236}">
                <a16:creationId xmlns:a16="http://schemas.microsoft.com/office/drawing/2014/main" id="{06335A5A-7AF4-2547-D592-A8F294E626DF}"/>
              </a:ext>
            </a:extLst>
          </p:cNvPr>
          <p:cNvSpPr/>
          <p:nvPr/>
        </p:nvSpPr>
        <p:spPr>
          <a:xfrm>
            <a:off x="181154" y="5909615"/>
            <a:ext cx="1433485" cy="45027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ONIX</a:t>
            </a:r>
            <a:br>
              <a:rPr lang="en-US" sz="1400" dirty="0"/>
            </a:br>
            <a:r>
              <a:rPr lang="en-US" sz="1400" dirty="0"/>
              <a:t>BTLF</a:t>
            </a:r>
            <a:endParaRPr lang="fr-FR" sz="14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E7188A3-DA15-0878-B27A-8AE6E8BA27E8}"/>
              </a:ext>
            </a:extLst>
          </p:cNvPr>
          <p:cNvCxnSpPr>
            <a:stCxn id="59" idx="4"/>
            <a:endCxn id="57" idx="1"/>
          </p:cNvCxnSpPr>
          <p:nvPr/>
        </p:nvCxnSpPr>
        <p:spPr>
          <a:xfrm flipV="1">
            <a:off x="1614639" y="6126985"/>
            <a:ext cx="151372" cy="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94ED8E-BB08-A7EA-3F41-53EDAE5E2658}"/>
              </a:ext>
            </a:extLst>
          </p:cNvPr>
          <p:cNvCxnSpPr>
            <a:cxnSpLocks/>
            <a:stCxn id="57" idx="3"/>
            <a:endCxn id="66" idx="2"/>
          </p:cNvCxnSpPr>
          <p:nvPr/>
        </p:nvCxnSpPr>
        <p:spPr>
          <a:xfrm flipV="1">
            <a:off x="3537734" y="6113442"/>
            <a:ext cx="244250" cy="1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Magnetic Disk 65">
            <a:extLst>
              <a:ext uri="{FF2B5EF4-FFF2-40B4-BE49-F238E27FC236}">
                <a16:creationId xmlns:a16="http://schemas.microsoft.com/office/drawing/2014/main" id="{04DE5B04-59C2-1606-B8F1-9E34292FB668}"/>
              </a:ext>
            </a:extLst>
          </p:cNvPr>
          <p:cNvSpPr/>
          <p:nvPr/>
        </p:nvSpPr>
        <p:spPr>
          <a:xfrm>
            <a:off x="3781984" y="5888307"/>
            <a:ext cx="1433485" cy="45027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Editeurs</a:t>
            </a:r>
            <a:br>
              <a:rPr lang="en-US" sz="1400" dirty="0"/>
            </a:br>
            <a:r>
              <a:rPr lang="en-US" sz="1400" dirty="0"/>
              <a:t>BTLF</a:t>
            </a:r>
            <a:endParaRPr lang="fr-FR" sz="1400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49ECDE88-6F92-FC7B-5E8D-D0B519DDDF1E}"/>
              </a:ext>
            </a:extLst>
          </p:cNvPr>
          <p:cNvSpPr/>
          <p:nvPr/>
        </p:nvSpPr>
        <p:spPr>
          <a:xfrm>
            <a:off x="5066564" y="4935811"/>
            <a:ext cx="1771723" cy="6045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/>
              <a:t>alignement_editeurs_analyse.ipynb</a:t>
            </a:r>
            <a:endParaRPr lang="en-US" sz="1400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4E4B5C0-8A08-BD92-C35B-6A426BDF8EA4}"/>
              </a:ext>
            </a:extLst>
          </p:cNvPr>
          <p:cNvCxnSpPr>
            <a:cxnSpLocks/>
            <a:stCxn id="66" idx="1"/>
            <a:endCxn id="85" idx="1"/>
          </p:cNvCxnSpPr>
          <p:nvPr/>
        </p:nvCxnSpPr>
        <p:spPr>
          <a:xfrm flipV="1">
            <a:off x="4498727" y="5238098"/>
            <a:ext cx="567837" cy="65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AF4E522-1927-12DC-80F7-459495B4D04A}"/>
              </a:ext>
            </a:extLst>
          </p:cNvPr>
          <p:cNvCxnSpPr>
            <a:cxnSpLocks/>
            <a:stCxn id="53" idx="3"/>
            <a:endCxn id="85" idx="1"/>
          </p:cNvCxnSpPr>
          <p:nvPr/>
        </p:nvCxnSpPr>
        <p:spPr>
          <a:xfrm>
            <a:off x="4510229" y="4583162"/>
            <a:ext cx="556335" cy="654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Folded Corner 93">
            <a:extLst>
              <a:ext uri="{FF2B5EF4-FFF2-40B4-BE49-F238E27FC236}">
                <a16:creationId xmlns:a16="http://schemas.microsoft.com/office/drawing/2014/main" id="{D76F3995-1190-D17F-F0C9-753A84746EE4}"/>
              </a:ext>
            </a:extLst>
          </p:cNvPr>
          <p:cNvSpPr/>
          <p:nvPr/>
        </p:nvSpPr>
        <p:spPr>
          <a:xfrm>
            <a:off x="7075079" y="5012962"/>
            <a:ext cx="1014714" cy="45027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Manual_matches_v2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CBA3E5B-C904-1C44-F3C7-96711EB491F1}"/>
              </a:ext>
            </a:extLst>
          </p:cNvPr>
          <p:cNvCxnSpPr>
            <a:cxnSpLocks/>
            <a:stCxn id="85" idx="3"/>
            <a:endCxn id="94" idx="1"/>
          </p:cNvCxnSpPr>
          <p:nvPr/>
        </p:nvCxnSpPr>
        <p:spPr>
          <a:xfrm flipV="1">
            <a:off x="6838287" y="5238097"/>
            <a:ext cx="236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9D248AE-75A1-FA56-396C-8866649A8CD0}"/>
              </a:ext>
            </a:extLst>
          </p:cNvPr>
          <p:cNvSpPr/>
          <p:nvPr/>
        </p:nvSpPr>
        <p:spPr>
          <a:xfrm>
            <a:off x="8122561" y="4518497"/>
            <a:ext cx="2332870" cy="3921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/>
              <a:t>ExtractionGrapheBTLF.ipynb</a:t>
            </a:r>
            <a:endParaRPr lang="en-US" sz="1400" dirty="0"/>
          </a:p>
        </p:txBody>
      </p:sp>
      <p:sp>
        <p:nvSpPr>
          <p:cNvPr id="101" name="Flowchart: Magnetic Disk 100">
            <a:extLst>
              <a:ext uri="{FF2B5EF4-FFF2-40B4-BE49-F238E27FC236}">
                <a16:creationId xmlns:a16="http://schemas.microsoft.com/office/drawing/2014/main" id="{B1AE59D3-1278-A2DA-6A2A-01037EAF685A}"/>
              </a:ext>
            </a:extLst>
          </p:cNvPr>
          <p:cNvSpPr/>
          <p:nvPr/>
        </p:nvSpPr>
        <p:spPr>
          <a:xfrm>
            <a:off x="6559258" y="3928469"/>
            <a:ext cx="1433485" cy="45027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ONIX</a:t>
            </a:r>
            <a:br>
              <a:rPr lang="en-US" sz="1400" dirty="0"/>
            </a:br>
            <a:r>
              <a:rPr lang="en-US" sz="1400" dirty="0"/>
              <a:t>BTLF</a:t>
            </a:r>
            <a:endParaRPr lang="fr-FR" sz="1400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1075ABA-8850-4F8F-7902-5EED7C84D46B}"/>
              </a:ext>
            </a:extLst>
          </p:cNvPr>
          <p:cNvCxnSpPr>
            <a:cxnSpLocks/>
            <a:stCxn id="94" idx="0"/>
            <a:endCxn id="98" idx="1"/>
          </p:cNvCxnSpPr>
          <p:nvPr/>
        </p:nvCxnSpPr>
        <p:spPr>
          <a:xfrm flipV="1">
            <a:off x="7582436" y="4714564"/>
            <a:ext cx="540125" cy="298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Magnetic Disk 134">
            <a:extLst>
              <a:ext uri="{FF2B5EF4-FFF2-40B4-BE49-F238E27FC236}">
                <a16:creationId xmlns:a16="http://schemas.microsoft.com/office/drawing/2014/main" id="{9FCDCA1E-02C4-0A26-DC95-E559F49F0AFC}"/>
              </a:ext>
            </a:extLst>
          </p:cNvPr>
          <p:cNvSpPr/>
          <p:nvPr/>
        </p:nvSpPr>
        <p:spPr>
          <a:xfrm>
            <a:off x="10623198" y="4460360"/>
            <a:ext cx="1433485" cy="45027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Editeurs</a:t>
            </a:r>
            <a:br>
              <a:rPr lang="en-US" sz="1400" dirty="0"/>
            </a:br>
            <a:r>
              <a:rPr lang="en-US" sz="1400" dirty="0"/>
              <a:t>BNF/Const/BTLF</a:t>
            </a:r>
            <a:endParaRPr lang="fr-FR" sz="1400" dirty="0"/>
          </a:p>
        </p:txBody>
      </p:sp>
      <p:sp>
        <p:nvSpPr>
          <p:cNvPr id="136" name="Flowchart: Magnetic Disk 135">
            <a:extLst>
              <a:ext uri="{FF2B5EF4-FFF2-40B4-BE49-F238E27FC236}">
                <a16:creationId xmlns:a16="http://schemas.microsoft.com/office/drawing/2014/main" id="{27BB1A52-1745-4931-F510-7E38DE332729}"/>
              </a:ext>
            </a:extLst>
          </p:cNvPr>
          <p:cNvSpPr/>
          <p:nvPr/>
        </p:nvSpPr>
        <p:spPr>
          <a:xfrm>
            <a:off x="10623198" y="5154675"/>
            <a:ext cx="1433485" cy="45027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Auteurs</a:t>
            </a:r>
            <a:br>
              <a:rPr lang="en-US" sz="1400" dirty="0"/>
            </a:br>
            <a:r>
              <a:rPr lang="en-US" sz="1400" dirty="0"/>
              <a:t>BTLF</a:t>
            </a:r>
            <a:endParaRPr lang="fr-FR" sz="1400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7FC186E-7477-A41F-85B5-8224399FC04C}"/>
              </a:ext>
            </a:extLst>
          </p:cNvPr>
          <p:cNvCxnSpPr>
            <a:cxnSpLocks/>
            <a:stCxn id="98" idx="3"/>
            <a:endCxn id="11" idx="2"/>
          </p:cNvCxnSpPr>
          <p:nvPr/>
        </p:nvCxnSpPr>
        <p:spPr>
          <a:xfrm flipV="1">
            <a:off x="10455431" y="3991180"/>
            <a:ext cx="226884" cy="72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9898123-113F-3BBD-A0EE-00D9660F2314}"/>
              </a:ext>
            </a:extLst>
          </p:cNvPr>
          <p:cNvCxnSpPr>
            <a:cxnSpLocks/>
            <a:stCxn id="98" idx="3"/>
            <a:endCxn id="135" idx="2"/>
          </p:cNvCxnSpPr>
          <p:nvPr/>
        </p:nvCxnSpPr>
        <p:spPr>
          <a:xfrm flipV="1">
            <a:off x="10455431" y="4685495"/>
            <a:ext cx="167767" cy="29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968E788-ACEE-68E1-46CC-41D1BCF31ADA}"/>
              </a:ext>
            </a:extLst>
          </p:cNvPr>
          <p:cNvCxnSpPr>
            <a:cxnSpLocks/>
            <a:stCxn id="98" idx="3"/>
            <a:endCxn id="136" idx="2"/>
          </p:cNvCxnSpPr>
          <p:nvPr/>
        </p:nvCxnSpPr>
        <p:spPr>
          <a:xfrm>
            <a:off x="10455431" y="4714564"/>
            <a:ext cx="167767" cy="66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E750A16-9464-967D-AE1D-9547D2B7D80F}"/>
              </a:ext>
            </a:extLst>
          </p:cNvPr>
          <p:cNvCxnSpPr>
            <a:cxnSpLocks/>
            <a:stCxn id="101" idx="3"/>
            <a:endCxn id="98" idx="1"/>
          </p:cNvCxnSpPr>
          <p:nvPr/>
        </p:nvCxnSpPr>
        <p:spPr>
          <a:xfrm>
            <a:off x="7276001" y="4378739"/>
            <a:ext cx="846560" cy="33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9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93AA-7C29-8FC8-87BC-0363441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852901"/>
            <a:ext cx="9816953" cy="640648"/>
          </a:xfrm>
        </p:spPr>
        <p:txBody>
          <a:bodyPr>
            <a:normAutofit/>
          </a:bodyPr>
          <a:lstStyle/>
          <a:p>
            <a:r>
              <a:rPr lang="en-US" sz="3600" dirty="0"/>
              <a:t>Steps notebook: alignment auteurs</a:t>
            </a:r>
            <a:endParaRPr lang="fr-FR" sz="36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4BA43C6-395E-CAA8-1188-EF409B52CE64}"/>
              </a:ext>
            </a:extLst>
          </p:cNvPr>
          <p:cNvSpPr/>
          <p:nvPr/>
        </p:nvSpPr>
        <p:spPr>
          <a:xfrm>
            <a:off x="4275272" y="3481979"/>
            <a:ext cx="1771723" cy="5462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/>
              <a:t>duplicate_publisher_elimination_BNF_Constellations.ipynb</a:t>
            </a:r>
            <a:endParaRPr lang="en-US" sz="1400" dirty="0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1A0ABAAF-4D8A-835E-677E-D0508882098F}"/>
              </a:ext>
            </a:extLst>
          </p:cNvPr>
          <p:cNvSpPr/>
          <p:nvPr/>
        </p:nvSpPr>
        <p:spPr>
          <a:xfrm>
            <a:off x="2690415" y="3405301"/>
            <a:ext cx="1433485" cy="45027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Livres</a:t>
            </a:r>
            <a:br>
              <a:rPr lang="en-US" sz="1400" dirty="0"/>
            </a:br>
            <a:r>
              <a:rPr lang="en-US" sz="1400" dirty="0"/>
              <a:t>Constellations</a:t>
            </a:r>
            <a:endParaRPr lang="fr-FR" sz="1400" dirty="0"/>
          </a:p>
        </p:txBody>
      </p:sp>
      <p:sp>
        <p:nvSpPr>
          <p:cNvPr id="46" name="Flowchart: Magnetic Disk 45">
            <a:extLst>
              <a:ext uri="{FF2B5EF4-FFF2-40B4-BE49-F238E27FC236}">
                <a16:creationId xmlns:a16="http://schemas.microsoft.com/office/drawing/2014/main" id="{9F9A3A75-CF69-9B61-22D3-A4A88C671C5E}"/>
              </a:ext>
            </a:extLst>
          </p:cNvPr>
          <p:cNvSpPr/>
          <p:nvPr/>
        </p:nvSpPr>
        <p:spPr>
          <a:xfrm>
            <a:off x="2690415" y="2255184"/>
            <a:ext cx="1433485" cy="45027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Livres </a:t>
            </a:r>
            <a:br>
              <a:rPr lang="en-US" sz="1400" dirty="0"/>
            </a:br>
            <a:r>
              <a:rPr lang="en-US" sz="1400" dirty="0"/>
              <a:t>BNF</a:t>
            </a:r>
            <a:endParaRPr lang="fr-FR" sz="1400" dirty="0"/>
          </a:p>
        </p:txBody>
      </p:sp>
      <p:sp>
        <p:nvSpPr>
          <p:cNvPr id="48" name="Flowchart: Magnetic Disk 47">
            <a:extLst>
              <a:ext uri="{FF2B5EF4-FFF2-40B4-BE49-F238E27FC236}">
                <a16:creationId xmlns:a16="http://schemas.microsoft.com/office/drawing/2014/main" id="{AC119D4D-619A-0C2F-8163-A1B0BDFAC4C6}"/>
              </a:ext>
            </a:extLst>
          </p:cNvPr>
          <p:cNvSpPr/>
          <p:nvPr/>
        </p:nvSpPr>
        <p:spPr>
          <a:xfrm>
            <a:off x="6291245" y="2291038"/>
            <a:ext cx="1433485" cy="45027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Livres </a:t>
            </a:r>
            <a:br>
              <a:rPr lang="en-US" sz="1400" dirty="0"/>
            </a:br>
            <a:r>
              <a:rPr lang="en-US" sz="1400" dirty="0"/>
              <a:t>BNF</a:t>
            </a:r>
            <a:endParaRPr lang="fr-FR" sz="1400" dirty="0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21AD5616-391B-AE63-B247-B32D712E25FB}"/>
              </a:ext>
            </a:extLst>
          </p:cNvPr>
          <p:cNvSpPr/>
          <p:nvPr/>
        </p:nvSpPr>
        <p:spPr>
          <a:xfrm>
            <a:off x="6291245" y="3324242"/>
            <a:ext cx="1433485" cy="45027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Livres</a:t>
            </a:r>
            <a:br>
              <a:rPr lang="en-US" sz="1400" dirty="0"/>
            </a:br>
            <a:r>
              <a:rPr lang="en-US" sz="1400" dirty="0"/>
              <a:t>Constellations</a:t>
            </a:r>
            <a:endParaRPr lang="fr-FR" sz="1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003580-8E43-3F13-BC38-54D2C5E92CFC}"/>
              </a:ext>
            </a:extLst>
          </p:cNvPr>
          <p:cNvCxnSpPr>
            <a:cxnSpLocks/>
            <a:stCxn id="42" idx="3"/>
          </p:cNvCxnSpPr>
          <p:nvPr/>
        </p:nvCxnSpPr>
        <p:spPr>
          <a:xfrm flipH="1" flipV="1">
            <a:off x="5388078" y="3458894"/>
            <a:ext cx="658917" cy="29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1D5ECFE-6FBB-FF6D-1A1B-DFDB9B6C3759}"/>
              </a:ext>
            </a:extLst>
          </p:cNvPr>
          <p:cNvCxnSpPr>
            <a:cxnSpLocks/>
            <a:stCxn id="46" idx="4"/>
            <a:endCxn id="42" idx="1"/>
          </p:cNvCxnSpPr>
          <p:nvPr/>
        </p:nvCxnSpPr>
        <p:spPr>
          <a:xfrm>
            <a:off x="4123900" y="2480319"/>
            <a:ext cx="151372" cy="127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AD8B0B-F784-70CD-714F-6DB354FDA20A}"/>
              </a:ext>
            </a:extLst>
          </p:cNvPr>
          <p:cNvCxnSpPr>
            <a:cxnSpLocks/>
            <a:stCxn id="44" idx="4"/>
            <a:endCxn id="42" idx="1"/>
          </p:cNvCxnSpPr>
          <p:nvPr/>
        </p:nvCxnSpPr>
        <p:spPr>
          <a:xfrm>
            <a:off x="4123900" y="3630436"/>
            <a:ext cx="151372" cy="124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056CE30-3347-18EA-C561-77103D1D9B80}"/>
              </a:ext>
            </a:extLst>
          </p:cNvPr>
          <p:cNvCxnSpPr>
            <a:cxnSpLocks/>
            <a:stCxn id="42" idx="3"/>
            <a:endCxn id="48" idx="2"/>
          </p:cNvCxnSpPr>
          <p:nvPr/>
        </p:nvCxnSpPr>
        <p:spPr>
          <a:xfrm flipV="1">
            <a:off x="6046995" y="2516173"/>
            <a:ext cx="244250" cy="123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F0E265B-E3E2-C235-137A-AAD256038AC8}"/>
              </a:ext>
            </a:extLst>
          </p:cNvPr>
          <p:cNvCxnSpPr>
            <a:cxnSpLocks/>
            <a:stCxn id="42" idx="3"/>
            <a:endCxn id="49" idx="2"/>
          </p:cNvCxnSpPr>
          <p:nvPr/>
        </p:nvCxnSpPr>
        <p:spPr>
          <a:xfrm flipV="1">
            <a:off x="6046995" y="3549377"/>
            <a:ext cx="244250" cy="205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Magnetic Disk 59">
            <a:extLst>
              <a:ext uri="{FF2B5EF4-FFF2-40B4-BE49-F238E27FC236}">
                <a16:creationId xmlns:a16="http://schemas.microsoft.com/office/drawing/2014/main" id="{1B617D77-676E-B1E1-17AB-A8846B09659A}"/>
              </a:ext>
            </a:extLst>
          </p:cNvPr>
          <p:cNvSpPr/>
          <p:nvPr/>
        </p:nvSpPr>
        <p:spPr>
          <a:xfrm>
            <a:off x="2690415" y="4509837"/>
            <a:ext cx="1433485" cy="45027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Auteurs</a:t>
            </a:r>
            <a:br>
              <a:rPr lang="en-US" sz="1400" dirty="0"/>
            </a:br>
            <a:r>
              <a:rPr lang="en-US" sz="1400" dirty="0"/>
              <a:t>BTLF</a:t>
            </a:r>
            <a:endParaRPr lang="fr-FR" sz="14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57072AA-B160-7F36-AFCF-5C4AF7B10FC8}"/>
              </a:ext>
            </a:extLst>
          </p:cNvPr>
          <p:cNvCxnSpPr>
            <a:cxnSpLocks/>
            <a:stCxn id="60" idx="4"/>
            <a:endCxn id="42" idx="1"/>
          </p:cNvCxnSpPr>
          <p:nvPr/>
        </p:nvCxnSpPr>
        <p:spPr>
          <a:xfrm flipV="1">
            <a:off x="4123900" y="3755105"/>
            <a:ext cx="151372" cy="97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Magnetic Disk 62">
            <a:extLst>
              <a:ext uri="{FF2B5EF4-FFF2-40B4-BE49-F238E27FC236}">
                <a16:creationId xmlns:a16="http://schemas.microsoft.com/office/drawing/2014/main" id="{C53591B7-DBEB-7AC8-B535-29E85388DEA6}"/>
              </a:ext>
            </a:extLst>
          </p:cNvPr>
          <p:cNvSpPr/>
          <p:nvPr/>
        </p:nvSpPr>
        <p:spPr>
          <a:xfrm>
            <a:off x="6302747" y="4458997"/>
            <a:ext cx="1433485" cy="45027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Auteurs</a:t>
            </a:r>
            <a:br>
              <a:rPr lang="en-US" sz="1400" dirty="0"/>
            </a:br>
            <a:r>
              <a:rPr lang="en-US" sz="1400" dirty="0"/>
              <a:t>BTLF/BNF/Const</a:t>
            </a:r>
            <a:endParaRPr lang="fr-FR" sz="14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ADEB215-47C0-AB45-5CA5-7C34A62240C6}"/>
              </a:ext>
            </a:extLst>
          </p:cNvPr>
          <p:cNvCxnSpPr>
            <a:cxnSpLocks/>
            <a:stCxn id="42" idx="3"/>
            <a:endCxn id="63" idx="2"/>
          </p:cNvCxnSpPr>
          <p:nvPr/>
        </p:nvCxnSpPr>
        <p:spPr>
          <a:xfrm>
            <a:off x="6046995" y="3755105"/>
            <a:ext cx="255752" cy="92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22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0530-9B76-4563-A714-C20CA2CF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</a:t>
            </a:r>
            <a:r>
              <a:rPr lang="en-US" dirty="0" err="1"/>
              <a:t>editeurs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58D53-3701-0096-7FDA-C2646BA30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Hybride</a:t>
            </a:r>
            <a:r>
              <a:rPr lang="en-US" dirty="0"/>
              <a:t> </a:t>
            </a:r>
            <a:r>
              <a:rPr lang="en-US" dirty="0" err="1"/>
              <a:t>automatique</a:t>
            </a:r>
            <a:r>
              <a:rPr lang="en-US" dirty="0"/>
              <a:t> / </a:t>
            </a:r>
            <a:r>
              <a:rPr lang="en-US" dirty="0" err="1"/>
              <a:t>manuel</a:t>
            </a:r>
            <a:endParaRPr lang="en-US" dirty="0"/>
          </a:p>
          <a:p>
            <a:pPr lvl="1"/>
            <a:r>
              <a:rPr lang="en-US" dirty="0"/>
              <a:t>Manuel avec assistance </a:t>
            </a:r>
            <a:r>
              <a:rPr lang="en-US" dirty="0" err="1"/>
              <a:t>Levenstein</a:t>
            </a:r>
            <a:r>
              <a:rPr lang="en-US" dirty="0"/>
              <a:t> pour donner </a:t>
            </a:r>
            <a:r>
              <a:rPr lang="en-US" dirty="0" err="1"/>
              <a:t>meilleurs</a:t>
            </a:r>
            <a:r>
              <a:rPr lang="en-US" dirty="0"/>
              <a:t> </a:t>
            </a:r>
            <a:r>
              <a:rPr lang="en-US" dirty="0" err="1"/>
              <a:t>candidats</a:t>
            </a:r>
            <a:endParaRPr lang="en-US" dirty="0"/>
          </a:p>
          <a:p>
            <a:r>
              <a:rPr lang="en-US" dirty="0"/>
              <a:t>1022 </a:t>
            </a:r>
            <a:r>
              <a:rPr lang="en-US" dirty="0" err="1"/>
              <a:t>editeurs</a:t>
            </a:r>
            <a:r>
              <a:rPr lang="en-US" dirty="0"/>
              <a:t> BTLF à aligner avec BNF-Constellations</a:t>
            </a:r>
          </a:p>
          <a:p>
            <a:pPr lvl="1"/>
            <a:r>
              <a:rPr lang="en-US" dirty="0"/>
              <a:t>7 </a:t>
            </a:r>
            <a:r>
              <a:rPr lang="en-US" dirty="0" err="1"/>
              <a:t>doublons</a:t>
            </a:r>
            <a:r>
              <a:rPr lang="en-US" dirty="0"/>
              <a:t> pas </a:t>
            </a:r>
            <a:r>
              <a:rPr lang="en-US" dirty="0" err="1"/>
              <a:t>eliminés</a:t>
            </a:r>
            <a:r>
              <a:rPr lang="en-US" dirty="0"/>
              <a:t> car petite proportion (&lt;1%)</a:t>
            </a:r>
          </a:p>
          <a:p>
            <a:r>
              <a:rPr lang="en-US" dirty="0"/>
              <a:t>725 alignment directs avec </a:t>
            </a:r>
            <a:r>
              <a:rPr lang="en-US" dirty="0" err="1"/>
              <a:t>clés</a:t>
            </a:r>
            <a:r>
              <a:rPr lang="en-US" dirty="0"/>
              <a:t> </a:t>
            </a:r>
            <a:r>
              <a:rPr lang="en-US" dirty="0" err="1"/>
              <a:t>prétraitées</a:t>
            </a:r>
            <a:endParaRPr lang="en-US" dirty="0"/>
          </a:p>
          <a:p>
            <a:r>
              <a:rPr lang="en-US" dirty="0"/>
              <a:t>91 matches </a:t>
            </a:r>
            <a:r>
              <a:rPr lang="en-US" dirty="0" err="1"/>
              <a:t>manuels</a:t>
            </a:r>
            <a:r>
              <a:rPr lang="en-US" dirty="0"/>
              <a:t> verifies</a:t>
            </a:r>
          </a:p>
          <a:p>
            <a:r>
              <a:rPr lang="en-US" dirty="0"/>
              <a:t>189 </a:t>
            </a:r>
            <a:r>
              <a:rPr lang="en-US" dirty="0" err="1"/>
              <a:t>editeurs</a:t>
            </a:r>
            <a:r>
              <a:rPr lang="en-US" dirty="0"/>
              <a:t> dans BTLF qui ne </a:t>
            </a:r>
            <a:r>
              <a:rPr lang="en-US" dirty="0" err="1"/>
              <a:t>sont</a:t>
            </a:r>
            <a:r>
              <a:rPr lang="en-US" dirty="0"/>
              <a:t> pas dans BNF/Constellations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0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B921-F861-5A1F-48D3-0FE78F79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Collaborations entre </a:t>
            </a:r>
            <a:r>
              <a:rPr lang="en-US" dirty="0" err="1"/>
              <a:t>editeurs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2 </a:t>
            </a:r>
            <a:r>
              <a:rPr lang="en-US" dirty="0" err="1"/>
              <a:t>noms</a:t>
            </a:r>
            <a:r>
              <a:rPr lang="en-US" dirty="0"/>
              <a:t> </a:t>
            </a:r>
            <a:r>
              <a:rPr lang="en-US" dirty="0" err="1"/>
              <a:t>d’editeurs</a:t>
            </a:r>
            <a:r>
              <a:rPr lang="en-US" dirty="0"/>
              <a:t> </a:t>
            </a:r>
            <a:r>
              <a:rPr lang="en-US" dirty="0" err="1"/>
              <a:t>considérés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un </a:t>
            </a:r>
            <a:r>
              <a:rPr lang="en-US" dirty="0" err="1"/>
              <a:t>nouvel</a:t>
            </a:r>
            <a:r>
              <a:rPr lang="en-US" dirty="0"/>
              <a:t> </a:t>
            </a:r>
            <a:r>
              <a:rPr lang="en-US" dirty="0" err="1"/>
              <a:t>éditeur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A12B3-4EA8-3FFF-4A4B-6DDFA2C58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"Actes 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Sud-L'An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2« </a:t>
            </a: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Kana-Dargaud-Lombard</a:t>
            </a: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"Didier-Erudition"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Louvre-Lens« 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"Vega-Dupuis“</a:t>
            </a: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"Auzas éditeurs-Imago"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23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49D8-8F93-0D5D-3FC9-18E11C51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Dupliqués</a:t>
            </a:r>
            <a:r>
              <a:rPr lang="en-US" dirty="0"/>
              <a:t> </a:t>
            </a:r>
            <a:r>
              <a:rPr lang="en-US" dirty="0" err="1"/>
              <a:t>éditeurs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52D55-8075-E32A-409F-3E31E3217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53/2298 = 2% </a:t>
            </a:r>
            <a:r>
              <a:rPr lang="en-US" dirty="0" err="1"/>
              <a:t>dupliqués</a:t>
            </a:r>
            <a:r>
              <a:rPr lang="en-US" dirty="0"/>
              <a:t> BNF/Constellations</a:t>
            </a:r>
          </a:p>
          <a:p>
            <a:pPr lvl="1"/>
            <a:r>
              <a:rPr lang="en-US" dirty="0"/>
              <a:t>Parfois, </a:t>
            </a:r>
            <a:r>
              <a:rPr lang="en-US" dirty="0" err="1"/>
              <a:t>triplés</a:t>
            </a:r>
            <a:r>
              <a:rPr lang="en-US" dirty="0"/>
              <a:t> </a:t>
            </a:r>
            <a:r>
              <a:rPr lang="en-US" dirty="0" err="1"/>
              <a:t>dupliques</a:t>
            </a:r>
            <a:r>
              <a:rPr lang="en-US" dirty="0"/>
              <a:t>: 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(Gründ, Grund,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LibrairieGrnd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  <a:p>
            <a:pPr lvl="1"/>
            <a:r>
              <a:rPr lang="en-US" dirty="0" err="1"/>
              <a:t>éliminés</a:t>
            </a:r>
            <a:endParaRPr lang="en-US" dirty="0"/>
          </a:p>
          <a:p>
            <a:r>
              <a:rPr lang="en-US" dirty="0"/>
              <a:t>7/1022 = 0.06% </a:t>
            </a:r>
            <a:r>
              <a:rPr lang="en-US" dirty="0" err="1"/>
              <a:t>dupliqués</a:t>
            </a:r>
            <a:r>
              <a:rPr lang="en-US" dirty="0"/>
              <a:t> BTLF</a:t>
            </a:r>
          </a:p>
          <a:p>
            <a:pPr lvl="1"/>
            <a:r>
              <a:rPr lang="en-US" dirty="0" err="1"/>
              <a:t>Seulement</a:t>
            </a:r>
            <a:r>
              <a:rPr lang="en-US" dirty="0"/>
              <a:t> </a:t>
            </a:r>
            <a:r>
              <a:rPr lang="en-US"/>
              <a:t>paires</a:t>
            </a:r>
            <a:r>
              <a:rPr lang="en-US" dirty="0"/>
              <a:t> de </a:t>
            </a:r>
            <a:r>
              <a:rPr lang="en-US" dirty="0" err="1"/>
              <a:t>dupliqués</a:t>
            </a:r>
            <a:endParaRPr lang="en-US" dirty="0"/>
          </a:p>
          <a:p>
            <a:pPr lvl="1"/>
            <a:r>
              <a:rPr lang="en-US" dirty="0"/>
              <a:t>Pas </a:t>
            </a:r>
            <a:r>
              <a:rPr lang="en-US" dirty="0" err="1"/>
              <a:t>éliminés</a:t>
            </a:r>
            <a:r>
              <a:rPr lang="en-US" dirty="0"/>
              <a:t> car </a:t>
            </a:r>
            <a:r>
              <a:rPr lang="en-US" dirty="0" err="1"/>
              <a:t>proporition</a:t>
            </a:r>
            <a:r>
              <a:rPr lang="en-US" dirty="0"/>
              <a:t> </a:t>
            </a:r>
            <a:r>
              <a:rPr lang="en-US" dirty="0" err="1"/>
              <a:t>tres</a:t>
            </a:r>
            <a:r>
              <a:rPr lang="en-US" dirty="0"/>
              <a:t> petite</a:t>
            </a:r>
          </a:p>
          <a:p>
            <a:pPr lvl="1"/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352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CD78-B0B2-7C5B-56E2-1DA4811B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Editeurs</a:t>
            </a:r>
            <a:r>
              <a:rPr lang="en-US" dirty="0"/>
              <a:t> à </a:t>
            </a:r>
            <a:r>
              <a:rPr lang="en-US" dirty="0" err="1"/>
              <a:t>hierarchiser</a:t>
            </a:r>
            <a:r>
              <a:rPr lang="en-US" dirty="0"/>
              <a:t> -&gt; utile ? On </a:t>
            </a:r>
            <a:r>
              <a:rPr lang="en-US" dirty="0" err="1"/>
              <a:t>pourrait</a:t>
            </a:r>
            <a:r>
              <a:rPr lang="en-US" dirty="0"/>
              <a:t> </a:t>
            </a:r>
            <a:r>
              <a:rPr lang="en-US" dirty="0" err="1"/>
              <a:t>juste</a:t>
            </a:r>
            <a:r>
              <a:rPr lang="en-US" dirty="0"/>
              <a:t> </a:t>
            </a:r>
            <a:r>
              <a:rPr lang="en-US" dirty="0" err="1"/>
              <a:t>enlever</a:t>
            </a:r>
            <a:r>
              <a:rPr lang="en-US" dirty="0"/>
              <a:t> les </a:t>
            </a:r>
            <a:r>
              <a:rPr lang="en-US" dirty="0" err="1"/>
              <a:t>noms</a:t>
            </a:r>
            <a:r>
              <a:rPr lang="en-US" dirty="0"/>
              <a:t> de pays et “junior/jeunesse”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26091-F655-F80A-3B21-812162510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"Dargaud-Jeunesse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 »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Dargaud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Hachette Romans &amp; Hachette </a:t>
            </a:r>
          </a:p>
          <a:p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"Michel Lafon Poche«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"Michel_Lafon«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Michalon Jeunesse &amp; Michalon</a:t>
            </a: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"Locus solus junior« 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LocusSolus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« 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"l'Harmattan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Guinée"l'Harmattan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Mali"l'Harmattan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-Sénégal &amp; l’harmattan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italia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"Hachette Enfants« 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&amp; Hachette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"Dark Horse Books"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&amp;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Dark_Horse_Comics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"Epsilon"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&amp; Epsilon BD</a:t>
            </a: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"le Temps junior« 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et le Temps</a:t>
            </a: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"Amnesty international France"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"Amnesty International"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"Delachaux et 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Niestlé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jeunesse"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"Delachaux et 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Niestlé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"Le Sablier jeunesse"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&amp; sablier</a:t>
            </a: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"Bayard Canada Livres"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"Bayard Canada"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"Locus solus junior"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"Locus Solus"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"Urban China« 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"Urban"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"White star kids"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"White Star"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Auzou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éveil"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+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Auzou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BD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Auzou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"Le Lotus et l'éléphant"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 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"Le lotus et le petit éléphant"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A31515"/>
              </a:solidFill>
              <a:effectLst/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420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CE43-84F0-025D-29AB-E5F47359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Auteurs rates (pas </a:t>
            </a:r>
            <a:r>
              <a:rPr lang="en-US" dirty="0" err="1"/>
              <a:t>alignés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9259E-323D-A1DB-185A-709012C6C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Plupart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l’air</a:t>
            </a:r>
            <a:r>
              <a:rPr lang="en-US" dirty="0"/>
              <a:t> </a:t>
            </a:r>
            <a:r>
              <a:rPr lang="en-US" dirty="0" err="1"/>
              <a:t>vrai</a:t>
            </a:r>
            <a:r>
              <a:rPr lang="en-US" dirty="0"/>
              <a:t> </a:t>
            </a:r>
            <a:r>
              <a:rPr lang="en-US" dirty="0" err="1"/>
              <a:t>négatif</a:t>
            </a:r>
            <a:endParaRPr lang="en-US" dirty="0"/>
          </a:p>
          <a:p>
            <a:r>
              <a:rPr lang="en-US" dirty="0" err="1"/>
              <a:t>Certains</a:t>
            </a:r>
            <a:r>
              <a:rPr lang="en-US" dirty="0"/>
              <a:t> Faux-</a:t>
            </a:r>
            <a:r>
              <a:rPr lang="en-US" dirty="0" err="1"/>
              <a:t>Négatif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très dur à </a:t>
            </a:r>
            <a:r>
              <a:rPr lang="en-US" dirty="0" err="1"/>
              <a:t>automatiser</a:t>
            </a:r>
            <a:r>
              <a:rPr lang="en-US" dirty="0"/>
              <a:t> car nom </a:t>
            </a:r>
            <a:r>
              <a:rPr lang="en-US" dirty="0" err="1"/>
              <a:t>en</a:t>
            </a:r>
            <a:r>
              <a:rPr lang="en-US" dirty="0"/>
              <a:t> plus</a:t>
            </a:r>
          </a:p>
          <a:p>
            <a:pPr lvl="1"/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Natacha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Scheidhauer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(Constellations) vs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Natacha 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Scheidhauer-Fradin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(BTLF)</a:t>
            </a:r>
          </a:p>
          <a:p>
            <a:pPr lvl="1"/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Virginie Jouannet Roussel (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Constellations) vs 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Virginie Roussel (BTLF)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Certains faux-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negatif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faciles car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formattage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fr-F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Hye-sook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Kang (Constellations) vs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Hye-Sook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« 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(BTLF)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Idée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isbnlib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si on avait le nom, prénom séparé pour toutes les source 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isbnlib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ou re-extraire données BTLF/Constellations):</a:t>
            </a:r>
          </a:p>
          <a:p>
            <a:pPr lvl="1"/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 nom famille est le même et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inclus dans le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 l’autre source -&gt; aligner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Si nom famille inclus dans nom de famille &amp;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prenom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inclus dans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prenom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 non famille inclue dans nom de famille et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est le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meme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81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CE43-84F0-025D-29AB-E5F47359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161"/>
            <a:ext cx="10515600" cy="1325563"/>
          </a:xfrm>
        </p:spPr>
        <p:txBody>
          <a:bodyPr/>
          <a:lstStyle/>
          <a:p>
            <a:r>
              <a:rPr lang="en-US" dirty="0"/>
              <a:t>Auteurs rates (pas </a:t>
            </a:r>
            <a:r>
              <a:rPr lang="en-US" dirty="0" err="1"/>
              <a:t>alignés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9259E-323D-A1DB-185A-709012C6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719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Auteurs multiples 121/30000: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parfois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extraction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n’est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pas bonne 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alors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que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correcte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depuis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isbnlib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http://catalogue.bnf.fr/ark:/12148/cb472007132</a:t>
            </a:r>
          </a:p>
          <a:p>
            <a:pPr lvl="1"/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http://catalogue.bnf.fr/ark:/12148/cb471749386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2CAE2-B7E2-4C89-BAA0-C4F4F6B9C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748" y="2397882"/>
            <a:ext cx="5748794" cy="36769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FC55E8-B64D-CB75-DB6E-019553499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10368"/>
            <a:ext cx="5048955" cy="3324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FF169E-A0A1-1E0B-DEF1-BC92CBA03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98" y="3882159"/>
            <a:ext cx="4591691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4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37826-E159-0B0E-2393-1C7AD766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</a:t>
            </a:r>
            <a:r>
              <a:rPr lang="en-US" dirty="0" err="1"/>
              <a:t>traitement</a:t>
            </a:r>
            <a:r>
              <a:rPr lang="en-US" dirty="0"/>
              <a:t> auteurs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A6809-BAF0-5E64-3CF5-67D496EB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~ 25 auteurs dupliqués dans BTLF</a:t>
            </a:r>
          </a:p>
          <a:p>
            <a:pPr lvl="2"/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Match se font sur 1 seul auteur, mais duplication </a:t>
            </a:r>
            <a:r>
              <a:rPr lang="fr-FR">
                <a:solidFill>
                  <a:srgbClr val="000000"/>
                </a:solidFill>
                <a:latin typeface="Consolas" panose="020B0609020204030204" pitchFamily="49" charset="0"/>
              </a:rPr>
              <a:t>encore présente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8400 -&gt;8696 alignement BTLF-Constellations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28656 -&gt; 29602 alignement 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BTLF-Constellations-BNF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2579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11954</TotalTime>
  <Words>1813</Words>
  <Application>Microsoft Office PowerPoint</Application>
  <PresentationFormat>Widescreen</PresentationFormat>
  <Paragraphs>326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roboto_condensed</vt:lpstr>
      <vt:lpstr>Trebuchet MS</vt:lpstr>
      <vt:lpstr>Office Theme</vt:lpstr>
      <vt:lpstr>Meeting #4</vt:lpstr>
      <vt:lpstr>Livres manquants BTLF</vt:lpstr>
      <vt:lpstr>Consolidation editeurs</vt:lpstr>
      <vt:lpstr>Collaborations entre editeurs:  2 noms d’editeurs considérés comme un nouvel éditeur</vt:lpstr>
      <vt:lpstr>Dupliqués éditeurs</vt:lpstr>
      <vt:lpstr>Editeurs à hierarchiser -&gt; utile ? On pourrait juste enlever les noms de pays et “junior/jeunesse”</vt:lpstr>
      <vt:lpstr>Auteurs rates (pas alignés)</vt:lpstr>
      <vt:lpstr>Auteurs rates (pas alignés)</vt:lpstr>
      <vt:lpstr>Pre-traitement auteurs</vt:lpstr>
      <vt:lpstr>Uniformisation ISBN: ISBNs BNF avec X à la fin</vt:lpstr>
      <vt:lpstr>Uniformisation ISBN: Proportion tailles ISBN</vt:lpstr>
      <vt:lpstr>Conversion ISBN 9/10 à ISBN 13</vt:lpstr>
      <vt:lpstr>SBN (9 numéros) à ISBN 10</vt:lpstr>
      <vt:lpstr>Conversion ISBN 10 à ISBN 13</vt:lpstr>
      <vt:lpstr>Algorithme BNF</vt:lpstr>
      <vt:lpstr>Résultat Algorithme</vt:lpstr>
      <vt:lpstr>Alignment isbn avant vs apres cleaning</vt:lpstr>
      <vt:lpstr>Champs fichier finaux</vt:lpstr>
      <vt:lpstr>Librairies (très) interessantes</vt:lpstr>
      <vt:lpstr>ISBN Lib</vt:lpstr>
      <vt:lpstr>PowerPoint Presentation</vt:lpstr>
      <vt:lpstr>Steps notebook: Alignement editeurs BTLF/BNF/Constellations</vt:lpstr>
      <vt:lpstr>Steps notebook: alignment auteurs</vt:lpstr>
      <vt:lpstr>Steps notebook: alignment editeurs</vt:lpstr>
      <vt:lpstr>Steps notebook: alignment auteurs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 Diler</dc:creator>
  <cp:lastModifiedBy>André Diler</cp:lastModifiedBy>
  <cp:revision>15</cp:revision>
  <dcterms:created xsi:type="dcterms:W3CDTF">2023-12-06T12:28:17Z</dcterms:created>
  <dcterms:modified xsi:type="dcterms:W3CDTF">2023-12-18T17:44:21Z</dcterms:modified>
</cp:coreProperties>
</file>