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 id="2147483696" r:id="rId3"/>
    <p:sldMasterId id="2147483708" r:id="rId4"/>
    <p:sldMasterId id="2147483720" r:id="rId5"/>
    <p:sldMasterId id="2147483732" r:id="rId6"/>
    <p:sldMasterId id="2147483753" r:id="rId7"/>
  </p:sldMasterIdLst>
  <p:notesMasterIdLst>
    <p:notesMasterId r:id="rId182"/>
  </p:notesMasterIdLst>
  <p:sldIdLst>
    <p:sldId id="398" r:id="rId8"/>
    <p:sldId id="422" r:id="rId9"/>
    <p:sldId id="421" r:id="rId10"/>
    <p:sldId id="423" r:id="rId11"/>
    <p:sldId id="424" r:id="rId12"/>
    <p:sldId id="426" r:id="rId13"/>
    <p:sldId id="427" r:id="rId14"/>
    <p:sldId id="618" r:id="rId15"/>
    <p:sldId id="619" r:id="rId16"/>
    <p:sldId id="428" r:id="rId17"/>
    <p:sldId id="434" r:id="rId18"/>
    <p:sldId id="433" r:id="rId19"/>
    <p:sldId id="515" r:id="rId20"/>
    <p:sldId id="525" r:id="rId21"/>
    <p:sldId id="526" r:id="rId22"/>
    <p:sldId id="527" r:id="rId23"/>
    <p:sldId id="528" r:id="rId24"/>
    <p:sldId id="529" r:id="rId25"/>
    <p:sldId id="522" r:id="rId26"/>
    <p:sldId id="524" r:id="rId27"/>
    <p:sldId id="523" r:id="rId28"/>
    <p:sldId id="516" r:id="rId29"/>
    <p:sldId id="437" r:id="rId30"/>
    <p:sldId id="520" r:id="rId31"/>
    <p:sldId id="439" r:id="rId32"/>
    <p:sldId id="436" r:id="rId33"/>
    <p:sldId id="521" r:id="rId34"/>
    <p:sldId id="438" r:id="rId35"/>
    <p:sldId id="508" r:id="rId36"/>
    <p:sldId id="509" r:id="rId37"/>
    <p:sldId id="510" r:id="rId38"/>
    <p:sldId id="511" r:id="rId39"/>
    <p:sldId id="587" r:id="rId40"/>
    <p:sldId id="443" r:id="rId41"/>
    <p:sldId id="531" r:id="rId42"/>
    <p:sldId id="448" r:id="rId43"/>
    <p:sldId id="530" r:id="rId44"/>
    <p:sldId id="441" r:id="rId45"/>
    <p:sldId id="532" r:id="rId46"/>
    <p:sldId id="440" r:id="rId47"/>
    <p:sldId id="534" r:id="rId48"/>
    <p:sldId id="442" r:id="rId49"/>
    <p:sldId id="504" r:id="rId50"/>
    <p:sldId id="505" r:id="rId51"/>
    <p:sldId id="535" r:id="rId52"/>
    <p:sldId id="506" r:id="rId53"/>
    <p:sldId id="507" r:id="rId54"/>
    <p:sldId id="533" r:id="rId55"/>
    <p:sldId id="444" r:id="rId56"/>
    <p:sldId id="536" r:id="rId57"/>
    <p:sldId id="445" r:id="rId58"/>
    <p:sldId id="537" r:id="rId59"/>
    <p:sldId id="517" r:id="rId60"/>
    <p:sldId id="539" r:id="rId61"/>
    <p:sldId id="538" r:id="rId62"/>
    <p:sldId id="518" r:id="rId63"/>
    <p:sldId id="446" r:id="rId64"/>
    <p:sldId id="447" r:id="rId65"/>
    <p:sldId id="540" r:id="rId66"/>
    <p:sldId id="541" r:id="rId67"/>
    <p:sldId id="592" r:id="rId68"/>
    <p:sldId id="588" r:id="rId69"/>
    <p:sldId id="589" r:id="rId70"/>
    <p:sldId id="590" r:id="rId71"/>
    <p:sldId id="616" r:id="rId72"/>
    <p:sldId id="617" r:id="rId73"/>
    <p:sldId id="591" r:id="rId74"/>
    <p:sldId id="597" r:id="rId75"/>
    <p:sldId id="598" r:id="rId76"/>
    <p:sldId id="599" r:id="rId77"/>
    <p:sldId id="600" r:id="rId78"/>
    <p:sldId id="601" r:id="rId79"/>
    <p:sldId id="602" r:id="rId80"/>
    <p:sldId id="603" r:id="rId81"/>
    <p:sldId id="604" r:id="rId82"/>
    <p:sldId id="605" r:id="rId83"/>
    <p:sldId id="606" r:id="rId84"/>
    <p:sldId id="607" r:id="rId85"/>
    <p:sldId id="608" r:id="rId86"/>
    <p:sldId id="609" r:id="rId87"/>
    <p:sldId id="610" r:id="rId88"/>
    <p:sldId id="611" r:id="rId89"/>
    <p:sldId id="612" r:id="rId90"/>
    <p:sldId id="613" r:id="rId91"/>
    <p:sldId id="449" r:id="rId92"/>
    <p:sldId id="451" r:id="rId93"/>
    <p:sldId id="452" r:id="rId94"/>
    <p:sldId id="453" r:id="rId95"/>
    <p:sldId id="457" r:id="rId96"/>
    <p:sldId id="458" r:id="rId97"/>
    <p:sldId id="459" r:id="rId98"/>
    <p:sldId id="460" r:id="rId99"/>
    <p:sldId id="461" r:id="rId100"/>
    <p:sldId id="462" r:id="rId101"/>
    <p:sldId id="464" r:id="rId102"/>
    <p:sldId id="463" r:id="rId103"/>
    <p:sldId id="620" r:id="rId104"/>
    <p:sldId id="465" r:id="rId105"/>
    <p:sldId id="466" r:id="rId106"/>
    <p:sldId id="467" r:id="rId107"/>
    <p:sldId id="468" r:id="rId108"/>
    <p:sldId id="614" r:id="rId109"/>
    <p:sldId id="615" r:id="rId110"/>
    <p:sldId id="470" r:id="rId111"/>
    <p:sldId id="471" r:id="rId112"/>
    <p:sldId id="472" r:id="rId113"/>
    <p:sldId id="469" r:id="rId114"/>
    <p:sldId id="473" r:id="rId115"/>
    <p:sldId id="474" r:id="rId116"/>
    <p:sldId id="475" r:id="rId117"/>
    <p:sldId id="476" r:id="rId118"/>
    <p:sldId id="477" r:id="rId119"/>
    <p:sldId id="478" r:id="rId120"/>
    <p:sldId id="479" r:id="rId121"/>
    <p:sldId id="480" r:id="rId122"/>
    <p:sldId id="561" r:id="rId123"/>
    <p:sldId id="562" r:id="rId124"/>
    <p:sldId id="563" r:id="rId125"/>
    <p:sldId id="564" r:id="rId126"/>
    <p:sldId id="565" r:id="rId127"/>
    <p:sldId id="481" r:id="rId128"/>
    <p:sldId id="482" r:id="rId129"/>
    <p:sldId id="596" r:id="rId130"/>
    <p:sldId id="483" r:id="rId131"/>
    <p:sldId id="484" r:id="rId132"/>
    <p:sldId id="485" r:id="rId133"/>
    <p:sldId id="486" r:id="rId134"/>
    <p:sldId id="488" r:id="rId135"/>
    <p:sldId id="489" r:id="rId136"/>
    <p:sldId id="490" r:id="rId137"/>
    <p:sldId id="491" r:id="rId138"/>
    <p:sldId id="492" r:id="rId139"/>
    <p:sldId id="493" r:id="rId140"/>
    <p:sldId id="494" r:id="rId141"/>
    <p:sldId id="495" r:id="rId142"/>
    <p:sldId id="496" r:id="rId143"/>
    <p:sldId id="585" r:id="rId144"/>
    <p:sldId id="497" r:id="rId145"/>
    <p:sldId id="498" r:id="rId146"/>
    <p:sldId id="499" r:id="rId147"/>
    <p:sldId id="500" r:id="rId148"/>
    <p:sldId id="501" r:id="rId149"/>
    <p:sldId id="576" r:id="rId150"/>
    <p:sldId id="573" r:id="rId151"/>
    <p:sldId id="574" r:id="rId152"/>
    <p:sldId id="571" r:id="rId153"/>
    <p:sldId id="572" r:id="rId154"/>
    <p:sldId id="584" r:id="rId155"/>
    <p:sldId id="578" r:id="rId156"/>
    <p:sldId id="580" r:id="rId157"/>
    <p:sldId id="577" r:id="rId158"/>
    <p:sldId id="581" r:id="rId159"/>
    <p:sldId id="582" r:id="rId160"/>
    <p:sldId id="583" r:id="rId161"/>
    <p:sldId id="586" r:id="rId162"/>
    <p:sldId id="566" r:id="rId163"/>
    <p:sldId id="567" r:id="rId164"/>
    <p:sldId id="568" r:id="rId165"/>
    <p:sldId id="569" r:id="rId166"/>
    <p:sldId id="570" r:id="rId167"/>
    <p:sldId id="543" r:id="rId168"/>
    <p:sldId id="546" r:id="rId169"/>
    <p:sldId id="544" r:id="rId170"/>
    <p:sldId id="547" r:id="rId171"/>
    <p:sldId id="549" r:id="rId172"/>
    <p:sldId id="550" r:id="rId173"/>
    <p:sldId id="551" r:id="rId174"/>
    <p:sldId id="553" r:id="rId175"/>
    <p:sldId id="556" r:id="rId176"/>
    <p:sldId id="552" r:id="rId177"/>
    <p:sldId id="554" r:id="rId178"/>
    <p:sldId id="555" r:id="rId179"/>
    <p:sldId id="558" r:id="rId180"/>
    <p:sldId id="559" r:id="rId1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ousry" initials="Y" lastIdx="1" clrIdx="0"/>
  <p:cmAuthor id="1" name="ahassan4"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0" autoAdjust="0"/>
    <p:restoredTop sz="77815" autoAdjust="0"/>
  </p:normalViewPr>
  <p:slideViewPr>
    <p:cSldViewPr>
      <p:cViewPr varScale="1">
        <p:scale>
          <a:sx n="56" d="100"/>
          <a:sy n="56" d="100"/>
        </p:scale>
        <p:origin x="-1812" y="-96"/>
      </p:cViewPr>
      <p:guideLst>
        <p:guide orient="horz" pos="2160"/>
        <p:guide pos="2880"/>
      </p:guideLst>
    </p:cSldViewPr>
  </p:slideViewPr>
  <p:outlineViewPr>
    <p:cViewPr>
      <p:scale>
        <a:sx n="33" d="100"/>
        <a:sy n="33" d="100"/>
      </p:scale>
      <p:origin x="0" y="88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38" Type="http://schemas.openxmlformats.org/officeDocument/2006/relationships/slide" Target="slides/slide131.xml"/><Relationship Id="rId154" Type="http://schemas.openxmlformats.org/officeDocument/2006/relationships/slide" Target="slides/slide147.xml"/><Relationship Id="rId159" Type="http://schemas.openxmlformats.org/officeDocument/2006/relationships/slide" Target="slides/slide152.xml"/><Relationship Id="rId175" Type="http://schemas.openxmlformats.org/officeDocument/2006/relationships/slide" Target="slides/slide168.xml"/><Relationship Id="rId170" Type="http://schemas.openxmlformats.org/officeDocument/2006/relationships/slide" Target="slides/slide163.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144" Type="http://schemas.openxmlformats.org/officeDocument/2006/relationships/slide" Target="slides/slide137.xml"/><Relationship Id="rId149" Type="http://schemas.openxmlformats.org/officeDocument/2006/relationships/slide" Target="slides/slide142.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160" Type="http://schemas.openxmlformats.org/officeDocument/2006/relationships/slide" Target="slides/slide153.xml"/><Relationship Id="rId165" Type="http://schemas.openxmlformats.org/officeDocument/2006/relationships/slide" Target="slides/slide158.xml"/><Relationship Id="rId181" Type="http://schemas.openxmlformats.org/officeDocument/2006/relationships/slide" Target="slides/slide174.xml"/><Relationship Id="rId186" Type="http://schemas.openxmlformats.org/officeDocument/2006/relationships/theme" Target="theme/theme1.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slide" Target="slides/slide127.xml"/><Relationship Id="rId139" Type="http://schemas.openxmlformats.org/officeDocument/2006/relationships/slide" Target="slides/slide132.xml"/><Relationship Id="rId80" Type="http://schemas.openxmlformats.org/officeDocument/2006/relationships/slide" Target="slides/slide73.xml"/><Relationship Id="rId85" Type="http://schemas.openxmlformats.org/officeDocument/2006/relationships/slide" Target="slides/slide78.xml"/><Relationship Id="rId150" Type="http://schemas.openxmlformats.org/officeDocument/2006/relationships/slide" Target="slides/slide143.xml"/><Relationship Id="rId155" Type="http://schemas.openxmlformats.org/officeDocument/2006/relationships/slide" Target="slides/slide148.xml"/><Relationship Id="rId171" Type="http://schemas.openxmlformats.org/officeDocument/2006/relationships/slide" Target="slides/slide164.xml"/><Relationship Id="rId176" Type="http://schemas.openxmlformats.org/officeDocument/2006/relationships/slide" Target="slides/slide169.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40" Type="http://schemas.openxmlformats.org/officeDocument/2006/relationships/slide" Target="slides/slide133.xml"/><Relationship Id="rId145" Type="http://schemas.openxmlformats.org/officeDocument/2006/relationships/slide" Target="slides/slide138.xml"/><Relationship Id="rId161" Type="http://schemas.openxmlformats.org/officeDocument/2006/relationships/slide" Target="slides/slide154.xml"/><Relationship Id="rId166" Type="http://schemas.openxmlformats.org/officeDocument/2006/relationships/slide" Target="slides/slide159.xml"/><Relationship Id="rId182" Type="http://schemas.openxmlformats.org/officeDocument/2006/relationships/notesMaster" Target="notesMasters/notesMaster1.xml"/><Relationship Id="rId18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slide" Target="slides/slide128.xml"/><Relationship Id="rId151" Type="http://schemas.openxmlformats.org/officeDocument/2006/relationships/slide" Target="slides/slide144.xml"/><Relationship Id="rId156" Type="http://schemas.openxmlformats.org/officeDocument/2006/relationships/slide" Target="slides/slide149.xml"/><Relationship Id="rId177" Type="http://schemas.openxmlformats.org/officeDocument/2006/relationships/slide" Target="slides/slide170.xml"/><Relationship Id="rId172" Type="http://schemas.openxmlformats.org/officeDocument/2006/relationships/slide" Target="slides/slide165.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slide" Target="slides/slide139.xml"/><Relationship Id="rId167" Type="http://schemas.openxmlformats.org/officeDocument/2006/relationships/slide" Target="slides/slide160.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162" Type="http://schemas.openxmlformats.org/officeDocument/2006/relationships/slide" Target="slides/slide155.xml"/><Relationship Id="rId183"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157" Type="http://schemas.openxmlformats.org/officeDocument/2006/relationships/slide" Target="slides/slide150.xml"/><Relationship Id="rId178" Type="http://schemas.openxmlformats.org/officeDocument/2006/relationships/slide" Target="slides/slide171.xml"/><Relationship Id="rId61" Type="http://schemas.openxmlformats.org/officeDocument/2006/relationships/slide" Target="slides/slide54.xml"/><Relationship Id="rId82" Type="http://schemas.openxmlformats.org/officeDocument/2006/relationships/slide" Target="slides/slide75.xml"/><Relationship Id="rId152" Type="http://schemas.openxmlformats.org/officeDocument/2006/relationships/slide" Target="slides/slide145.xml"/><Relationship Id="rId173" Type="http://schemas.openxmlformats.org/officeDocument/2006/relationships/slide" Target="slides/slide166.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168" Type="http://schemas.openxmlformats.org/officeDocument/2006/relationships/slide" Target="slides/slide16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163" Type="http://schemas.openxmlformats.org/officeDocument/2006/relationships/slide" Target="slides/slide156.xml"/><Relationship Id="rId184"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slide" Target="slides/slide15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slide" Target="slides/slide146.xml"/><Relationship Id="rId174" Type="http://schemas.openxmlformats.org/officeDocument/2006/relationships/slide" Target="slides/slide167.xml"/><Relationship Id="rId179" Type="http://schemas.openxmlformats.org/officeDocument/2006/relationships/slide" Target="slides/slide172.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slide" Target="slides/slide136.xml"/><Relationship Id="rId148" Type="http://schemas.openxmlformats.org/officeDocument/2006/relationships/slide" Target="slides/slide141.xml"/><Relationship Id="rId164" Type="http://schemas.openxmlformats.org/officeDocument/2006/relationships/slide" Target="slides/slide157.xml"/><Relationship Id="rId169" Type="http://schemas.openxmlformats.org/officeDocument/2006/relationships/slide" Target="slides/slide162.xml"/><Relationship Id="rId18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80" Type="http://schemas.openxmlformats.org/officeDocument/2006/relationships/slide" Target="slides/slide1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76ED57-71D1-4291-8B50-6FC60A6785F1}" type="datetimeFigureOut">
              <a:rPr lang="en-US" smtClean="0"/>
              <a:t>3/14/2015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57C19-B8C6-4F79-B899-7A66A1053404}" type="slidenum">
              <a:rPr lang="en-US" smtClean="0"/>
              <a:t>‹#›</a:t>
            </a:fld>
            <a:endParaRPr lang="en-US" dirty="0"/>
          </a:p>
        </p:txBody>
      </p:sp>
    </p:spTree>
    <p:extLst>
      <p:ext uri="{BB962C8B-B14F-4D97-AF65-F5344CB8AC3E}">
        <p14:creationId xmlns:p14="http://schemas.microsoft.com/office/powerpoint/2010/main" val="397401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fld id="{E8457089-7D75-4B84-BF62-425B7A14D805}" type="slidenum">
              <a:rPr lang="de-DE" sz="1200" smtClean="0">
                <a:solidFill>
                  <a:prstClr val="black"/>
                </a:solidFill>
              </a:rPr>
              <a:pPr eaLnBrk="1" hangingPunct="1"/>
              <a:t>1</a:t>
            </a:fld>
            <a:endParaRPr lang="de-DE" sz="1200" smtClean="0">
              <a:solidFill>
                <a:prstClr val="black"/>
              </a:solidFill>
            </a:endParaRPr>
          </a:p>
        </p:txBody>
      </p:sp>
      <p:sp>
        <p:nvSpPr>
          <p:cNvPr id="7171" name="Rectangle 7"/>
          <p:cNvSpPr txBox="1">
            <a:spLocks noGrp="1" noChangeArrowheads="1"/>
          </p:cNvSpPr>
          <p:nvPr/>
        </p:nvSpPr>
        <p:spPr bwMode="auto">
          <a:xfrm>
            <a:off x="3887788" y="8689975"/>
            <a:ext cx="29702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24" tIns="47416" rIns="94824" bIns="47416" anchor="b"/>
          <a:lstStyle>
            <a:lvl1pPr defTabSz="947738" eaLnBrk="0" hangingPunct="0">
              <a:defRPr sz="2000">
                <a:solidFill>
                  <a:schemeClr val="tx1"/>
                </a:solidFill>
                <a:latin typeface="Arial" charset="0"/>
                <a:cs typeface="Arial" charset="0"/>
              </a:defRPr>
            </a:lvl1pPr>
            <a:lvl2pPr marL="742950" indent="-285750" defTabSz="947738" eaLnBrk="0" hangingPunct="0">
              <a:defRPr sz="2000">
                <a:solidFill>
                  <a:schemeClr val="tx1"/>
                </a:solidFill>
                <a:latin typeface="Arial" charset="0"/>
                <a:cs typeface="Arial" charset="0"/>
              </a:defRPr>
            </a:lvl2pPr>
            <a:lvl3pPr marL="1143000" indent="-228600" defTabSz="947738" eaLnBrk="0" hangingPunct="0">
              <a:defRPr sz="2000">
                <a:solidFill>
                  <a:schemeClr val="tx1"/>
                </a:solidFill>
                <a:latin typeface="Arial" charset="0"/>
                <a:cs typeface="Arial" charset="0"/>
              </a:defRPr>
            </a:lvl3pPr>
            <a:lvl4pPr marL="1600200" indent="-228600" defTabSz="947738" eaLnBrk="0" hangingPunct="0">
              <a:defRPr sz="2000">
                <a:solidFill>
                  <a:schemeClr val="tx1"/>
                </a:solidFill>
                <a:latin typeface="Arial" charset="0"/>
                <a:cs typeface="Arial" charset="0"/>
              </a:defRPr>
            </a:lvl4pPr>
            <a:lvl5pPr marL="2057400" indent="-228600" defTabSz="947738" eaLnBrk="0" hangingPunct="0">
              <a:defRPr sz="2000">
                <a:solidFill>
                  <a:schemeClr val="tx1"/>
                </a:solidFill>
                <a:latin typeface="Arial" charset="0"/>
                <a:cs typeface="Arial" charset="0"/>
              </a:defRPr>
            </a:lvl5pPr>
            <a:lvl6pPr marL="2514600" indent="-228600" defTabSz="947738" eaLnBrk="0" fontAlgn="base" hangingPunct="0">
              <a:spcBef>
                <a:spcPct val="0"/>
              </a:spcBef>
              <a:spcAft>
                <a:spcPct val="0"/>
              </a:spcAft>
              <a:defRPr sz="2000">
                <a:solidFill>
                  <a:schemeClr val="tx1"/>
                </a:solidFill>
                <a:latin typeface="Arial" charset="0"/>
                <a:cs typeface="Arial" charset="0"/>
              </a:defRPr>
            </a:lvl6pPr>
            <a:lvl7pPr marL="2971800" indent="-228600" defTabSz="947738" eaLnBrk="0" fontAlgn="base" hangingPunct="0">
              <a:spcBef>
                <a:spcPct val="0"/>
              </a:spcBef>
              <a:spcAft>
                <a:spcPct val="0"/>
              </a:spcAft>
              <a:defRPr sz="2000">
                <a:solidFill>
                  <a:schemeClr val="tx1"/>
                </a:solidFill>
                <a:latin typeface="Arial" charset="0"/>
                <a:cs typeface="Arial" charset="0"/>
              </a:defRPr>
            </a:lvl7pPr>
            <a:lvl8pPr marL="3429000" indent="-228600" defTabSz="947738" eaLnBrk="0" fontAlgn="base" hangingPunct="0">
              <a:spcBef>
                <a:spcPct val="0"/>
              </a:spcBef>
              <a:spcAft>
                <a:spcPct val="0"/>
              </a:spcAft>
              <a:defRPr sz="2000">
                <a:solidFill>
                  <a:schemeClr val="tx1"/>
                </a:solidFill>
                <a:latin typeface="Arial" charset="0"/>
                <a:cs typeface="Arial" charset="0"/>
              </a:defRPr>
            </a:lvl8pPr>
            <a:lvl9pPr marL="3886200" indent="-228600" defTabSz="947738" eaLnBrk="0" fontAlgn="base" hangingPunct="0">
              <a:spcBef>
                <a:spcPct val="0"/>
              </a:spcBef>
              <a:spcAft>
                <a:spcPct val="0"/>
              </a:spcAft>
              <a:defRPr sz="2000">
                <a:solidFill>
                  <a:schemeClr val="tx1"/>
                </a:solidFill>
                <a:latin typeface="Arial" charset="0"/>
                <a:cs typeface="Arial" charset="0"/>
              </a:defRPr>
            </a:lvl9pPr>
          </a:lstStyle>
          <a:p>
            <a:pPr algn="r" eaLnBrk="1" fontAlgn="base" hangingPunct="1">
              <a:spcBef>
                <a:spcPct val="0"/>
              </a:spcBef>
              <a:spcAft>
                <a:spcPct val="0"/>
              </a:spcAft>
            </a:pPr>
            <a:fld id="{A971394A-8376-4C2E-AF41-7B1F18C7994E}" type="slidenum">
              <a:rPr lang="en-GB" sz="1300">
                <a:solidFill>
                  <a:prstClr val="black"/>
                </a:solidFill>
              </a:rPr>
              <a:pPr algn="r" eaLnBrk="1" fontAlgn="base" hangingPunct="1">
                <a:spcBef>
                  <a:spcPct val="0"/>
                </a:spcBef>
                <a:spcAft>
                  <a:spcPct val="0"/>
                </a:spcAft>
              </a:pPr>
              <a:t>1</a:t>
            </a:fld>
            <a:endParaRPr lang="en-GB" sz="1300" dirty="0">
              <a:solidFill>
                <a:prstClr val="black"/>
              </a:solidFill>
            </a:endParaRPr>
          </a:p>
        </p:txBody>
      </p:sp>
      <p:sp>
        <p:nvSpPr>
          <p:cNvPr id="7172" name="Rectangle 2"/>
          <p:cNvSpPr>
            <a:spLocks noGrp="1" noRot="1" noChangeAspect="1" noChangeArrowheads="1" noTextEdit="1"/>
          </p:cNvSpPr>
          <p:nvPr>
            <p:ph type="sldImg"/>
          </p:nvPr>
        </p:nvSpPr>
        <p:spPr>
          <a:xfrm>
            <a:off x="1143000" y="685800"/>
            <a:ext cx="4573588" cy="3430588"/>
          </a:xfrm>
          <a:ln/>
        </p:spPr>
      </p:sp>
      <p:sp>
        <p:nvSpPr>
          <p:cNvPr id="717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24" tIns="47416" rIns="94824" bIns="47416"/>
          <a:lstStyle/>
          <a:p>
            <a:pPr eaLnBrk="1" hangingPunct="1"/>
            <a:endParaRPr lang="en-US" dirty="0" smtClean="0"/>
          </a:p>
          <a:p>
            <a:pPr eaLnBrk="1" hangingPunct="1"/>
            <a:r>
              <a:rPr lang="ar-EG" dirty="0" smtClean="0"/>
              <a:t>السلام</a:t>
            </a:r>
            <a:r>
              <a:rPr lang="ar-EG" baseline="0" dirty="0" smtClean="0"/>
              <a:t> عليكم و رحمه الله </a:t>
            </a:r>
          </a:p>
          <a:p>
            <a:pPr eaLnBrk="1" hangingPunct="1"/>
            <a:r>
              <a:rPr lang="ar-EG" baseline="0" dirty="0" smtClean="0"/>
              <a:t>بسم الله الرحمن الرحيم و قل ربي زدني علما</a:t>
            </a:r>
          </a:p>
          <a:p>
            <a:pPr eaLnBrk="1" hangingPunct="1"/>
            <a:r>
              <a:rPr lang="ar-EG" baseline="0" dirty="0" smtClean="0"/>
              <a:t>معاكم احمد يسري </a:t>
            </a:r>
          </a:p>
          <a:p>
            <a:pPr eaLnBrk="1" hangingPunct="1"/>
            <a:r>
              <a:rPr lang="ar-EG" baseline="0" dirty="0" smtClean="0"/>
              <a:t>من شركه امبديد فاب</a:t>
            </a:r>
          </a:p>
          <a:p>
            <a:pPr eaLnBrk="1" hangingPunct="1"/>
            <a:r>
              <a:rPr lang="ar-EG" baseline="0" dirty="0" smtClean="0"/>
              <a:t>و انهارده هنتكبلم عن </a:t>
            </a:r>
          </a:p>
          <a:p>
            <a:pPr eaLnBrk="1" hangingPunct="1"/>
            <a:r>
              <a:rPr lang="en-US" baseline="0" dirty="0" smtClean="0"/>
              <a:t>c</a:t>
            </a:r>
            <a:endParaRPr lang="de-DE"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 always…</a:t>
            </a:r>
            <a:r>
              <a:rPr lang="en-US" dirty="0" smtClean="0"/>
              <a:t> Types such as </a:t>
            </a:r>
            <a:r>
              <a:rPr lang="en-US" dirty="0" err="1" smtClean="0"/>
              <a:t>int</a:t>
            </a:r>
            <a:r>
              <a:rPr lang="en-US" dirty="0" smtClean="0"/>
              <a:t> vary in size depending on the architecture.  On a 32 bit or 64 bit platform, </a:t>
            </a:r>
            <a:r>
              <a:rPr lang="en-US" dirty="0" err="1" smtClean="0"/>
              <a:t>ints</a:t>
            </a:r>
            <a:r>
              <a:rPr lang="en-US" dirty="0" smtClean="0"/>
              <a:t> are 4 bytes (32 bits).  On an 8 or 16 bit platform, an </a:t>
            </a:r>
            <a:r>
              <a:rPr lang="en-US" dirty="0" err="1" smtClean="0"/>
              <a:t>int</a:t>
            </a:r>
            <a:r>
              <a:rPr lang="en-US" dirty="0" smtClean="0"/>
              <a:t> is 2 bytes (16 bits).  The safest</a:t>
            </a:r>
            <a:r>
              <a:rPr lang="en-US" baseline="0" dirty="0" smtClean="0"/>
              <a:t> way </a:t>
            </a:r>
            <a:r>
              <a:rPr lang="en-US" dirty="0" smtClean="0"/>
              <a:t>to specify types is e.g. int32_t, int16_t., int8_t, defined in #include &lt;</a:t>
            </a:r>
            <a:r>
              <a:rPr lang="en-US" dirty="0" err="1" smtClean="0"/>
              <a:t>inttypes.h</a:t>
            </a:r>
            <a:r>
              <a:rPr lang="en-US" dirty="0" smtClean="0"/>
              <a:t>&gt;. Unfortunately, </a:t>
            </a:r>
            <a:r>
              <a:rPr lang="en-US" dirty="0" err="1" smtClean="0"/>
              <a:t>inttypes.h</a:t>
            </a:r>
            <a:r>
              <a:rPr lang="en-US" dirty="0" smtClean="0"/>
              <a:t> is</a:t>
            </a:r>
            <a:r>
              <a:rPr lang="en-US" baseline="0" dirty="0" smtClean="0"/>
              <a:t> not provided in the hardware.</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8857C19-B8C6-4F79-B899-7A66A1053404}" type="slidenum">
              <a:rPr lang="en-US" smtClean="0"/>
              <a:t>10</a:t>
            </a:fld>
            <a:endParaRPr lang="en-US"/>
          </a:p>
        </p:txBody>
      </p:sp>
    </p:spTree>
    <p:extLst>
      <p:ext uri="{BB962C8B-B14F-4D97-AF65-F5344CB8AC3E}">
        <p14:creationId xmlns:p14="http://schemas.microsoft.com/office/powerpoint/2010/main" val="2998964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108</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109</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110</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111</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Instructor/Narrator:</a:t>
            </a:r>
          </a:p>
          <a:p>
            <a:r>
              <a:rPr lang="en-US" dirty="0" smtClean="0"/>
              <a:t>This slide demonstrates multiple ways to obtain pointers and values of a 2-dimensional array.  </a:t>
            </a:r>
          </a:p>
          <a:p>
            <a:r>
              <a:rPr lang="en-US" dirty="0" smtClean="0"/>
              <a:t>When determining the index of a multidimensional array it is easiest to think of declaration as an array of arrays (which can be easily visualized with the given declaration).  The indices then start at the outermost array and work inwards.  The first index decides which inner array is selected.  The next index in this example decides which value of the chosen inner array is selected.</a:t>
            </a:r>
          </a:p>
          <a:p>
            <a:r>
              <a:rPr lang="en-US" dirty="0" smtClean="0"/>
              <a:t>When one of the indices is left off of an array variable, this also becomes a pointer to the first element of the array chosen by the given indices as demonstrated in the first few examples.  These pointers can be dereferenced (*) like any other pointer to return the value stored in that location.  A special case exists when the entire multidimensional array is dereferenced.  </a:t>
            </a:r>
          </a:p>
          <a:p>
            <a:r>
              <a:rPr lang="en-US" dirty="0" smtClean="0"/>
              <a:t>You may also wish to print this page as a reference, but programs in this class will generally not require the use of multidimensional arrays and pointers.</a:t>
            </a: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112</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113</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114</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115</a:t>
            </a:fld>
            <a:endParaRPr lang="en-US" dirty="0"/>
          </a:p>
        </p:txBody>
      </p:sp>
    </p:spTree>
    <p:extLst>
      <p:ext uri="{BB962C8B-B14F-4D97-AF65-F5344CB8AC3E}">
        <p14:creationId xmlns:p14="http://schemas.microsoft.com/office/powerpoint/2010/main" val="420413387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116</a:t>
            </a:fld>
            <a:endParaRPr lang="en-US" dirty="0"/>
          </a:p>
        </p:txBody>
      </p:sp>
    </p:spTree>
    <p:extLst>
      <p:ext uri="{BB962C8B-B14F-4D97-AF65-F5344CB8AC3E}">
        <p14:creationId xmlns:p14="http://schemas.microsoft.com/office/powerpoint/2010/main" val="231385753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117</a:t>
            </a:fld>
            <a:endParaRPr lang="en-US" dirty="0"/>
          </a:p>
        </p:txBody>
      </p:sp>
    </p:spTree>
    <p:extLst>
      <p:ext uri="{BB962C8B-B14F-4D97-AF65-F5344CB8AC3E}">
        <p14:creationId xmlns:p14="http://schemas.microsoft.com/office/powerpoint/2010/main" val="287976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sz="1200" b="0" i="0" u="none" strike="noStrike" kern="1200" baseline="0" dirty="0" smtClean="0">
                <a:solidFill>
                  <a:schemeClr val="tx1"/>
                </a:solidFill>
                <a:latin typeface="+mn-lt"/>
                <a:ea typeface="+mn-ea"/>
                <a:cs typeface="+mn-cs"/>
              </a:rPr>
              <a:t>في السي القواعد اللي هقولها دلوئتي بتطبق علي اسامي الفاريابلس و اسامي الفنكشنس بتاعتي</a:t>
            </a:r>
          </a:p>
          <a:p>
            <a:r>
              <a:rPr lang="ar-SA" sz="1200" b="0" i="0" u="none" strike="noStrike" kern="1200" baseline="0" dirty="0" smtClean="0">
                <a:solidFill>
                  <a:schemeClr val="tx1"/>
                </a:solidFill>
                <a:latin typeface="+mn-lt"/>
                <a:ea typeface="+mn-ea"/>
                <a:cs typeface="+mn-cs"/>
              </a:rPr>
              <a:t>1لازم الاسم يبدأ بحرف الفابيتيك علي او __</a:t>
            </a:r>
          </a:p>
          <a:p>
            <a:r>
              <a:rPr lang="ar-SA" sz="1200" b="0" i="0" u="none" strike="noStrike" kern="1200" baseline="0" dirty="0" smtClean="0">
                <a:solidFill>
                  <a:schemeClr val="tx1"/>
                </a:solidFill>
                <a:latin typeface="+mn-lt"/>
                <a:ea typeface="+mn-ea"/>
                <a:cs typeface="+mn-cs"/>
              </a:rPr>
              <a:t>ممكن يحتوي علي ارقام بس مينفعش يبدأ بيها</a:t>
            </a:r>
          </a:p>
          <a:p>
            <a:r>
              <a:rPr lang="ar-SA" sz="1200" b="0" i="0" u="none" strike="noStrike" kern="1200" baseline="0" dirty="0" smtClean="0">
                <a:solidFill>
                  <a:schemeClr val="tx1"/>
                </a:solidFill>
                <a:latin typeface="+mn-lt"/>
                <a:ea typeface="+mn-ea"/>
                <a:cs typeface="+mn-cs"/>
              </a:rPr>
              <a:t>في قواعد موجوده للتسميه </a:t>
            </a:r>
          </a:p>
          <a:p>
            <a:r>
              <a:rPr lang="ar-SA" sz="1200" b="0" i="0" u="none" strike="noStrike" kern="1200" baseline="0" dirty="0" smtClean="0">
                <a:solidFill>
                  <a:schemeClr val="tx1"/>
                </a:solidFill>
                <a:latin typeface="+mn-lt"/>
                <a:ea typeface="+mn-ea"/>
                <a:cs typeface="+mn-cs"/>
              </a:rPr>
              <a:t>فاكرين لما قولنا الريدابيليتي بتاعتي اهم حاجه</a:t>
            </a:r>
          </a:p>
          <a:p>
            <a:r>
              <a:rPr lang="ar-SA" sz="1200" b="0" i="0" u="none" strike="noStrike" kern="1200" baseline="0" dirty="0" smtClean="0">
                <a:solidFill>
                  <a:schemeClr val="tx1"/>
                </a:solidFill>
                <a:latin typeface="+mn-lt"/>
                <a:ea typeface="+mn-ea"/>
                <a:cs typeface="+mn-cs"/>
              </a:rPr>
              <a:t>يبقي لازم اخلي اسم الفاريابل يدل علي الفعل اللي هو بيعمله عشان لما اجي اقري الاسم فيما بعد ميخطلتش عليا الامور</a:t>
            </a:r>
          </a:p>
          <a:p>
            <a:r>
              <a:rPr lang="ar-SA" sz="1200" b="0" i="0" u="none" strike="noStrike" kern="1200" baseline="0" dirty="0" smtClean="0">
                <a:solidFill>
                  <a:schemeClr val="tx1"/>
                </a:solidFill>
                <a:latin typeface="+mn-lt"/>
                <a:ea typeface="+mn-ea"/>
                <a:cs typeface="+mn-cs"/>
              </a:rPr>
              <a:t>تمام </a:t>
            </a:r>
          </a:p>
          <a:p>
            <a:r>
              <a:rPr lang="ar-SA" sz="1200" b="0" i="0" u="none" strike="noStrike" kern="1200" baseline="0" dirty="0" smtClean="0">
                <a:solidFill>
                  <a:schemeClr val="tx1"/>
                </a:solidFill>
                <a:latin typeface="+mn-lt"/>
                <a:ea typeface="+mn-ea"/>
                <a:cs typeface="+mn-cs"/>
              </a:rPr>
              <a:t>وفي بعصض الاحيان لازم يكون الاسم عندي مكون من كلمتين مثلا ممكن اسمي فنكشن </a:t>
            </a:r>
          </a:p>
          <a:p>
            <a:r>
              <a:rPr lang="en-US" sz="1200" b="0" i="0" u="none" strike="noStrike" kern="1200" baseline="0" dirty="0" err="1" smtClean="0">
                <a:solidFill>
                  <a:schemeClr val="tx1"/>
                </a:solidFill>
                <a:latin typeface="+mn-lt"/>
                <a:ea typeface="+mn-ea"/>
                <a:cs typeface="+mn-cs"/>
              </a:rPr>
              <a:t>countDown</a:t>
            </a:r>
            <a:endParaRPr lang="en-US" sz="1200" b="0" i="0" u="none" strike="noStrike" kern="1200" baseline="0" dirty="0" smtClean="0">
              <a:solidFill>
                <a:schemeClr val="tx1"/>
              </a:solidFill>
              <a:latin typeface="+mn-lt"/>
              <a:ea typeface="+mn-ea"/>
              <a:cs typeface="+mn-cs"/>
            </a:endParaRPr>
          </a:p>
          <a:p>
            <a:r>
              <a:rPr lang="ar-SA" sz="1200" b="0" i="0" u="none" strike="noStrike" kern="1200" baseline="0" dirty="0" smtClean="0">
                <a:solidFill>
                  <a:schemeClr val="tx1"/>
                </a:solidFill>
                <a:latin typeface="+mn-lt"/>
                <a:ea typeface="+mn-ea"/>
                <a:cs typeface="+mn-cs"/>
              </a:rPr>
              <a:t>عشان هي شغلتها انها بتعد بالتناقص</a:t>
            </a:r>
          </a:p>
          <a:p>
            <a:r>
              <a:rPr lang="ar-SA" sz="1200" b="0" i="0" u="none" strike="noStrike" kern="1200" baseline="0" dirty="0" smtClean="0">
                <a:solidFill>
                  <a:schemeClr val="tx1"/>
                </a:solidFill>
                <a:latin typeface="+mn-lt"/>
                <a:ea typeface="+mn-ea"/>
                <a:cs typeface="+mn-cs"/>
              </a:rPr>
              <a:t>و في كذا طريقه لكده</a:t>
            </a:r>
          </a:p>
          <a:p>
            <a:r>
              <a:rPr lang="ar-SA" sz="1200" b="0" i="0" u="none" strike="noStrike" kern="1200" baseline="0" dirty="0" smtClean="0">
                <a:solidFill>
                  <a:schemeClr val="tx1"/>
                </a:solidFill>
                <a:latin typeface="+mn-lt"/>
                <a:ea typeface="+mn-ea"/>
                <a:cs typeface="+mn-cs"/>
              </a:rPr>
              <a:t>ززززززز</a:t>
            </a:r>
          </a:p>
          <a:p>
            <a:r>
              <a:rPr lang="ar-SA" sz="1200" b="0" i="0" u="none" strike="noStrike" kern="1200" baseline="0" dirty="0" smtClean="0">
                <a:solidFill>
                  <a:schemeClr val="tx1"/>
                </a:solidFill>
                <a:latin typeface="+mn-lt"/>
                <a:ea typeface="+mn-ea"/>
                <a:cs typeface="+mn-cs"/>
              </a:rPr>
              <a:t> اخر حاجه ميبقاش من السيستم كيووردس دي</a:t>
            </a:r>
          </a:p>
          <a:p>
            <a:r>
              <a:rPr lang="ar-SA" sz="1200" b="0" i="0" u="none" strike="noStrike" kern="1200" baseline="0" dirty="0" smtClean="0">
                <a:solidFill>
                  <a:schemeClr val="tx1"/>
                </a:solidFill>
                <a:latin typeface="+mn-lt"/>
                <a:ea typeface="+mn-ea"/>
                <a:cs typeface="+mn-cs"/>
              </a:rPr>
              <a:t>عشان مش يختلط علي الكوبيلر اذا كانت حاجه هو بيستخدمها ولا اسم فاريابل</a:t>
            </a:r>
          </a:p>
          <a:p>
            <a:r>
              <a:rPr lang="ar-SA" sz="1200" b="0" i="0" u="none" strike="noStrike" kern="1200" baseline="0" dirty="0" smtClean="0">
                <a:solidFill>
                  <a:schemeClr val="tx1"/>
                </a:solidFill>
                <a:latin typeface="+mn-lt"/>
                <a:ea typeface="+mn-ea"/>
                <a:cs typeface="+mn-cs"/>
              </a:rPr>
              <a:t>مش لازم تكون عارفهم دلوئتي لكهم و مش مهم انك تحفظهم دلوئتي هنقابلهم في خلال الكورس بتاعنا و نتعرف عليهم</a:t>
            </a:r>
          </a:p>
          <a:p>
            <a:r>
              <a:rPr lang="en-US" sz="1200" b="0" i="0" u="none" strike="noStrike" kern="1200" baseline="0" dirty="0" smtClean="0">
                <a:solidFill>
                  <a:schemeClr val="tx1"/>
                </a:solidFill>
                <a:latin typeface="+mn-lt"/>
                <a:ea typeface="+mn-ea"/>
                <a:cs typeface="+mn-cs"/>
              </a:rPr>
              <a:t>Don't worry if you can't remember all the C keywords the first time through. In the rest of the book, you'll become more familiar with them and start to use many of the keywords through examples and exercises.</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11</a:t>
            </a:fld>
            <a:endParaRPr lang="en-US"/>
          </a:p>
        </p:txBody>
      </p:sp>
    </p:spTree>
    <p:extLst>
      <p:ext uri="{BB962C8B-B14F-4D97-AF65-F5344CB8AC3E}">
        <p14:creationId xmlns:p14="http://schemas.microsoft.com/office/powerpoint/2010/main" val="240231518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118</a:t>
            </a:fld>
            <a:endParaRPr lang="en-US" dirty="0"/>
          </a:p>
        </p:txBody>
      </p:sp>
    </p:spTree>
    <p:extLst>
      <p:ext uri="{BB962C8B-B14F-4D97-AF65-F5344CB8AC3E}">
        <p14:creationId xmlns:p14="http://schemas.microsoft.com/office/powerpoint/2010/main" val="237976174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const</a:t>
            </a:r>
            <a:r>
              <a:rPr lang="en-US" b="1" dirty="0" smtClean="0"/>
              <a:t> </a:t>
            </a:r>
            <a:r>
              <a:rPr lang="en-US" b="1" dirty="0" err="1" smtClean="0"/>
              <a:t>struct</a:t>
            </a:r>
            <a:r>
              <a:rPr lang="en-US" b="1" dirty="0" smtClean="0"/>
              <a:t> </a:t>
            </a:r>
            <a:r>
              <a:rPr lang="en-US" b="1" dirty="0" err="1" smtClean="0"/>
              <a:t>Library_member</a:t>
            </a:r>
            <a:r>
              <a:rPr lang="en-US" b="1" dirty="0" smtClean="0"/>
              <a:t> *p is</a:t>
            </a:r>
            <a:r>
              <a:rPr lang="en-US" b="1" baseline="0" dirty="0" smtClean="0"/>
              <a:t> a pointer to </a:t>
            </a:r>
            <a:r>
              <a:rPr lang="en-US" b="1" baseline="0" dirty="0" err="1" smtClean="0"/>
              <a:t>const</a:t>
            </a:r>
            <a:r>
              <a:rPr lang="en-US" b="1" baseline="0" dirty="0" smtClean="0"/>
              <a:t> </a:t>
            </a:r>
            <a:r>
              <a:rPr lang="en-US" b="1" baseline="0" dirty="0" err="1" smtClean="0"/>
              <a:t>struct</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119</a:t>
            </a:fld>
            <a:endParaRPr lang="en-US" dirty="0"/>
          </a:p>
        </p:txBody>
      </p:sp>
    </p:spTree>
    <p:extLst>
      <p:ext uri="{BB962C8B-B14F-4D97-AF65-F5344CB8AC3E}">
        <p14:creationId xmlns:p14="http://schemas.microsoft.com/office/powerpoint/2010/main" val="276360984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120</a:t>
            </a:fld>
            <a:endParaRPr lang="en-US" dirty="0"/>
          </a:p>
        </p:txBody>
      </p:sp>
    </p:spTree>
    <p:extLst>
      <p:ext uri="{BB962C8B-B14F-4D97-AF65-F5344CB8AC3E}">
        <p14:creationId xmlns:p14="http://schemas.microsoft.com/office/powerpoint/2010/main" val="407775418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121</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 :</a:t>
            </a:r>
          </a:p>
          <a:p>
            <a:r>
              <a:rPr lang="en-US" smtClean="0"/>
              <a:t>*k=&amp;a;</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122</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1141413" y="685800"/>
            <a:ext cx="4567237" cy="3427413"/>
          </a:xfrm>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mtClean="0"/>
          </a:p>
        </p:txBody>
      </p:sp>
      <p:sp>
        <p:nvSpPr>
          <p:cNvPr id="2662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7DBDF0D7-CE26-4010-91CD-F9E652AF1E5A}" type="slidenum">
              <a:rPr lang="ar-SA" smtClean="0">
                <a:solidFill>
                  <a:srgbClr val="000000"/>
                </a:solidFill>
              </a:rPr>
              <a:pPr eaLnBrk="1" hangingPunct="1"/>
              <a:t>123</a:t>
            </a:fld>
            <a:endParaRPr lang="en-GB" smtClean="0">
              <a:solidFill>
                <a:srgbClr val="000000"/>
              </a:solidFill>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124</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125</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126</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127</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12</a:t>
            </a:fld>
            <a:endParaRPr lang="en-US"/>
          </a:p>
        </p:txBody>
      </p:sp>
    </p:spTree>
    <p:extLst>
      <p:ext uri="{BB962C8B-B14F-4D97-AF65-F5344CB8AC3E}">
        <p14:creationId xmlns:p14="http://schemas.microsoft.com/office/powerpoint/2010/main" val="32610880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128</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129</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130</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131</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132</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133</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134</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135</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136</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137</a:t>
            </a:fld>
            <a:endParaRPr lang="en-US" dirty="0"/>
          </a:p>
        </p:txBody>
      </p:sp>
    </p:spTree>
    <p:extLst>
      <p:ext uri="{BB962C8B-B14F-4D97-AF65-F5344CB8AC3E}">
        <p14:creationId xmlns:p14="http://schemas.microsoft.com/office/powerpoint/2010/main" val="3695392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13</a:t>
            </a:fld>
            <a:endParaRPr lang="en-US" dirty="0"/>
          </a:p>
        </p:txBody>
      </p:sp>
    </p:spTree>
    <p:extLst>
      <p:ext uri="{BB962C8B-B14F-4D97-AF65-F5344CB8AC3E}">
        <p14:creationId xmlns:p14="http://schemas.microsoft.com/office/powerpoint/2010/main" val="80572111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138</a:t>
            </a:fld>
            <a:endParaRPr lang="en-US" dirty="0"/>
          </a:p>
        </p:txBody>
      </p:sp>
    </p:spTree>
    <p:extLst>
      <p:ext uri="{BB962C8B-B14F-4D97-AF65-F5344CB8AC3E}">
        <p14:creationId xmlns:p14="http://schemas.microsoft.com/office/powerpoint/2010/main" val="39104250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solidFill>
                  <a:prstClr val="black"/>
                </a:solidFill>
              </a:rPr>
              <a:pPr/>
              <a:t>139</a:t>
            </a:fld>
            <a:endParaRPr lang="en-US">
              <a:solidFill>
                <a:prstClr val="black"/>
              </a:solidFill>
            </a:endParaRPr>
          </a:p>
        </p:txBody>
      </p:sp>
    </p:spTree>
    <p:extLst>
      <p:ext uri="{BB962C8B-B14F-4D97-AF65-F5344CB8AC3E}">
        <p14:creationId xmlns:p14="http://schemas.microsoft.com/office/powerpoint/2010/main" val="86514193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solidFill>
                  <a:prstClr val="black"/>
                </a:solidFill>
              </a:rPr>
              <a:pPr/>
              <a:t>140</a:t>
            </a:fld>
            <a:endParaRPr lang="en-US">
              <a:solidFill>
                <a:prstClr val="black"/>
              </a:solidFill>
            </a:endParaRPr>
          </a:p>
        </p:txBody>
      </p:sp>
    </p:spTree>
    <p:extLst>
      <p:ext uri="{BB962C8B-B14F-4D97-AF65-F5344CB8AC3E}">
        <p14:creationId xmlns:p14="http://schemas.microsoft.com/office/powerpoint/2010/main" val="86514193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solidFill>
                  <a:prstClr val="black"/>
                </a:solidFill>
              </a:rPr>
              <a:pPr/>
              <a:t>141</a:t>
            </a:fld>
            <a:endParaRPr lang="en-US">
              <a:solidFill>
                <a:prstClr val="black"/>
              </a:solidFill>
            </a:endParaRPr>
          </a:p>
        </p:txBody>
      </p:sp>
    </p:spTree>
    <p:extLst>
      <p:ext uri="{BB962C8B-B14F-4D97-AF65-F5344CB8AC3E}">
        <p14:creationId xmlns:p14="http://schemas.microsoft.com/office/powerpoint/2010/main" val="86514193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solidFill>
                  <a:prstClr val="black"/>
                </a:solidFill>
              </a:rPr>
              <a:pPr/>
              <a:t>142</a:t>
            </a:fld>
            <a:endParaRPr lang="en-US">
              <a:solidFill>
                <a:prstClr val="black"/>
              </a:solidFill>
            </a:endParaRPr>
          </a:p>
        </p:txBody>
      </p:sp>
    </p:spTree>
    <p:extLst>
      <p:ext uri="{BB962C8B-B14F-4D97-AF65-F5344CB8AC3E}">
        <p14:creationId xmlns:p14="http://schemas.microsoft.com/office/powerpoint/2010/main" val="86514193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143</a:t>
            </a:fld>
            <a:endParaRPr lang="en-US" dirty="0"/>
          </a:p>
        </p:txBody>
      </p:sp>
    </p:spTree>
    <p:extLst>
      <p:ext uri="{BB962C8B-B14F-4D97-AF65-F5344CB8AC3E}">
        <p14:creationId xmlns:p14="http://schemas.microsoft.com/office/powerpoint/2010/main" val="304884057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144</a:t>
            </a:fld>
            <a:endParaRPr lang="en-US" dirty="0"/>
          </a:p>
        </p:txBody>
      </p:sp>
    </p:spTree>
    <p:extLst>
      <p:ext uri="{BB962C8B-B14F-4D97-AF65-F5344CB8AC3E}">
        <p14:creationId xmlns:p14="http://schemas.microsoft.com/office/powerpoint/2010/main" val="118441023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145</a:t>
            </a:fld>
            <a:endParaRPr lang="en-US" dirty="0"/>
          </a:p>
        </p:txBody>
      </p:sp>
    </p:spTree>
    <p:extLst>
      <p:ext uri="{BB962C8B-B14F-4D97-AF65-F5344CB8AC3E}">
        <p14:creationId xmlns:p14="http://schemas.microsoft.com/office/powerpoint/2010/main" val="426359311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146</a:t>
            </a:fld>
            <a:endParaRPr lang="en-US" dirty="0"/>
          </a:p>
        </p:txBody>
      </p:sp>
    </p:spTree>
    <p:extLst>
      <p:ext uri="{BB962C8B-B14F-4D97-AF65-F5344CB8AC3E}">
        <p14:creationId xmlns:p14="http://schemas.microsoft.com/office/powerpoint/2010/main" val="28069372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147</a:t>
            </a:fld>
            <a:endParaRPr lang="en-US" dirty="0"/>
          </a:p>
        </p:txBody>
      </p:sp>
    </p:spTree>
    <p:extLst>
      <p:ext uri="{BB962C8B-B14F-4D97-AF65-F5344CB8AC3E}">
        <p14:creationId xmlns:p14="http://schemas.microsoft.com/office/powerpoint/2010/main" val="2029238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limits.h</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is the second standard header file we have met. This contains the definition of a number of constants giving the maximum and minimum sizes of the various kinds of integers. It is a text file and may be viewed with any text editor.</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14</a:t>
            </a:fld>
            <a:endParaRPr lang="en-US"/>
          </a:p>
        </p:txBody>
      </p:sp>
    </p:spTree>
    <p:extLst>
      <p:ext uri="{BB962C8B-B14F-4D97-AF65-F5344CB8AC3E}">
        <p14:creationId xmlns:p14="http://schemas.microsoft.com/office/powerpoint/2010/main" val="422489708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148</a:t>
            </a:fld>
            <a:endParaRPr lang="en-US" dirty="0"/>
          </a:p>
        </p:txBody>
      </p:sp>
    </p:spTree>
    <p:extLst>
      <p:ext uri="{BB962C8B-B14F-4D97-AF65-F5344CB8AC3E}">
        <p14:creationId xmlns:p14="http://schemas.microsoft.com/office/powerpoint/2010/main" val="199352834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149</a:t>
            </a:fld>
            <a:endParaRPr lang="en-US" dirty="0"/>
          </a:p>
        </p:txBody>
      </p:sp>
    </p:spTree>
    <p:extLst>
      <p:ext uri="{BB962C8B-B14F-4D97-AF65-F5344CB8AC3E}">
        <p14:creationId xmlns:p14="http://schemas.microsoft.com/office/powerpoint/2010/main" val="20630923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150</a:t>
            </a:fld>
            <a:endParaRPr lang="en-US" dirty="0"/>
          </a:p>
        </p:txBody>
      </p:sp>
    </p:spTree>
    <p:extLst>
      <p:ext uri="{BB962C8B-B14F-4D97-AF65-F5344CB8AC3E}">
        <p14:creationId xmlns:p14="http://schemas.microsoft.com/office/powerpoint/2010/main" val="135949684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151</a:t>
            </a:fld>
            <a:endParaRPr lang="en-US" dirty="0"/>
          </a:p>
        </p:txBody>
      </p:sp>
    </p:spTree>
    <p:extLst>
      <p:ext uri="{BB962C8B-B14F-4D97-AF65-F5344CB8AC3E}">
        <p14:creationId xmlns:p14="http://schemas.microsoft.com/office/powerpoint/2010/main" val="284731545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152</a:t>
            </a:fld>
            <a:endParaRPr lang="en-US" dirty="0"/>
          </a:p>
        </p:txBody>
      </p:sp>
    </p:spTree>
    <p:extLst>
      <p:ext uri="{BB962C8B-B14F-4D97-AF65-F5344CB8AC3E}">
        <p14:creationId xmlns:p14="http://schemas.microsoft.com/office/powerpoint/2010/main" val="313354976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153</a:t>
            </a:fld>
            <a:endParaRPr lang="en-US" dirty="0"/>
          </a:p>
        </p:txBody>
      </p:sp>
    </p:spTree>
    <p:extLst>
      <p:ext uri="{BB962C8B-B14F-4D97-AF65-F5344CB8AC3E}">
        <p14:creationId xmlns:p14="http://schemas.microsoft.com/office/powerpoint/2010/main" val="266398679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154</a:t>
            </a:fld>
            <a:endParaRPr lang="en-US" dirty="0"/>
          </a:p>
        </p:txBody>
      </p:sp>
    </p:spTree>
    <p:extLst>
      <p:ext uri="{BB962C8B-B14F-4D97-AF65-F5344CB8AC3E}">
        <p14:creationId xmlns:p14="http://schemas.microsoft.com/office/powerpoint/2010/main" val="102256936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 int a; // An integer</a:t>
            </a:r>
          </a:p>
          <a:p>
            <a:r>
              <a:rPr lang="en-US" sz="1200" b="1" i="0" u="none" strike="noStrike" kern="1200" baseline="0" dirty="0" smtClean="0">
                <a:solidFill>
                  <a:schemeClr val="tx1"/>
                </a:solidFill>
                <a:latin typeface="+mn-lt"/>
                <a:ea typeface="+mn-ea"/>
                <a:cs typeface="+mn-cs"/>
              </a:rPr>
              <a:t>b) int *a; // A pointer to an integer</a:t>
            </a:r>
          </a:p>
          <a:p>
            <a:r>
              <a:rPr lang="en-US" sz="1200" b="1" i="0" u="none" strike="noStrike" kern="1200" baseline="0" dirty="0" smtClean="0">
                <a:solidFill>
                  <a:schemeClr val="tx1"/>
                </a:solidFill>
                <a:latin typeface="+mn-lt"/>
                <a:ea typeface="+mn-ea"/>
                <a:cs typeface="+mn-cs"/>
              </a:rPr>
              <a:t>c) int **a; // A pointer to a pointer to an integer</a:t>
            </a:r>
          </a:p>
          <a:p>
            <a:r>
              <a:rPr lang="en-US" sz="1200" b="1" i="0" u="none" strike="noStrike" kern="1200" baseline="0" dirty="0" smtClean="0">
                <a:solidFill>
                  <a:schemeClr val="tx1"/>
                </a:solidFill>
                <a:latin typeface="+mn-lt"/>
                <a:ea typeface="+mn-ea"/>
                <a:cs typeface="+mn-cs"/>
              </a:rPr>
              <a:t>d) int a[10]; // An array of 10 integers</a:t>
            </a:r>
          </a:p>
          <a:p>
            <a:r>
              <a:rPr lang="en-US" sz="1200" b="1" i="0" u="none" strike="noStrike" kern="1200" baseline="0" dirty="0" smtClean="0">
                <a:solidFill>
                  <a:schemeClr val="tx1"/>
                </a:solidFill>
                <a:latin typeface="+mn-lt"/>
                <a:ea typeface="+mn-ea"/>
                <a:cs typeface="+mn-cs"/>
              </a:rPr>
              <a:t>e) int *a[10]; // An array of 10 pointers to integers</a:t>
            </a:r>
          </a:p>
          <a:p>
            <a:r>
              <a:rPr lang="en-US" sz="1200" b="1" i="0" u="none" strike="noStrike" kern="1200" baseline="0" dirty="0" smtClean="0">
                <a:solidFill>
                  <a:schemeClr val="tx1"/>
                </a:solidFill>
                <a:latin typeface="+mn-lt"/>
                <a:ea typeface="+mn-ea"/>
                <a:cs typeface="+mn-cs"/>
              </a:rPr>
              <a:t>f) int (*a)[10]; // A pointer to an array of 10 integers</a:t>
            </a:r>
          </a:p>
          <a:p>
            <a:r>
              <a:rPr lang="en-US" sz="1200" b="1" i="0" u="none" strike="noStrike" kern="1200" baseline="0" dirty="0" smtClean="0">
                <a:solidFill>
                  <a:schemeClr val="tx1"/>
                </a:solidFill>
                <a:latin typeface="+mn-lt"/>
                <a:ea typeface="+mn-ea"/>
                <a:cs typeface="+mn-cs"/>
              </a:rPr>
              <a:t>g) int (*a)(int); // A pointer to a function a that takes an integer argument and returns an integer</a:t>
            </a:r>
          </a:p>
          <a:p>
            <a:r>
              <a:rPr lang="en-US" sz="1200" b="1" i="0" u="none" strike="noStrike" kern="1200" baseline="0" dirty="0" smtClean="0">
                <a:solidFill>
                  <a:schemeClr val="tx1"/>
                </a:solidFill>
                <a:latin typeface="+mn-lt"/>
                <a:ea typeface="+mn-ea"/>
                <a:cs typeface="+mn-cs"/>
              </a:rPr>
              <a:t>h) int (*a[10])(int); // An array of 10 pointers to functions that take an integer argument and return an integer</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155</a:t>
            </a:fld>
            <a:endParaRPr lang="en-US" dirty="0"/>
          </a:p>
        </p:txBody>
      </p:sp>
    </p:spTree>
    <p:extLst>
      <p:ext uri="{BB962C8B-B14F-4D97-AF65-F5344CB8AC3E}">
        <p14:creationId xmlns:p14="http://schemas.microsoft.com/office/powerpoint/2010/main" val="139791840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156</a:t>
            </a:fld>
            <a:endParaRPr lang="en-US" dirty="0"/>
          </a:p>
        </p:txBody>
      </p:sp>
    </p:spTree>
    <p:extLst>
      <p:ext uri="{BB962C8B-B14F-4D97-AF65-F5344CB8AC3E}">
        <p14:creationId xmlns:p14="http://schemas.microsoft.com/office/powerpoint/2010/main" val="196913559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157</a:t>
            </a:fld>
            <a:endParaRPr lang="en-US" dirty="0"/>
          </a:p>
        </p:txBody>
      </p:sp>
    </p:spTree>
    <p:extLst>
      <p:ext uri="{BB962C8B-B14F-4D97-AF65-F5344CB8AC3E}">
        <p14:creationId xmlns:p14="http://schemas.microsoft.com/office/powerpoint/2010/main" val="144400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15</a:t>
            </a:fld>
            <a:endParaRPr lang="en-US"/>
          </a:p>
        </p:txBody>
      </p:sp>
    </p:spTree>
    <p:extLst>
      <p:ext uri="{BB962C8B-B14F-4D97-AF65-F5344CB8AC3E}">
        <p14:creationId xmlns:p14="http://schemas.microsoft.com/office/powerpoint/2010/main" val="422489708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158</a:t>
            </a:fld>
            <a:endParaRPr lang="en-US" dirty="0"/>
          </a:p>
        </p:txBody>
      </p:sp>
    </p:spTree>
    <p:extLst>
      <p:ext uri="{BB962C8B-B14F-4D97-AF65-F5344CB8AC3E}">
        <p14:creationId xmlns:p14="http://schemas.microsoft.com/office/powerpoint/2010/main" val="103562731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159</a:t>
            </a:fld>
            <a:endParaRPr lang="en-US" dirty="0"/>
          </a:p>
        </p:txBody>
      </p:sp>
    </p:spTree>
    <p:extLst>
      <p:ext uri="{BB962C8B-B14F-4D97-AF65-F5344CB8AC3E}">
        <p14:creationId xmlns:p14="http://schemas.microsoft.com/office/powerpoint/2010/main" val="206179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160</a:t>
            </a:fld>
            <a:endParaRPr lang="en-US" dirty="0"/>
          </a:p>
        </p:txBody>
      </p:sp>
    </p:spTree>
    <p:extLst>
      <p:ext uri="{BB962C8B-B14F-4D97-AF65-F5344CB8AC3E}">
        <p14:creationId xmlns:p14="http://schemas.microsoft.com/office/powerpoint/2010/main" val="31928876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161</a:t>
            </a:fld>
            <a:endParaRPr lang="en-US" dirty="0"/>
          </a:p>
        </p:txBody>
      </p:sp>
    </p:spTree>
    <p:extLst>
      <p:ext uri="{BB962C8B-B14F-4D97-AF65-F5344CB8AC3E}">
        <p14:creationId xmlns:p14="http://schemas.microsoft.com/office/powerpoint/2010/main" val="84011867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smtClean="0">
                <a:solidFill>
                  <a:srgbClr val="000000"/>
                </a:solidFill>
              </a:rPr>
              <a:t>Global data: </a:t>
            </a:r>
          </a:p>
          <a:p>
            <a:pPr lvl="1" fontAlgn="ctr">
              <a:spcBef>
                <a:spcPts val="0"/>
              </a:spcBef>
              <a:buFont typeface="Arial"/>
              <a:buChar char="•"/>
            </a:pPr>
            <a:r>
              <a:rPr lang="en-US" dirty="0" smtClean="0">
                <a:solidFill>
                  <a:srgbClr val="000000"/>
                </a:solidFill>
              </a:rPr>
              <a:t>Declared outside all C functions</a:t>
            </a:r>
          </a:p>
          <a:p>
            <a:pPr lvl="1" fontAlgn="ctr">
              <a:spcBef>
                <a:spcPts val="0"/>
              </a:spcBef>
              <a:buFont typeface="Arial"/>
              <a:buChar char="•"/>
            </a:pPr>
            <a:r>
              <a:rPr lang="en-US" dirty="0" smtClean="0">
                <a:solidFill>
                  <a:srgbClr val="000000"/>
                </a:solidFill>
              </a:rPr>
              <a:t>Visible to all C functions </a:t>
            </a:r>
          </a:p>
          <a:p>
            <a:pPr fontAlgn="ctr">
              <a:spcBef>
                <a:spcPts val="0"/>
              </a:spcBef>
              <a:buFont typeface="Arial"/>
              <a:buChar char="•"/>
            </a:pPr>
            <a:r>
              <a:rPr lang="en-US" dirty="0" smtClean="0">
                <a:solidFill>
                  <a:srgbClr val="000000"/>
                </a:solidFill>
              </a:rPr>
              <a:t>Variables with static storage</a:t>
            </a:r>
          </a:p>
          <a:p>
            <a:pPr lvl="1" fontAlgn="ctr">
              <a:spcBef>
                <a:spcPts val="0"/>
              </a:spcBef>
              <a:buFont typeface="Arial"/>
              <a:buChar char="•"/>
            </a:pPr>
            <a:r>
              <a:rPr lang="en-US" dirty="0" smtClean="0">
                <a:solidFill>
                  <a:srgbClr val="000000"/>
                </a:solidFill>
              </a:rPr>
              <a:t>Storage space allocated in data sections</a:t>
            </a:r>
          </a:p>
          <a:p>
            <a:pPr lvl="1" fontAlgn="ctr">
              <a:spcBef>
                <a:spcPts val="0"/>
              </a:spcBef>
              <a:buFont typeface="Arial"/>
              <a:buChar char="•"/>
            </a:pPr>
            <a:r>
              <a:rPr lang="en-US" dirty="0" smtClean="0">
                <a:solidFill>
                  <a:srgbClr val="000000"/>
                </a:solidFill>
              </a:rPr>
              <a:t>Life time is from the start to the end of program execution</a:t>
            </a:r>
          </a:p>
          <a:p>
            <a:pPr marL="0" marR="0">
              <a:spcBef>
                <a:spcPts val="0"/>
              </a:spcBef>
              <a:spcAft>
                <a:spcPts val="0"/>
              </a:spcAft>
            </a:pPr>
            <a:r>
              <a:rPr lang="en-US" dirty="0" smtClean="0">
                <a:solidFill>
                  <a:srgbClr val="000000"/>
                </a:solidFill>
              </a:rPr>
              <a:t>Variables in stack:</a:t>
            </a:r>
          </a:p>
          <a:p>
            <a:pPr lvl="1" fontAlgn="ctr">
              <a:spcBef>
                <a:spcPts val="0"/>
              </a:spcBef>
              <a:buFont typeface="Arial"/>
              <a:buChar char="•"/>
            </a:pPr>
            <a:r>
              <a:rPr lang="en-US" dirty="0" smtClean="0">
                <a:solidFill>
                  <a:srgbClr val="000000"/>
                </a:solidFill>
              </a:rPr>
              <a:t>Local variables of  a function go into stack storage </a:t>
            </a:r>
          </a:p>
          <a:p>
            <a:pPr lvl="1" fontAlgn="ctr">
              <a:spcBef>
                <a:spcPts val="0"/>
              </a:spcBef>
              <a:buFont typeface="Arial"/>
              <a:buChar char="•"/>
            </a:pPr>
            <a:r>
              <a:rPr lang="en-US" dirty="0" smtClean="0">
                <a:solidFill>
                  <a:srgbClr val="000000"/>
                </a:solidFill>
              </a:rPr>
              <a:t>Dynamically allocated and de-allocated every time the function is called</a:t>
            </a:r>
          </a:p>
          <a:p>
            <a:pPr lvl="1" fontAlgn="ctr">
              <a:spcBef>
                <a:spcPts val="0"/>
              </a:spcBef>
              <a:buFont typeface="Arial"/>
              <a:buChar char="•"/>
            </a:pPr>
            <a:r>
              <a:rPr lang="en-US" dirty="0" smtClean="0">
                <a:solidFill>
                  <a:srgbClr val="000000"/>
                </a:solidFill>
              </a:rPr>
              <a:t>Variable life time is from the allocation to the </a:t>
            </a:r>
            <a:r>
              <a:rPr lang="en-US" dirty="0" err="1" smtClean="0">
                <a:solidFill>
                  <a:srgbClr val="000000"/>
                </a:solidFill>
              </a:rPr>
              <a:t>deallocation</a:t>
            </a: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162</a:t>
            </a:fld>
            <a:endParaRPr lang="en-US"/>
          </a:p>
        </p:txBody>
      </p:sp>
    </p:spTree>
    <p:extLst>
      <p:ext uri="{BB962C8B-B14F-4D97-AF65-F5344CB8AC3E}">
        <p14:creationId xmlns:p14="http://schemas.microsoft.com/office/powerpoint/2010/main" val="1526517521"/>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Stack </a:t>
            </a:r>
            <a:r>
              <a:rPr lang="en-US" dirty="0" smtClean="0"/>
              <a:t>The code and data segments are fixed size throughout the program lifetime. The stack:</a:t>
            </a:r>
          </a:p>
          <a:p>
            <a:pPr marL="457200" lvl="1" indent="0">
              <a:buNone/>
            </a:pPr>
            <a:r>
              <a:rPr lang="en-US" dirty="0" smtClean="0"/>
              <a:t>1. increases in size as functions are called, parameters are pushed, local variables are created,</a:t>
            </a:r>
          </a:p>
          <a:p>
            <a:pPr marL="457200" lvl="1" indent="0">
              <a:buNone/>
            </a:pPr>
            <a:r>
              <a:rPr lang="en-US" dirty="0" smtClean="0"/>
              <a:t>2. decreases in size as functions return, local variables are destroyed, parameters are popped</a:t>
            </a:r>
          </a:p>
          <a:p>
            <a:r>
              <a:rPr lang="en-US" b="1" dirty="0" smtClean="0"/>
              <a:t>Heap and Stack  “in Opposition”</a:t>
            </a:r>
          </a:p>
          <a:p>
            <a:pPr lvl="1"/>
            <a:r>
              <a:rPr lang="en-US" dirty="0" smtClean="0"/>
              <a:t>The heap is placed in “opposition” to the stack, so that as stack usage increases (through deeply nested function calls, through the creation of large local arrays, etc.) the amount of available heap space is reduced. Similarly as heap usage increases, so available stack space is reduced.</a:t>
            </a:r>
          </a:p>
          <a:p>
            <a:r>
              <a:rPr lang="en-US" dirty="0" smtClean="0"/>
              <a:t>The line between heap and stack is rather like the line between the shore and the sea. When the tide is in, there is a lot of sea and not much shore. When the tide is out there is a lot of shore and not much sea.</a:t>
            </a:r>
          </a:p>
          <a:p>
            <a:r>
              <a:rPr lang="en-US" dirty="0" smtClean="0"/>
              <a:t>Memory</a:t>
            </a:r>
            <a:r>
              <a:rPr lang="en-US" baseline="0" dirty="0" smtClean="0"/>
              <a:t> size depends on the Operating System </a:t>
            </a:r>
            <a:r>
              <a:rPr lang="en-US" sz="1200" b="1" i="0" u="none" strike="noStrike" kern="1200" baseline="0" dirty="0" smtClean="0">
                <a:solidFill>
                  <a:schemeClr val="tx1"/>
                </a:solidFill>
                <a:latin typeface="+mn-lt"/>
                <a:ea typeface="+mn-ea"/>
                <a:cs typeface="+mn-cs"/>
              </a:rPr>
              <a:t>64k for DOS and up</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163</a:t>
            </a:fld>
            <a:endParaRPr lang="en-US" dirty="0"/>
          </a:p>
        </p:txBody>
      </p:sp>
    </p:spTree>
    <p:extLst>
      <p:ext uri="{BB962C8B-B14F-4D97-AF65-F5344CB8AC3E}">
        <p14:creationId xmlns:p14="http://schemas.microsoft.com/office/powerpoint/2010/main" val="39498559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164</a:t>
            </a:fld>
            <a:endParaRPr lang="en-US" dirty="0"/>
          </a:p>
        </p:txBody>
      </p:sp>
    </p:spTree>
    <p:extLst>
      <p:ext uri="{BB962C8B-B14F-4D97-AF65-F5344CB8AC3E}">
        <p14:creationId xmlns:p14="http://schemas.microsoft.com/office/powerpoint/2010/main" val="206291815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creation </a:t>
            </a:r>
            <a:r>
              <a:rPr lang="en-US" sz="1200" kern="1200" dirty="0" err="1" smtClean="0">
                <a:solidFill>
                  <a:schemeClr val="tx1"/>
                </a:solidFill>
                <a:effectLst/>
                <a:latin typeface="+mn-lt"/>
                <a:ea typeface="+mn-ea"/>
                <a:cs typeface="+mn-cs"/>
              </a:rPr>
              <a:t>alloc</a:t>
            </a:r>
            <a:r>
              <a:rPr lang="en-US" sz="1200" kern="1200" dirty="0" smtClean="0">
                <a:solidFill>
                  <a:schemeClr val="tx1"/>
                </a:solidFill>
                <a:effectLst/>
                <a:latin typeface="+mn-lt"/>
                <a:ea typeface="+mn-ea"/>
                <a:cs typeface="+mn-cs"/>
              </a:rPr>
              <a:t> has a table created that heap is allocated to save this address &amp; size of this heap else it free this particular address (1 memory only)this must be allocated </a:t>
            </a:r>
          </a:p>
          <a:p>
            <a:r>
              <a:rPr lang="en-US" sz="1200" kern="1200" dirty="0" smtClean="0">
                <a:solidFill>
                  <a:schemeClr val="tx1"/>
                </a:solidFill>
                <a:effectLst/>
                <a:latin typeface="+mn-lt"/>
                <a:ea typeface="+mn-ea"/>
                <a:cs typeface="+mn-cs"/>
              </a:rPr>
              <a:t>else by the protection of the Operating system </a:t>
            </a: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165</a:t>
            </a:fld>
            <a:endParaRPr lang="en-US" dirty="0"/>
          </a:p>
        </p:txBody>
      </p:sp>
    </p:spTree>
    <p:extLst>
      <p:ext uri="{BB962C8B-B14F-4D97-AF65-F5344CB8AC3E}">
        <p14:creationId xmlns:p14="http://schemas.microsoft.com/office/powerpoint/2010/main" val="2054586321"/>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error that we finished the program without freeing</a:t>
            </a:r>
            <a:r>
              <a:rPr lang="en-US" baseline="0" dirty="0" smtClean="0"/>
              <a:t> the memory then no one can use it</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166</a:t>
            </a:fld>
            <a:endParaRPr lang="en-US" dirty="0"/>
          </a:p>
        </p:txBody>
      </p:sp>
    </p:spTree>
    <p:extLst>
      <p:ext uri="{BB962C8B-B14F-4D97-AF65-F5344CB8AC3E}">
        <p14:creationId xmlns:p14="http://schemas.microsoft.com/office/powerpoint/2010/main" val="358577698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167</a:t>
            </a:fld>
            <a:endParaRPr lang="en-US" dirty="0"/>
          </a:p>
        </p:txBody>
      </p:sp>
    </p:spTree>
    <p:extLst>
      <p:ext uri="{BB962C8B-B14F-4D97-AF65-F5344CB8AC3E}">
        <p14:creationId xmlns:p14="http://schemas.microsoft.com/office/powerpoint/2010/main" val="2790080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16</a:t>
            </a:fld>
            <a:endParaRPr lang="en-US" dirty="0"/>
          </a:p>
        </p:txBody>
      </p:sp>
    </p:spTree>
    <p:extLst>
      <p:ext uri="{BB962C8B-B14F-4D97-AF65-F5344CB8AC3E}">
        <p14:creationId xmlns:p14="http://schemas.microsoft.com/office/powerpoint/2010/main" val="258395300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168</a:t>
            </a:fld>
            <a:endParaRPr lang="en-US" dirty="0"/>
          </a:p>
        </p:txBody>
      </p:sp>
    </p:spTree>
    <p:extLst>
      <p:ext uri="{BB962C8B-B14F-4D97-AF65-F5344CB8AC3E}">
        <p14:creationId xmlns:p14="http://schemas.microsoft.com/office/powerpoint/2010/main" val="90236744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169</a:t>
            </a:fld>
            <a:endParaRPr lang="en-US" dirty="0"/>
          </a:p>
        </p:txBody>
      </p:sp>
    </p:spTree>
    <p:extLst>
      <p:ext uri="{BB962C8B-B14F-4D97-AF65-F5344CB8AC3E}">
        <p14:creationId xmlns:p14="http://schemas.microsoft.com/office/powerpoint/2010/main" val="183195848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170</a:t>
            </a:fld>
            <a:endParaRPr lang="en-US" dirty="0"/>
          </a:p>
        </p:txBody>
      </p:sp>
    </p:spTree>
    <p:extLst>
      <p:ext uri="{BB962C8B-B14F-4D97-AF65-F5344CB8AC3E}">
        <p14:creationId xmlns:p14="http://schemas.microsoft.com/office/powerpoint/2010/main" val="6390802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171</a:t>
            </a:fld>
            <a:endParaRPr lang="en-US" dirty="0"/>
          </a:p>
        </p:txBody>
      </p:sp>
    </p:spTree>
    <p:extLst>
      <p:ext uri="{BB962C8B-B14F-4D97-AF65-F5344CB8AC3E}">
        <p14:creationId xmlns:p14="http://schemas.microsoft.com/office/powerpoint/2010/main" val="246742284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172</a:t>
            </a:fld>
            <a:endParaRPr lang="en-US" dirty="0"/>
          </a:p>
        </p:txBody>
      </p:sp>
    </p:spTree>
    <p:extLst>
      <p:ext uri="{BB962C8B-B14F-4D97-AF65-F5344CB8AC3E}">
        <p14:creationId xmlns:p14="http://schemas.microsoft.com/office/powerpoint/2010/main" val="56298675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173</a:t>
            </a:fld>
            <a:endParaRPr lang="en-US" dirty="0"/>
          </a:p>
        </p:txBody>
      </p:sp>
    </p:spTree>
    <p:extLst>
      <p:ext uri="{BB962C8B-B14F-4D97-AF65-F5344CB8AC3E}">
        <p14:creationId xmlns:p14="http://schemas.microsoft.com/office/powerpoint/2010/main" val="388979002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174</a:t>
            </a:fld>
            <a:endParaRPr lang="en-US" dirty="0"/>
          </a:p>
        </p:txBody>
      </p:sp>
    </p:spTree>
    <p:extLst>
      <p:ext uri="{BB962C8B-B14F-4D97-AF65-F5344CB8AC3E}">
        <p14:creationId xmlns:p14="http://schemas.microsoft.com/office/powerpoint/2010/main" val="2933829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Although the “.0” at the end of the 5000000000 would appear to make little difference, its absence makes 5000000000 an integral type (as in the case of the value which is assigned to “g”). Its presence (as in the case of the value which is assigned to “f”) makes it a </a:t>
            </a:r>
            <a:r>
              <a:rPr lang="en-US" sz="1200" b="1" i="0" u="none" strike="noStrike" kern="1200" baseline="0" dirty="0" smtClean="0">
                <a:solidFill>
                  <a:schemeClr val="tx1"/>
                </a:solidFill>
                <a:latin typeface="+mn-lt"/>
                <a:ea typeface="+mn-ea"/>
                <a:cs typeface="+mn-cs"/>
              </a:rPr>
              <a:t>double</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17</a:t>
            </a:fld>
            <a:endParaRPr lang="en-US"/>
          </a:p>
        </p:txBody>
      </p:sp>
    </p:spTree>
    <p:extLst>
      <p:ext uri="{BB962C8B-B14F-4D97-AF65-F5344CB8AC3E}">
        <p14:creationId xmlns:p14="http://schemas.microsoft.com/office/powerpoint/2010/main" val="535153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Lvalues</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lift of “=”   only variables can’t be </a:t>
            </a:r>
            <a:r>
              <a:rPr lang="en-US" sz="1200" b="0" i="0" u="none" strike="noStrike" kern="1200" baseline="0" dirty="0" err="1" smtClean="0">
                <a:solidFill>
                  <a:schemeClr val="tx1"/>
                </a:solidFill>
                <a:latin typeface="+mn-lt"/>
                <a:ea typeface="+mn-ea"/>
                <a:cs typeface="+mn-cs"/>
              </a:rPr>
              <a:t>const</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err="1" smtClean="0">
                <a:solidFill>
                  <a:schemeClr val="tx1"/>
                </a:solidFill>
                <a:latin typeface="+mn-lt"/>
                <a:ea typeface="+mn-ea"/>
                <a:cs typeface="+mn-cs"/>
              </a:rPr>
              <a:t>Rvalues</a:t>
            </a:r>
            <a:r>
              <a:rPr lang="en-US" sz="1200" b="1"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right </a:t>
            </a:r>
            <a:r>
              <a:rPr lang="en-US" sz="1200" b="0" i="0" u="none" strike="noStrike" kern="1200" baseline="0" dirty="0" smtClean="0">
                <a:solidFill>
                  <a:schemeClr val="tx1"/>
                </a:solidFill>
                <a:latin typeface="+mn-lt"/>
                <a:ea typeface="+mn-ea"/>
                <a:cs typeface="+mn-cs"/>
              </a:rPr>
              <a:t>of “=”. variables / constants</a:t>
            </a:r>
          </a:p>
        </p:txBody>
      </p:sp>
      <p:sp>
        <p:nvSpPr>
          <p:cNvPr id="4" name="Slide Number Placeholder 3"/>
          <p:cNvSpPr>
            <a:spLocks noGrp="1"/>
          </p:cNvSpPr>
          <p:nvPr>
            <p:ph type="sldNum" sz="quarter" idx="10"/>
          </p:nvPr>
        </p:nvSpPr>
        <p:spPr/>
        <p:txBody>
          <a:bodyPr/>
          <a:lstStyle/>
          <a:p>
            <a:fld id="{68857C19-B8C6-4F79-B899-7A66A1053404}" type="slidenum">
              <a:rPr lang="en-US" smtClean="0"/>
              <a:t>18</a:t>
            </a:fld>
            <a:endParaRPr lang="en-US"/>
          </a:p>
        </p:txBody>
      </p:sp>
    </p:spTree>
    <p:extLst>
      <p:ext uri="{BB962C8B-B14F-4D97-AF65-F5344CB8AC3E}">
        <p14:creationId xmlns:p14="http://schemas.microsoft.com/office/powerpoint/2010/main" val="820105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19</a:t>
            </a:fld>
            <a:endParaRPr lang="en-US" dirty="0"/>
          </a:p>
        </p:txBody>
      </p:sp>
    </p:spTree>
    <p:extLst>
      <p:ext uri="{BB962C8B-B14F-4D97-AF65-F5344CB8AC3E}">
        <p14:creationId xmlns:p14="http://schemas.microsoft.com/office/powerpoint/2010/main" val="3729889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Complexity: </a:t>
            </a:r>
          </a:p>
          <a:p>
            <a:r>
              <a:rPr lang="en-US" dirty="0" smtClean="0">
                <a:solidFill>
                  <a:srgbClr val="FF0000"/>
                </a:solidFill>
              </a:rPr>
              <a:t>Mutability</a:t>
            </a:r>
            <a:r>
              <a:rPr lang="ar-SA" dirty="0" smtClean="0">
                <a:solidFill>
                  <a:srgbClr val="FF0000"/>
                </a:solidFill>
              </a:rPr>
              <a:t>:</a:t>
            </a:r>
            <a:endParaRPr lang="ar-EG" dirty="0" smtClean="0">
              <a:solidFill>
                <a:srgbClr val="FF0000"/>
              </a:solidFill>
            </a:endParaRPr>
          </a:p>
          <a:p>
            <a:r>
              <a:rPr lang="ar-EG" dirty="0" smtClean="0">
                <a:solidFill>
                  <a:srgbClr val="FF0000"/>
                </a:solidFill>
              </a:rPr>
              <a:t>السوفتوير سهل انه يتغير</a:t>
            </a:r>
            <a:r>
              <a:rPr lang="ar-EG" baseline="0" dirty="0" smtClean="0">
                <a:solidFill>
                  <a:srgbClr val="FF0000"/>
                </a:solidFill>
              </a:rPr>
              <a:t> ممكن اي حاجه بكتبهاغلط بتعمل نتيجه مختلفه تماما</a:t>
            </a:r>
          </a:p>
          <a:p>
            <a:r>
              <a:rPr lang="ar-EG" baseline="0" dirty="0" smtClean="0">
                <a:solidFill>
                  <a:srgbClr val="FF0000"/>
                </a:solidFill>
              </a:rPr>
              <a:t>يعني ممكن لو غيرت في حرف يعملي بج في السيستيم</a:t>
            </a:r>
          </a:p>
          <a:p>
            <a:r>
              <a:rPr lang="ar-EG" baseline="0" dirty="0" smtClean="0">
                <a:solidFill>
                  <a:srgbClr val="FF0000"/>
                </a:solidFill>
              </a:rPr>
              <a:t>الحل</a:t>
            </a:r>
          </a:p>
          <a:p>
            <a:r>
              <a:rPr lang="ar-EG" dirty="0" smtClean="0"/>
              <a:t>خلي</a:t>
            </a:r>
            <a:r>
              <a:rPr lang="ar-EG" baseline="0" dirty="0" smtClean="0"/>
              <a:t> الكود بتاعك مرتب</a:t>
            </a:r>
          </a:p>
          <a:p>
            <a:r>
              <a:rPr lang="ar-EG" baseline="0" dirty="0" smtClean="0"/>
              <a:t>سهل القرايه</a:t>
            </a:r>
          </a:p>
          <a:p>
            <a:r>
              <a:rPr lang="ar-EG" baseline="0" dirty="0" smtClean="0"/>
              <a:t>بحيث انت او اي تيستر يجي يقري الكود يفهمه</a:t>
            </a:r>
          </a:p>
          <a:p>
            <a:r>
              <a:rPr lang="ar-EG" baseline="0" dirty="0" smtClean="0"/>
              <a:t>و حاجات زي كده هناخدهافي كورس التيستنج</a:t>
            </a:r>
          </a:p>
          <a:p>
            <a:r>
              <a:rPr lang="ar-EG" dirty="0" smtClean="0"/>
              <a:t>و</a:t>
            </a:r>
            <a:r>
              <a:rPr lang="ar-EG" baseline="0" dirty="0" smtClean="0"/>
              <a:t> كمان مش معني ان الكود لما يتكتب مره ويتكتب تاني دا معناه انه هيكون اللوجك بتاعه هوهو ممكن يختلف</a:t>
            </a:r>
          </a:p>
          <a:p>
            <a:endParaRPr lang="ar-EG" baseline="0" dirty="0" smtClean="0"/>
          </a:p>
          <a:p>
            <a:r>
              <a:rPr lang="ar-EG" baseline="0" dirty="0" smtClean="0"/>
              <a:t>اخر حاجه خلي دماغك دايما شغاله الدنيا فليكسابل علي الاخر</a:t>
            </a:r>
          </a:p>
          <a:p>
            <a:r>
              <a:rPr lang="ar-EG" baseline="0" dirty="0" smtClean="0"/>
              <a:t>ممكن يكون هناك ميت حل عشان توصل لنفس النتيجه مش شرط من اول مره تعمل كود جامد</a:t>
            </a:r>
          </a:p>
          <a:p>
            <a:r>
              <a:rPr lang="ar-EG" baseline="0" dirty="0" smtClean="0"/>
              <a:t>صغير و ينفز بس هتتعود</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2</a:t>
            </a:fld>
            <a:endParaRPr lang="en-US" dirty="0"/>
          </a:p>
        </p:txBody>
      </p:sp>
    </p:spTree>
    <p:extLst>
      <p:ext uri="{BB962C8B-B14F-4D97-AF65-F5344CB8AC3E}">
        <p14:creationId xmlns:p14="http://schemas.microsoft.com/office/powerpoint/2010/main" val="516296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20</a:t>
            </a:fld>
            <a:endParaRPr lang="en-US" dirty="0"/>
          </a:p>
        </p:txBody>
      </p:sp>
    </p:spTree>
    <p:extLst>
      <p:ext uri="{BB962C8B-B14F-4D97-AF65-F5344CB8AC3E}">
        <p14:creationId xmlns:p14="http://schemas.microsoft.com/office/powerpoint/2010/main" val="3544532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err="1" smtClean="0">
                <a:solidFill>
                  <a:schemeClr val="tx1"/>
                </a:solidFill>
                <a:effectLst/>
                <a:latin typeface="+mn-lt"/>
                <a:ea typeface="+mn-ea"/>
                <a:cs typeface="+mn-cs"/>
              </a:rPr>
              <a:t>clrscr</a:t>
            </a:r>
            <a:r>
              <a:rPr lang="en-US" sz="1200" kern="1200" dirty="0" smtClean="0">
                <a:solidFill>
                  <a:schemeClr val="tx1"/>
                </a:solidFill>
                <a:effectLst/>
                <a:latin typeface="+mn-lt"/>
                <a:ea typeface="+mn-ea"/>
                <a:cs typeface="+mn-cs"/>
              </a:rPr>
              <a:t>  to clear the screen</a:t>
            </a:r>
          </a:p>
          <a:p>
            <a:pPr rtl="0" fontAlgn="ctr"/>
            <a:r>
              <a:rPr lang="en-US" sz="1200" kern="1200" dirty="0" err="1" smtClean="0">
                <a:solidFill>
                  <a:schemeClr val="tx1"/>
                </a:solidFill>
                <a:effectLst/>
                <a:latin typeface="+mn-lt"/>
                <a:ea typeface="+mn-ea"/>
                <a:cs typeface="+mn-cs"/>
              </a:rPr>
              <a:t>flushall</a:t>
            </a:r>
            <a:r>
              <a:rPr lang="en-US" sz="1200" kern="1200" dirty="0" smtClean="0">
                <a:solidFill>
                  <a:schemeClr val="tx1"/>
                </a:solidFill>
                <a:effectLst/>
                <a:latin typeface="+mn-lt"/>
                <a:ea typeface="+mn-ea"/>
                <a:cs typeface="+mn-cs"/>
              </a:rPr>
              <a:t>() ==&gt; empty all the buffers</a:t>
            </a:r>
          </a:p>
          <a:p>
            <a:pPr rtl="0" fontAlgn="t"/>
            <a:r>
              <a:rPr lang="en-US" sz="1200" i="1" kern="1200" dirty="0" smtClean="0">
                <a:solidFill>
                  <a:schemeClr val="tx1"/>
                </a:solidFill>
                <a:effectLst/>
                <a:latin typeface="+mn-lt"/>
                <a:ea typeface="+mn-ea"/>
                <a:cs typeface="+mn-cs"/>
              </a:rPr>
              <a:t> gets(name); </a:t>
            </a:r>
            <a:endParaRPr lang="en-US" sz="1200" kern="1200" dirty="0" smtClean="0">
              <a:solidFill>
                <a:schemeClr val="tx1"/>
              </a:solidFill>
              <a:effectLst/>
              <a:latin typeface="+mn-lt"/>
              <a:ea typeface="+mn-ea"/>
              <a:cs typeface="+mn-cs"/>
            </a:endParaRPr>
          </a:p>
          <a:p>
            <a:pPr rtl="0" fontAlgn="t"/>
            <a:r>
              <a:rPr lang="en-US" sz="1200" kern="1200" dirty="0" smtClean="0">
                <a:solidFill>
                  <a:schemeClr val="tx1"/>
                </a:solidFill>
                <a:effectLst/>
                <a:latin typeface="+mn-lt"/>
                <a:ea typeface="+mn-ea"/>
                <a:cs typeface="+mn-cs"/>
              </a:rPr>
              <a:t>char *gets(char *s);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read from user. The gets() function stops reading, and appends a null character \0 to the array, when a newline or end-of-file (EOF) is encountered.</a:t>
            </a:r>
          </a:p>
          <a:p>
            <a:pPr rtl="0" fontAlgn="t"/>
            <a:r>
              <a:rPr lang="en-US" sz="1200" kern="1200" dirty="0" smtClean="0">
                <a:solidFill>
                  <a:schemeClr val="tx1"/>
                </a:solidFill>
                <a:effectLst/>
                <a:latin typeface="+mn-lt"/>
                <a:ea typeface="+mn-ea"/>
                <a:cs typeface="+mn-cs"/>
              </a:rPr>
              <a:t> The function returns s if it concludes successfully. Otherwise, a null pointer is returned.</a:t>
            </a:r>
          </a:p>
          <a:p>
            <a:r>
              <a:rPr lang="en-US" sz="1200" i="1" kern="1200" dirty="0" err="1" smtClean="0">
                <a:solidFill>
                  <a:schemeClr val="tx1"/>
                </a:solidFill>
                <a:effectLst/>
                <a:latin typeface="+mn-lt"/>
                <a:ea typeface="+mn-ea"/>
                <a:cs typeface="+mn-cs"/>
              </a:rPr>
              <a:t>Printf</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s",name</a:t>
            </a:r>
            <a:r>
              <a:rPr lang="en-US" sz="1200" i="1" kern="1200" dirty="0" smtClean="0">
                <a:solidFill>
                  <a:schemeClr val="tx1"/>
                </a:solidFill>
                <a:effectLst/>
                <a:latin typeface="+mn-lt"/>
                <a:ea typeface="+mn-ea"/>
                <a:cs typeface="+mn-cs"/>
              </a:rPr>
              <a:t>[1]);</a:t>
            </a:r>
            <a:endParaRPr lang="en-US" sz="1200" kern="1200" dirty="0" smtClean="0">
              <a:solidFill>
                <a:schemeClr val="tx1"/>
              </a:solidFill>
              <a:effectLst/>
              <a:latin typeface="+mn-lt"/>
              <a:ea typeface="+mn-ea"/>
              <a:cs typeface="+mn-cs"/>
            </a:endParaRPr>
          </a:p>
          <a:p>
            <a:pPr rtl="0" fontAlgn="t"/>
            <a:r>
              <a:rPr lang="en-US" sz="1200" i="1" kern="1200" dirty="0" smtClean="0">
                <a:solidFill>
                  <a:schemeClr val="tx1"/>
                </a:solidFill>
                <a:effectLst/>
                <a:latin typeface="+mn-lt"/>
                <a:ea typeface="+mn-ea"/>
                <a:cs typeface="+mn-cs"/>
              </a:rPr>
              <a:t>Puts(name[2]);</a:t>
            </a:r>
            <a:endParaRPr lang="en-US" sz="1200" kern="1200" dirty="0" smtClean="0">
              <a:solidFill>
                <a:schemeClr val="tx1"/>
              </a:solidFill>
              <a:effectLst/>
              <a:latin typeface="+mn-lt"/>
              <a:ea typeface="+mn-ea"/>
              <a:cs typeface="+mn-cs"/>
            </a:endParaRPr>
          </a:p>
          <a:p>
            <a:pPr rtl="0" fontAlgn="t"/>
            <a:r>
              <a:rPr lang="en-US" sz="1200" kern="1200" dirty="0" smtClean="0">
                <a:solidFill>
                  <a:schemeClr val="tx1"/>
                </a:solidFill>
                <a:effectLst/>
                <a:latin typeface="+mn-lt"/>
                <a:ea typeface="+mn-ea"/>
                <a:cs typeface="+mn-cs"/>
              </a:rPr>
              <a:t>int puts(</a:t>
            </a:r>
            <a:r>
              <a:rPr lang="en-US" sz="1200" kern="1200" dirty="0" err="1" smtClean="0">
                <a:solidFill>
                  <a:schemeClr val="tx1"/>
                </a:solidFill>
                <a:effectLst/>
                <a:latin typeface="+mn-lt"/>
                <a:ea typeface="+mn-ea"/>
                <a:cs typeface="+mn-cs"/>
              </a:rPr>
              <a:t>const</a:t>
            </a:r>
            <a:r>
              <a:rPr lang="en-US" sz="1200" kern="1200" dirty="0" smtClean="0">
                <a:solidFill>
                  <a:schemeClr val="tx1"/>
                </a:solidFill>
                <a:effectLst/>
                <a:latin typeface="+mn-lt"/>
                <a:ea typeface="+mn-ea"/>
                <a:cs typeface="+mn-cs"/>
              </a:rPr>
              <a:t> char *s);</a:t>
            </a:r>
          </a:p>
          <a:p>
            <a:pPr rtl="0" fontAlgn="t"/>
            <a:r>
              <a:rPr lang="en-US" sz="1200" kern="1200" dirty="0" smtClean="0">
                <a:solidFill>
                  <a:schemeClr val="tx1"/>
                </a:solidFill>
                <a:effectLst/>
                <a:latin typeface="+mn-lt"/>
                <a:ea typeface="+mn-ea"/>
                <a:cs typeface="+mn-cs"/>
              </a:rPr>
              <a:t>If the function is successful, it returns 0. Otherwise, a nonzero value is returned.</a:t>
            </a:r>
          </a:p>
          <a:p>
            <a:pPr rtl="0" fontAlgn="t"/>
            <a:r>
              <a:rPr lang="en-US" sz="1200" kern="1200" dirty="0" smtClean="0">
                <a:solidFill>
                  <a:schemeClr val="tx1"/>
                </a:solidFill>
                <a:effectLst/>
                <a:latin typeface="+mn-lt"/>
                <a:ea typeface="+mn-ea"/>
                <a:cs typeface="+mn-cs"/>
              </a:rPr>
              <a:t>write characters to the standard output stream</a:t>
            </a:r>
          </a:p>
          <a:p>
            <a:r>
              <a:rPr lang="en-US" sz="1200" kern="1200" dirty="0" smtClean="0">
                <a:solidFill>
                  <a:schemeClr val="tx1"/>
                </a:solidFill>
                <a:effectLst/>
                <a:latin typeface="+mn-lt"/>
                <a:ea typeface="+mn-ea"/>
                <a:cs typeface="+mn-cs"/>
              </a:rPr>
              <a:t>Gets()==&gt;like scan</a:t>
            </a:r>
          </a:p>
          <a:p>
            <a:r>
              <a:rPr lang="en-US" sz="1200" kern="1200" dirty="0" smtClean="0">
                <a:solidFill>
                  <a:schemeClr val="tx1"/>
                </a:solidFill>
                <a:effectLst/>
                <a:latin typeface="+mn-lt"/>
                <a:ea typeface="+mn-ea"/>
                <a:cs typeface="+mn-cs"/>
              </a:rPr>
              <a:t>Puts()==&gt;like </a:t>
            </a:r>
            <a:r>
              <a:rPr lang="en-US" sz="1200" kern="1200" dirty="0" err="1" smtClean="0">
                <a:solidFill>
                  <a:schemeClr val="tx1"/>
                </a:solidFill>
                <a:effectLst/>
                <a:latin typeface="+mn-lt"/>
                <a:ea typeface="+mn-ea"/>
                <a:cs typeface="+mn-cs"/>
              </a:rPr>
              <a:t>printf</a:t>
            </a:r>
            <a:endParaRPr lang="en-US" sz="1200" kern="1200" dirty="0" smtClean="0">
              <a:solidFill>
                <a:schemeClr val="tx1"/>
              </a:solidFill>
              <a:effectLst/>
              <a:latin typeface="+mn-lt"/>
              <a:ea typeface="+mn-ea"/>
              <a:cs typeface="+mn-cs"/>
            </a:endParaRPr>
          </a:p>
          <a:p>
            <a:pPr rtl="0" fontAlgn="t"/>
            <a:r>
              <a:rPr lang="en-US" sz="1200" kern="1200" dirty="0" err="1" smtClean="0">
                <a:solidFill>
                  <a:schemeClr val="tx1"/>
                </a:solidFill>
                <a:effectLst/>
                <a:latin typeface="+mn-lt"/>
                <a:ea typeface="+mn-ea"/>
                <a:cs typeface="+mn-cs"/>
              </a:rPr>
              <a:t>Strlen</a:t>
            </a:r>
            <a:r>
              <a:rPr lang="en-US" sz="1200" kern="1200" dirty="0" smtClean="0">
                <a:solidFill>
                  <a:schemeClr val="tx1"/>
                </a:solidFill>
                <a:effectLst/>
                <a:latin typeface="+mn-lt"/>
                <a:ea typeface="+mn-ea"/>
                <a:cs typeface="+mn-cs"/>
              </a:rPr>
              <a:t>()</a:t>
            </a:r>
          </a:p>
          <a:p>
            <a:pPr rtl="0" fontAlgn="t"/>
            <a:r>
              <a:rPr lang="en-US" sz="1200" kern="1200" dirty="0" err="1" smtClean="0">
                <a:solidFill>
                  <a:schemeClr val="tx1"/>
                </a:solidFill>
                <a:effectLst/>
                <a:latin typeface="+mn-lt"/>
                <a:ea typeface="+mn-ea"/>
                <a:cs typeface="+mn-cs"/>
              </a:rPr>
              <a:t>size_t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strlen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const</a:t>
            </a:r>
            <a:r>
              <a:rPr lang="en-US" sz="1200" kern="1200" dirty="0" smtClean="0">
                <a:solidFill>
                  <a:schemeClr val="tx1"/>
                </a:solidFill>
                <a:effectLst/>
                <a:latin typeface="+mn-lt"/>
                <a:ea typeface="+mn-ea"/>
                <a:cs typeface="+mn-cs"/>
              </a:rPr>
              <a:t> char *s);</a:t>
            </a:r>
          </a:p>
          <a:p>
            <a:pPr rtl="0" fontAlgn="t"/>
            <a:r>
              <a:rPr lang="en-US" sz="1200" kern="1200" dirty="0" smtClean="0">
                <a:solidFill>
                  <a:schemeClr val="tx1"/>
                </a:solidFill>
                <a:effectLst/>
                <a:latin typeface="+mn-lt"/>
                <a:ea typeface="+mn-ea"/>
                <a:cs typeface="+mn-cs"/>
              </a:rPr>
              <a:t>The return value from the function</a:t>
            </a:r>
            <a:r>
              <a:rPr lang="en-US" sz="1200" b="1" kern="1200" dirty="0" smtClean="0">
                <a:solidFill>
                  <a:schemeClr val="tx1"/>
                </a:solidFill>
                <a:effectLst/>
                <a:latin typeface="+mn-lt"/>
                <a:ea typeface="+mn-ea"/>
                <a:cs typeface="+mn-cs"/>
              </a:rPr>
              <a:t> is the number of bytes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size_t</a:t>
            </a:r>
            <a:r>
              <a:rPr lang="en-US" sz="1200" kern="1200" dirty="0" smtClean="0">
                <a:solidFill>
                  <a:schemeClr val="tx1"/>
                </a:solidFill>
                <a:effectLst/>
                <a:latin typeface="+mn-lt"/>
                <a:ea typeface="+mn-ea"/>
                <a:cs typeface="+mn-cs"/>
              </a:rPr>
              <a:t> is a data type defined in the </a:t>
            </a:r>
            <a:r>
              <a:rPr lang="en-US" sz="1200" kern="1200" dirty="0" err="1" smtClean="0">
                <a:solidFill>
                  <a:schemeClr val="tx1"/>
                </a:solidFill>
                <a:effectLst/>
                <a:latin typeface="+mn-lt"/>
                <a:ea typeface="+mn-ea"/>
                <a:cs typeface="+mn-cs"/>
              </a:rPr>
              <a:t>string.h</a:t>
            </a:r>
            <a:r>
              <a:rPr lang="en-US" sz="1200" kern="1200" dirty="0" smtClean="0">
                <a:solidFill>
                  <a:schemeClr val="tx1"/>
                </a:solidFill>
                <a:effectLst/>
                <a:latin typeface="+mn-lt"/>
                <a:ea typeface="+mn-ea"/>
                <a:cs typeface="+mn-cs"/>
              </a:rPr>
              <a:t> header file. The size of the data type depends on the particular computer system.</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Strcat</a:t>
            </a:r>
            <a:r>
              <a:rPr lang="en-US" sz="1200" kern="1200" dirty="0" smtClean="0">
                <a:solidFill>
                  <a:schemeClr val="tx1"/>
                </a:solidFill>
                <a:effectLst/>
                <a:latin typeface="+mn-lt"/>
                <a:ea typeface="+mn-ea"/>
                <a:cs typeface="+mn-cs"/>
              </a:rPr>
              <a:t>(,)==&gt;</a:t>
            </a:r>
            <a:r>
              <a:rPr lang="en-US" sz="1200" b="1" kern="1200" dirty="0" smtClean="0">
                <a:solidFill>
                  <a:schemeClr val="tx1"/>
                </a:solidFill>
                <a:effectLst/>
                <a:latin typeface="+mn-lt"/>
                <a:ea typeface="+mn-ea"/>
                <a:cs typeface="+mn-cs"/>
              </a:rPr>
              <a:t>concatenate 2 strings  into the 1st</a:t>
            </a:r>
            <a:r>
              <a:rPr lang="en-US" sz="1200" kern="1200" dirty="0" smtClean="0">
                <a:solidFill>
                  <a:schemeClr val="tx1"/>
                </a:solidFill>
                <a:effectLst/>
                <a:latin typeface="+mn-lt"/>
                <a:ea typeface="+mn-ea"/>
                <a:cs typeface="+mn-cs"/>
              </a:rPr>
              <a:t>           x="</a:t>
            </a:r>
            <a:r>
              <a:rPr lang="en-US" sz="1200" kern="1200" dirty="0" err="1" smtClean="0">
                <a:solidFill>
                  <a:schemeClr val="tx1"/>
                </a:solidFill>
                <a:effectLst/>
                <a:latin typeface="+mn-lt"/>
                <a:ea typeface="+mn-ea"/>
                <a:cs typeface="+mn-cs"/>
              </a:rPr>
              <a:t>asd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strcat</a:t>
            </a:r>
            <a:r>
              <a:rPr lang="en-US" sz="1200" kern="1200" dirty="0"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abd</a:t>
            </a:r>
            <a:r>
              <a:rPr lang="en-US" sz="1200" kern="1200" dirty="0" smtClean="0">
                <a:solidFill>
                  <a:schemeClr val="tx1"/>
                </a:solidFill>
                <a:effectLst/>
                <a:latin typeface="+mn-lt"/>
                <a:ea typeface="+mn-ea"/>
                <a:cs typeface="+mn-cs"/>
              </a:rPr>
              <a:t>");         x="</a:t>
            </a:r>
            <a:r>
              <a:rPr lang="en-US" sz="1200" kern="1200" dirty="0" err="1" smtClean="0">
                <a:solidFill>
                  <a:schemeClr val="tx1"/>
                </a:solidFill>
                <a:effectLst/>
                <a:latin typeface="+mn-lt"/>
                <a:ea typeface="+mn-ea"/>
                <a:cs typeface="+mn-cs"/>
              </a:rPr>
              <a:t>asdabd</a:t>
            </a:r>
            <a:r>
              <a:rPr lang="en-US" sz="1200" kern="1200" dirty="0" smtClean="0">
                <a:solidFill>
                  <a:schemeClr val="tx1"/>
                </a:solidFill>
                <a:effectLst/>
                <a:latin typeface="+mn-lt"/>
                <a:ea typeface="+mn-ea"/>
                <a:cs typeface="+mn-cs"/>
              </a:rPr>
              <a:t>"</a:t>
            </a:r>
          </a:p>
          <a:p>
            <a:pPr rtl="0" fontAlgn="t"/>
            <a:r>
              <a:rPr lang="en-US" sz="1200" kern="1200" dirty="0" err="1" smtClean="0">
                <a:solidFill>
                  <a:schemeClr val="tx1"/>
                </a:solidFill>
                <a:effectLst/>
                <a:latin typeface="+mn-lt"/>
                <a:ea typeface="+mn-ea"/>
                <a:cs typeface="+mn-cs"/>
              </a:rPr>
              <a:t>Strcpy</a:t>
            </a:r>
            <a:r>
              <a:rPr lang="en-US" sz="1200" kern="1200" dirty="0" smtClean="0">
                <a:solidFill>
                  <a:schemeClr val="tx1"/>
                </a:solidFill>
                <a:effectLst/>
                <a:latin typeface="+mn-lt"/>
                <a:ea typeface="+mn-ea"/>
                <a:cs typeface="+mn-cs"/>
              </a:rPr>
              <a:t>(,) </a:t>
            </a:r>
          </a:p>
          <a:p>
            <a:pPr rtl="0" fontAlgn="t"/>
            <a:r>
              <a:rPr lang="en-US" sz="1200" kern="1200" dirty="0" smtClean="0">
                <a:solidFill>
                  <a:schemeClr val="tx1"/>
                </a:solidFill>
                <a:effectLst/>
                <a:latin typeface="+mn-lt"/>
                <a:ea typeface="+mn-ea"/>
                <a:cs typeface="+mn-cs"/>
              </a:rPr>
              <a:t>char *</a:t>
            </a:r>
            <a:r>
              <a:rPr lang="en-US" sz="1200" kern="1200" dirty="0" err="1" smtClean="0">
                <a:solidFill>
                  <a:schemeClr val="tx1"/>
                </a:solidFill>
                <a:effectLst/>
                <a:latin typeface="+mn-lt"/>
                <a:ea typeface="+mn-ea"/>
                <a:cs typeface="+mn-cs"/>
              </a:rPr>
              <a:t>strcpy</a:t>
            </a:r>
            <a:r>
              <a:rPr lang="en-US" sz="1200" kern="1200" dirty="0" smtClean="0">
                <a:solidFill>
                  <a:schemeClr val="tx1"/>
                </a:solidFill>
                <a:effectLst/>
                <a:latin typeface="+mn-lt"/>
                <a:ea typeface="+mn-ea"/>
                <a:cs typeface="+mn-cs"/>
              </a:rPr>
              <a:t>(char *</a:t>
            </a:r>
            <a:r>
              <a:rPr lang="en-US" sz="1200" kern="1200" dirty="0" err="1" smtClean="0">
                <a:solidFill>
                  <a:schemeClr val="tx1"/>
                </a:solidFill>
                <a:effectLst/>
                <a:latin typeface="+mn-lt"/>
                <a:ea typeface="+mn-ea"/>
                <a:cs typeface="+mn-cs"/>
              </a:rPr>
              <a:t>dest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const</a:t>
            </a:r>
            <a:r>
              <a:rPr lang="en-US" sz="1200" kern="1200" dirty="0" smtClean="0">
                <a:solidFill>
                  <a:schemeClr val="tx1"/>
                </a:solidFill>
                <a:effectLst/>
                <a:latin typeface="+mn-lt"/>
                <a:ea typeface="+mn-ea"/>
                <a:cs typeface="+mn-cs"/>
              </a:rPr>
              <a:t> char *</a:t>
            </a:r>
            <a:r>
              <a:rPr lang="en-US" sz="1200" kern="1200" dirty="0" err="1" smtClean="0">
                <a:solidFill>
                  <a:schemeClr val="tx1"/>
                </a:solidFill>
                <a:effectLst/>
                <a:latin typeface="+mn-lt"/>
                <a:ea typeface="+mn-ea"/>
                <a:cs typeface="+mn-cs"/>
              </a:rPr>
              <a:t>src</a:t>
            </a:r>
            <a:r>
              <a:rPr lang="en-US" sz="1200" kern="1200" dirty="0" smtClean="0">
                <a:solidFill>
                  <a:schemeClr val="tx1"/>
                </a:solidFill>
                <a:effectLst/>
                <a:latin typeface="+mn-lt"/>
                <a:ea typeface="+mn-ea"/>
                <a:cs typeface="+mn-cs"/>
              </a:rPr>
              <a:t>);</a:t>
            </a:r>
          </a:p>
          <a:p>
            <a:pPr rtl="0" fontAlgn="t"/>
            <a:r>
              <a:rPr lang="en-US" sz="1200" kern="1200" dirty="0" smtClean="0">
                <a:solidFill>
                  <a:schemeClr val="tx1"/>
                </a:solidFill>
                <a:effectLst/>
                <a:latin typeface="+mn-lt"/>
                <a:ea typeface="+mn-ea"/>
                <a:cs typeface="+mn-cs"/>
              </a:rPr>
              <a:t>returns the value of </a:t>
            </a:r>
            <a:r>
              <a:rPr lang="en-US" sz="1200" kern="1200" dirty="0" err="1" smtClean="0">
                <a:solidFill>
                  <a:schemeClr val="tx1"/>
                </a:solidFill>
                <a:effectLst/>
                <a:latin typeface="+mn-lt"/>
                <a:ea typeface="+mn-ea"/>
                <a:cs typeface="+mn-cs"/>
              </a:rPr>
              <a:t>src</a:t>
            </a:r>
            <a:r>
              <a:rPr lang="en-US" sz="1200" kern="1200" dirty="0" smtClean="0">
                <a:solidFill>
                  <a:schemeClr val="tx1"/>
                </a:solidFill>
                <a:effectLst/>
                <a:latin typeface="+mn-lt"/>
                <a:ea typeface="+mn-ea"/>
                <a:cs typeface="+mn-cs"/>
              </a:rPr>
              <a:t> if it is successful.</a:t>
            </a:r>
          </a:p>
          <a:p>
            <a:pPr rtl="0" fontAlgn="t"/>
            <a:r>
              <a:rPr lang="en-US" sz="1200" kern="1200" dirty="0" smtClean="0">
                <a:solidFill>
                  <a:schemeClr val="tx1"/>
                </a:solidFill>
                <a:effectLst/>
                <a:latin typeface="+mn-lt"/>
                <a:ea typeface="+mn-ea"/>
                <a:cs typeface="+mn-cs"/>
              </a:rPr>
              <a:t>=&gt;copy string  ex </a:t>
            </a:r>
            <a:r>
              <a:rPr lang="en-US" sz="1200" kern="1200" dirty="0" err="1" smtClean="0">
                <a:solidFill>
                  <a:schemeClr val="tx1"/>
                </a:solidFill>
                <a:effectLst/>
                <a:latin typeface="+mn-lt"/>
                <a:ea typeface="+mn-ea"/>
                <a:cs typeface="+mn-cs"/>
              </a:rPr>
              <a:t>strcpy</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x,"ABC</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strcpy</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x,y</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Strcmp</a:t>
            </a:r>
            <a:r>
              <a:rPr lang="en-US" sz="1200" kern="1200" dirty="0" smtClean="0">
                <a:solidFill>
                  <a:schemeClr val="tx1"/>
                </a:solidFill>
                <a:effectLst/>
                <a:latin typeface="+mn-lt"/>
                <a:ea typeface="+mn-ea"/>
                <a:cs typeface="+mn-cs"/>
              </a:rPr>
              <a:t>(,)==&gt;&gt; compare which is the bigger the litter itself -1,0,1              ex of use password </a:t>
            </a:r>
          </a:p>
          <a:p>
            <a:r>
              <a:rPr lang="en-US" sz="1200" kern="1200" dirty="0" err="1" smtClean="0">
                <a:solidFill>
                  <a:schemeClr val="tx1"/>
                </a:solidFill>
                <a:effectLst/>
                <a:latin typeface="+mn-lt"/>
                <a:ea typeface="+mn-ea"/>
                <a:cs typeface="+mn-cs"/>
              </a:rPr>
              <a:t>Ch</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Getch</a:t>
            </a:r>
            <a:r>
              <a:rPr lang="en-US" sz="120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68857C19-B8C6-4F79-B899-7A66A1053404}" type="slidenum">
              <a:rPr lang="en-US" smtClean="0"/>
              <a:t>21</a:t>
            </a:fld>
            <a:endParaRPr lang="en-US" dirty="0"/>
          </a:p>
        </p:txBody>
      </p:sp>
    </p:spTree>
    <p:extLst>
      <p:ext uri="{BB962C8B-B14F-4D97-AF65-F5344CB8AC3E}">
        <p14:creationId xmlns:p14="http://schemas.microsoft.com/office/powerpoint/2010/main" val="2744015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22</a:t>
            </a:fld>
            <a:endParaRPr lang="en-US" dirty="0"/>
          </a:p>
        </p:txBody>
      </p:sp>
    </p:spTree>
    <p:extLst>
      <p:ext uri="{BB962C8B-B14F-4D97-AF65-F5344CB8AC3E}">
        <p14:creationId xmlns:p14="http://schemas.microsoft.com/office/powerpoint/2010/main" val="137743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8857C19-B8C6-4F79-B899-7A66A1053404}" type="slidenum">
              <a:rPr lang="en-US" smtClean="0"/>
              <a:t>23</a:t>
            </a:fld>
            <a:endParaRPr lang="en-US"/>
          </a:p>
        </p:txBody>
      </p:sp>
    </p:spTree>
    <p:extLst>
      <p:ext uri="{BB962C8B-B14F-4D97-AF65-F5344CB8AC3E}">
        <p14:creationId xmlns:p14="http://schemas.microsoft.com/office/powerpoint/2010/main" val="1111418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Answer : z = 29 </a:t>
            </a:r>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24</a:t>
            </a:fld>
            <a:endParaRPr lang="en-US" dirty="0"/>
          </a:p>
        </p:txBody>
      </p:sp>
    </p:spTree>
    <p:extLst>
      <p:ext uri="{BB962C8B-B14F-4D97-AF65-F5344CB8AC3E}">
        <p14:creationId xmlns:p14="http://schemas.microsoft.com/office/powerpoint/2010/main" val="2093709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25</a:t>
            </a:fld>
            <a:endParaRPr lang="en-US" dirty="0"/>
          </a:p>
        </p:txBody>
      </p:sp>
    </p:spTree>
    <p:extLst>
      <p:ext uri="{BB962C8B-B14F-4D97-AF65-F5344CB8AC3E}">
        <p14:creationId xmlns:p14="http://schemas.microsoft.com/office/powerpoint/2010/main" val="2702909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26</a:t>
            </a:fld>
            <a:endParaRPr lang="en-US"/>
          </a:p>
        </p:txBody>
      </p:sp>
    </p:spTree>
    <p:extLst>
      <p:ext uri="{BB962C8B-B14F-4D97-AF65-F5344CB8AC3E}">
        <p14:creationId xmlns:p14="http://schemas.microsoft.com/office/powerpoint/2010/main" val="2854206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baseline="0" dirty="0" smtClean="0"/>
              <a:t> one is short circuit</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27</a:t>
            </a:fld>
            <a:endParaRPr lang="en-US"/>
          </a:p>
        </p:txBody>
      </p:sp>
    </p:spTree>
    <p:extLst>
      <p:ext uri="{BB962C8B-B14F-4D97-AF65-F5344CB8AC3E}">
        <p14:creationId xmlns:p14="http://schemas.microsoft.com/office/powerpoint/2010/main" val="2262104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28</a:t>
            </a:fld>
            <a:endParaRPr lang="en-US" dirty="0"/>
          </a:p>
        </p:txBody>
      </p:sp>
    </p:spTree>
    <p:extLst>
      <p:ext uri="{BB962C8B-B14F-4D97-AF65-F5344CB8AC3E}">
        <p14:creationId xmlns:p14="http://schemas.microsoft.com/office/powerpoint/2010/main" val="2837686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29</a:t>
            </a:fld>
            <a:endParaRPr lang="en-US"/>
          </a:p>
        </p:txBody>
      </p:sp>
    </p:spTree>
    <p:extLst>
      <p:ext uri="{BB962C8B-B14F-4D97-AF65-F5344CB8AC3E}">
        <p14:creationId xmlns:p14="http://schemas.microsoft.com/office/powerpoint/2010/main" val="314950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طيب خلال السيشن دي محتاجين نشتغل عملي شويه عشان نفهم كل حاجه مينفعش تشتغل</a:t>
            </a:r>
            <a:r>
              <a:rPr lang="ar-EG" baseline="0" dirty="0" smtClean="0"/>
              <a:t> سي نظري بس ابدا</a:t>
            </a:r>
          </a:p>
          <a:p>
            <a:r>
              <a:rPr lang="ar-EG" baseline="0" dirty="0" smtClean="0"/>
              <a:t>هتتلقي مع الفيديو لينكين للكومبيلر و الاي دي اي</a:t>
            </a:r>
          </a:p>
          <a:p>
            <a:r>
              <a:rPr lang="ar-EG" baseline="0" dirty="0" smtClean="0"/>
              <a:t>يعني ايه دول و بيعملو ايه دا تبع كورس التولينج</a:t>
            </a:r>
          </a:p>
          <a:p>
            <a:r>
              <a:rPr lang="ar-EG" baseline="0" dirty="0" smtClean="0"/>
              <a:t> بس ببساطه شديده و دبون دخولفي التفاصيل بس عامتا واحد بيحول السي اللي بنكتبه للغه يفهمها البروسيسور و التاني اللي الجي يو اي لينا</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3</a:t>
            </a:fld>
            <a:endParaRPr lang="en-US" dirty="0"/>
          </a:p>
        </p:txBody>
      </p:sp>
    </p:spTree>
    <p:extLst>
      <p:ext uri="{BB962C8B-B14F-4D97-AF65-F5344CB8AC3E}">
        <p14:creationId xmlns:p14="http://schemas.microsoft.com/office/powerpoint/2010/main" val="3757313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30</a:t>
            </a:fld>
            <a:endParaRPr lang="en-US"/>
          </a:p>
        </p:txBody>
      </p:sp>
    </p:spTree>
    <p:extLst>
      <p:ext uri="{BB962C8B-B14F-4D97-AF65-F5344CB8AC3E}">
        <p14:creationId xmlns:p14="http://schemas.microsoft.com/office/powerpoint/2010/main" val="853387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31</a:t>
            </a:fld>
            <a:endParaRPr lang="en-US"/>
          </a:p>
        </p:txBody>
      </p:sp>
    </p:spTree>
    <p:extLst>
      <p:ext uri="{BB962C8B-B14F-4D97-AF65-F5344CB8AC3E}">
        <p14:creationId xmlns:p14="http://schemas.microsoft.com/office/powerpoint/2010/main" val="3988544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2’s complement = </a:t>
            </a:r>
            <a:r>
              <a:rPr lang="en-US" smtClean="0"/>
              <a:t>1’s</a:t>
            </a:r>
            <a:r>
              <a:rPr lang="en-US" baseline="0" smtClean="0"/>
              <a:t> complement + 1 </a:t>
            </a:r>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32</a:t>
            </a:fld>
            <a:endParaRPr lang="en-US"/>
          </a:p>
        </p:txBody>
      </p:sp>
    </p:spTree>
    <p:extLst>
      <p:ext uri="{BB962C8B-B14F-4D97-AF65-F5344CB8AC3E}">
        <p14:creationId xmlns:p14="http://schemas.microsoft.com/office/powerpoint/2010/main" val="1345678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num=(num&gt;&gt;rot)|(num&lt;&lt;(sizeof(num)-rot);</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33</a:t>
            </a:fld>
            <a:endParaRPr lang="en-US" dirty="0"/>
          </a:p>
        </p:txBody>
      </p:sp>
    </p:spTree>
    <p:extLst>
      <p:ext uri="{BB962C8B-B14F-4D97-AF65-F5344CB8AC3E}">
        <p14:creationId xmlns:p14="http://schemas.microsoft.com/office/powerpoint/2010/main" val="2539195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34</a:t>
            </a:fld>
            <a:endParaRPr lang="en-US" dirty="0"/>
          </a:p>
        </p:txBody>
      </p:sp>
    </p:spTree>
    <p:extLst>
      <p:ext uri="{BB962C8B-B14F-4D97-AF65-F5344CB8AC3E}">
        <p14:creationId xmlns:p14="http://schemas.microsoft.com/office/powerpoint/2010/main" val="2215196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35</a:t>
            </a:fld>
            <a:endParaRPr lang="en-US" dirty="0"/>
          </a:p>
        </p:txBody>
      </p:sp>
    </p:spTree>
    <p:extLst>
      <p:ext uri="{BB962C8B-B14F-4D97-AF65-F5344CB8AC3E}">
        <p14:creationId xmlns:p14="http://schemas.microsoft.com/office/powerpoint/2010/main" val="39700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36</a:t>
            </a:fld>
            <a:endParaRPr lang="en-US" dirty="0"/>
          </a:p>
        </p:txBody>
      </p:sp>
    </p:spTree>
    <p:extLst>
      <p:ext uri="{BB962C8B-B14F-4D97-AF65-F5344CB8AC3E}">
        <p14:creationId xmlns:p14="http://schemas.microsoft.com/office/powerpoint/2010/main" val="3087750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1.25</a:t>
            </a:r>
          </a:p>
          <a:p>
            <a:r>
              <a:rPr lang="en-US" dirty="0" smtClean="0"/>
              <a:t>1.00</a:t>
            </a:r>
          </a:p>
        </p:txBody>
      </p:sp>
      <p:sp>
        <p:nvSpPr>
          <p:cNvPr id="4" name="Slide Number Placeholder 3"/>
          <p:cNvSpPr>
            <a:spLocks noGrp="1"/>
          </p:cNvSpPr>
          <p:nvPr>
            <p:ph type="sldNum" sz="quarter" idx="10"/>
          </p:nvPr>
        </p:nvSpPr>
        <p:spPr/>
        <p:txBody>
          <a:bodyPr/>
          <a:lstStyle/>
          <a:p>
            <a:fld id="{68857C19-B8C6-4F79-B899-7A66A1053404}" type="slidenum">
              <a:rPr lang="en-US" smtClean="0"/>
              <a:t>37</a:t>
            </a:fld>
            <a:endParaRPr lang="en-US" dirty="0"/>
          </a:p>
        </p:txBody>
      </p:sp>
    </p:spTree>
    <p:extLst>
      <p:ext uri="{BB962C8B-B14F-4D97-AF65-F5344CB8AC3E}">
        <p14:creationId xmlns:p14="http://schemas.microsoft.com/office/powerpoint/2010/main" val="10502735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38</a:t>
            </a:fld>
            <a:endParaRPr lang="en-US" dirty="0"/>
          </a:p>
        </p:txBody>
      </p:sp>
    </p:spTree>
    <p:extLst>
      <p:ext uri="{BB962C8B-B14F-4D97-AF65-F5344CB8AC3E}">
        <p14:creationId xmlns:p14="http://schemas.microsoft.com/office/powerpoint/2010/main" val="283009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39</a:t>
            </a:fld>
            <a:endParaRPr lang="en-US" dirty="0"/>
          </a:p>
        </p:txBody>
      </p:sp>
    </p:spTree>
    <p:extLst>
      <p:ext uri="{BB962C8B-B14F-4D97-AF65-F5344CB8AC3E}">
        <p14:creationId xmlns:p14="http://schemas.microsoft.com/office/powerpoint/2010/main" val="337533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عشان</a:t>
            </a:r>
            <a:r>
              <a:rPr lang="ar-EG" baseline="0" dirty="0" smtClean="0"/>
              <a:t> تكتب برنامج يحل مشكله متحاولش تفكر في البرنامج ككل مره واحده و لا تفكر في بالطريقه دي فقدامك حل من اتنين </a:t>
            </a:r>
          </a:p>
          <a:p>
            <a:r>
              <a:rPr lang="ar-EG" baseline="0" dirty="0" smtClean="0"/>
              <a:t>الاول انك تكسر البرنامج لاجزاء صغير و تعرفها و تبدأ تكتب فنكشن بفنكشن </a:t>
            </a:r>
          </a:p>
          <a:p>
            <a:r>
              <a:rPr lang="ar-EG" baseline="0" dirty="0" smtClean="0"/>
              <a:t>و هنعرف يعني ايه قنكشن</a:t>
            </a:r>
          </a:p>
          <a:p>
            <a:pPr marL="0" marR="0" indent="0" algn="l" defTabSz="914400" rtl="0" eaLnBrk="1" fontAlgn="auto" latinLnBrk="0" hangingPunct="1">
              <a:lnSpc>
                <a:spcPct val="100000"/>
              </a:lnSpc>
              <a:spcBef>
                <a:spcPts val="0"/>
              </a:spcBef>
              <a:spcAft>
                <a:spcPts val="0"/>
              </a:spcAft>
              <a:buClrTx/>
              <a:buSzTx/>
              <a:buFontTx/>
              <a:buNone/>
              <a:tabLst/>
              <a:defRPr/>
            </a:pPr>
            <a:r>
              <a:rPr lang="ar-EG" baseline="0" dirty="0" smtClean="0"/>
              <a:t>و ممكن تجرب كل جزئ لوحده</a:t>
            </a:r>
          </a:p>
          <a:p>
            <a:r>
              <a:rPr lang="ar-EG" baseline="0" dirty="0" smtClean="0"/>
              <a:t> و بعدين تبدأ تجمعهم و تشوف الناتج</a:t>
            </a:r>
          </a:p>
          <a:p>
            <a:r>
              <a:rPr lang="ar-EG" baseline="0" dirty="0" smtClean="0"/>
              <a:t>او </a:t>
            </a:r>
          </a:p>
          <a:p>
            <a:r>
              <a:rPr lang="ar-EG" baseline="0" dirty="0" smtClean="0"/>
              <a:t>تفكر في البرناجك  من فوق لتحت بس متدخلش في التفاصيل</a:t>
            </a:r>
          </a:p>
          <a:p>
            <a:r>
              <a:rPr lang="ar-EG" baseline="0" dirty="0" smtClean="0"/>
              <a:t>و بعد ما تنتهي من وضع ديزاين كامل</a:t>
            </a:r>
          </a:p>
          <a:p>
            <a:r>
              <a:rPr lang="ar-EG" baseline="0" dirty="0" smtClean="0"/>
              <a:t>ابدأ ادخل في التفاصيل</a:t>
            </a:r>
          </a:p>
          <a:p>
            <a:endParaRPr lang="ar-EG" baseline="0" dirty="0" smtClean="0"/>
          </a:p>
        </p:txBody>
      </p:sp>
      <p:sp>
        <p:nvSpPr>
          <p:cNvPr id="4" name="Slide Number Placeholder 3"/>
          <p:cNvSpPr>
            <a:spLocks noGrp="1"/>
          </p:cNvSpPr>
          <p:nvPr>
            <p:ph type="sldNum" sz="quarter" idx="10"/>
          </p:nvPr>
        </p:nvSpPr>
        <p:spPr/>
        <p:txBody>
          <a:bodyPr/>
          <a:lstStyle/>
          <a:p>
            <a:fld id="{68857C19-B8C6-4F79-B899-7A66A1053404}" type="slidenum">
              <a:rPr lang="en-US" smtClean="0"/>
              <a:t>4</a:t>
            </a:fld>
            <a:endParaRPr lang="en-US" dirty="0"/>
          </a:p>
        </p:txBody>
      </p:sp>
    </p:spTree>
    <p:extLst>
      <p:ext uri="{BB962C8B-B14F-4D97-AF65-F5344CB8AC3E}">
        <p14:creationId xmlns:p14="http://schemas.microsoft.com/office/powerpoint/2010/main" val="837148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8857C19-B8C6-4F79-B899-7A66A1053404}" type="slidenum">
              <a:rPr lang="en-US" smtClean="0"/>
              <a:t>40</a:t>
            </a:fld>
            <a:endParaRPr lang="en-US"/>
          </a:p>
        </p:txBody>
      </p:sp>
    </p:spTree>
    <p:extLst>
      <p:ext uri="{BB962C8B-B14F-4D97-AF65-F5344CB8AC3E}">
        <p14:creationId xmlns:p14="http://schemas.microsoft.com/office/powerpoint/2010/main" val="3427144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41</a:t>
            </a:fld>
            <a:endParaRPr lang="en-US" dirty="0"/>
          </a:p>
        </p:txBody>
      </p:sp>
    </p:spTree>
    <p:extLst>
      <p:ext uri="{BB962C8B-B14F-4D97-AF65-F5344CB8AC3E}">
        <p14:creationId xmlns:p14="http://schemas.microsoft.com/office/powerpoint/2010/main" val="1891527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42</a:t>
            </a:fld>
            <a:endParaRPr lang="en-US" dirty="0"/>
          </a:p>
        </p:txBody>
      </p:sp>
    </p:spTree>
    <p:extLst>
      <p:ext uri="{BB962C8B-B14F-4D97-AF65-F5344CB8AC3E}">
        <p14:creationId xmlns:p14="http://schemas.microsoft.com/office/powerpoint/2010/main" val="1019153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Here the conditional expression is evaluated first. If the return value of expression is equal to the </a:t>
            </a:r>
            <a:r>
              <a:rPr lang="en-US" sz="1200" b="1" dirty="0" smtClean="0"/>
              <a:t>constant</a:t>
            </a:r>
            <a:r>
              <a:rPr lang="en-US" sz="1200" dirty="0" smtClean="0"/>
              <a:t>  expression expression1, the statement statement1 is executed and all the statements after it. If the value of expression is the same as the value of expression2, statement2 is executed</a:t>
            </a:r>
            <a:r>
              <a:rPr lang="en-US" sz="1200" baseline="0" dirty="0" smtClean="0"/>
              <a:t> </a:t>
            </a:r>
            <a:r>
              <a:rPr lang="en-US" sz="1200" dirty="0" smtClean="0"/>
              <a:t>and all the statements after it.</a:t>
            </a:r>
          </a:p>
          <a:p>
            <a:r>
              <a:rPr lang="en-US" dirty="0" smtClean="0"/>
              <a:t>In case 1 the output:</a:t>
            </a:r>
          </a:p>
          <a:p>
            <a:r>
              <a:rPr lang="en-US" dirty="0" smtClean="0"/>
              <a:t>Day1</a:t>
            </a:r>
          </a:p>
          <a:p>
            <a:r>
              <a:rPr lang="en-US" dirty="0" smtClean="0"/>
              <a:t>Day2</a:t>
            </a:r>
          </a:p>
          <a:p>
            <a:r>
              <a:rPr lang="en-US" dirty="0" smtClean="0"/>
              <a:t>Day3</a:t>
            </a:r>
          </a:p>
          <a:p>
            <a:r>
              <a:rPr lang="en-US" dirty="0" smtClean="0"/>
              <a:t>Default</a:t>
            </a:r>
          </a:p>
          <a:p>
            <a:endParaRPr lang="en-US" sz="1200" dirty="0" smtClean="0"/>
          </a:p>
          <a:p>
            <a:endParaRPr lang="en-US" sz="1200" dirty="0" smtClean="0"/>
          </a:p>
          <a:p>
            <a:r>
              <a:rPr lang="en-US" sz="1200" b="0" i="0" u="none" strike="noStrike" kern="1200" baseline="0" dirty="0" smtClean="0">
                <a:solidFill>
                  <a:schemeClr val="tx1"/>
                </a:solidFill>
                <a:latin typeface="+mn-lt"/>
                <a:ea typeface="+mn-ea"/>
                <a:cs typeface="+mn-cs"/>
              </a:rPr>
              <a:t>the value of expression is not equal to any values of the constant expressions labeled by the case keyword, the statement (statement-default) following the default keyword is executed.</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43</a:t>
            </a:fld>
            <a:endParaRPr lang="en-US"/>
          </a:p>
        </p:txBody>
      </p:sp>
    </p:spTree>
    <p:extLst>
      <p:ext uri="{BB962C8B-B14F-4D97-AF65-F5344CB8AC3E}">
        <p14:creationId xmlns:p14="http://schemas.microsoft.com/office/powerpoint/2010/main" val="19658832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44</a:t>
            </a:fld>
            <a:endParaRPr lang="en-US" dirty="0"/>
          </a:p>
        </p:txBody>
      </p:sp>
    </p:spTree>
    <p:extLst>
      <p:ext uri="{BB962C8B-B14F-4D97-AF65-F5344CB8AC3E}">
        <p14:creationId xmlns:p14="http://schemas.microsoft.com/office/powerpoint/2010/main" val="2607917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45</a:t>
            </a:fld>
            <a:endParaRPr lang="en-US" dirty="0"/>
          </a:p>
        </p:txBody>
      </p:sp>
    </p:spTree>
    <p:extLst>
      <p:ext uri="{BB962C8B-B14F-4D97-AF65-F5344CB8AC3E}">
        <p14:creationId xmlns:p14="http://schemas.microsoft.com/office/powerpoint/2010/main" val="1408455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a:t>
            </a:r>
            <a:r>
              <a:rPr lang="en-US" baseline="0" dirty="0" smtClean="0"/>
              <a:t> j is a variable it should be </a:t>
            </a:r>
            <a:r>
              <a:rPr lang="en-US" baseline="0" dirty="0" err="1" smtClean="0"/>
              <a:t>const</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46</a:t>
            </a:fld>
            <a:endParaRPr lang="en-US"/>
          </a:p>
        </p:txBody>
      </p:sp>
    </p:spTree>
    <p:extLst>
      <p:ext uri="{BB962C8B-B14F-4D97-AF65-F5344CB8AC3E}">
        <p14:creationId xmlns:p14="http://schemas.microsoft.com/office/powerpoint/2010/main" val="37598855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problem</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47</a:t>
            </a:fld>
            <a:endParaRPr lang="en-US"/>
          </a:p>
        </p:txBody>
      </p:sp>
    </p:spTree>
    <p:extLst>
      <p:ext uri="{BB962C8B-B14F-4D97-AF65-F5344CB8AC3E}">
        <p14:creationId xmlns:p14="http://schemas.microsoft.com/office/powerpoint/2010/main" val="21137353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48</a:t>
            </a:fld>
            <a:endParaRPr lang="en-US" dirty="0"/>
          </a:p>
        </p:txBody>
      </p:sp>
    </p:spTree>
    <p:extLst>
      <p:ext uri="{BB962C8B-B14F-4D97-AF65-F5344CB8AC3E}">
        <p14:creationId xmlns:p14="http://schemas.microsoft.com/office/powerpoint/2010/main" val="6684108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49</a:t>
            </a:fld>
            <a:endParaRPr lang="en-US"/>
          </a:p>
        </p:txBody>
      </p:sp>
    </p:spTree>
    <p:extLst>
      <p:ext uri="{BB962C8B-B14F-4D97-AF65-F5344CB8AC3E}">
        <p14:creationId xmlns:p14="http://schemas.microsoft.com/office/powerpoint/2010/main" val="303142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5</a:t>
            </a:fld>
            <a:endParaRPr lang="en-US" dirty="0"/>
          </a:p>
        </p:txBody>
      </p:sp>
    </p:spTree>
    <p:extLst>
      <p:ext uri="{BB962C8B-B14F-4D97-AF65-F5344CB8AC3E}">
        <p14:creationId xmlns:p14="http://schemas.microsoft.com/office/powerpoint/2010/main" val="3487149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50</a:t>
            </a:fld>
            <a:endParaRPr lang="en-US"/>
          </a:p>
        </p:txBody>
      </p:sp>
    </p:spTree>
    <p:extLst>
      <p:ext uri="{BB962C8B-B14F-4D97-AF65-F5344CB8AC3E}">
        <p14:creationId xmlns:p14="http://schemas.microsoft.com/office/powerpoint/2010/main" val="33252806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51</a:t>
            </a:fld>
            <a:endParaRPr lang="en-US" dirty="0"/>
          </a:p>
        </p:txBody>
      </p:sp>
    </p:spTree>
    <p:extLst>
      <p:ext uri="{BB962C8B-B14F-4D97-AF65-F5344CB8AC3E}">
        <p14:creationId xmlns:p14="http://schemas.microsoft.com/office/powerpoint/2010/main" val="22593884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52</a:t>
            </a:fld>
            <a:endParaRPr lang="en-US" dirty="0"/>
          </a:p>
        </p:txBody>
      </p:sp>
    </p:spTree>
    <p:extLst>
      <p:ext uri="{BB962C8B-B14F-4D97-AF65-F5344CB8AC3E}">
        <p14:creationId xmlns:p14="http://schemas.microsoft.com/office/powerpoint/2010/main" val="16759662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dirty="0" smtClean="0"/>
              <a:t>1. evaluates expression1, which usually initializes one or more variables. In other words, expression1 is only evaluated once when the for statement is first encountered.</a:t>
            </a:r>
          </a:p>
          <a:p>
            <a:pPr fontAlgn="ctr"/>
            <a:r>
              <a:rPr lang="en-US" dirty="0" smtClean="0"/>
              <a:t>2. Expression2 after 1 If expression2 returns a </a:t>
            </a:r>
            <a:r>
              <a:rPr lang="en-US" b="1" dirty="0" smtClean="0"/>
              <a:t>nonzero</a:t>
            </a:r>
            <a:r>
              <a:rPr lang="en-US" dirty="0" smtClean="0"/>
              <a:t> </a:t>
            </a:r>
            <a:r>
              <a:rPr lang="en-US" b="1" dirty="0" smtClean="0"/>
              <a:t>value</a:t>
            </a:r>
            <a:r>
              <a:rPr lang="en-US" dirty="0" smtClean="0"/>
              <a:t>, the statements within the braces are executed. Can be any thing x=5 for ex return 5 non 0 so it is  true</a:t>
            </a:r>
          </a:p>
          <a:p>
            <a:pPr fontAlgn="ctr"/>
            <a:r>
              <a:rPr lang="en-US" dirty="0" smtClean="0"/>
              <a:t>3. The third expression in the for statement, expression3, is not evaluated when the for statement is first encountered. However, expression3 is evaluated after each looping and before the statement goes back to test expression2 again.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53</a:t>
            </a:fld>
            <a:endParaRPr lang="en-US"/>
          </a:p>
        </p:txBody>
      </p:sp>
    </p:spTree>
    <p:extLst>
      <p:ext uri="{BB962C8B-B14F-4D97-AF65-F5344CB8AC3E}">
        <p14:creationId xmlns:p14="http://schemas.microsoft.com/office/powerpoint/2010/main" val="1194491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54</a:t>
            </a:fld>
            <a:endParaRPr lang="en-US" dirty="0"/>
          </a:p>
        </p:txBody>
      </p:sp>
    </p:spTree>
    <p:extLst>
      <p:ext uri="{BB962C8B-B14F-4D97-AF65-F5344CB8AC3E}">
        <p14:creationId xmlns:p14="http://schemas.microsoft.com/office/powerpoint/2010/main" val="42435532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dirty="0" smtClean="0"/>
              <a:t>1. evaluates expression1, which usually initializes one or more variables. In other words, expression1 is only evaluated once when the for statement is first encountered.</a:t>
            </a:r>
          </a:p>
          <a:p>
            <a:pPr fontAlgn="ctr"/>
            <a:r>
              <a:rPr lang="en-US" dirty="0" smtClean="0"/>
              <a:t>2. Expression2 after 1 If expression2 returns a </a:t>
            </a:r>
            <a:r>
              <a:rPr lang="en-US" b="1" dirty="0" smtClean="0"/>
              <a:t>nonzero</a:t>
            </a:r>
            <a:r>
              <a:rPr lang="en-US" dirty="0" smtClean="0"/>
              <a:t> </a:t>
            </a:r>
            <a:r>
              <a:rPr lang="en-US" b="1" dirty="0" smtClean="0"/>
              <a:t>value</a:t>
            </a:r>
            <a:r>
              <a:rPr lang="en-US" dirty="0" smtClean="0"/>
              <a:t>, the statements within the braces are executed. Can be any thing x=5 for ex return 5 non 0 so it is  true</a:t>
            </a:r>
          </a:p>
          <a:p>
            <a:pPr fontAlgn="ctr"/>
            <a:r>
              <a:rPr lang="en-US" dirty="0" smtClean="0"/>
              <a:t>3. The third expression in the for statement, expression3, is not evaluated when the for statement is first encountered. However, expression3 is evaluated after each looping and before the statement goes back to test expression2 again.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55</a:t>
            </a:fld>
            <a:endParaRPr lang="en-US"/>
          </a:p>
        </p:txBody>
      </p:sp>
    </p:spTree>
    <p:extLst>
      <p:ext uri="{BB962C8B-B14F-4D97-AF65-F5344CB8AC3E}">
        <p14:creationId xmlns:p14="http://schemas.microsoft.com/office/powerpoint/2010/main" val="11944910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56</a:t>
            </a:fld>
            <a:endParaRPr lang="en-US" dirty="0"/>
          </a:p>
        </p:txBody>
      </p:sp>
    </p:spTree>
    <p:extLst>
      <p:ext uri="{BB962C8B-B14F-4D97-AF65-F5344CB8AC3E}">
        <p14:creationId xmlns:p14="http://schemas.microsoft.com/office/powerpoint/2010/main" val="17665740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57</a:t>
            </a:fld>
            <a:endParaRPr lang="en-US" dirty="0"/>
          </a:p>
        </p:txBody>
      </p:sp>
    </p:spTree>
    <p:extLst>
      <p:ext uri="{BB962C8B-B14F-4D97-AF65-F5344CB8AC3E}">
        <p14:creationId xmlns:p14="http://schemas.microsoft.com/office/powerpoint/2010/main" val="28218851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58</a:t>
            </a:fld>
            <a:endParaRPr lang="en-US"/>
          </a:p>
        </p:txBody>
      </p:sp>
    </p:spTree>
    <p:extLst>
      <p:ext uri="{BB962C8B-B14F-4D97-AF65-F5344CB8AC3E}">
        <p14:creationId xmlns:p14="http://schemas.microsoft.com/office/powerpoint/2010/main" val="10170985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59</a:t>
            </a:fld>
            <a:endParaRPr lang="en-US"/>
          </a:p>
        </p:txBody>
      </p:sp>
    </p:spTree>
    <p:extLst>
      <p:ext uri="{BB962C8B-B14F-4D97-AF65-F5344CB8AC3E}">
        <p14:creationId xmlns:p14="http://schemas.microsoft.com/office/powerpoint/2010/main" val="1017098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b="1" dirty="0" smtClean="0"/>
              <a:t>البرنامج بتاعي بيبدأ يتنفذ</a:t>
            </a:r>
            <a:r>
              <a:rPr lang="ar-EG" b="1" baseline="0" dirty="0" smtClean="0"/>
              <a:t> من بعد كلمت </a:t>
            </a:r>
            <a:r>
              <a:rPr lang="en-US" b="1" baseline="0" dirty="0" smtClean="0"/>
              <a:t>-</a:t>
            </a:r>
            <a:endParaRPr lang="ar-EG" b="1" baseline="0" dirty="0" smtClean="0"/>
          </a:p>
          <a:p>
            <a:r>
              <a:rPr lang="en-US" b="1" baseline="0" dirty="0" smtClean="0"/>
              <a:t>Main</a:t>
            </a:r>
          </a:p>
          <a:p>
            <a:r>
              <a:rPr lang="ar-EG" b="1" baseline="0" dirty="0" smtClean="0"/>
              <a:t>دي </a:t>
            </a:r>
            <a:r>
              <a:rPr lang="en-US" b="1" baseline="0" dirty="0" smtClean="0"/>
              <a:t>entrance point</a:t>
            </a:r>
            <a:endParaRPr lang="ar-EG" b="1" baseline="0" dirty="0" smtClean="0"/>
          </a:p>
          <a:p>
            <a:r>
              <a:rPr lang="ar-EG" b="1" baseline="0" dirty="0" smtClean="0"/>
              <a:t>بمعني انني لما اعوذ اكتب الكود بتاعي بكتبو بين الكوسين</a:t>
            </a:r>
            <a:endParaRPr lang="en-US" b="1" baseline="0" dirty="0" smtClean="0"/>
          </a:p>
          <a:p>
            <a:r>
              <a:rPr lang="en-US" b="1" baseline="0" dirty="0" smtClean="0"/>
              <a:t>I can write many things b4 it still start from this point </a:t>
            </a:r>
            <a:endParaRPr lang="ar-SA" b="1" baseline="0" dirty="0" smtClean="0"/>
          </a:p>
          <a:p>
            <a:endParaRPr lang="ar-SA" b="1" baseline="0" dirty="0" smtClean="0"/>
          </a:p>
          <a:p>
            <a:r>
              <a:rPr lang="ar-EG" b="1" baseline="0" dirty="0" smtClean="0"/>
              <a:t>و بكدا البرنامج بتاعي بيتنفذ بين الكوسين دول</a:t>
            </a:r>
          </a:p>
          <a:p>
            <a:r>
              <a:rPr lang="ar-EG" b="1" baseline="0" dirty="0" smtClean="0"/>
              <a:t>طيب مش في بعض الاحيان انا بحتاج</a:t>
            </a:r>
          </a:p>
          <a:p>
            <a:pPr marL="0" marR="0" indent="0" algn="l" defTabSz="914400" rtl="0" eaLnBrk="1" fontAlgn="auto" latinLnBrk="0" hangingPunct="1">
              <a:lnSpc>
                <a:spcPct val="100000"/>
              </a:lnSpc>
              <a:spcBef>
                <a:spcPts val="0"/>
              </a:spcBef>
              <a:spcAft>
                <a:spcPts val="0"/>
              </a:spcAft>
              <a:buClrTx/>
              <a:buSzTx/>
              <a:buFontTx/>
              <a:buNone/>
              <a:tabLst/>
              <a:defRPr/>
            </a:pPr>
            <a:r>
              <a:rPr lang="ar-SA" b="1" baseline="0" dirty="0" smtClean="0"/>
              <a:t>علي سبيل المثال اني اقدر اكتب علي الشاشه او اخد كلمه من الكي بورد ....</a:t>
            </a:r>
            <a:endParaRPr lang="ar-EG" b="1" baseline="0" dirty="0" smtClean="0"/>
          </a:p>
          <a:p>
            <a:endParaRPr lang="ar-EG" b="1" baseline="0" dirty="0" smtClean="0"/>
          </a:p>
          <a:p>
            <a:pPr marL="171450" indent="-171450">
              <a:buFontTx/>
              <a:buChar char="-"/>
            </a:pPr>
            <a:r>
              <a:rPr lang="ar-EG" b="1" baseline="0" dirty="0" smtClean="0"/>
              <a:t>بمعني انا محتاج ليبيراريس عشان اقددر ااكسيس الحاجات دي</a:t>
            </a:r>
            <a:endParaRPr lang="en-US" b="1" baseline="0" dirty="0" smtClean="0"/>
          </a:p>
          <a:p>
            <a:pPr marL="171450" indent="-171450">
              <a:buFontTx/>
              <a:buChar char="-"/>
            </a:pPr>
            <a:r>
              <a:rPr lang="ar-EG" b="1" baseline="0" dirty="0" smtClean="0"/>
              <a:t>طيب عشان اكتب البرنامج انا محتاج اعمل اكسيس لحاجات موجوده صح تمام في السي في </a:t>
            </a:r>
            <a:r>
              <a:rPr lang="en-US" b="1" baseline="0" dirty="0" smtClean="0"/>
              <a:t>libraries </a:t>
            </a:r>
            <a:r>
              <a:rPr lang="ar-EG" b="1" baseline="0" dirty="0" smtClean="0"/>
              <a:t>موجوده جواه عشان اقدر اوصل ليها</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ar-SA" dirty="0" smtClean="0">
              <a:solidFill>
                <a:schemeClr val="tx2"/>
              </a:solidFill>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smtClean="0">
              <a:solidFill>
                <a:schemeClr val="tx2"/>
              </a:solidFill>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solidFill>
                  <a:schemeClr val="tx2"/>
                </a:solidFill>
              </a:rPr>
              <a:t>Header files of type </a:t>
            </a:r>
            <a:r>
              <a:rPr lang="en-US" sz="1100" b="1" dirty="0" smtClean="0">
                <a:solidFill>
                  <a:schemeClr val="tx2"/>
                </a:solidFill>
                <a:latin typeface="Lucida Sans Typewriter"/>
                <a:cs typeface="Lucida Sans Typewriter"/>
              </a:rPr>
              <a:t>&lt;</a:t>
            </a:r>
            <a:r>
              <a:rPr lang="en-US" sz="1100" b="1" dirty="0" err="1" smtClean="0">
                <a:solidFill>
                  <a:schemeClr val="tx2"/>
                </a:solidFill>
                <a:latin typeface="Lucida Sans Typewriter"/>
                <a:cs typeface="Lucida Sans Typewriter"/>
              </a:rPr>
              <a:t>hrdfile.h</a:t>
            </a:r>
            <a:r>
              <a:rPr lang="en-US" sz="1100" b="1" dirty="0" smtClean="0">
                <a:solidFill>
                  <a:schemeClr val="tx2"/>
                </a:solidFill>
                <a:latin typeface="Lucida Sans Typewriter"/>
                <a:cs typeface="Lucida Sans Typewriter"/>
              </a:rPr>
              <a:t>&gt;</a:t>
            </a:r>
            <a:r>
              <a:rPr lang="en-US" sz="1100" dirty="0" smtClean="0">
                <a:solidFill>
                  <a:schemeClr val="tx2"/>
                </a:solidFill>
                <a:latin typeface="Lucida Sans Typewriter"/>
                <a:cs typeface="Lucida Sans Typewriter"/>
              </a:rPr>
              <a:t> </a:t>
            </a:r>
            <a:r>
              <a:rPr lang="en-US" i="1" dirty="0" smtClean="0">
                <a:solidFill>
                  <a:schemeClr val="tx2"/>
                </a:solidFill>
              </a:rPr>
              <a:t>declare </a:t>
            </a:r>
            <a:r>
              <a:rPr lang="en-US" dirty="0" smtClean="0">
                <a:solidFill>
                  <a:schemeClr val="tx2"/>
                </a:solidFill>
              </a:rPr>
              <a:t>variables and functions provided by the standard libraries. Here the prototype of function </a:t>
            </a:r>
            <a:r>
              <a:rPr lang="en-US" sz="1100" b="1" dirty="0" err="1" smtClean="0">
                <a:solidFill>
                  <a:schemeClr val="tx2"/>
                </a:solidFill>
                <a:latin typeface="Lucida Sans Typewriter"/>
                <a:cs typeface="Lucida Sans Typewriter"/>
              </a:rPr>
              <a:t>printf</a:t>
            </a:r>
            <a:r>
              <a:rPr lang="en-US" sz="1100" b="1" dirty="0" smtClean="0">
                <a:solidFill>
                  <a:schemeClr val="tx2"/>
                </a:solidFill>
                <a:latin typeface="Lucida Sans Typewriter"/>
                <a:cs typeface="Lucida Sans Typewriter"/>
              </a:rPr>
              <a:t> </a:t>
            </a:r>
            <a:r>
              <a:rPr lang="en-US" dirty="0" smtClean="0">
                <a:solidFill>
                  <a:schemeClr val="tx2"/>
                </a:solidFill>
                <a:latin typeface="+mn-lt"/>
                <a:cs typeface="Lucida Sans Typewriter"/>
              </a:rPr>
              <a:t>was defined. </a:t>
            </a:r>
            <a:endParaRPr lang="en-US" sz="1100" dirty="0" smtClean="0">
              <a:solidFill>
                <a:schemeClr val="tx2"/>
              </a:solidFill>
              <a:latin typeface="Lucida Sans Typewriter"/>
              <a:cs typeface="Lucida Sans Typewriter"/>
            </a:endParaRPr>
          </a:p>
          <a:p>
            <a:pPr marL="171450" indent="-171450">
              <a:buFontTx/>
              <a:buChar char="-"/>
            </a:pPr>
            <a:r>
              <a:rPr lang="ar-EG" b="1" dirty="0" smtClean="0"/>
              <a:t>دي الفنكشن المسئوله</a:t>
            </a:r>
            <a:r>
              <a:rPr lang="ar-EG" b="1" baseline="0" dirty="0" smtClean="0"/>
              <a:t> انها تخرج من علي الشاشه</a:t>
            </a:r>
            <a:endParaRPr lang="ar-EG" b="1" dirty="0" smtClean="0"/>
          </a:p>
          <a:p>
            <a:pPr marL="171450" indent="-171450">
              <a:buFontTx/>
              <a:buChar char="-"/>
            </a:pPr>
            <a:endParaRPr lang="ar-EG" b="1" dirty="0" smtClean="0"/>
          </a:p>
          <a:p>
            <a:pPr marL="171450" indent="-171450">
              <a:buFontTx/>
              <a:buChar char="-"/>
            </a:pPr>
            <a:endParaRPr lang="ar-EG" b="1" dirty="0" smtClean="0"/>
          </a:p>
          <a:p>
            <a:r>
              <a:rPr lang="en-US" b="1" dirty="0" smtClean="0"/>
              <a:t>What do the &lt;&gt; mean?</a:t>
            </a:r>
          </a:p>
          <a:p>
            <a:r>
              <a:rPr lang="en-US" dirty="0" smtClean="0"/>
              <a:t>Include directives use &lt;</a:t>
            </a:r>
            <a:r>
              <a:rPr lang="en-US" dirty="0" err="1" smtClean="0"/>
              <a:t>x.h</a:t>
            </a:r>
            <a:r>
              <a:rPr lang="en-US" dirty="0" smtClean="0"/>
              <a:t>&gt; (brackets) to indicate that the compiler should look in a “standard” place, such as /</a:t>
            </a:r>
            <a:r>
              <a:rPr lang="en-US" dirty="0" err="1" smtClean="0"/>
              <a:t>usr</a:t>
            </a:r>
            <a:r>
              <a:rPr lang="en-US" dirty="0" smtClean="0"/>
              <a:t>/include/…</a:t>
            </a:r>
          </a:p>
          <a:p>
            <a:r>
              <a:rPr lang="en-US" dirty="0" smtClean="0"/>
              <a:t>They use “</a:t>
            </a:r>
            <a:r>
              <a:rPr lang="en-US" dirty="0" err="1" smtClean="0"/>
              <a:t>x.h</a:t>
            </a:r>
            <a:r>
              <a:rPr lang="en-US" dirty="0" smtClean="0"/>
              <a:t>” (double quotes) to indicate that it should look first in the current directory.</a:t>
            </a:r>
          </a:p>
          <a:p>
            <a:endParaRPr lang="en-US" dirty="0" smtClean="0"/>
          </a:p>
          <a:p>
            <a:r>
              <a:rPr lang="en-US" b="1" dirty="0" smtClean="0"/>
              <a:t>Can your program have more than one .c file?</a:t>
            </a:r>
          </a:p>
          <a:p>
            <a:r>
              <a:rPr lang="en-US" dirty="0" smtClean="0"/>
              <a:t>A ‘.c’ file is called a “module”.  Many programs are composed of several ‘.c’ files and libraries that are ‘linked’ together during the compile process.</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err="1" smtClean="0">
                <a:latin typeface="Courier New" pitchFamily="49" charset="0"/>
              </a:rPr>
              <a:t>int</a:t>
            </a:r>
            <a:r>
              <a:rPr lang="en-US" dirty="0" smtClean="0"/>
              <a:t> means that </a:t>
            </a:r>
            <a:r>
              <a:rPr lang="en-US" b="1" dirty="0" smtClean="0">
                <a:latin typeface="Courier New" pitchFamily="49" charset="0"/>
              </a:rPr>
              <a:t>main</a:t>
            </a:r>
            <a:r>
              <a:rPr lang="en-US" dirty="0" smtClean="0"/>
              <a:t> "returns" an integer value =</a:t>
            </a:r>
            <a:r>
              <a:rPr lang="en-US" dirty="0" smtClean="0">
                <a:sym typeface="Wingdings" pitchFamily="2" charset="2"/>
              </a:rPr>
              <a:t> </a:t>
            </a:r>
            <a:r>
              <a:rPr lang="en-US" b="1" dirty="0" smtClean="0">
                <a:solidFill>
                  <a:srgbClr val="33CC33"/>
                </a:solidFill>
                <a:latin typeface="Courier New" pitchFamily="49" charset="0"/>
              </a:rPr>
              <a:t>indicate program ended successfully </a:t>
            </a:r>
            <a:endParaRPr lang="en-US" dirty="0" smtClean="0"/>
          </a:p>
          <a:p>
            <a:endParaRPr lang="en-US" dirty="0" smtClean="0"/>
          </a:p>
          <a:p>
            <a:endParaRPr lang="en-US" dirty="0" smtClean="0"/>
          </a:p>
          <a:p>
            <a:r>
              <a:rPr lang="en-US" dirty="0" smtClean="0"/>
              <a:t>;;;;;;;;;;</a:t>
            </a:r>
          </a:p>
          <a:p>
            <a:r>
              <a:rPr lang="en-US" dirty="0" smtClean="0"/>
              <a:t>It is the end</a:t>
            </a:r>
            <a:r>
              <a:rPr lang="en-US" baseline="0" dirty="0" smtClean="0"/>
              <a:t> of each statement in C</a:t>
            </a:r>
          </a:p>
          <a:p>
            <a:endParaRPr lang="en-US" baseline="0" dirty="0" smtClean="0"/>
          </a:p>
          <a:p>
            <a:r>
              <a:rPr lang="en-US" baseline="0" dirty="0" smtClean="0"/>
              <a:t>//////////////////////////////////////////////////</a:t>
            </a:r>
          </a:p>
          <a:p>
            <a:r>
              <a:rPr lang="en-US" sz="1200" b="0" i="0" u="none" strike="noStrike" kern="1200" baseline="0" dirty="0" smtClean="0">
                <a:solidFill>
                  <a:schemeClr val="tx1"/>
                </a:solidFill>
                <a:latin typeface="+mn-lt"/>
                <a:ea typeface="+mn-ea"/>
                <a:cs typeface="+mn-cs"/>
              </a:rPr>
              <a:t>When </a:t>
            </a:r>
            <a:r>
              <a:rPr lang="en-US" sz="1200" b="1" i="0" u="none" strike="noStrike" kern="1200" baseline="0" dirty="0" smtClean="0">
                <a:solidFill>
                  <a:schemeClr val="tx1"/>
                </a:solidFill>
                <a:latin typeface="+mn-lt"/>
                <a:ea typeface="+mn-ea"/>
                <a:cs typeface="+mn-cs"/>
              </a:rPr>
              <a:t>you finish writing a C program and start to compile it, you might get some error or warning messages</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Don't</a:t>
            </a:r>
            <a:r>
              <a:rPr lang="ar-EG" sz="1200" b="1"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panic </a:t>
            </a:r>
            <a:r>
              <a:rPr lang="en-US" sz="1200" b="0" i="0" u="none" strike="noStrike" kern="1200" baseline="0" dirty="0" smtClean="0">
                <a:solidFill>
                  <a:schemeClr val="tx1"/>
                </a:solidFill>
                <a:latin typeface="+mn-lt"/>
                <a:ea typeface="+mn-ea"/>
                <a:cs typeface="+mn-cs"/>
              </a:rPr>
              <a:t>when you see error messages. We're </a:t>
            </a:r>
            <a:r>
              <a:rPr lang="en-US" sz="1200" b="1" i="0" u="none" strike="noStrike" kern="1200" baseline="0" dirty="0" smtClean="0">
                <a:solidFill>
                  <a:schemeClr val="tx1"/>
                </a:solidFill>
                <a:latin typeface="+mn-lt"/>
                <a:ea typeface="+mn-ea"/>
                <a:cs typeface="+mn-cs"/>
              </a:rPr>
              <a:t>human</a:t>
            </a:r>
            <a:r>
              <a:rPr lang="en-US" sz="1200" b="0" i="0" u="none" strike="noStrike" kern="1200" baseline="0" dirty="0" smtClean="0">
                <a:solidFill>
                  <a:schemeClr val="tx1"/>
                </a:solidFill>
                <a:latin typeface="+mn-lt"/>
                <a:ea typeface="+mn-ea"/>
                <a:cs typeface="+mn-cs"/>
              </a:rPr>
              <a:t> beings. Everybody makes mistakes. Actually, you should</a:t>
            </a:r>
          </a:p>
          <a:p>
            <a:r>
              <a:rPr lang="en-US" sz="1200" b="1" i="0" u="none" strike="noStrike" kern="1200" baseline="0" dirty="0" smtClean="0">
                <a:solidFill>
                  <a:schemeClr val="tx1"/>
                </a:solidFill>
                <a:latin typeface="+mn-lt"/>
                <a:ea typeface="+mn-ea"/>
                <a:cs typeface="+mn-cs"/>
              </a:rPr>
              <a:t>appreciate that your compiler catches some errors for you before you go any further.</a:t>
            </a:r>
          </a:p>
          <a:p>
            <a:r>
              <a:rPr lang="en-US" sz="1200" b="0" i="0" u="none" strike="noStrike" kern="1200" baseline="0" dirty="0" smtClean="0">
                <a:solidFill>
                  <a:schemeClr val="tx1"/>
                </a:solidFill>
                <a:latin typeface="+mn-lt"/>
                <a:ea typeface="+mn-ea"/>
                <a:cs typeface="+mn-cs"/>
              </a:rPr>
              <a:t>Usually, your </a:t>
            </a:r>
            <a:r>
              <a:rPr lang="en-US" sz="1200" b="1" i="0" u="none" strike="noStrike" kern="1200" baseline="0" dirty="0" smtClean="0">
                <a:solidFill>
                  <a:schemeClr val="tx1"/>
                </a:solidFill>
                <a:latin typeface="+mn-lt"/>
                <a:ea typeface="+mn-ea"/>
                <a:cs typeface="+mn-cs"/>
              </a:rPr>
              <a:t>compiler</a:t>
            </a:r>
            <a:r>
              <a:rPr lang="en-US" sz="1200" b="0" i="0" u="none" strike="noStrike" kern="1200" baseline="0" dirty="0" smtClean="0">
                <a:solidFill>
                  <a:schemeClr val="tx1"/>
                </a:solidFill>
                <a:latin typeface="+mn-lt"/>
                <a:ea typeface="+mn-ea"/>
                <a:cs typeface="+mn-cs"/>
              </a:rPr>
              <a:t> can help you check </a:t>
            </a:r>
            <a:r>
              <a:rPr lang="en-US" sz="1200" b="1" i="0" u="none" strike="noStrike" kern="1200" baseline="0" dirty="0" smtClean="0">
                <a:solidFill>
                  <a:schemeClr val="tx1"/>
                </a:solidFill>
                <a:latin typeface="+mn-lt"/>
                <a:ea typeface="+mn-ea"/>
                <a:cs typeface="+mn-cs"/>
              </a:rPr>
              <a:t>the grammar of your C program </a:t>
            </a:r>
            <a:r>
              <a:rPr lang="en-US" sz="1200" b="0" i="0" u="none" strike="noStrike" kern="1200" baseline="0" dirty="0" smtClean="0">
                <a:solidFill>
                  <a:schemeClr val="tx1"/>
                </a:solidFill>
                <a:latin typeface="+mn-lt"/>
                <a:ea typeface="+mn-ea"/>
                <a:cs typeface="+mn-cs"/>
              </a:rPr>
              <a:t>and make sure you've followed the C</a:t>
            </a:r>
          </a:p>
          <a:p>
            <a:r>
              <a:rPr lang="en-US" sz="1200" b="0" i="0" u="none" strike="noStrike" kern="1200" baseline="0" dirty="0" smtClean="0">
                <a:solidFill>
                  <a:schemeClr val="tx1"/>
                </a:solidFill>
                <a:latin typeface="+mn-lt"/>
                <a:ea typeface="+mn-ea"/>
                <a:cs typeface="+mn-cs"/>
              </a:rPr>
              <a:t>programming rules properly. For </a:t>
            </a:r>
            <a:r>
              <a:rPr lang="en-US" sz="1200" b="1" i="0" u="none" strike="noStrike" kern="1200" baseline="0" dirty="0" smtClean="0">
                <a:solidFill>
                  <a:schemeClr val="tx1"/>
                </a:solidFill>
                <a:latin typeface="+mn-lt"/>
                <a:ea typeface="+mn-ea"/>
                <a:cs typeface="+mn-cs"/>
              </a:rPr>
              <a:t>instance</a:t>
            </a:r>
            <a:r>
              <a:rPr lang="en-US" sz="1200" b="0" i="0" u="none" strike="noStrike" kern="1200" baseline="0" dirty="0" smtClean="0">
                <a:solidFill>
                  <a:schemeClr val="tx1"/>
                </a:solidFill>
                <a:latin typeface="+mn-lt"/>
                <a:ea typeface="+mn-ea"/>
                <a:cs typeface="+mn-cs"/>
              </a:rPr>
              <a:t>, if you </a:t>
            </a:r>
            <a:r>
              <a:rPr lang="en-US" sz="1200" b="1" i="0" u="none" strike="noStrike" kern="1200" baseline="0" dirty="0" smtClean="0">
                <a:solidFill>
                  <a:schemeClr val="tx1"/>
                </a:solidFill>
                <a:latin typeface="+mn-lt"/>
                <a:ea typeface="+mn-ea"/>
                <a:cs typeface="+mn-cs"/>
              </a:rPr>
              <a:t>forget</a:t>
            </a:r>
            <a:r>
              <a:rPr lang="en-US" sz="1200" b="0" i="0" u="none" strike="noStrike" kern="1200" baseline="0" dirty="0" smtClean="0">
                <a:solidFill>
                  <a:schemeClr val="tx1"/>
                </a:solidFill>
                <a:latin typeface="+mn-lt"/>
                <a:ea typeface="+mn-ea"/>
                <a:cs typeface="+mn-cs"/>
              </a:rPr>
              <a:t> to put the ending brace on the main() ,,you'll get an error message something like this</a:t>
            </a:r>
            <a:r>
              <a:rPr lang="en-US" sz="1200" b="1" i="0" u="none" strike="noStrike" kern="1200" baseline="0" dirty="0" smtClean="0">
                <a:solidFill>
                  <a:schemeClr val="tx1"/>
                </a:solidFill>
                <a:latin typeface="+mn-lt"/>
                <a:ea typeface="+mn-ea"/>
                <a:cs typeface="+mn-cs"/>
              </a:rPr>
              <a:t>: syntax error : end of file found.</a:t>
            </a:r>
          </a:p>
          <a:p>
            <a:r>
              <a:rPr lang="en-US" sz="1200" b="0" i="0" u="none" strike="noStrike" kern="1200" baseline="0" dirty="0" smtClean="0">
                <a:solidFill>
                  <a:schemeClr val="tx1"/>
                </a:solidFill>
                <a:latin typeface="+mn-lt"/>
                <a:ea typeface="+mn-ea"/>
                <a:cs typeface="+mn-cs"/>
              </a:rPr>
              <a:t>Also, the linker will issue an error message if it cannot find the missing code for a needed function in the libraries.</a:t>
            </a:r>
          </a:p>
          <a:p>
            <a:r>
              <a:rPr lang="en-US" sz="1200" b="0" i="0" u="none" strike="noStrike" kern="1200" baseline="0" dirty="0" smtClean="0">
                <a:solidFill>
                  <a:schemeClr val="tx1"/>
                </a:solidFill>
                <a:latin typeface="+mn-lt"/>
                <a:ea typeface="+mn-ea"/>
                <a:cs typeface="+mn-cs"/>
              </a:rPr>
              <a:t>For instance, if you </a:t>
            </a:r>
            <a:r>
              <a:rPr lang="en-US" sz="1200" b="1" i="0" u="none" strike="noStrike" kern="1200" baseline="0" dirty="0" smtClean="0">
                <a:solidFill>
                  <a:schemeClr val="tx1"/>
                </a:solidFill>
                <a:latin typeface="+mn-lt"/>
                <a:ea typeface="+mn-ea"/>
                <a:cs typeface="+mn-cs"/>
              </a:rPr>
              <a:t>misspell </a:t>
            </a:r>
            <a:r>
              <a:rPr lang="en-US" sz="1200" b="1" i="0" u="none" strike="noStrike" kern="1200" baseline="0" dirty="0" err="1" smtClean="0">
                <a:solidFill>
                  <a:schemeClr val="tx1"/>
                </a:solidFill>
                <a:latin typeface="+mn-lt"/>
                <a:ea typeface="+mn-ea"/>
                <a:cs typeface="+mn-cs"/>
              </a:rPr>
              <a:t>printf</a:t>
            </a:r>
            <a:r>
              <a:rPr lang="en-US" sz="1200" b="1" i="0" u="none" strike="noStrike" kern="1200" baseline="0" dirty="0" smtClean="0">
                <a:solidFill>
                  <a:schemeClr val="tx1"/>
                </a:solidFill>
                <a:latin typeface="+mn-lt"/>
                <a:ea typeface="+mn-ea"/>
                <a:cs typeface="+mn-cs"/>
              </a:rPr>
              <a:t>() as </a:t>
            </a:r>
            <a:r>
              <a:rPr lang="en-US" sz="1200" b="1" i="0" u="none" strike="noStrike" kern="1200" baseline="0" dirty="0" err="1" smtClean="0">
                <a:solidFill>
                  <a:schemeClr val="tx1"/>
                </a:solidFill>
                <a:latin typeface="+mn-lt"/>
                <a:ea typeface="+mn-ea"/>
                <a:cs typeface="+mn-cs"/>
              </a:rPr>
              <a:t>pprintf</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 the program of Listing 2.1, you'll see an error message: `_</a:t>
            </a:r>
            <a:r>
              <a:rPr lang="en-US" sz="1200" b="0" i="0" u="none" strike="noStrike" kern="1200" baseline="0" dirty="0" err="1" smtClean="0">
                <a:solidFill>
                  <a:schemeClr val="tx1"/>
                </a:solidFill>
                <a:latin typeface="+mn-lt"/>
                <a:ea typeface="+mn-ea"/>
                <a:cs typeface="+mn-cs"/>
              </a:rPr>
              <a:t>pprintf</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unresolved external (or something similar).</a:t>
            </a:r>
          </a:p>
          <a:p>
            <a:r>
              <a:rPr lang="en-US" sz="1200" b="0" i="0" u="none" strike="noStrike" kern="1200" baseline="0" dirty="0" smtClean="0">
                <a:solidFill>
                  <a:schemeClr val="tx1"/>
                </a:solidFill>
                <a:latin typeface="+mn-lt"/>
                <a:ea typeface="+mn-ea"/>
                <a:cs typeface="+mn-cs"/>
              </a:rPr>
              <a:t>All errors found by the compiler and linker must be fixed before an executable file (binary code) can be made.</a:t>
            </a:r>
            <a:endParaRPr lang="en-US" dirty="0" smtClean="0"/>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here 0, to be passed back to the operating system.</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6810325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60</a:t>
            </a:fld>
            <a:endParaRPr lang="en-US" dirty="0"/>
          </a:p>
        </p:txBody>
      </p:sp>
    </p:spTree>
    <p:extLst>
      <p:ext uri="{BB962C8B-B14F-4D97-AF65-F5344CB8AC3E}">
        <p14:creationId xmlns:p14="http://schemas.microsoft.com/office/powerpoint/2010/main" val="2728514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62</a:t>
            </a:fld>
            <a:endParaRPr lang="en-US"/>
          </a:p>
        </p:txBody>
      </p:sp>
    </p:spTree>
    <p:extLst>
      <p:ext uri="{BB962C8B-B14F-4D97-AF65-F5344CB8AC3E}">
        <p14:creationId xmlns:p14="http://schemas.microsoft.com/office/powerpoint/2010/main" val="25255333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Function is that has return</a:t>
            </a:r>
          </a:p>
          <a:p>
            <a:r>
              <a:rPr lang="en-US" sz="1200" kern="1200" dirty="0" smtClean="0">
                <a:solidFill>
                  <a:schemeClr val="tx1"/>
                </a:solidFill>
                <a:effectLst/>
                <a:latin typeface="+mn-lt"/>
                <a:ea typeface="+mn-ea"/>
                <a:cs typeface="+mn-cs"/>
              </a:rPr>
              <a:t>Procedure hasn't return  </a:t>
            </a: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63</a:t>
            </a:fld>
            <a:endParaRPr lang="en-US" dirty="0"/>
          </a:p>
        </p:txBody>
      </p:sp>
    </p:spTree>
    <p:extLst>
      <p:ext uri="{BB962C8B-B14F-4D97-AF65-F5344CB8AC3E}">
        <p14:creationId xmlns:p14="http://schemas.microsoft.com/office/powerpoint/2010/main" val="13721507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64</a:t>
            </a:fld>
            <a:endParaRPr lang="en-US" dirty="0"/>
          </a:p>
        </p:txBody>
      </p:sp>
    </p:spTree>
    <p:extLst>
      <p:ext uri="{BB962C8B-B14F-4D97-AF65-F5344CB8AC3E}">
        <p14:creationId xmlns:p14="http://schemas.microsoft.com/office/powerpoint/2010/main" val="24001615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65</a:t>
            </a:fld>
            <a:endParaRPr lang="en-US" dirty="0"/>
          </a:p>
        </p:txBody>
      </p:sp>
    </p:spTree>
    <p:extLst>
      <p:ext uri="{BB962C8B-B14F-4D97-AF65-F5344CB8AC3E}">
        <p14:creationId xmlns:p14="http://schemas.microsoft.com/office/powerpoint/2010/main" val="40660707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static</a:t>
            </a:r>
          </a:p>
          <a:p>
            <a:r>
              <a:rPr lang="en-US" sz="1200" b="1" i="0" u="none" strike="noStrike" kern="1200" baseline="0" dirty="0" smtClean="0">
                <a:solidFill>
                  <a:schemeClr val="tx1"/>
                </a:solidFill>
                <a:latin typeface="+mn-lt"/>
                <a:ea typeface="+mn-ea"/>
                <a:cs typeface="+mn-cs"/>
              </a:rPr>
              <a:t>Variables are Permanent</a:t>
            </a:r>
          </a:p>
          <a:p>
            <a:r>
              <a:rPr lang="en-US" sz="1200" b="0" i="0" u="none" strike="noStrike" kern="1200" baseline="0" dirty="0" smtClean="0">
                <a:solidFill>
                  <a:schemeClr val="tx1"/>
                </a:solidFill>
                <a:latin typeface="+mn-lt"/>
                <a:ea typeface="+mn-ea"/>
                <a:cs typeface="+mn-cs"/>
              </a:rPr>
              <a:t>By default, a variable is stack based, random and continually goes through an</a:t>
            </a:r>
          </a:p>
          <a:p>
            <a:r>
              <a:rPr lang="en-US" sz="1200" b="0" i="0" u="none" strike="noStrike" kern="1200" baseline="0" dirty="0" smtClean="0">
                <a:solidFill>
                  <a:schemeClr val="tx1"/>
                </a:solidFill>
                <a:latin typeface="+mn-lt"/>
                <a:ea typeface="+mn-ea"/>
                <a:cs typeface="+mn-cs"/>
              </a:rPr>
              <a:t>automatic creation and destruction process whenever the function declaring it is</a:t>
            </a:r>
          </a:p>
          <a:p>
            <a:r>
              <a:rPr lang="en-US" sz="1200" b="0" i="0" u="none" strike="noStrike" kern="1200" baseline="0" dirty="0" smtClean="0">
                <a:solidFill>
                  <a:schemeClr val="tx1"/>
                </a:solidFill>
                <a:latin typeface="+mn-lt"/>
                <a:ea typeface="+mn-ea"/>
                <a:cs typeface="+mn-cs"/>
              </a:rPr>
              <a:t>called. Adding </a:t>
            </a:r>
            <a:r>
              <a:rPr lang="en-US" sz="1200" b="1" i="0" u="none" strike="noStrike" kern="1200" baseline="0" dirty="0" smtClean="0">
                <a:solidFill>
                  <a:schemeClr val="tx1"/>
                </a:solidFill>
                <a:latin typeface="+mn-lt"/>
                <a:ea typeface="+mn-ea"/>
                <a:cs typeface="+mn-cs"/>
              </a:rPr>
              <a:t>static </a:t>
            </a:r>
            <a:r>
              <a:rPr lang="en-US" sz="1200" b="0" i="0" u="none" strike="noStrike" kern="1200" baseline="0" dirty="0" smtClean="0">
                <a:solidFill>
                  <a:schemeClr val="tx1"/>
                </a:solidFill>
                <a:latin typeface="+mn-lt"/>
                <a:ea typeface="+mn-ea"/>
                <a:cs typeface="+mn-cs"/>
              </a:rPr>
              <a:t>into a variable declaration causes the variable to be stored</a:t>
            </a:r>
          </a:p>
          <a:p>
            <a:r>
              <a:rPr lang="en-US" sz="1200" b="0" i="0" u="none" strike="noStrike" kern="1200" baseline="0" dirty="0" smtClean="0">
                <a:solidFill>
                  <a:schemeClr val="tx1"/>
                </a:solidFill>
                <a:latin typeface="+mn-lt"/>
                <a:ea typeface="+mn-ea"/>
                <a:cs typeface="+mn-cs"/>
              </a:rPr>
              <a:t>in the data segment. This is the same part of the program where the global</a:t>
            </a:r>
          </a:p>
          <a:p>
            <a:r>
              <a:rPr lang="en-US" sz="1200" b="0" i="0" u="none" strike="noStrike" kern="1200" baseline="0" dirty="0" smtClean="0">
                <a:solidFill>
                  <a:schemeClr val="tx1"/>
                </a:solidFill>
                <a:latin typeface="+mn-lt"/>
                <a:ea typeface="+mn-ea"/>
                <a:cs typeface="+mn-cs"/>
              </a:rPr>
              <a:t>variables are stored. Thus the variable is </a:t>
            </a:r>
            <a:r>
              <a:rPr lang="en-US" sz="1200" b="0" i="1" u="none" strike="noStrike" kern="1200" baseline="0" dirty="0" smtClean="0">
                <a:solidFill>
                  <a:schemeClr val="tx1"/>
                </a:solidFill>
                <a:latin typeface="+mn-lt"/>
                <a:ea typeface="+mn-ea"/>
                <a:cs typeface="+mn-cs"/>
              </a:rPr>
              <a:t>permanently </a:t>
            </a:r>
            <a:r>
              <a:rPr lang="en-US" sz="1200" b="0" i="0" u="none" strike="noStrike" kern="1200" baseline="0" dirty="0" smtClean="0">
                <a:solidFill>
                  <a:schemeClr val="tx1"/>
                </a:solidFill>
                <a:latin typeface="+mn-lt"/>
                <a:ea typeface="+mn-ea"/>
                <a:cs typeface="+mn-cs"/>
              </a:rPr>
              <a:t>allocated.</a:t>
            </a:r>
          </a:p>
          <a:p>
            <a:r>
              <a:rPr lang="en-US" sz="1200" b="1" i="0" u="none" strike="noStrike" kern="1200" baseline="0" dirty="0" smtClean="0">
                <a:solidFill>
                  <a:schemeClr val="tx1"/>
                </a:solidFill>
                <a:latin typeface="+mn-lt"/>
                <a:ea typeface="+mn-ea"/>
                <a:cs typeface="+mn-cs"/>
              </a:rPr>
              <a:t>static Variables are Initialized</a:t>
            </a:r>
          </a:p>
          <a:p>
            <a:r>
              <a:rPr lang="en-US" sz="1200" b="0" i="0" u="none" strike="noStrike" kern="1200" baseline="0" dirty="0" smtClean="0">
                <a:solidFill>
                  <a:schemeClr val="tx1"/>
                </a:solidFill>
                <a:latin typeface="+mn-lt"/>
                <a:ea typeface="+mn-ea"/>
                <a:cs typeface="+mn-cs"/>
              </a:rPr>
              <a:t>This means the first time </a:t>
            </a:r>
            <a:r>
              <a:rPr lang="en-US" sz="1200" b="1" i="0" u="none" strike="noStrike" kern="1200" baseline="0" dirty="0" err="1" smtClean="0">
                <a:solidFill>
                  <a:schemeClr val="tx1"/>
                </a:solidFill>
                <a:latin typeface="+mn-lt"/>
                <a:ea typeface="+mn-ea"/>
                <a:cs typeface="+mn-cs"/>
              </a:rPr>
              <a:t>running_total</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called, the storage for the variable</a:t>
            </a:r>
          </a:p>
          <a:p>
            <a:r>
              <a:rPr lang="en-US" sz="1200" b="0" i="0" u="none" strike="noStrike" kern="1200" baseline="0" dirty="0" smtClean="0">
                <a:solidFill>
                  <a:schemeClr val="tx1"/>
                </a:solidFill>
                <a:latin typeface="+mn-lt"/>
                <a:ea typeface="+mn-ea"/>
                <a:cs typeface="+mn-cs"/>
              </a:rPr>
              <a:t>“rows” has already been allocated. It has also already been initialized (to zero). If</a:t>
            </a:r>
          </a:p>
          <a:p>
            <a:r>
              <a:rPr lang="en-US" sz="1200" b="0" i="0" u="none" strike="noStrike" kern="1200" baseline="0" dirty="0" smtClean="0">
                <a:solidFill>
                  <a:schemeClr val="tx1"/>
                </a:solidFill>
                <a:latin typeface="+mn-lt"/>
                <a:ea typeface="+mn-ea"/>
                <a:cs typeface="+mn-cs"/>
              </a:rPr>
              <a:t>a value of 1 is left in the variable and the function returns, the next time the function</a:t>
            </a:r>
          </a:p>
          <a:p>
            <a:r>
              <a:rPr lang="en-US" sz="1200" b="0" i="0" u="none" strike="noStrike" kern="1200" baseline="0" dirty="0" smtClean="0">
                <a:solidFill>
                  <a:schemeClr val="tx1"/>
                </a:solidFill>
                <a:latin typeface="+mn-lt"/>
                <a:ea typeface="+mn-ea"/>
                <a:cs typeface="+mn-cs"/>
              </a:rPr>
              <a:t>is called the 1 will be seen. If 2 is left in the variable, the next time the 2 will be</a:t>
            </a:r>
          </a:p>
          <a:p>
            <a:r>
              <a:rPr lang="en-US" sz="1200" b="0" i="0" u="none" strike="noStrike" kern="1200" baseline="0" dirty="0" smtClean="0">
                <a:solidFill>
                  <a:schemeClr val="tx1"/>
                </a:solidFill>
                <a:latin typeface="+mn-lt"/>
                <a:ea typeface="+mn-ea"/>
                <a:cs typeface="+mn-cs"/>
              </a:rPr>
              <a:t>seen, etc. Since there is no creation and destruction a function containing one</a:t>
            </a:r>
          </a:p>
          <a:p>
            <a:r>
              <a:rPr lang="en-US" sz="1200" b="0" i="0" u="none" strike="noStrike" kern="1200" baseline="0" dirty="0" smtClean="0">
                <a:solidFill>
                  <a:schemeClr val="tx1"/>
                </a:solidFill>
                <a:latin typeface="+mn-lt"/>
                <a:ea typeface="+mn-ea"/>
                <a:cs typeface="+mn-cs"/>
              </a:rPr>
              <a:t>static variable should execute faster than one having to allocate and </a:t>
            </a:r>
            <a:r>
              <a:rPr lang="en-US" sz="1200" b="0" i="0" u="none" strike="noStrike" kern="1200" baseline="0" dirty="0" err="1" smtClean="0">
                <a:solidFill>
                  <a:schemeClr val="tx1"/>
                </a:solidFill>
                <a:latin typeface="+mn-lt"/>
                <a:ea typeface="+mn-ea"/>
                <a:cs typeface="+mn-cs"/>
              </a:rPr>
              <a:t>deallocate</a:t>
            </a:r>
            <a:r>
              <a:rPr lang="en-US" sz="1200" b="0" i="0" u="none" strike="noStrike" kern="1200" baseline="0" dirty="0" smtClean="0">
                <a:solidFill>
                  <a:schemeClr val="tx1"/>
                </a:solidFill>
                <a:latin typeface="+mn-lt"/>
                <a:ea typeface="+mn-ea"/>
                <a:cs typeface="+mn-cs"/>
              </a:rPr>
              <a:t> a</a:t>
            </a:r>
          </a:p>
          <a:p>
            <a:r>
              <a:rPr lang="en-US" sz="1200" b="0" i="0" u="none" strike="noStrike" kern="1200" baseline="0" dirty="0" smtClean="0">
                <a:solidFill>
                  <a:schemeClr val="tx1"/>
                </a:solidFill>
                <a:latin typeface="+mn-lt"/>
                <a:ea typeface="+mn-ea"/>
                <a:cs typeface="+mn-cs"/>
              </a:rPr>
              <a:t>stack based one.</a:t>
            </a:r>
          </a:p>
          <a:p>
            <a:r>
              <a:rPr lang="en-US" sz="1200" b="1" i="0" u="none" strike="noStrike" kern="1200" baseline="0" dirty="0" smtClean="0">
                <a:solidFill>
                  <a:schemeClr val="tx1"/>
                </a:solidFill>
                <a:latin typeface="+mn-lt"/>
                <a:ea typeface="+mn-ea"/>
                <a:cs typeface="+mn-cs"/>
              </a:rPr>
              <a:t>static Variables Have Local Scope</a:t>
            </a:r>
          </a:p>
          <a:p>
            <a:r>
              <a:rPr lang="en-US" sz="1200" b="0" i="0" u="none" strike="noStrike" kern="1200" baseline="0" dirty="0" smtClean="0">
                <a:solidFill>
                  <a:schemeClr val="tx1"/>
                </a:solidFill>
                <a:latin typeface="+mn-lt"/>
                <a:ea typeface="+mn-ea"/>
                <a:cs typeface="+mn-cs"/>
              </a:rPr>
              <a:t>Although the variable is permanently allocated, its scope is local. The “rows”</a:t>
            </a:r>
          </a:p>
          <a:p>
            <a:r>
              <a:rPr lang="en-US" sz="1200" b="0" i="0" u="none" strike="noStrike" kern="1200" baseline="0" dirty="0" smtClean="0">
                <a:solidFill>
                  <a:schemeClr val="tx1"/>
                </a:solidFill>
                <a:latin typeface="+mn-lt"/>
                <a:ea typeface="+mn-ea"/>
                <a:cs typeface="+mn-cs"/>
              </a:rPr>
              <a:t>variable cannot be seen outside the </a:t>
            </a:r>
            <a:r>
              <a:rPr lang="en-US" sz="1200" b="1" i="0" u="none" strike="noStrike" kern="1200" baseline="0" dirty="0" err="1" smtClean="0">
                <a:solidFill>
                  <a:schemeClr val="tx1"/>
                </a:solidFill>
                <a:latin typeface="+mn-lt"/>
                <a:ea typeface="+mn-ea"/>
                <a:cs typeface="+mn-cs"/>
              </a:rPr>
              <a:t>running_total</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function. It is perfectly</a:t>
            </a:r>
          </a:p>
          <a:p>
            <a:r>
              <a:rPr lang="en-US" sz="1200" b="0" i="0" u="none" strike="noStrike" kern="1200" baseline="0" dirty="0" smtClean="0">
                <a:solidFill>
                  <a:schemeClr val="tx1"/>
                </a:solidFill>
                <a:latin typeface="+mn-lt"/>
                <a:ea typeface="+mn-ea"/>
                <a:cs typeface="+mn-cs"/>
              </a:rPr>
              <a:t>possible to have two static variables of the same name within two different</a:t>
            </a:r>
          </a:p>
          <a:p>
            <a:r>
              <a:rPr lang="en-US" sz="1200" b="0" i="0" u="none" strike="noStrike" kern="1200" baseline="0" dirty="0" smtClean="0">
                <a:solidFill>
                  <a:schemeClr val="tx1"/>
                </a:solidFill>
                <a:latin typeface="+mn-lt"/>
                <a:ea typeface="+mn-ea"/>
                <a:cs typeface="+mn-cs"/>
              </a:rPr>
              <a:t>functions:</a:t>
            </a:r>
          </a:p>
          <a:p>
            <a:r>
              <a:rPr lang="en-US" sz="1200" b="1" i="0" u="none" strike="noStrike" kern="1200" baseline="0" dirty="0" smtClean="0">
                <a:solidFill>
                  <a:schemeClr val="tx1"/>
                </a:solidFill>
                <a:latin typeface="+mn-lt"/>
                <a:ea typeface="+mn-ea"/>
                <a:cs typeface="+mn-cs"/>
              </a:rPr>
              <a:t>int func1(void)  {</a:t>
            </a:r>
          </a:p>
          <a:p>
            <a:r>
              <a:rPr lang="en-US" sz="1200" b="1" i="0" u="none" strike="noStrike" kern="1200" baseline="0" dirty="0" smtClean="0">
                <a:solidFill>
                  <a:schemeClr val="tx1"/>
                </a:solidFill>
                <a:latin typeface="+mn-lt"/>
                <a:ea typeface="+mn-ea"/>
                <a:cs typeface="+mn-cs"/>
              </a:rPr>
              <a:t>static int i = 30; </a:t>
            </a:r>
          </a:p>
          <a:p>
            <a:r>
              <a:rPr lang="en-US" sz="1200" b="1" i="0" u="none" strike="noStrike" kern="1200" baseline="0" dirty="0" smtClean="0">
                <a:solidFill>
                  <a:schemeClr val="tx1"/>
                </a:solidFill>
                <a:latin typeface="+mn-lt"/>
                <a:ea typeface="+mn-ea"/>
                <a:cs typeface="+mn-cs"/>
              </a:rPr>
              <a:t>i++;} </a:t>
            </a:r>
          </a:p>
          <a:p>
            <a:r>
              <a:rPr lang="en-US" sz="1200" b="0" i="0" u="none" strike="noStrike" kern="1200" baseline="0" dirty="0" smtClean="0">
                <a:solidFill>
                  <a:schemeClr val="tx1"/>
                </a:solidFill>
                <a:latin typeface="+mn-lt"/>
                <a:ea typeface="+mn-ea"/>
                <a:cs typeface="+mn-cs"/>
              </a:rPr>
              <a:t>The variable “i” in the function </a:t>
            </a:r>
            <a:r>
              <a:rPr lang="en-US" sz="1200" b="1" i="0" u="none" strike="noStrike" kern="1200" baseline="0" dirty="0" smtClean="0">
                <a:solidFill>
                  <a:schemeClr val="tx1"/>
                </a:solidFill>
                <a:latin typeface="+mn-lt"/>
                <a:ea typeface="+mn-ea"/>
                <a:cs typeface="+mn-cs"/>
              </a:rPr>
              <a:t>func1 </a:t>
            </a:r>
            <a:r>
              <a:rPr lang="en-US" sz="1200" b="0" i="0" u="none" strike="noStrike" kern="1200" baseline="0" dirty="0" smtClean="0">
                <a:solidFill>
                  <a:schemeClr val="tx1"/>
                </a:solidFill>
                <a:latin typeface="+mn-lt"/>
                <a:ea typeface="+mn-ea"/>
                <a:cs typeface="+mn-cs"/>
              </a:rPr>
              <a:t>will steadily increase every time the function</a:t>
            </a:r>
          </a:p>
          <a:p>
            <a:r>
              <a:rPr lang="en-US" sz="1200" b="0" i="0" u="none" strike="noStrike" kern="1200" baseline="0" dirty="0" smtClean="0">
                <a:solidFill>
                  <a:schemeClr val="tx1"/>
                </a:solidFill>
                <a:latin typeface="+mn-lt"/>
                <a:ea typeface="+mn-ea"/>
                <a:cs typeface="+mn-cs"/>
              </a:rPr>
              <a:t>is called. The variable “i” in the function </a:t>
            </a:r>
            <a:r>
              <a:rPr lang="en-US" sz="1200" b="1" i="0" u="none" strike="noStrike" kern="1200" baseline="0" dirty="0" smtClean="0">
                <a:solidFill>
                  <a:schemeClr val="tx1"/>
                </a:solidFill>
                <a:latin typeface="+mn-lt"/>
                <a:ea typeface="+mn-ea"/>
                <a:cs typeface="+mn-cs"/>
              </a:rPr>
              <a:t>func2 </a:t>
            </a:r>
            <a:r>
              <a:rPr lang="en-US" sz="1200" b="0" i="0" u="none" strike="noStrike" kern="1200" baseline="0" dirty="0" smtClean="0">
                <a:solidFill>
                  <a:schemeClr val="tx1"/>
                </a:solidFill>
                <a:latin typeface="+mn-lt"/>
                <a:ea typeface="+mn-ea"/>
                <a:cs typeface="+mn-cs"/>
              </a:rPr>
              <a:t>will steadily decrease. These two</a:t>
            </a:r>
          </a:p>
          <a:p>
            <a:r>
              <a:rPr lang="en-US" sz="1200" b="0" i="0" u="none" strike="noStrike" kern="1200" baseline="0" dirty="0" smtClean="0">
                <a:solidFill>
                  <a:schemeClr val="tx1"/>
                </a:solidFill>
                <a:latin typeface="+mn-lt"/>
                <a:ea typeface="+mn-ea"/>
                <a:cs typeface="+mn-cs"/>
              </a:rPr>
              <a:t>variables are permanent, separate and inaccessible by the other function.</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66</a:t>
            </a:fld>
            <a:endParaRPr lang="en-US" dirty="0"/>
          </a:p>
        </p:txBody>
      </p:sp>
    </p:spTree>
    <p:extLst>
      <p:ext uri="{BB962C8B-B14F-4D97-AF65-F5344CB8AC3E}">
        <p14:creationId xmlns:p14="http://schemas.microsoft.com/office/powerpoint/2010/main" val="17901146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67</a:t>
            </a:fld>
            <a:endParaRPr lang="en-US" dirty="0"/>
          </a:p>
        </p:txBody>
      </p:sp>
    </p:spTree>
    <p:extLst>
      <p:ext uri="{BB962C8B-B14F-4D97-AF65-F5344CB8AC3E}">
        <p14:creationId xmlns:p14="http://schemas.microsoft.com/office/powerpoint/2010/main" val="19949996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Index start with 0</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69</a:t>
            </a:fld>
            <a:endParaRPr lang="en-US"/>
          </a:p>
        </p:txBody>
      </p:sp>
    </p:spTree>
    <p:extLst>
      <p:ext uri="{BB962C8B-B14F-4D97-AF65-F5344CB8AC3E}">
        <p14:creationId xmlns:p14="http://schemas.microsoft.com/office/powerpoint/2010/main" val="28293502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70</a:t>
            </a:fld>
            <a:endParaRPr lang="en-US"/>
          </a:p>
        </p:txBody>
      </p:sp>
    </p:spTree>
    <p:extLst>
      <p:ext uri="{BB962C8B-B14F-4D97-AF65-F5344CB8AC3E}">
        <p14:creationId xmlns:p14="http://schemas.microsoft.com/office/powerpoint/2010/main" val="3754325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watc</a:t>
            </a:r>
            <a:r>
              <a:rPr lang="en-US" baseline="0" dirty="0" smtClean="0"/>
              <a:t>h out for the array size</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71</a:t>
            </a:fld>
            <a:endParaRPr lang="en-US"/>
          </a:p>
        </p:txBody>
      </p:sp>
    </p:spTree>
    <p:extLst>
      <p:ext uri="{BB962C8B-B14F-4D97-AF65-F5344CB8AC3E}">
        <p14:creationId xmlns:p14="http://schemas.microsoft.com/office/powerpoint/2010/main" val="1800945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What’s 72? </a:t>
            </a:r>
            <a:r>
              <a:rPr lang="en-US" dirty="0" smtClean="0"/>
              <a:t>ASCII is the coding scheme that maps bytes to characters</a:t>
            </a:r>
          </a:p>
        </p:txBody>
      </p:sp>
      <p:sp>
        <p:nvSpPr>
          <p:cNvPr id="4" name="Slide Number Placeholder 3"/>
          <p:cNvSpPr>
            <a:spLocks noGrp="1"/>
          </p:cNvSpPr>
          <p:nvPr>
            <p:ph type="sldNum" sz="quarter" idx="10"/>
          </p:nvPr>
        </p:nvSpPr>
        <p:spPr/>
        <p:txBody>
          <a:bodyPr/>
          <a:lstStyle/>
          <a:p>
            <a:fld id="{68857C19-B8C6-4F79-B899-7A66A1053404}" type="slidenum">
              <a:rPr lang="en-US" smtClean="0"/>
              <a:t>7</a:t>
            </a:fld>
            <a:endParaRPr lang="en-US"/>
          </a:p>
        </p:txBody>
      </p:sp>
    </p:spTree>
    <p:extLst>
      <p:ext uri="{BB962C8B-B14F-4D97-AF65-F5344CB8AC3E}">
        <p14:creationId xmlns:p14="http://schemas.microsoft.com/office/powerpoint/2010/main" val="36061402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1141413" y="685800"/>
            <a:ext cx="4567237" cy="3427413"/>
          </a:xfrm>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mtClean="0"/>
          </a:p>
        </p:txBody>
      </p:sp>
      <p:sp>
        <p:nvSpPr>
          <p:cNvPr id="215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5F3D7B8E-1C24-460D-9D1C-379EBD50FE32}" type="slidenum">
              <a:rPr lang="ar-SA" smtClean="0">
                <a:solidFill>
                  <a:srgbClr val="000000"/>
                </a:solidFill>
              </a:rPr>
              <a:pPr eaLnBrk="1" hangingPunct="1"/>
              <a:t>72</a:t>
            </a:fld>
            <a:endParaRPr lang="en-GB" smtClean="0">
              <a:solidFill>
                <a:srgbClr val="000000"/>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141413" y="685800"/>
            <a:ext cx="4567237" cy="3427413"/>
          </a:xfrm>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mtClean="0"/>
          </a:p>
        </p:txBody>
      </p:sp>
      <p:sp>
        <p:nvSpPr>
          <p:cNvPr id="2253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8AC01437-7B80-4D25-9458-C8F78F0CE6A5}" type="slidenum">
              <a:rPr lang="ar-SA" smtClean="0">
                <a:solidFill>
                  <a:srgbClr val="000000"/>
                </a:solidFill>
              </a:rPr>
              <a:pPr eaLnBrk="1" hangingPunct="1"/>
              <a:t>73</a:t>
            </a:fld>
            <a:endParaRPr lang="en-GB" smtClean="0">
              <a:solidFill>
                <a:srgbClr val="000000"/>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1141413" y="685800"/>
            <a:ext cx="4567237" cy="3427413"/>
          </a:xfrm>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smtClean="0"/>
              <a:t>TODO: Check Z-Order</a:t>
            </a:r>
          </a:p>
          <a:p>
            <a:r>
              <a:rPr lang="en-US" smtClean="0"/>
              <a:t>TODO: Stress that those are two different methods, no advantage of one over the other.</a:t>
            </a:r>
          </a:p>
          <a:p>
            <a:r>
              <a:rPr lang="en-US" smtClean="0"/>
              <a:t>TODO: Using one loop to access 2-D loops.</a:t>
            </a:r>
          </a:p>
          <a:p>
            <a:endParaRPr lang="en-US" smtClean="0"/>
          </a:p>
        </p:txBody>
      </p:sp>
      <p:sp>
        <p:nvSpPr>
          <p:cNvPr id="2560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C8CB8678-B93A-46BA-BFE9-F4D9FAFAFFA7}" type="slidenum">
              <a:rPr lang="ar-SA" smtClean="0">
                <a:solidFill>
                  <a:srgbClr val="000000"/>
                </a:solidFill>
              </a:rPr>
              <a:pPr eaLnBrk="1" hangingPunct="1"/>
              <a:t>74</a:t>
            </a:fld>
            <a:endParaRPr lang="en-GB" smtClean="0">
              <a:solidFill>
                <a:srgbClr val="000000"/>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Thus far we have examined arrays. The fundamental property of the array is that all of the elements are exactly the same type. Sometimes this is not what is desired. We would like to group things of potentially different types together in a tidy “lump” for convenience.</a:t>
            </a:r>
          </a:p>
          <a:p>
            <a:r>
              <a:rPr lang="en-US" sz="1200" b="0" i="0" u="none" strike="noStrike" kern="1200" baseline="0" dirty="0" smtClean="0">
                <a:solidFill>
                  <a:schemeClr val="tx1"/>
                </a:solidFill>
                <a:latin typeface="+mn-lt"/>
                <a:ea typeface="+mn-ea"/>
                <a:cs typeface="+mn-cs"/>
              </a:rPr>
              <a:t>Whereas the parts of an array are called “elements” the parts of a structure are called “members”.</a:t>
            </a:r>
          </a:p>
          <a:p>
            <a:r>
              <a:rPr lang="en-US" sz="1200" b="0" i="0" u="none" strike="noStrike" kern="1200" baseline="0" dirty="0" smtClean="0">
                <a:solidFill>
                  <a:schemeClr val="tx1"/>
                </a:solidFill>
                <a:latin typeface="+mn-lt"/>
                <a:ea typeface="+mn-ea"/>
                <a:cs typeface="+mn-cs"/>
              </a:rPr>
              <a:t>Just as it is possible to have arrays of any type, so it is possible to have any type within a structure (except void). It is possible to place arrays inside structures, structures inside structures and possible to create arrays of structures.</a:t>
            </a:r>
          </a:p>
          <a:p>
            <a:r>
              <a:rPr lang="en-US" sz="1200" b="0" i="0" u="none" strike="noStrike" kern="1200" baseline="0" dirty="0" smtClean="0">
                <a:solidFill>
                  <a:schemeClr val="tx1"/>
                </a:solidFill>
                <a:latin typeface="+mn-lt"/>
                <a:ea typeface="+mn-ea"/>
                <a:cs typeface="+mn-cs"/>
              </a:rPr>
              <a:t>The first step is to set up a blueprint to tell the compiler how to make the kinds of structures we want. For instance, if you wanted to build a car, you’d need a detailed drawing first. Just because you possess the drawing does not mean you have a car. It would be necessary to take the drawing to a factory and get them to make one. The factory wouldn’t just stop at one, it could make two, three or even</a:t>
            </a:r>
          </a:p>
          <a:p>
            <a:r>
              <a:rPr lang="en-US" sz="1200" b="0" i="0" u="none" strike="noStrike" kern="1200" baseline="0" dirty="0" smtClean="0">
                <a:solidFill>
                  <a:schemeClr val="tx1"/>
                </a:solidFill>
                <a:latin typeface="+mn-lt"/>
                <a:ea typeface="+mn-ea"/>
                <a:cs typeface="+mn-cs"/>
              </a:rPr>
              <a:t>three hundred. Each car would be a single individual instance, with its own doors, wheels, mirrors etc.</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76</a:t>
            </a:fld>
            <a:endParaRPr lang="en-US" dirty="0"/>
          </a:p>
        </p:txBody>
      </p:sp>
    </p:spTree>
    <p:extLst>
      <p:ext uri="{BB962C8B-B14F-4D97-AF65-F5344CB8AC3E}">
        <p14:creationId xmlns:p14="http://schemas.microsoft.com/office/powerpoint/2010/main" val="444749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last chapter we saw how braces were used in the initialization of arrays, as in</a:t>
            </a:r>
          </a:p>
          <a:p>
            <a:r>
              <a:rPr lang="en-US" sz="1200" b="0" i="0" u="none" strike="noStrike" kern="1200" baseline="0" dirty="0" smtClean="0">
                <a:solidFill>
                  <a:schemeClr val="tx1"/>
                </a:solidFill>
                <a:latin typeface="+mn-lt"/>
                <a:ea typeface="+mn-ea"/>
                <a:cs typeface="+mn-cs"/>
              </a:rPr>
              <a:t>the “primes” example above. The seven slots in the array are filled with the</a:t>
            </a:r>
          </a:p>
          <a:p>
            <a:r>
              <a:rPr lang="en-US" sz="1200" b="0" i="0" u="none" strike="noStrike" kern="1200" baseline="0" dirty="0" smtClean="0">
                <a:solidFill>
                  <a:schemeClr val="tx1"/>
                </a:solidFill>
                <a:latin typeface="+mn-lt"/>
                <a:ea typeface="+mn-ea"/>
                <a:cs typeface="+mn-cs"/>
              </a:rPr>
              <a:t>corresponding value from the braces.</a:t>
            </a:r>
          </a:p>
          <a:p>
            <a:r>
              <a:rPr lang="en-US" sz="1200" b="0" i="0" u="none" strike="noStrike" kern="1200" baseline="0" dirty="0" smtClean="0">
                <a:solidFill>
                  <a:schemeClr val="tx1"/>
                </a:solidFill>
                <a:latin typeface="+mn-lt"/>
                <a:ea typeface="+mn-ea"/>
                <a:cs typeface="+mn-cs"/>
              </a:rPr>
              <a:t>A similar syntax is used in the initialization of structures. With the initialization of</a:t>
            </a:r>
          </a:p>
          <a:p>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bug_day</a:t>
            </a:r>
            <a:r>
              <a:rPr lang="en-US" sz="1200" b="0" i="0" u="none" strike="noStrike" kern="1200" baseline="0" dirty="0" smtClean="0">
                <a:solidFill>
                  <a:schemeClr val="tx1"/>
                </a:solidFill>
                <a:latin typeface="+mn-lt"/>
                <a:ea typeface="+mn-ea"/>
                <a:cs typeface="+mn-cs"/>
              </a:rPr>
              <a:t>” above, the first value 1 is assigned into </a:t>
            </a:r>
            <a:r>
              <a:rPr lang="en-US" sz="1200" b="0" i="0" u="none" strike="noStrike" kern="1200" baseline="0" dirty="0" err="1" smtClean="0">
                <a:solidFill>
                  <a:schemeClr val="tx1"/>
                </a:solidFill>
                <a:latin typeface="+mn-lt"/>
                <a:ea typeface="+mn-ea"/>
                <a:cs typeface="+mn-cs"/>
              </a:rPr>
              <a:t>bug_day’s</a:t>
            </a:r>
            <a:r>
              <a:rPr lang="en-US" sz="1200" b="0" i="0" u="none" strike="noStrike" kern="1200" baseline="0" dirty="0" smtClean="0">
                <a:solidFill>
                  <a:schemeClr val="tx1"/>
                </a:solidFill>
                <a:latin typeface="+mn-lt"/>
                <a:ea typeface="+mn-ea"/>
                <a:cs typeface="+mn-cs"/>
              </a:rPr>
              <a:t> first member, “day”.</a:t>
            </a:r>
          </a:p>
          <a:p>
            <a:r>
              <a:rPr lang="en-US" sz="1200" b="0" i="0" u="none" strike="noStrike" kern="1200" baseline="0" dirty="0" smtClean="0">
                <a:solidFill>
                  <a:schemeClr val="tx1"/>
                </a:solidFill>
                <a:latin typeface="+mn-lt"/>
                <a:ea typeface="+mn-ea"/>
                <a:cs typeface="+mn-cs"/>
              </a:rPr>
              <a:t>The second value “1” is assigned into </a:t>
            </a:r>
            <a:r>
              <a:rPr lang="en-US" sz="1200" b="0" i="0" u="none" strike="noStrike" kern="1200" baseline="0" dirty="0" err="1" smtClean="0">
                <a:solidFill>
                  <a:schemeClr val="tx1"/>
                </a:solidFill>
                <a:latin typeface="+mn-lt"/>
                <a:ea typeface="+mn-ea"/>
                <a:cs typeface="+mn-cs"/>
              </a:rPr>
              <a:t>bug_day’s</a:t>
            </a:r>
            <a:r>
              <a:rPr lang="en-US" sz="1200" b="0" i="0" u="none" strike="noStrike" kern="1200" baseline="0" dirty="0" smtClean="0">
                <a:solidFill>
                  <a:schemeClr val="tx1"/>
                </a:solidFill>
                <a:latin typeface="+mn-lt"/>
                <a:ea typeface="+mn-ea"/>
                <a:cs typeface="+mn-cs"/>
              </a:rPr>
              <a:t> second member, “month”. The 2000 is assigned into </a:t>
            </a:r>
            <a:r>
              <a:rPr lang="en-US" sz="1200" b="0" i="0" u="none" strike="noStrike" kern="1200" baseline="0" dirty="0" err="1" smtClean="0">
                <a:solidFill>
                  <a:schemeClr val="tx1"/>
                </a:solidFill>
                <a:latin typeface="+mn-lt"/>
                <a:ea typeface="+mn-ea"/>
                <a:cs typeface="+mn-cs"/>
              </a:rPr>
              <a:t>bug_day’s</a:t>
            </a:r>
            <a:r>
              <a:rPr lang="en-US" sz="1200" b="0" i="0" u="none" strike="noStrike" kern="1200" baseline="0" dirty="0" smtClean="0">
                <a:solidFill>
                  <a:schemeClr val="tx1"/>
                </a:solidFill>
                <a:latin typeface="+mn-lt"/>
                <a:ea typeface="+mn-ea"/>
                <a:cs typeface="+mn-cs"/>
              </a:rPr>
              <a:t> third member “year”. It is just as though we had written:</a:t>
            </a:r>
          </a:p>
          <a:p>
            <a:r>
              <a:rPr lang="en-US" sz="1200" b="1" i="0" u="none" strike="noStrike" kern="1200" baseline="0" dirty="0" err="1" smtClean="0">
                <a:solidFill>
                  <a:schemeClr val="tx1"/>
                </a:solidFill>
                <a:latin typeface="+mn-lt"/>
                <a:ea typeface="+mn-ea"/>
                <a:cs typeface="+mn-cs"/>
              </a:rPr>
              <a:t>struct</a:t>
            </a:r>
            <a:r>
              <a:rPr lang="en-US" sz="1200" b="1" i="0" u="none" strike="noStrike" kern="1200" baseline="0" dirty="0" smtClean="0">
                <a:solidFill>
                  <a:schemeClr val="tx1"/>
                </a:solidFill>
                <a:latin typeface="+mn-lt"/>
                <a:ea typeface="+mn-ea"/>
                <a:cs typeface="+mn-cs"/>
              </a:rPr>
              <a:t> Date </a:t>
            </a:r>
            <a:r>
              <a:rPr lang="en-US" sz="1200" b="1" i="0" u="none" strike="noStrike" kern="1200" baseline="0" dirty="0" err="1" smtClean="0">
                <a:solidFill>
                  <a:schemeClr val="tx1"/>
                </a:solidFill>
                <a:latin typeface="+mn-lt"/>
                <a:ea typeface="+mn-ea"/>
                <a:cs typeface="+mn-cs"/>
              </a:rPr>
              <a:t>bug_day</a:t>
            </a:r>
            <a:r>
              <a:rPr lang="en-US" sz="1200" b="1" i="0" u="none" strike="noStrike" kern="1200" baseline="0" dirty="0" smtClean="0">
                <a:solidFill>
                  <a:schemeClr val="tx1"/>
                </a:solidFill>
                <a:latin typeface="+mn-lt"/>
                <a:ea typeface="+mn-ea"/>
                <a:cs typeface="+mn-cs"/>
              </a:rPr>
              <a:t>;</a:t>
            </a:r>
          </a:p>
          <a:p>
            <a:r>
              <a:rPr lang="en-US" sz="1200" b="1" i="0" u="none" strike="noStrike" kern="1200" baseline="0" dirty="0" err="1" smtClean="0">
                <a:solidFill>
                  <a:schemeClr val="tx1"/>
                </a:solidFill>
                <a:latin typeface="+mn-lt"/>
                <a:ea typeface="+mn-ea"/>
                <a:cs typeface="+mn-cs"/>
              </a:rPr>
              <a:t>bug_day.day</a:t>
            </a:r>
            <a:r>
              <a:rPr lang="en-US" sz="1200" b="1" i="0" u="none" strike="noStrike" kern="1200" baseline="0" dirty="0" smtClean="0">
                <a:solidFill>
                  <a:schemeClr val="tx1"/>
                </a:solidFill>
                <a:latin typeface="+mn-lt"/>
                <a:ea typeface="+mn-ea"/>
                <a:cs typeface="+mn-cs"/>
              </a:rPr>
              <a:t> = 1;</a:t>
            </a:r>
          </a:p>
          <a:p>
            <a:r>
              <a:rPr lang="en-US" sz="1200" b="1" i="0" u="none" strike="noStrike" kern="1200" baseline="0" dirty="0" err="1" smtClean="0">
                <a:solidFill>
                  <a:schemeClr val="tx1"/>
                </a:solidFill>
                <a:latin typeface="+mn-lt"/>
                <a:ea typeface="+mn-ea"/>
                <a:cs typeface="+mn-cs"/>
              </a:rPr>
              <a:t>bug_day.month</a:t>
            </a:r>
            <a:r>
              <a:rPr lang="en-US" sz="1200" b="1" i="0" u="none" strike="noStrike" kern="1200" baseline="0" dirty="0" smtClean="0">
                <a:solidFill>
                  <a:schemeClr val="tx1"/>
                </a:solidFill>
                <a:latin typeface="+mn-lt"/>
                <a:ea typeface="+mn-ea"/>
                <a:cs typeface="+mn-cs"/>
              </a:rPr>
              <a:t> = 1;</a:t>
            </a:r>
          </a:p>
          <a:p>
            <a:r>
              <a:rPr lang="en-US" sz="1200" b="1" i="0" u="none" strike="noStrike" kern="1200" baseline="0" dirty="0" err="1" smtClean="0">
                <a:solidFill>
                  <a:schemeClr val="tx1"/>
                </a:solidFill>
                <a:latin typeface="+mn-lt"/>
                <a:ea typeface="+mn-ea"/>
                <a:cs typeface="+mn-cs"/>
              </a:rPr>
              <a:t>bug_day.year</a:t>
            </a:r>
            <a:r>
              <a:rPr lang="en-US" sz="1200" b="1" i="0" u="none" strike="noStrike" kern="1200" baseline="0" dirty="0" smtClean="0">
                <a:solidFill>
                  <a:schemeClr val="tx1"/>
                </a:solidFill>
                <a:latin typeface="+mn-lt"/>
                <a:ea typeface="+mn-ea"/>
                <a:cs typeface="+mn-cs"/>
              </a:rPr>
              <a:t> = 2000;</a:t>
            </a:r>
          </a:p>
          <a:p>
            <a:r>
              <a:rPr lang="en-US" sz="1200" b="0" i="0" u="none" strike="noStrike" kern="1200" baseline="0" dirty="0" smtClean="0">
                <a:solidFill>
                  <a:schemeClr val="tx1"/>
                </a:solidFill>
                <a:latin typeface="+mn-lt"/>
                <a:ea typeface="+mn-ea"/>
                <a:cs typeface="+mn-cs"/>
              </a:rPr>
              <a:t>With the initialization of “</a:t>
            </a:r>
            <a:r>
              <a:rPr lang="en-US" sz="1200" b="0" i="0" u="none" strike="noStrike" kern="1200" baseline="0" dirty="0" err="1" smtClean="0">
                <a:solidFill>
                  <a:schemeClr val="tx1"/>
                </a:solidFill>
                <a:latin typeface="+mn-lt"/>
                <a:ea typeface="+mn-ea"/>
                <a:cs typeface="+mn-cs"/>
              </a:rPr>
              <a:t>k_and_r</a:t>
            </a:r>
            <a:r>
              <a:rPr lang="en-US" sz="1200" b="0" i="0" u="none" strike="noStrike" kern="1200" baseline="0" dirty="0" smtClean="0">
                <a:solidFill>
                  <a:schemeClr val="tx1"/>
                </a:solidFill>
                <a:latin typeface="+mn-lt"/>
                <a:ea typeface="+mn-ea"/>
                <a:cs typeface="+mn-cs"/>
              </a:rPr>
              <a:t>” the first string is assigned to the member “title”, the second string assigned to the member “author” etc. It is as though we had written:</a:t>
            </a:r>
          </a:p>
          <a:p>
            <a:r>
              <a:rPr lang="en-US" sz="1200" b="1" i="0" u="none" strike="noStrike" kern="1200" baseline="0" dirty="0" err="1" smtClean="0">
                <a:solidFill>
                  <a:schemeClr val="tx1"/>
                </a:solidFill>
                <a:latin typeface="+mn-lt"/>
                <a:ea typeface="+mn-ea"/>
                <a:cs typeface="+mn-cs"/>
              </a:rPr>
              <a:t>struct</a:t>
            </a:r>
            <a:r>
              <a:rPr lang="en-US" sz="1200" b="1" i="0" u="none" strike="noStrike" kern="1200" baseline="0" dirty="0" smtClean="0">
                <a:solidFill>
                  <a:schemeClr val="tx1"/>
                </a:solidFill>
                <a:latin typeface="+mn-lt"/>
                <a:ea typeface="+mn-ea"/>
                <a:cs typeface="+mn-cs"/>
              </a:rPr>
              <a:t> Book </a:t>
            </a:r>
            <a:r>
              <a:rPr lang="en-US" sz="1200" b="1" i="0" u="none" strike="noStrike" kern="1200" baseline="0" dirty="0" err="1" smtClean="0">
                <a:solidFill>
                  <a:schemeClr val="tx1"/>
                </a:solidFill>
                <a:latin typeface="+mn-lt"/>
                <a:ea typeface="+mn-ea"/>
                <a:cs typeface="+mn-cs"/>
              </a:rPr>
              <a:t>k_and_r</a:t>
            </a:r>
            <a:r>
              <a:rPr lang="en-US" sz="1200" b="1" i="0" u="none" strike="noStrike" kern="1200" baseline="0" dirty="0" smtClean="0">
                <a:solidFill>
                  <a:schemeClr val="tx1"/>
                </a:solidFill>
                <a:latin typeface="+mn-lt"/>
                <a:ea typeface="+mn-ea"/>
                <a:cs typeface="+mn-cs"/>
              </a:rPr>
              <a:t>;</a:t>
            </a:r>
          </a:p>
          <a:p>
            <a:r>
              <a:rPr lang="en-US" sz="1200" b="1" i="0" u="none" strike="noStrike" kern="1200" baseline="0" dirty="0" err="1" smtClean="0">
                <a:solidFill>
                  <a:schemeClr val="tx1"/>
                </a:solidFill>
                <a:latin typeface="+mn-lt"/>
                <a:ea typeface="+mn-ea"/>
                <a:cs typeface="+mn-cs"/>
              </a:rPr>
              <a:t>strcpy</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k_and_r.title</a:t>
            </a:r>
            <a:r>
              <a:rPr lang="en-US" sz="1200" b="1" i="0" u="none" strike="noStrike" kern="1200" baseline="0" dirty="0" smtClean="0">
                <a:solidFill>
                  <a:schemeClr val="tx1"/>
                </a:solidFill>
                <a:latin typeface="+mn-lt"/>
                <a:ea typeface="+mn-ea"/>
                <a:cs typeface="+mn-cs"/>
              </a:rPr>
              <a:t>, "The C Programming Language 2nd edition");</a:t>
            </a:r>
          </a:p>
          <a:p>
            <a:r>
              <a:rPr lang="en-US" sz="1200" b="1" i="0" u="none" strike="noStrike" kern="1200" baseline="0" dirty="0" err="1" smtClean="0">
                <a:solidFill>
                  <a:schemeClr val="tx1"/>
                </a:solidFill>
                <a:latin typeface="+mn-lt"/>
                <a:ea typeface="+mn-ea"/>
                <a:cs typeface="+mn-cs"/>
              </a:rPr>
              <a:t>strcpy</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k_and_r.author</a:t>
            </a:r>
            <a:r>
              <a:rPr lang="en-US" sz="1200" b="1" i="0" u="none" strike="noStrike" kern="1200" baseline="0" dirty="0" smtClean="0">
                <a:solidFill>
                  <a:schemeClr val="tx1"/>
                </a:solidFill>
                <a:latin typeface="+mn-lt"/>
                <a:ea typeface="+mn-ea"/>
                <a:cs typeface="+mn-cs"/>
              </a:rPr>
              <a:t>, "Brian W. Kernighan and Dennis M. Ritchie");</a:t>
            </a:r>
          </a:p>
          <a:p>
            <a:r>
              <a:rPr lang="en-US" sz="1200" b="1" i="0" u="none" strike="noStrike" kern="1200" baseline="0" dirty="0" err="1" smtClean="0">
                <a:solidFill>
                  <a:schemeClr val="tx1"/>
                </a:solidFill>
                <a:latin typeface="+mn-lt"/>
                <a:ea typeface="+mn-ea"/>
                <a:cs typeface="+mn-cs"/>
              </a:rPr>
              <a:t>k_and_r.price</a:t>
            </a:r>
            <a:r>
              <a:rPr lang="en-US" sz="1200" b="1" i="0" u="none" strike="noStrike" kern="1200" baseline="0" dirty="0" smtClean="0">
                <a:solidFill>
                  <a:schemeClr val="tx1"/>
                </a:solidFill>
                <a:latin typeface="+mn-lt"/>
                <a:ea typeface="+mn-ea"/>
                <a:cs typeface="+mn-cs"/>
              </a:rPr>
              <a:t> = 31.95;</a:t>
            </a:r>
          </a:p>
          <a:p>
            <a:r>
              <a:rPr lang="en-US" sz="1200" b="1" i="0" u="none" strike="noStrike" kern="1200" baseline="0" dirty="0" err="1" smtClean="0">
                <a:solidFill>
                  <a:schemeClr val="tx1"/>
                </a:solidFill>
                <a:latin typeface="+mn-lt"/>
                <a:ea typeface="+mn-ea"/>
                <a:cs typeface="+mn-cs"/>
              </a:rPr>
              <a:t>strcpy</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k_and_r.isbn</a:t>
            </a:r>
            <a:r>
              <a:rPr lang="en-US" sz="1200" b="1" i="0" u="none" strike="noStrike" kern="1200" baseline="0" dirty="0" smtClean="0">
                <a:solidFill>
                  <a:schemeClr val="tx1"/>
                </a:solidFill>
                <a:latin typeface="+mn-lt"/>
                <a:ea typeface="+mn-ea"/>
                <a:cs typeface="+mn-cs"/>
              </a:rPr>
              <a:t>, "0-13-110362-8");</a:t>
            </a:r>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79</a:t>
            </a:fld>
            <a:endParaRPr lang="en-US" dirty="0"/>
          </a:p>
        </p:txBody>
      </p:sp>
    </p:spTree>
    <p:extLst>
      <p:ext uri="{BB962C8B-B14F-4D97-AF65-F5344CB8AC3E}">
        <p14:creationId xmlns:p14="http://schemas.microsoft.com/office/powerpoint/2010/main" val="29501509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41413" y="685800"/>
            <a:ext cx="4567237" cy="3427413"/>
          </a:xfrm>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mtClean="0"/>
          </a:p>
        </p:txBody>
      </p:sp>
      <p:sp>
        <p:nvSpPr>
          <p:cNvPr id="2970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7B1420BD-7C4E-4C33-B121-AE95C3082DFB}" type="slidenum">
              <a:rPr lang="ar-SA" smtClean="0">
                <a:solidFill>
                  <a:srgbClr val="000000"/>
                </a:solidFill>
              </a:rPr>
              <a:pPr eaLnBrk="1" hangingPunct="1"/>
              <a:t>83</a:t>
            </a:fld>
            <a:endParaRPr lang="en-GB" smtClean="0">
              <a:solidFill>
                <a:srgbClr val="000000"/>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84</a:t>
            </a:fld>
            <a:endParaRPr lang="en-US" dirty="0"/>
          </a:p>
        </p:txBody>
      </p:sp>
    </p:spTree>
    <p:extLst>
      <p:ext uri="{BB962C8B-B14F-4D97-AF65-F5344CB8AC3E}">
        <p14:creationId xmlns:p14="http://schemas.microsoft.com/office/powerpoint/2010/main" val="16317497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smtClean="0">
                <a:solidFill>
                  <a:srgbClr val="000000"/>
                </a:solidFill>
              </a:rPr>
              <a:t>Global data: </a:t>
            </a:r>
          </a:p>
          <a:p>
            <a:pPr lvl="1" fontAlgn="ctr">
              <a:spcBef>
                <a:spcPts val="0"/>
              </a:spcBef>
              <a:buFont typeface="Arial"/>
              <a:buChar char="•"/>
            </a:pPr>
            <a:r>
              <a:rPr lang="en-US" dirty="0" smtClean="0">
                <a:solidFill>
                  <a:srgbClr val="000000"/>
                </a:solidFill>
              </a:rPr>
              <a:t>Declared outside all C functions</a:t>
            </a:r>
          </a:p>
          <a:p>
            <a:pPr lvl="1" fontAlgn="ctr">
              <a:spcBef>
                <a:spcPts val="0"/>
              </a:spcBef>
              <a:buFont typeface="Arial"/>
              <a:buChar char="•"/>
            </a:pPr>
            <a:r>
              <a:rPr lang="en-US" dirty="0" smtClean="0">
                <a:solidFill>
                  <a:srgbClr val="000000"/>
                </a:solidFill>
              </a:rPr>
              <a:t>Visible to all C functions </a:t>
            </a:r>
          </a:p>
          <a:p>
            <a:pPr fontAlgn="ctr">
              <a:spcBef>
                <a:spcPts val="0"/>
              </a:spcBef>
              <a:buFont typeface="Arial"/>
              <a:buChar char="•"/>
            </a:pPr>
            <a:r>
              <a:rPr lang="en-US" dirty="0" smtClean="0">
                <a:solidFill>
                  <a:srgbClr val="000000"/>
                </a:solidFill>
              </a:rPr>
              <a:t>Variables with static storage</a:t>
            </a:r>
          </a:p>
          <a:p>
            <a:pPr lvl="1" fontAlgn="ctr">
              <a:spcBef>
                <a:spcPts val="0"/>
              </a:spcBef>
              <a:buFont typeface="Arial"/>
              <a:buChar char="•"/>
            </a:pPr>
            <a:r>
              <a:rPr lang="en-US" dirty="0" smtClean="0">
                <a:solidFill>
                  <a:srgbClr val="000000"/>
                </a:solidFill>
              </a:rPr>
              <a:t>Storage space allocated in data sections</a:t>
            </a:r>
          </a:p>
          <a:p>
            <a:pPr lvl="1" fontAlgn="ctr">
              <a:spcBef>
                <a:spcPts val="0"/>
              </a:spcBef>
              <a:buFont typeface="Arial"/>
              <a:buChar char="•"/>
            </a:pPr>
            <a:r>
              <a:rPr lang="en-US" dirty="0" smtClean="0">
                <a:solidFill>
                  <a:srgbClr val="000000"/>
                </a:solidFill>
              </a:rPr>
              <a:t>Life time is from the start to the end of program execution</a:t>
            </a:r>
          </a:p>
          <a:p>
            <a:pPr marL="0" marR="0">
              <a:spcBef>
                <a:spcPts val="0"/>
              </a:spcBef>
              <a:spcAft>
                <a:spcPts val="0"/>
              </a:spcAft>
            </a:pPr>
            <a:r>
              <a:rPr lang="en-US" dirty="0" smtClean="0">
                <a:solidFill>
                  <a:srgbClr val="000000"/>
                </a:solidFill>
              </a:rPr>
              <a:t>Variables in stack:</a:t>
            </a:r>
          </a:p>
          <a:p>
            <a:pPr lvl="1" fontAlgn="ctr">
              <a:spcBef>
                <a:spcPts val="0"/>
              </a:spcBef>
              <a:buFont typeface="Arial"/>
              <a:buChar char="•"/>
            </a:pPr>
            <a:r>
              <a:rPr lang="en-US" dirty="0" smtClean="0">
                <a:solidFill>
                  <a:srgbClr val="000000"/>
                </a:solidFill>
              </a:rPr>
              <a:t>Local variables of  a function go into stack storage </a:t>
            </a:r>
          </a:p>
          <a:p>
            <a:pPr lvl="1" fontAlgn="ctr">
              <a:spcBef>
                <a:spcPts val="0"/>
              </a:spcBef>
              <a:buFont typeface="Arial"/>
              <a:buChar char="•"/>
            </a:pPr>
            <a:r>
              <a:rPr lang="en-US" dirty="0" smtClean="0">
                <a:solidFill>
                  <a:srgbClr val="000000"/>
                </a:solidFill>
              </a:rPr>
              <a:t>Dynamically allocated and de-allocated every time the function is called</a:t>
            </a:r>
          </a:p>
          <a:p>
            <a:pPr lvl="1" fontAlgn="ctr">
              <a:spcBef>
                <a:spcPts val="0"/>
              </a:spcBef>
              <a:buFont typeface="Arial"/>
              <a:buChar char="•"/>
            </a:pPr>
            <a:r>
              <a:rPr lang="en-US" dirty="0" smtClean="0">
                <a:solidFill>
                  <a:srgbClr val="000000"/>
                </a:solidFill>
              </a:rPr>
              <a:t>Variable life time is from the allocation to the </a:t>
            </a:r>
            <a:r>
              <a:rPr lang="en-US" dirty="0" err="1" smtClean="0">
                <a:solidFill>
                  <a:srgbClr val="000000"/>
                </a:solidFill>
              </a:rPr>
              <a:t>deallocation</a:t>
            </a: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85</a:t>
            </a:fld>
            <a:endParaRPr lang="en-US"/>
          </a:p>
        </p:txBody>
      </p:sp>
    </p:spTree>
    <p:extLst>
      <p:ext uri="{BB962C8B-B14F-4D97-AF65-F5344CB8AC3E}">
        <p14:creationId xmlns:p14="http://schemas.microsoft.com/office/powerpoint/2010/main" val="15265175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86</a:t>
            </a:fld>
            <a:endParaRPr lang="en-US"/>
          </a:p>
        </p:txBody>
      </p:sp>
    </p:spTree>
    <p:extLst>
      <p:ext uri="{BB962C8B-B14F-4D97-AF65-F5344CB8AC3E}">
        <p14:creationId xmlns:p14="http://schemas.microsoft.com/office/powerpoint/2010/main" val="339206309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87</a:t>
            </a:fld>
            <a:endParaRPr lang="en-US" dirty="0"/>
          </a:p>
        </p:txBody>
      </p:sp>
    </p:spTree>
    <p:extLst>
      <p:ext uri="{BB962C8B-B14F-4D97-AF65-F5344CB8AC3E}">
        <p14:creationId xmlns:p14="http://schemas.microsoft.com/office/powerpoint/2010/main" val="108704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Symbol table:</a:t>
            </a:r>
            <a:r>
              <a:rPr lang="en-US" dirty="0" smtClean="0"/>
              <a:t> The “Symbol Table” is the mapping from symbol to address.  You can extract this from a compiled program (if debugging is enabled at compile time with –g) using the nm utility.</a:t>
            </a: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8</a:t>
            </a:fld>
            <a:endParaRPr lang="en-US"/>
          </a:p>
        </p:txBody>
      </p:sp>
    </p:spTree>
    <p:extLst>
      <p:ext uri="{BB962C8B-B14F-4D97-AF65-F5344CB8AC3E}">
        <p14:creationId xmlns:p14="http://schemas.microsoft.com/office/powerpoint/2010/main" val="29310783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264E2-661C-9944-866E-CEDE7B1CAE84}" type="slidenum">
              <a:rPr lang="en-US"/>
              <a:pPr/>
              <a:t>88</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b="1"/>
              <a:t>Java</a:t>
            </a:r>
          </a:p>
          <a:p>
            <a:r>
              <a:rPr lang="en-US"/>
              <a:t>In java, primitive types like int are passed by value, but all objects are passed by reference (basically by pointer, but without any explicit awareness of the address).</a:t>
            </a:r>
          </a:p>
          <a:p>
            <a:r>
              <a:rPr lang="en-US"/>
              <a:t>In C++, things operate like in C except that there is a syntax to pass arguments by reference, declaring the argument to be a “reference” type.  For example, int f(int &amp;x);  C does not support this; you have to do it “manually” with pointers.  But it’s not really fundamentally different anyway.</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89</a:t>
            </a:fld>
            <a:endParaRPr lang="en-US" dirty="0"/>
          </a:p>
        </p:txBody>
      </p:sp>
    </p:spTree>
    <p:extLst>
      <p:ext uri="{BB962C8B-B14F-4D97-AF65-F5344CB8AC3E}">
        <p14:creationId xmlns:p14="http://schemas.microsoft.com/office/powerpoint/2010/main" val="4186381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90</a:t>
            </a:fld>
            <a:endParaRPr lang="en-US" dirty="0"/>
          </a:p>
        </p:txBody>
      </p:sp>
    </p:spTree>
    <p:extLst>
      <p:ext uri="{BB962C8B-B14F-4D97-AF65-F5344CB8AC3E}">
        <p14:creationId xmlns:p14="http://schemas.microsoft.com/office/powerpoint/2010/main" val="9717866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91</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Instructor:</a:t>
            </a:r>
          </a:p>
          <a:p>
            <a:pPr eaLnBrk="1" hangingPunct="1"/>
            <a:r>
              <a:rPr lang="en-US" dirty="0" smtClean="0"/>
              <a:t>Pointers can be declared with regular variables in the same line, the asterisk (or lack of one) determines if the variable will contain an address or data.  It is important to declare the correct type of pointer depending on the type of data it will point to.  It is NOT possible to give a variable and pointer the same name.  All variables (pointer or data) must still have a unique name. </a:t>
            </a:r>
          </a:p>
          <a:p>
            <a:pPr eaLnBrk="1" hangingPunct="1"/>
            <a:endParaRPr lang="en-US" dirty="0" smtClean="0"/>
          </a:p>
          <a:p>
            <a:pPr eaLnBrk="1" hangingPunct="1"/>
            <a:r>
              <a:rPr lang="en-US" dirty="0" smtClean="0"/>
              <a:t>Narrator:</a:t>
            </a:r>
          </a:p>
          <a:p>
            <a:pPr eaLnBrk="1" hangingPunct="1"/>
            <a:r>
              <a:rPr lang="en-US" dirty="0" smtClean="0"/>
              <a:t>Pointers are declared much like variables, except an asterisk must be before each variable name. Pointers can be declared with regular variables in the same line, the asterisk (or lack of one) determines if the variable will contain an address or data.  It is important to declare the correct type of pointer depending on the type of data it will point to.  It is NOT possible to give a variable and pointer the same name.  All variables (pointer or data) must still have a unique name. </a:t>
            </a:r>
          </a:p>
        </p:txBody>
      </p:sp>
      <p:sp>
        <p:nvSpPr>
          <p:cNvPr id="4" name="Slide Number Placeholder 3"/>
          <p:cNvSpPr>
            <a:spLocks noGrp="1"/>
          </p:cNvSpPr>
          <p:nvPr>
            <p:ph type="sldNum" sz="quarter" idx="10"/>
          </p:nvPr>
        </p:nvSpPr>
        <p:spPr/>
        <p:txBody>
          <a:bodyPr/>
          <a:lstStyle/>
          <a:p>
            <a:fld id="{68857C19-B8C6-4F79-B899-7A66A1053404}" type="slidenum">
              <a:rPr lang="en-US" smtClean="0"/>
              <a:t>92</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93</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Instructor:</a:t>
            </a:r>
          </a:p>
          <a:p>
            <a:pPr eaLnBrk="1" hangingPunct="1"/>
            <a:r>
              <a:rPr lang="en-US" dirty="0" smtClean="0"/>
              <a:t>Most logical operations can be used on pointers as with regular variables, but the programmer must be careful of the results since each program doesn’t have free reign of the entire computer’s memory space.  Errors which attempt to use memory not assigned to a certain program will cause what will be seen as a segmentation fault or bus error in UNIX, or Windows’ extreme, more deadly blue screen of death.</a:t>
            </a:r>
          </a:p>
          <a:p>
            <a:pPr eaLnBrk="1" hangingPunct="1"/>
            <a:r>
              <a:rPr lang="en-US" dirty="0" smtClean="0"/>
              <a:t>Pointers can be incremented and decremented.  Integers can be added or subtracted from a pointer, and pointers variable may be subtracted from one another.  Pointers can also be used in comparisons, but usually only in a comparison to NULL as been shown when testing file pointers for a successful file open.</a:t>
            </a: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94</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95</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96</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57C19-B8C6-4F79-B899-7A66A1053404}" type="slidenum">
              <a:rPr lang="en-US" smtClean="0"/>
              <a:t>97</a:t>
            </a:fld>
            <a:endParaRPr lang="en-US" dirty="0"/>
          </a:p>
        </p:txBody>
      </p:sp>
    </p:spTree>
    <p:extLst>
      <p:ext uri="{BB962C8B-B14F-4D97-AF65-F5344CB8AC3E}">
        <p14:creationId xmlns:p14="http://schemas.microsoft.com/office/powerpoint/2010/main" val="39700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Symbol table:</a:t>
            </a:r>
            <a:r>
              <a:rPr lang="en-US" dirty="0" smtClean="0"/>
              <a:t> The “Symbol Table” is the mapping from symbol to address.  You can extract this from a compiled program (if debugging is enabled at compile time with –g) using the nm utility.</a:t>
            </a: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9</a:t>
            </a:fld>
            <a:endParaRPr lang="en-US"/>
          </a:p>
        </p:txBody>
      </p:sp>
    </p:spTree>
    <p:extLst>
      <p:ext uri="{BB962C8B-B14F-4D97-AF65-F5344CB8AC3E}">
        <p14:creationId xmlns:p14="http://schemas.microsoft.com/office/powerpoint/2010/main" val="9331105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98</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99</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100</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101</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264E2-661C-9944-866E-CEDE7B1CAE84}" type="slidenum">
              <a:rPr lang="en-US"/>
              <a:pPr/>
              <a:t>102</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b="1"/>
              <a:t>Java</a:t>
            </a:r>
          </a:p>
          <a:p>
            <a:r>
              <a:rPr lang="en-US"/>
              <a:t>In java, primitive types like int are passed by value, but all objects are passed by reference (basically by pointer, but without any explicit awareness of the address).</a:t>
            </a:r>
          </a:p>
          <a:p>
            <a:r>
              <a:rPr lang="en-US"/>
              <a:t>In C++, things operate like in C except that there is a syntax to pass arguments by reference, declaring the argument to be a “reference” type.  For example, int f(int &amp;x);  C does not support this; you have to do it “manually” with pointers.  But it’s not really fundamentally different anyway.</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C518-7EB0-CB40-86A6-A1CDECCEE367}" type="slidenum">
              <a:rPr lang="en-US"/>
              <a:pPr/>
              <a:t>103</a:t>
            </a:fld>
            <a:endParaRPr 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r>
              <a:rPr lang="en-US" dirty="0" smtClean="0"/>
              <a:t>that would be passing by address </a:t>
            </a:r>
            <a:r>
              <a:rPr lang="en-US" smtClean="0"/>
              <a:t>and pointers</a:t>
            </a:r>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104</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Instructor/Narrator:</a:t>
            </a:r>
          </a:p>
          <a:p>
            <a:pPr eaLnBrk="1" hangingPunct="1"/>
            <a:r>
              <a:rPr lang="en-US" dirty="0" smtClean="0"/>
              <a:t>Here is a modified swap program.  Notice the swap function now requires pointer variables as input (both in the function and function prototype), and that all operations are done by dereferencing the pointers within the swap function to get the values and move them around with the aid of the local “temp” variable.  In the main() function the addresses of the a and b variable are passed to the swap() function (given by &amp;a and &amp;b).  The results are now what would be expected of a swap function.</a:t>
            </a: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105</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Instructor/Narrator:</a:t>
            </a:r>
          </a:p>
          <a:p>
            <a:pPr eaLnBrk="1" hangingPunct="1"/>
            <a:r>
              <a:rPr lang="en-US" dirty="0" smtClean="0"/>
              <a:t>Here is a modified swap program.  Notice the swap function now requires pointer variables as input (both in the function and function prototype), and that all operations are done by dereferencing the pointers within the swap function to get the values and move them around with the aid of the local “temp” variable.  In the main() function the addresses of the a and b variable are passed to the swap() function (given by &amp;a and &amp;b).  The results are now what would be expected of a swap function.</a:t>
            </a:r>
          </a:p>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106</a:t>
            </a:fld>
            <a:endParaRPr lang="en-US"/>
          </a:p>
        </p:txBody>
      </p:sp>
    </p:spTree>
    <p:extLst>
      <p:ext uri="{BB962C8B-B14F-4D97-AF65-F5344CB8AC3E}">
        <p14:creationId xmlns:p14="http://schemas.microsoft.com/office/powerpoint/2010/main" val="86514193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57C19-B8C6-4F79-B899-7A66A1053404}" type="slidenum">
              <a:rPr lang="en-US" smtClean="0"/>
              <a:t>107</a:t>
            </a:fld>
            <a:endParaRPr lang="en-US"/>
          </a:p>
        </p:txBody>
      </p:sp>
    </p:spTree>
    <p:extLst>
      <p:ext uri="{BB962C8B-B14F-4D97-AF65-F5344CB8AC3E}">
        <p14:creationId xmlns:p14="http://schemas.microsoft.com/office/powerpoint/2010/main" val="865141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10.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1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1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13.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1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15.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1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3.xml"/><Relationship Id="rId1" Type="http://schemas.openxmlformats.org/officeDocument/2006/relationships/themeOverride" Target="../theme/themeOverride1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3.xml"/><Relationship Id="rId1" Type="http://schemas.openxmlformats.org/officeDocument/2006/relationships/themeOverride" Target="../theme/themeOverride1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3.xml"/><Relationship Id="rId1" Type="http://schemas.openxmlformats.org/officeDocument/2006/relationships/themeOverride" Target="../theme/themeOverride19.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3.xml"/><Relationship Id="rId1" Type="http://schemas.openxmlformats.org/officeDocument/2006/relationships/themeOverride" Target="../theme/themeOverride20.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3.xml"/><Relationship Id="rId1" Type="http://schemas.openxmlformats.org/officeDocument/2006/relationships/themeOverride" Target="../theme/themeOverride2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3.xml"/><Relationship Id="rId1" Type="http://schemas.openxmlformats.org/officeDocument/2006/relationships/themeOverride" Target="../theme/themeOverride2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3.xml"/><Relationship Id="rId1" Type="http://schemas.openxmlformats.org/officeDocument/2006/relationships/themeOverride" Target="../theme/themeOverride2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3.xml"/><Relationship Id="rId1" Type="http://schemas.openxmlformats.org/officeDocument/2006/relationships/themeOverride" Target="../theme/themeOverride2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3.xml"/><Relationship Id="rId1" Type="http://schemas.openxmlformats.org/officeDocument/2006/relationships/themeOverride" Target="../theme/themeOverride2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3.xml"/><Relationship Id="rId1" Type="http://schemas.openxmlformats.org/officeDocument/2006/relationships/themeOverride" Target="../theme/themeOverride2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4.xml"/><Relationship Id="rId1" Type="http://schemas.openxmlformats.org/officeDocument/2006/relationships/themeOverride" Target="../theme/themeOverride27.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4.xml"/><Relationship Id="rId1" Type="http://schemas.openxmlformats.org/officeDocument/2006/relationships/themeOverride" Target="../theme/themeOverride2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4.xml"/><Relationship Id="rId1" Type="http://schemas.openxmlformats.org/officeDocument/2006/relationships/themeOverride" Target="../theme/themeOverride29.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4.xml"/><Relationship Id="rId1" Type="http://schemas.openxmlformats.org/officeDocument/2006/relationships/themeOverride" Target="../theme/themeOverride30.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4.xml"/><Relationship Id="rId1" Type="http://schemas.openxmlformats.org/officeDocument/2006/relationships/themeOverride" Target="../theme/themeOverride3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4.xml"/><Relationship Id="rId1" Type="http://schemas.openxmlformats.org/officeDocument/2006/relationships/themeOverride" Target="../theme/themeOverride3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4.xml"/><Relationship Id="rId1" Type="http://schemas.openxmlformats.org/officeDocument/2006/relationships/themeOverride" Target="../theme/themeOverride33.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4.xml"/><Relationship Id="rId1" Type="http://schemas.openxmlformats.org/officeDocument/2006/relationships/themeOverride" Target="../theme/themeOverride3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4.xml"/><Relationship Id="rId1" Type="http://schemas.openxmlformats.org/officeDocument/2006/relationships/themeOverride" Target="../theme/themeOverride35.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4.xml"/><Relationship Id="rId1" Type="http://schemas.openxmlformats.org/officeDocument/2006/relationships/themeOverride" Target="../theme/themeOverride36.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4.xml"/><Relationship Id="rId1" Type="http://schemas.openxmlformats.org/officeDocument/2006/relationships/themeOverride" Target="../theme/themeOverride3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5.xml"/><Relationship Id="rId1" Type="http://schemas.openxmlformats.org/officeDocument/2006/relationships/themeOverride" Target="../theme/themeOverride38.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39.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40.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4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4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43.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4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45.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46.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4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4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6.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49.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5.xml"/><Relationship Id="rId1" Type="http://schemas.openxmlformats.org/officeDocument/2006/relationships/themeOverride" Target="../theme/themeOverride50.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6.xml"/><Relationship Id="rId1" Type="http://schemas.openxmlformats.org/officeDocument/2006/relationships/themeOverride" Target="../theme/themeOverride5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6.xml"/><Relationship Id="rId1" Type="http://schemas.openxmlformats.org/officeDocument/2006/relationships/themeOverride" Target="../theme/themeOverride5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6.xml"/><Relationship Id="rId1" Type="http://schemas.openxmlformats.org/officeDocument/2006/relationships/themeOverride" Target="../theme/themeOverride53.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6.xml"/><Relationship Id="rId1" Type="http://schemas.openxmlformats.org/officeDocument/2006/relationships/themeOverride" Target="../theme/themeOverride5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6.xml"/><Relationship Id="rId1" Type="http://schemas.openxmlformats.org/officeDocument/2006/relationships/themeOverride" Target="../theme/themeOverride55.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6.xml"/><Relationship Id="rId1" Type="http://schemas.openxmlformats.org/officeDocument/2006/relationships/themeOverride" Target="../theme/themeOverride56.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6.xml"/><Relationship Id="rId1" Type="http://schemas.openxmlformats.org/officeDocument/2006/relationships/themeOverride" Target="../theme/themeOverride5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6.xml"/><Relationship Id="rId1" Type="http://schemas.openxmlformats.org/officeDocument/2006/relationships/themeOverride" Target="../theme/themeOverride5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6.xml"/><Relationship Id="rId1" Type="http://schemas.openxmlformats.org/officeDocument/2006/relationships/themeOverride" Target="../theme/themeOverride59.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6.xml"/><Relationship Id="rId1" Type="http://schemas.openxmlformats.org/officeDocument/2006/relationships/themeOverride" Target="../theme/themeOverride60.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6.xml"/><Relationship Id="rId1" Type="http://schemas.openxmlformats.org/officeDocument/2006/relationships/themeOverride" Target="../theme/themeOverride6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7.xml"/><Relationship Id="rId1" Type="http://schemas.openxmlformats.org/officeDocument/2006/relationships/themeOverride" Target="../theme/themeOverride6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7.xml"/><Relationship Id="rId1" Type="http://schemas.openxmlformats.org/officeDocument/2006/relationships/themeOverride" Target="../theme/themeOverride6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7.xml"/><Relationship Id="rId1" Type="http://schemas.openxmlformats.org/officeDocument/2006/relationships/themeOverride" Target="../theme/themeOverride6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7.xml"/><Relationship Id="rId1" Type="http://schemas.openxmlformats.org/officeDocument/2006/relationships/themeOverride" Target="../theme/themeOverride6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7.xml"/><Relationship Id="rId1" Type="http://schemas.openxmlformats.org/officeDocument/2006/relationships/themeOverride" Target="../theme/themeOverride6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7.xml"/><Relationship Id="rId1" Type="http://schemas.openxmlformats.org/officeDocument/2006/relationships/themeOverride" Target="../theme/themeOverride6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7.xml"/><Relationship Id="rId1" Type="http://schemas.openxmlformats.org/officeDocument/2006/relationships/themeOverride" Target="../theme/themeOverride6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7.xml"/><Relationship Id="rId1" Type="http://schemas.openxmlformats.org/officeDocument/2006/relationships/themeOverride" Target="../theme/themeOverride69.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7.xml"/><Relationship Id="rId1" Type="http://schemas.openxmlformats.org/officeDocument/2006/relationships/themeOverride" Target="../theme/themeOverride70.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7.xml"/><Relationship Id="rId1" Type="http://schemas.openxmlformats.org/officeDocument/2006/relationships/themeOverride" Target="../theme/themeOverride7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7.xml"/><Relationship Id="rId1" Type="http://schemas.openxmlformats.org/officeDocument/2006/relationships/themeOverride" Target="../theme/themeOverride7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hemeOverride" Target="../theme/themeOverride9.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defRPr kumimoji="0" lang="en-US" sz="4000" b="1" kern="1200" cap="none" baseline="0"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6AA952C-2DA8-4E41-A7CB-52F57315ABEB}" type="datetime1">
              <a:rPr lang="en-US" smtClean="0"/>
              <a:t>3/14/2015</a:t>
            </a:fld>
            <a:endParaRPr lang="en-US" dirty="0"/>
          </a:p>
        </p:txBody>
      </p:sp>
      <p:sp>
        <p:nvSpPr>
          <p:cNvPr id="5" name="Footer Placeholder 4"/>
          <p:cNvSpPr>
            <a:spLocks noGrp="1"/>
          </p:cNvSpPr>
          <p:nvPr>
            <p:ph type="ftr" sz="quarter" idx="11"/>
          </p:nvPr>
        </p:nvSpPr>
        <p:spPr/>
        <p:txBody>
          <a:body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t>‹#›</a:t>
            </a:fld>
            <a:endParaRPr lang="en-US" dirty="0"/>
          </a:p>
        </p:txBody>
      </p:sp>
    </p:spTree>
    <p:extLst>
      <p:ext uri="{BB962C8B-B14F-4D97-AF65-F5344CB8AC3E}">
        <p14:creationId xmlns:p14="http://schemas.microsoft.com/office/powerpoint/2010/main" val="41573906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0FE95-F609-4D04-BEC4-67EFBB187895}" type="datetime1">
              <a:rPr lang="en-US" smtClean="0"/>
              <a:t>3/14/2015</a:t>
            </a:fld>
            <a:endParaRPr lang="en-US" dirty="0"/>
          </a:p>
        </p:txBody>
      </p:sp>
      <p:sp>
        <p:nvSpPr>
          <p:cNvPr id="4" name="Footer Placeholder 3"/>
          <p:cNvSpPr>
            <a:spLocks noGrp="1"/>
          </p:cNvSpPr>
          <p:nvPr>
            <p:ph type="ftr" sz="quarter" idx="11"/>
          </p:nvPr>
        </p:nvSpPr>
        <p:spPr/>
        <p:txBody>
          <a:bodyPr/>
          <a:lstStyle/>
          <a:p>
            <a:r>
              <a:rPr lang="en-US" dirty="0"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t>‹#›</a:t>
            </a:fld>
            <a:endParaRPr lang="en-US" dirty="0"/>
          </a:p>
        </p:txBody>
      </p:sp>
      <p:pic>
        <p:nvPicPr>
          <p:cNvPr id="6"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7"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5184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AF41D-C0CB-4C7C-869A-8E7D748E805F}" type="datetime1">
              <a:rPr lang="en-US" smtClean="0"/>
              <a:t>3/14/2015</a:t>
            </a:fld>
            <a:endParaRPr lang="en-US" dirty="0"/>
          </a:p>
        </p:txBody>
      </p:sp>
      <p:sp>
        <p:nvSpPr>
          <p:cNvPr id="3" name="Footer Placeholder 2"/>
          <p:cNvSpPr>
            <a:spLocks noGrp="1"/>
          </p:cNvSpPr>
          <p:nvPr>
            <p:ph type="ftr" sz="quarter" idx="11"/>
          </p:nvPr>
        </p:nvSpPr>
        <p:spPr/>
        <p:txBody>
          <a:bodyPr/>
          <a:lstStyle/>
          <a:p>
            <a:r>
              <a:rPr lang="en-US" dirty="0" smtClean="0"/>
              <a:t>www.embeddedFab.com</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t>‹#›</a:t>
            </a:fld>
            <a:endParaRPr lang="en-US" dirty="0"/>
          </a:p>
        </p:txBody>
      </p:sp>
      <p:pic>
        <p:nvPicPr>
          <p:cNvPr id="5"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6"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787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CAB85-429A-4C15-8C06-008FC27BEC71}" type="datetime1">
              <a:rPr lang="en-US" smtClean="0"/>
              <a:t>3/14/2015</a:t>
            </a:fld>
            <a:endParaRPr lang="en-US" dirty="0"/>
          </a:p>
        </p:txBody>
      </p:sp>
      <p:sp>
        <p:nvSpPr>
          <p:cNvPr id="6" name="Footer Placeholder 5"/>
          <p:cNvSpPr>
            <a:spLocks noGrp="1"/>
          </p:cNvSpPr>
          <p:nvPr>
            <p:ph type="ftr" sz="quarter" idx="11"/>
          </p:nvPr>
        </p:nvSpPr>
        <p:spPr/>
        <p:txBody>
          <a:bodyPr/>
          <a:lstStyle/>
          <a:p>
            <a:r>
              <a:rPr lang="en-US" dirty="0" smtClean="0"/>
              <a:t>www.embeddedFab.com</a:t>
            </a:r>
            <a:endParaRPr lang="en-US" dirty="0"/>
          </a:p>
        </p:txBody>
      </p:sp>
      <p:sp>
        <p:nvSpPr>
          <p:cNvPr id="7" name="Slide Number Placeholder 6"/>
          <p:cNvSpPr>
            <a:spLocks noGrp="1"/>
          </p:cNvSpPr>
          <p:nvPr>
            <p:ph type="sldNum" sz="quarter" idx="12"/>
          </p:nvPr>
        </p:nvSpPr>
        <p:spPr/>
        <p:txBody>
          <a:bodyPr/>
          <a:lstStyle/>
          <a:p>
            <a:fld id="{8786C6BC-55CD-4DA7-A85D-0461BDA2E211}" type="slidenum">
              <a:rPr lang="en-US" smtClean="0"/>
              <a:t>‹#›</a:t>
            </a:fld>
            <a:endParaRPr lang="en-US" dirty="0"/>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041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CC244-738B-41FA-A9FE-7EE97FDCE8CF}" type="datetime1">
              <a:rPr lang="en-US" smtClean="0"/>
              <a:t>3/14/2015</a:t>
            </a:fld>
            <a:endParaRPr lang="en-US" dirty="0"/>
          </a:p>
        </p:txBody>
      </p:sp>
      <p:sp>
        <p:nvSpPr>
          <p:cNvPr id="6" name="Footer Placeholder 5"/>
          <p:cNvSpPr>
            <a:spLocks noGrp="1"/>
          </p:cNvSpPr>
          <p:nvPr>
            <p:ph type="ftr" sz="quarter" idx="11"/>
          </p:nvPr>
        </p:nvSpPr>
        <p:spPr/>
        <p:txBody>
          <a:bodyPr/>
          <a:lstStyle/>
          <a:p>
            <a:r>
              <a:rPr lang="en-US" dirty="0" smtClean="0"/>
              <a:t>www.embeddedFab.com</a:t>
            </a:r>
            <a:endParaRPr lang="en-US" dirty="0"/>
          </a:p>
        </p:txBody>
      </p:sp>
      <p:sp>
        <p:nvSpPr>
          <p:cNvPr id="7" name="Slide Number Placeholder 6"/>
          <p:cNvSpPr>
            <a:spLocks noGrp="1"/>
          </p:cNvSpPr>
          <p:nvPr>
            <p:ph type="sldNum" sz="quarter" idx="12"/>
          </p:nvPr>
        </p:nvSpPr>
        <p:spPr/>
        <p:txBody>
          <a:bodyPr/>
          <a:lstStyle/>
          <a:p>
            <a:fld id="{8786C6BC-55CD-4DA7-A85D-0461BDA2E211}" type="slidenum">
              <a:rPr lang="en-US" smtClean="0"/>
              <a:t>‹#›</a:t>
            </a:fld>
            <a:endParaRPr lang="en-US" dirty="0"/>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0683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FCD87-1E95-485D-A632-CAB11E1A50F5}" type="datetime1">
              <a:rPr lang="en-US" smtClean="0"/>
              <a:t>3/14/2015</a:t>
            </a:fld>
            <a:endParaRPr lang="en-US" dirty="0"/>
          </a:p>
        </p:txBody>
      </p:sp>
      <p:sp>
        <p:nvSpPr>
          <p:cNvPr id="5" name="Footer Placeholder 4"/>
          <p:cNvSpPr>
            <a:spLocks noGrp="1"/>
          </p:cNvSpPr>
          <p:nvPr>
            <p:ph type="ftr" sz="quarter" idx="11"/>
          </p:nvPr>
        </p:nvSpPr>
        <p:spPr/>
        <p:txBody>
          <a:body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t>‹#›</a:t>
            </a:fld>
            <a:endParaRPr lang="en-US" dirty="0"/>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665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1A38-22B8-4B62-B363-5602C63D86F2}" type="datetime1">
              <a:rPr lang="en-US" smtClean="0"/>
              <a:t>3/14/2015</a:t>
            </a:fld>
            <a:endParaRPr lang="en-US" dirty="0"/>
          </a:p>
        </p:txBody>
      </p:sp>
      <p:sp>
        <p:nvSpPr>
          <p:cNvPr id="5" name="Footer Placeholder 4"/>
          <p:cNvSpPr>
            <a:spLocks noGrp="1"/>
          </p:cNvSpPr>
          <p:nvPr>
            <p:ph type="ftr" sz="quarter" idx="11"/>
          </p:nvPr>
        </p:nvSpPr>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t>‹#›</a:t>
            </a:fld>
            <a:endParaRPr lang="en-US" dirty="0"/>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3468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687388" y="2228850"/>
            <a:ext cx="8066087" cy="1081088"/>
          </a:xfrm>
        </p:spPr>
        <p:txBody>
          <a:bodyPr anchor="b"/>
          <a:lstStyle>
            <a:lvl1pPr>
              <a:lnSpc>
                <a:spcPct val="110000"/>
              </a:lnSpc>
              <a:defRPr sz="3200">
                <a:solidFill>
                  <a:schemeClr val="bg1"/>
                </a:solidFill>
              </a:defRPr>
            </a:lvl1pPr>
          </a:lstStyle>
          <a:p>
            <a:r>
              <a:rPr lang="de-DE"/>
              <a:t>Titelmasterformat durch Klicken bearbeiten</a:t>
            </a:r>
          </a:p>
        </p:txBody>
      </p:sp>
      <p:sp>
        <p:nvSpPr>
          <p:cNvPr id="111630" name="Rectangle 12"/>
          <p:cNvSpPr>
            <a:spLocks noGrp="1" noChangeArrowheads="1"/>
          </p:cNvSpPr>
          <p:nvPr>
            <p:ph type="subTitle" idx="1"/>
          </p:nvPr>
        </p:nvSpPr>
        <p:spPr bwMode="gray">
          <a:xfrm>
            <a:off x="1200150" y="3392488"/>
            <a:ext cx="7442200" cy="800100"/>
          </a:xfrm>
        </p:spPr>
        <p:txBody>
          <a:bodyPr tIns="45720" bIns="45720"/>
          <a:lstStyle>
            <a:lvl1pPr marL="0" indent="0">
              <a:buFont typeface="Wingdings" pitchFamily="2" charset="2"/>
              <a:buNone/>
              <a:defRPr sz="2400">
                <a:solidFill>
                  <a:schemeClr val="bg1"/>
                </a:solidFill>
              </a:defRPr>
            </a:lvl1pPr>
          </a:lstStyle>
          <a:p>
            <a:r>
              <a:rPr lang="de-DE"/>
              <a:t>Formatvorlage des Untertitelmasters durch Klicken bearbeiten</a:t>
            </a:r>
          </a:p>
        </p:txBody>
      </p:sp>
      <p:sp>
        <p:nvSpPr>
          <p:cNvPr id="4" name="Rectangle 3"/>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r>
              <a:rPr lang="de-DE" smtClean="0">
                <a:solidFill>
                  <a:srgbClr val="000000"/>
                </a:solidFill>
              </a:rPr>
              <a:t>www.embeddedFab.com</a:t>
            </a:r>
            <a:endParaRPr lang="de-DE">
              <a:solidFill>
                <a:srgbClr val="000000"/>
              </a:solidFill>
            </a:endParaRPr>
          </a:p>
        </p:txBody>
      </p:sp>
    </p:spTree>
    <p:extLst>
      <p:ext uri="{BB962C8B-B14F-4D97-AF65-F5344CB8AC3E}">
        <p14:creationId xmlns:p14="http://schemas.microsoft.com/office/powerpoint/2010/main" val="11892205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r>
              <a:rPr lang="de-DE" smtClean="0">
                <a:solidFill>
                  <a:srgbClr val="FFFFFF"/>
                </a:solidFill>
              </a:rPr>
              <a:t>www.embeddedFab.com</a:t>
            </a:r>
            <a:endParaRPr lang="de-DE">
              <a:solidFill>
                <a:srgbClr val="FFFFFF"/>
              </a:solidFill>
            </a:endParaRPr>
          </a:p>
        </p:txBody>
      </p:sp>
      <p:sp>
        <p:nvSpPr>
          <p:cNvPr id="6" name="Footer Placeholder 4"/>
          <p:cNvSpPr txBox="1">
            <a:spLocks/>
          </p:cNvSpPr>
          <p:nvPr userDrawn="1"/>
        </p:nvSpPr>
        <p:spPr>
          <a:xfrm>
            <a:off x="3124200" y="63563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1600" b="1" kern="1200"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rPr>
              <a:t>www.embeddedFab.com</a:t>
            </a:r>
            <a:endParaRPr kumimoji="0" lang="en-US" sz="1600" b="1" i="0" u="none" strike="noStrike" kern="1200" cap="none" spc="0" normalizeH="0" baseline="0" noProof="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endParaRPr>
          </a:p>
        </p:txBody>
      </p:sp>
    </p:spTree>
    <p:extLst>
      <p:ext uri="{BB962C8B-B14F-4D97-AF65-F5344CB8AC3E}">
        <p14:creationId xmlns:p14="http://schemas.microsoft.com/office/powerpoint/2010/main" val="165189538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5"/>
          <p:cNvSpPr>
            <a:spLocks noGrp="1" noChangeArrowheads="1"/>
          </p:cNvSpPr>
          <p:nvPr>
            <p:ph type="ftr" sz="quarter" idx="10"/>
          </p:nvPr>
        </p:nvSpPr>
        <p:spPr>
          <a:ln/>
        </p:spPr>
        <p:txBody>
          <a:bodyPr/>
          <a:lstStyle>
            <a:lvl1pPr>
              <a:defRPr/>
            </a:lvl1pPr>
          </a:lstStyle>
          <a:p>
            <a:pPr>
              <a:defRPr/>
            </a:pPr>
            <a:r>
              <a:rPr lang="de-DE" smtClean="0">
                <a:solidFill>
                  <a:srgbClr val="FFFFFF"/>
                </a:solidFill>
              </a:rPr>
              <a:t>www.embeddedFab.com</a:t>
            </a:r>
            <a:endParaRPr lang="de-DE">
              <a:solidFill>
                <a:srgbClr val="FFFFFF"/>
              </a:solidFill>
            </a:endParaRPr>
          </a:p>
        </p:txBody>
      </p:sp>
      <p:sp>
        <p:nvSpPr>
          <p:cNvPr id="6" name="Footer Placeholder 4"/>
          <p:cNvSpPr txBox="1">
            <a:spLocks/>
          </p:cNvSpPr>
          <p:nvPr userDrawn="1"/>
        </p:nvSpPr>
        <p:spPr>
          <a:xfrm>
            <a:off x="3124200" y="63563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1600" b="1" kern="1200"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rPr>
              <a:t>www.embeddedFab.com</a:t>
            </a:r>
            <a:endParaRPr kumimoji="0" lang="en-US" sz="1600" b="1" i="0" u="none" strike="noStrike" kern="1200" cap="none" spc="0" normalizeH="0" baseline="0" noProof="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endParaRPr>
          </a:p>
        </p:txBody>
      </p:sp>
    </p:spTree>
    <p:extLst>
      <p:ext uri="{BB962C8B-B14F-4D97-AF65-F5344CB8AC3E}">
        <p14:creationId xmlns:p14="http://schemas.microsoft.com/office/powerpoint/2010/main" val="45372036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5"/>
          <p:cNvSpPr>
            <a:spLocks noGrp="1" noChangeArrowheads="1"/>
          </p:cNvSpPr>
          <p:nvPr>
            <p:ph type="ftr" sz="quarter" idx="10"/>
          </p:nvPr>
        </p:nvSpPr>
        <p:spPr>
          <a:ln/>
        </p:spPr>
        <p:txBody>
          <a:bodyPr/>
          <a:lstStyle>
            <a:lvl1pPr>
              <a:defRPr/>
            </a:lvl1pPr>
          </a:lstStyle>
          <a:p>
            <a:pPr>
              <a:defRPr/>
            </a:pPr>
            <a:r>
              <a:rPr lang="de-DE" smtClean="0">
                <a:solidFill>
                  <a:srgbClr val="FFFFFF"/>
                </a:solidFill>
              </a:rPr>
              <a:t>www.embeddedFab.com</a:t>
            </a:r>
            <a:endParaRPr lang="de-DE">
              <a:solidFill>
                <a:srgbClr val="FFFFFF"/>
              </a:solidFill>
            </a:endParaRPr>
          </a:p>
        </p:txBody>
      </p:sp>
      <p:sp>
        <p:nvSpPr>
          <p:cNvPr id="7" name="Footer Placeholder 4"/>
          <p:cNvSpPr txBox="1">
            <a:spLocks/>
          </p:cNvSpPr>
          <p:nvPr userDrawn="1"/>
        </p:nvSpPr>
        <p:spPr>
          <a:xfrm>
            <a:off x="3124200" y="63563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1600" b="1" kern="1200"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rPr>
              <a:t>www.embeddedFab.com</a:t>
            </a:r>
            <a:endParaRPr kumimoji="0" lang="en-US" sz="1600" b="1" i="0" u="none" strike="noStrike" kern="1200" cap="none" spc="0" normalizeH="0" baseline="0" noProof="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endParaRPr>
          </a:p>
        </p:txBody>
      </p:sp>
    </p:spTree>
    <p:extLst>
      <p:ext uri="{BB962C8B-B14F-4D97-AF65-F5344CB8AC3E}">
        <p14:creationId xmlns:p14="http://schemas.microsoft.com/office/powerpoint/2010/main" val="27164446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defRPr kumimoji="0" lang="en-US" sz="4000" b="1" kern="1200" cap="none" baseline="0"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6AA952C-2DA8-4E41-A7CB-52F57315ABEB}" type="datetime1">
              <a:rPr lang="en-US" smtClean="0"/>
              <a:t>3/14/2015</a:t>
            </a:fld>
            <a:endParaRPr lang="en-US" dirty="0"/>
          </a:p>
        </p:txBody>
      </p:sp>
      <p:sp>
        <p:nvSpPr>
          <p:cNvPr id="5" name="Footer Placeholder 4"/>
          <p:cNvSpPr>
            <a:spLocks noGrp="1"/>
          </p:cNvSpPr>
          <p:nvPr>
            <p:ph type="ftr" sz="quarter" idx="11"/>
          </p:nvPr>
        </p:nvSpPr>
        <p:spPr/>
        <p:txBody>
          <a:body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t>‹#›</a:t>
            </a:fld>
            <a:endParaRPr lang="en-US" dirty="0"/>
          </a:p>
        </p:txBody>
      </p:sp>
    </p:spTree>
    <p:extLst>
      <p:ext uri="{BB962C8B-B14F-4D97-AF65-F5344CB8AC3E}">
        <p14:creationId xmlns:p14="http://schemas.microsoft.com/office/powerpoint/2010/main" val="41573906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5"/>
          <p:cNvSpPr>
            <a:spLocks noGrp="1" noChangeArrowheads="1"/>
          </p:cNvSpPr>
          <p:nvPr>
            <p:ph type="ftr" sz="quarter" idx="10"/>
          </p:nvPr>
        </p:nvSpPr>
        <p:spPr>
          <a:ln/>
        </p:spPr>
        <p:txBody>
          <a:bodyPr/>
          <a:lstStyle>
            <a:lvl1pPr>
              <a:defRPr/>
            </a:lvl1pPr>
          </a:lstStyle>
          <a:p>
            <a:pPr>
              <a:defRPr/>
            </a:pPr>
            <a:r>
              <a:rPr lang="de-DE" smtClean="0">
                <a:solidFill>
                  <a:srgbClr val="FFFFFF"/>
                </a:solidFill>
              </a:rPr>
              <a:t>www.embeddedFab.com</a:t>
            </a:r>
            <a:endParaRPr lang="de-DE">
              <a:solidFill>
                <a:srgbClr val="FFFFFF"/>
              </a:solidFill>
            </a:endParaRPr>
          </a:p>
        </p:txBody>
      </p:sp>
      <p:sp>
        <p:nvSpPr>
          <p:cNvPr id="9" name="Footer Placeholder 4"/>
          <p:cNvSpPr txBox="1">
            <a:spLocks/>
          </p:cNvSpPr>
          <p:nvPr userDrawn="1"/>
        </p:nvSpPr>
        <p:spPr>
          <a:xfrm>
            <a:off x="3124200" y="63563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1600" b="1" kern="1200"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rPr>
              <a:t>www.embeddedFab.com</a:t>
            </a:r>
            <a:endParaRPr kumimoji="0" lang="en-US" sz="1600" b="1" i="0" u="none" strike="noStrike" kern="1200" cap="none" spc="0" normalizeH="0" baseline="0" noProof="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endParaRPr>
          </a:p>
        </p:txBody>
      </p:sp>
    </p:spTree>
    <p:extLst>
      <p:ext uri="{BB962C8B-B14F-4D97-AF65-F5344CB8AC3E}">
        <p14:creationId xmlns:p14="http://schemas.microsoft.com/office/powerpoint/2010/main" val="33796272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5"/>
          <p:cNvSpPr>
            <a:spLocks noGrp="1" noChangeArrowheads="1"/>
          </p:cNvSpPr>
          <p:nvPr>
            <p:ph type="ftr" sz="quarter" idx="10"/>
          </p:nvPr>
        </p:nvSpPr>
        <p:spPr>
          <a:ln/>
        </p:spPr>
        <p:txBody>
          <a:bodyPr/>
          <a:lstStyle>
            <a:lvl1pPr>
              <a:defRPr/>
            </a:lvl1pPr>
          </a:lstStyle>
          <a:p>
            <a:pPr>
              <a:defRPr/>
            </a:pPr>
            <a:r>
              <a:rPr lang="de-DE" smtClean="0">
                <a:solidFill>
                  <a:srgbClr val="FFFFFF"/>
                </a:solidFill>
              </a:rPr>
              <a:t>www.embeddedFab.com</a:t>
            </a:r>
            <a:endParaRPr lang="de-DE">
              <a:solidFill>
                <a:srgbClr val="FFFFFF"/>
              </a:solidFill>
            </a:endParaRPr>
          </a:p>
        </p:txBody>
      </p:sp>
      <p:sp>
        <p:nvSpPr>
          <p:cNvPr id="5" name="Footer Placeholder 4"/>
          <p:cNvSpPr txBox="1">
            <a:spLocks/>
          </p:cNvSpPr>
          <p:nvPr userDrawn="1"/>
        </p:nvSpPr>
        <p:spPr>
          <a:xfrm>
            <a:off x="3124200" y="63563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1600" b="1" kern="1200"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rPr>
              <a:t>www.embeddedFab.com</a:t>
            </a:r>
            <a:endParaRPr kumimoji="0" lang="en-US" sz="1600" b="1" i="0" u="none" strike="noStrike" kern="1200" cap="none" spc="0" normalizeH="0" baseline="0" noProof="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endParaRPr>
          </a:p>
        </p:txBody>
      </p:sp>
    </p:spTree>
    <p:extLst>
      <p:ext uri="{BB962C8B-B14F-4D97-AF65-F5344CB8AC3E}">
        <p14:creationId xmlns:p14="http://schemas.microsoft.com/office/powerpoint/2010/main" val="127824140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de-DE" smtClean="0">
                <a:solidFill>
                  <a:srgbClr val="FFFFFF"/>
                </a:solidFill>
              </a:rPr>
              <a:t>www.embeddedFab.com</a:t>
            </a:r>
            <a:endParaRPr lang="de-DE">
              <a:solidFill>
                <a:srgbClr val="FFFFFF"/>
              </a:solidFill>
            </a:endParaRPr>
          </a:p>
        </p:txBody>
      </p:sp>
    </p:spTree>
    <p:extLst>
      <p:ext uri="{BB962C8B-B14F-4D97-AF65-F5344CB8AC3E}">
        <p14:creationId xmlns:p14="http://schemas.microsoft.com/office/powerpoint/2010/main" val="6407573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r>
              <a:rPr lang="de-DE" smtClean="0">
                <a:solidFill>
                  <a:srgbClr val="FFFFFF"/>
                </a:solidFill>
              </a:rPr>
              <a:t>www.embeddedFab.com</a:t>
            </a:r>
            <a:endParaRPr lang="de-DE">
              <a:solidFill>
                <a:srgbClr val="FFFFFF"/>
              </a:solidFill>
            </a:endParaRPr>
          </a:p>
        </p:txBody>
      </p:sp>
    </p:spTree>
    <p:extLst>
      <p:ext uri="{BB962C8B-B14F-4D97-AF65-F5344CB8AC3E}">
        <p14:creationId xmlns:p14="http://schemas.microsoft.com/office/powerpoint/2010/main" val="350502266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r>
              <a:rPr lang="de-DE" smtClean="0">
                <a:solidFill>
                  <a:srgbClr val="FFFFFF"/>
                </a:solidFill>
              </a:rPr>
              <a:t>www.embeddedFab.com</a:t>
            </a:r>
            <a:endParaRPr lang="de-DE">
              <a:solidFill>
                <a:srgbClr val="FFFFFF"/>
              </a:solidFill>
            </a:endParaRPr>
          </a:p>
        </p:txBody>
      </p:sp>
    </p:spTree>
    <p:extLst>
      <p:ext uri="{BB962C8B-B14F-4D97-AF65-F5344CB8AC3E}">
        <p14:creationId xmlns:p14="http://schemas.microsoft.com/office/powerpoint/2010/main" val="269845107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r>
              <a:rPr lang="de-DE" smtClean="0">
                <a:solidFill>
                  <a:srgbClr val="FFFFFF"/>
                </a:solidFill>
              </a:rPr>
              <a:t>www.embeddedFab.com</a:t>
            </a:r>
            <a:endParaRPr lang="de-DE">
              <a:solidFill>
                <a:srgbClr val="FFFFFF"/>
              </a:solidFill>
            </a:endParaRPr>
          </a:p>
        </p:txBody>
      </p:sp>
    </p:spTree>
    <p:extLst>
      <p:ext uri="{BB962C8B-B14F-4D97-AF65-F5344CB8AC3E}">
        <p14:creationId xmlns:p14="http://schemas.microsoft.com/office/powerpoint/2010/main" val="248243502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9725" y="411163"/>
            <a:ext cx="2130425" cy="53911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95275" y="411163"/>
            <a:ext cx="6242050" cy="53911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r>
              <a:rPr lang="de-DE" smtClean="0">
                <a:solidFill>
                  <a:srgbClr val="FFFFFF"/>
                </a:solidFill>
              </a:rPr>
              <a:t>www.embeddedFab.com</a:t>
            </a:r>
            <a:endParaRPr lang="de-DE">
              <a:solidFill>
                <a:srgbClr val="FFFFFF"/>
              </a:solidFill>
            </a:endParaRPr>
          </a:p>
        </p:txBody>
      </p:sp>
    </p:spTree>
    <p:extLst>
      <p:ext uri="{BB962C8B-B14F-4D97-AF65-F5344CB8AC3E}">
        <p14:creationId xmlns:p14="http://schemas.microsoft.com/office/powerpoint/2010/main" val="2452840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vert="horz" lIns="91440" tIns="45720" rIns="91440" bIns="45720" rtlCol="0" anchor="ctr">
            <a:normAutofit/>
          </a:bodyPr>
          <a:lstStyle>
            <a:lvl1pPr>
              <a:defRPr lang="en-US" sz="40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cs typeface="+mj-cs"/>
              </a:defRPr>
            </a:lvl1pPr>
          </a:lstStyle>
          <a:p>
            <a:pPr lvl="0"/>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7D66B6-1053-44A5-A057-626160E91CBA}" type="datetime1">
              <a:rPr lang="en-US" smtClean="0">
                <a:solidFill>
                  <a:prstClr val="black">
                    <a:tint val="75000"/>
                  </a:prstClr>
                </a:solidFill>
              </a:rPr>
              <a:t>3/14/2015</a:t>
            </a:fld>
            <a:endParaRPr lang="en-US"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93121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315200" cy="685800"/>
          </a:xfrm>
        </p:spPr>
        <p:txBody>
          <a:bodyPr>
            <a:noAutofit/>
          </a:bodyPr>
          <a:lstStyle>
            <a:lvl1pPr algn="l">
              <a:defRPr kumimoji="0" lang="en-US" sz="3600" b="1" i="0" u="none" strike="noStrike" kern="1200" cap="none" spc="0" normalizeH="0" baseline="0" dirty="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 y="1219200"/>
            <a:ext cx="8966200" cy="47244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A6537E8-9656-4C1B-AF15-A8D471FFE57B}" type="datetime1">
              <a:rPr lang="en-US" smtClean="0">
                <a:solidFill>
                  <a:prstClr val="black">
                    <a:tint val="75000"/>
                  </a:prstClr>
                </a:solidFill>
              </a:rPr>
              <a:t>3/14/2015</a:t>
            </a:fld>
            <a:endParaRPr lang="en-US"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sz="16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
        <p:nvSpPr>
          <p:cNvPr id="7" name="Footer Placeholder 4"/>
          <p:cNvSpPr txBox="1">
            <a:spLocks/>
          </p:cNvSpPr>
          <p:nvPr userDrawn="1"/>
        </p:nvSpPr>
        <p:spPr>
          <a:xfrm>
            <a:off x="3124200" y="6350054"/>
            <a:ext cx="2895600" cy="365125"/>
          </a:xfrm>
          <a:prstGeom prst="rect">
            <a:avLst/>
          </a:prstGeom>
        </p:spPr>
        <p:txBody>
          <a:bodyPr vert="horz" lIns="91440" tIns="45720" rIns="91440" bIns="45720" rtlCol="0" anchor="ctr">
            <a:scene3d>
              <a:camera prst="orthographicFront"/>
              <a:lightRig rig="glow" dir="tl">
                <a:rot lat="0" lon="0" rev="5400000"/>
              </a:lightRig>
            </a:scene3d>
            <a:sp3d contourW="12700">
              <a:bevelT w="25400" h="25400"/>
              <a:contourClr>
                <a:schemeClr val="accent6">
                  <a:shade val="73000"/>
                </a:schemeClr>
              </a:contourClr>
            </a:sp3d>
          </a:bodyPr>
          <a:lstStyle>
            <a:defPPr>
              <a:defRPr lang="en-US"/>
            </a:defPPr>
            <a:lvl1pPr marL="0" algn="l" defTabSz="914400" rtl="0" eaLnBrk="1" latinLnBrk="0" hangingPunct="1">
              <a:defRPr lang="en-US" sz="1600" b="1" kern="1200"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cap="none" spc="0" dirty="0" smtClean="0">
                <a:ln w="11430"/>
                <a:solidFill>
                  <a:schemeClr val="accent6">
                    <a:lumMod val="50000"/>
                  </a:schemeClr>
                </a:solidFill>
                <a:effectLst>
                  <a:outerShdw blurRad="80000" dist="40000" dir="5040000" algn="tl">
                    <a:srgbClr val="000000">
                      <a:alpha val="30000"/>
                    </a:srgbClr>
                  </a:outerShdw>
                </a:effectLst>
              </a:rPr>
              <a:t>www.embeddedFab.com</a:t>
            </a:r>
            <a:endParaRPr lang="en-US" b="1" cap="none" spc="0" dirty="0">
              <a:ln w="11430"/>
              <a:solidFill>
                <a:schemeClr val="accent6">
                  <a:lumMod val="50000"/>
                </a:schemeClr>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8664166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34E11-A216-429D-8A31-56C8BA95819D}" type="datetime1">
              <a:rPr lang="en-US" smtClean="0">
                <a:solidFill>
                  <a:prstClr val="black">
                    <a:tint val="75000"/>
                  </a:prstClr>
                </a:solidFill>
              </a:rPr>
              <a:t>3/14/2015</a:t>
            </a:fld>
            <a:endParaRPr lang="en-US" dirty="0">
              <a:solidFill>
                <a:prstClr val="black">
                  <a:tint val="75000"/>
                </a:prstClr>
              </a:solidFill>
            </a:endParaRPr>
          </a:p>
        </p:txBody>
      </p:sp>
      <p:sp>
        <p:nvSpPr>
          <p:cNvPr id="5" name="Footer Placeholder 4"/>
          <p:cNvSpPr>
            <a:spLocks noGrp="1"/>
          </p:cNvSpPr>
          <p:nvPr>
            <p:ph type="ftr" sz="quarter" idx="11"/>
          </p:nvPr>
        </p:nvSpPr>
        <p:spPr>
          <a:xfrm>
            <a:off x="3124200" y="640080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593435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defRPr kumimoji="0" lang="en-US" sz="4000" b="1" kern="1200" cap="none" baseline="0"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6AA952C-2DA8-4E41-A7CB-52F57315ABEB}" type="datetime1">
              <a:rPr lang="en-US" smtClean="0"/>
              <a:t>3/14/2015</a:t>
            </a:fld>
            <a:endParaRPr lang="en-US" dirty="0"/>
          </a:p>
        </p:txBody>
      </p:sp>
      <p:sp>
        <p:nvSpPr>
          <p:cNvPr id="5" name="Footer Placeholder 4"/>
          <p:cNvSpPr>
            <a:spLocks noGrp="1"/>
          </p:cNvSpPr>
          <p:nvPr>
            <p:ph type="ftr" sz="quarter" idx="11"/>
          </p:nvPr>
        </p:nvSpPr>
        <p:spPr/>
        <p:txBody>
          <a:body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t>‹#›</a:t>
            </a:fld>
            <a:endParaRPr lang="en-US" dirty="0"/>
          </a:p>
        </p:txBody>
      </p:sp>
    </p:spTree>
    <p:extLst>
      <p:ext uri="{BB962C8B-B14F-4D97-AF65-F5344CB8AC3E}">
        <p14:creationId xmlns:p14="http://schemas.microsoft.com/office/powerpoint/2010/main" val="41573906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D3D838-2A7D-4D13-873F-EE3C472E7FDD}" type="datetime1">
              <a:rPr lang="en-US" smtClean="0">
                <a:solidFill>
                  <a:prstClr val="black">
                    <a:tint val="75000"/>
                  </a:prstClr>
                </a:solidFill>
              </a:rPr>
              <a:t>3/14/2015</a:t>
            </a:fld>
            <a:endParaRPr lang="en-US" dirty="0">
              <a:solidFill>
                <a:prstClr val="black">
                  <a:tint val="75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62345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D2F5F0-DD2C-414B-8480-D7D326F72A0B}" type="datetime1">
              <a:rPr lang="en-US" smtClean="0">
                <a:solidFill>
                  <a:prstClr val="black">
                    <a:tint val="75000"/>
                  </a:prstClr>
                </a:solidFill>
              </a:rPr>
              <a:t>3/14/2015</a:t>
            </a:fld>
            <a:endParaRPr lang="en-US" dirty="0">
              <a:solidFill>
                <a:prstClr val="black">
                  <a:tint val="75000"/>
                </a:prstClr>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9" name="Slide Number Placeholder 8"/>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871419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FE49A0-5F05-4B07-A938-0E7324F2C188}" type="datetime1">
              <a:rPr lang="en-US" smtClean="0">
                <a:solidFill>
                  <a:prstClr val="black">
                    <a:tint val="75000"/>
                  </a:prstClr>
                </a:solidFill>
              </a:rPr>
              <a:t>3/14/2015</a:t>
            </a:fld>
            <a:endParaRPr lang="en-US" dirty="0">
              <a:solidFill>
                <a:prstClr val="black">
                  <a:tint val="75000"/>
                </a:prstClr>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973239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A2A92-C6AF-42DC-A58C-DF189B6891EE}" type="datetime1">
              <a:rPr lang="en-US" smtClean="0">
                <a:solidFill>
                  <a:prstClr val="black">
                    <a:tint val="75000"/>
                  </a:prstClr>
                </a:solidFill>
              </a:rPr>
              <a:t>3/14/2015</a:t>
            </a:fld>
            <a:endParaRPr lang="en-US" dirty="0">
              <a:solidFill>
                <a:prstClr val="black">
                  <a:tint val="7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689402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75BD43-4DB3-4EB7-A1B5-8F94BCD6F8EF}" type="datetime1">
              <a:rPr lang="en-US" smtClean="0">
                <a:solidFill>
                  <a:prstClr val="black">
                    <a:tint val="75000"/>
                  </a:prstClr>
                </a:solidFill>
              </a:rPr>
              <a:t>3/14/2015</a:t>
            </a:fld>
            <a:endParaRPr lang="en-US" dirty="0">
              <a:solidFill>
                <a:prstClr val="black">
                  <a:tint val="75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20115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2EBF0-7AD3-471C-BE84-7148A5E0AC71}" type="datetime1">
              <a:rPr lang="en-US" smtClean="0">
                <a:solidFill>
                  <a:prstClr val="black">
                    <a:tint val="75000"/>
                  </a:prstClr>
                </a:solidFill>
              </a:rPr>
              <a:t>3/14/2015</a:t>
            </a:fld>
            <a:endParaRPr lang="en-US" dirty="0">
              <a:solidFill>
                <a:prstClr val="black">
                  <a:tint val="75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4348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B763D-36FA-4881-B27F-36E5C672980F}" type="datetime1">
              <a:rPr lang="en-US" smtClean="0">
                <a:solidFill>
                  <a:prstClr val="black">
                    <a:tint val="75000"/>
                  </a:prstClr>
                </a:solidFill>
              </a:rPr>
              <a:t>3/14/2015</a:t>
            </a:fld>
            <a:endParaRPr lang="en-US"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592093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4A2D3-5356-4E3E-A51E-CB859CE3772A}" type="datetime1">
              <a:rPr lang="en-US" smtClean="0">
                <a:solidFill>
                  <a:prstClr val="black">
                    <a:tint val="75000"/>
                  </a:prstClr>
                </a:solidFill>
              </a:rPr>
              <a:t>3/14/2015</a:t>
            </a:fld>
            <a:endParaRPr lang="en-US"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220310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defRPr kumimoji="0" lang="en-US" sz="4000" b="1" kern="1200" cap="none" baseline="0"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AA952C-2DA8-4E41-A7CB-52F57315ABEB}" type="datetime1">
              <a:rPr lang="en-US" smtClean="0">
                <a:solidFill>
                  <a:srgbClr val="000000">
                    <a:tint val="75000"/>
                  </a:srgbClr>
                </a:solidFill>
              </a:rPr>
              <a:pPr/>
              <a:t>3/14/2015</a:t>
            </a:fld>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r>
              <a:rPr dirty="0">
                <a:gradFill>
                  <a:gsLst>
                    <a:gs pos="0">
                      <a:srgbClr val="B5914F">
                        <a:shade val="20000"/>
                        <a:satMod val="200000"/>
                      </a:srgbClr>
                    </a:gs>
                    <a:gs pos="78000">
                      <a:srgbClr val="B5914F">
                        <a:tint val="90000"/>
                        <a:shade val="89000"/>
                        <a:satMod val="220000"/>
                      </a:srgbClr>
                    </a:gs>
                    <a:gs pos="100000">
                      <a:srgbClr val="B5914F">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4320854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315200" cy="792162"/>
          </a:xfrm>
        </p:spPr>
        <p:txBody>
          <a:bodyPr>
            <a:normAutofit/>
          </a:bodyPr>
          <a:lstStyle>
            <a:lvl1pPr algn="l">
              <a:defRPr kumimoji="0" lang="en-US" sz="3600" b="1" i="0" u="none" strike="noStrike" kern="1200" cap="none" spc="0" normalizeH="0" baseline="0" dirty="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371600"/>
            <a:ext cx="8839200" cy="4525963"/>
          </a:xfrm>
        </p:spPr>
        <p:txBody>
          <a:bodyPr>
            <a:normAutofit/>
          </a:bodyPr>
          <a:lstStyle>
            <a:lvl1pPr marL="285750" indent="-285750">
              <a:buFont typeface="Wingdings" pitchFamily="2" charset="2"/>
              <a:buChar char="v"/>
              <a:defRPr sz="18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9"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0"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772400" y="5638800"/>
            <a:ext cx="1928308" cy="2057400"/>
          </a:xfrm>
          <a:prstGeom prst="rect">
            <a:avLst/>
          </a:prstGeom>
          <a:noFill/>
          <a:ln>
            <a:noFill/>
          </a:ln>
          <a:effectLst>
            <a:outerShdw blurRad="225425" dist="50800" dir="5220000" algn="ctr">
              <a:srgbClr val="000000">
                <a:alpha val="33000"/>
              </a:srgbClr>
            </a:outerShdw>
          </a:effectLst>
          <a:scene3d>
            <a:camera prst="isometricOffAxis2Left"/>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11"/>
          </p:nvPr>
        </p:nvSpPr>
        <p:spPr>
          <a:xfrm>
            <a:off x="3124200" y="6356350"/>
            <a:ext cx="2895600" cy="365125"/>
          </a:xfrm>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Tree>
    <p:extLst>
      <p:ext uri="{BB962C8B-B14F-4D97-AF65-F5344CB8AC3E}">
        <p14:creationId xmlns:p14="http://schemas.microsoft.com/office/powerpoint/2010/main" val="29649443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defRPr kumimoji="0" lang="en-US" sz="4000" b="1" kern="1200" cap="none" baseline="0"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AA952C-2DA8-4E41-A7CB-52F57315ABEB}" type="datetime1">
              <a:rPr lang="en-US" smtClean="0"/>
              <a:t>3/14/2015</a:t>
            </a:fld>
            <a:endParaRPr lang="en-US" dirty="0"/>
          </a:p>
        </p:txBody>
      </p:sp>
      <p:sp>
        <p:nvSpPr>
          <p:cNvPr id="5" name="Footer Placeholder 4"/>
          <p:cNvSpPr>
            <a:spLocks noGrp="1"/>
          </p:cNvSpPr>
          <p:nvPr>
            <p:ph type="ftr" sz="quarter" idx="11"/>
          </p:nvPr>
        </p:nvSpPr>
        <p:spPr/>
        <p:txBody>
          <a:body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t>‹#›</a:t>
            </a:fld>
            <a:endParaRPr lang="en-US" dirty="0"/>
          </a:p>
        </p:txBody>
      </p:sp>
    </p:spTree>
    <p:extLst>
      <p:ext uri="{BB962C8B-B14F-4D97-AF65-F5344CB8AC3E}">
        <p14:creationId xmlns:p14="http://schemas.microsoft.com/office/powerpoint/2010/main" val="41573906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521BC4-A0BB-469C-9832-1077399E8B87}"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4653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4A098D-8517-4721-A4F7-E8BB2696778F}" type="datetime1">
              <a:rPr lang="en-US" smtClean="0">
                <a:solidFill>
                  <a:prstClr val="black">
                    <a:tint val="75000"/>
                  </a:prstClr>
                </a:solidFill>
              </a:rPr>
              <a:pPr/>
              <a:t>3/14/2015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787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E14D9-600D-4AD3-A3DF-303D710942D5}" type="datetime1">
              <a:rPr lang="en-US" smtClean="0">
                <a:solidFill>
                  <a:prstClr val="black">
                    <a:tint val="75000"/>
                  </a:prstClr>
                </a:solidFill>
              </a:rPr>
              <a:pPr/>
              <a:t>3/14/2015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9" name="Slide Number Placeholder 8"/>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1"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4114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0FE95-F609-4D04-BEC4-67EFBB187895}" type="datetime1">
              <a:rPr lang="en-US" smtClean="0">
                <a:solidFill>
                  <a:prstClr val="black">
                    <a:tint val="75000"/>
                  </a:prstClr>
                </a:solidFill>
              </a:rPr>
              <a:pPr/>
              <a:t>3/14/2015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5" name="Slide Number Placeholder 4"/>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6"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7"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9655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AF41D-C0CB-4C7C-869A-8E7D748E805F}" type="datetime1">
              <a:rPr lang="en-US" smtClean="0">
                <a:solidFill>
                  <a:prstClr val="black">
                    <a:tint val="75000"/>
                  </a:prstClr>
                </a:solidFill>
              </a:rPr>
              <a:pPr/>
              <a:t>3/14/2015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4" name="Slide Number Placeholder 3"/>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5"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6"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8868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CAB85-429A-4C15-8C06-008FC27BEC71}" type="datetime1">
              <a:rPr lang="en-US" smtClean="0">
                <a:solidFill>
                  <a:prstClr val="black">
                    <a:tint val="75000"/>
                  </a:prstClr>
                </a:solidFill>
              </a:rPr>
              <a:pPr/>
              <a:t>3/14/2015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061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CC244-738B-41FA-A9FE-7EE97FDCE8CF}" type="datetime1">
              <a:rPr lang="en-US" smtClean="0">
                <a:solidFill>
                  <a:prstClr val="black">
                    <a:tint val="75000"/>
                  </a:prstClr>
                </a:solidFill>
              </a:rPr>
              <a:pPr/>
              <a:t>3/14/2015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6652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FCD87-1E95-485D-A632-CAB11E1A50F5}"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259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1A38-22B8-4B62-B363-5602C63D86F2}"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477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defRPr kumimoji="0" lang="en-US" sz="4000" b="1" kern="1200" cap="none" baseline="0"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AA952C-2DA8-4E41-A7CB-52F57315ABEB}" type="datetime1">
              <a:rPr lang="en-US" smtClean="0">
                <a:solidFill>
                  <a:srgbClr val="000000">
                    <a:tint val="75000"/>
                  </a:srgbClr>
                </a:solidFill>
              </a:rPr>
              <a:pPr/>
              <a:t>3/14/2015</a:t>
            </a:fld>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r>
              <a:rPr dirty="0">
                <a:gradFill>
                  <a:gsLst>
                    <a:gs pos="0">
                      <a:srgbClr val="B5914F">
                        <a:shade val="20000"/>
                        <a:satMod val="200000"/>
                      </a:srgbClr>
                    </a:gs>
                    <a:gs pos="78000">
                      <a:srgbClr val="B5914F">
                        <a:tint val="90000"/>
                        <a:shade val="89000"/>
                        <a:satMod val="220000"/>
                      </a:srgbClr>
                    </a:gs>
                    <a:gs pos="100000">
                      <a:srgbClr val="B5914F">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8185926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defRPr kumimoji="0" lang="en-US" sz="4000" b="1" kern="1200" cap="none" baseline="0"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6AA952C-2DA8-4E41-A7CB-52F57315ABEB}" type="datetime1">
              <a:rPr lang="en-US" smtClean="0"/>
              <a:t>3/14/2015</a:t>
            </a:fld>
            <a:endParaRPr lang="en-US" dirty="0"/>
          </a:p>
        </p:txBody>
      </p:sp>
      <p:sp>
        <p:nvSpPr>
          <p:cNvPr id="5" name="Footer Placeholder 4"/>
          <p:cNvSpPr>
            <a:spLocks noGrp="1"/>
          </p:cNvSpPr>
          <p:nvPr>
            <p:ph type="ftr" sz="quarter" idx="11"/>
          </p:nvPr>
        </p:nvSpPr>
        <p:spPr/>
        <p:txBody>
          <a:body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t>‹#›</a:t>
            </a:fld>
            <a:endParaRPr lang="en-US" dirty="0"/>
          </a:p>
        </p:txBody>
      </p:sp>
    </p:spTree>
    <p:extLst>
      <p:ext uri="{BB962C8B-B14F-4D97-AF65-F5344CB8AC3E}">
        <p14:creationId xmlns:p14="http://schemas.microsoft.com/office/powerpoint/2010/main" val="41573906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503238"/>
            <a:ext cx="7315200" cy="792162"/>
          </a:xfrm>
        </p:spPr>
        <p:txBody>
          <a:bodyPr>
            <a:normAutofit/>
          </a:bodyPr>
          <a:lstStyle>
            <a:lvl1pPr algn="l">
              <a:defRPr kumimoji="0" lang="en-US" sz="3600" b="1" i="0" u="none" strike="noStrike" kern="1200" cap="none" spc="0" normalizeH="0" baseline="0" dirty="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371600"/>
            <a:ext cx="8839200" cy="4525963"/>
          </a:xfrm>
        </p:spPr>
        <p:txBody>
          <a:bodyPr>
            <a:normAutofit/>
          </a:bodyPr>
          <a:lstStyle>
            <a:lvl1pPr marL="0" indent="0">
              <a:buFont typeface="Wingdings" pitchFamily="2" charset="2"/>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9"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0"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96200" y="5638800"/>
            <a:ext cx="1928308" cy="2057400"/>
          </a:xfrm>
          <a:prstGeom prst="rect">
            <a:avLst/>
          </a:prstGeom>
          <a:noFill/>
          <a:ln>
            <a:noFill/>
          </a:ln>
          <a:effectLst>
            <a:outerShdw blurRad="225425" dist="50800" dir="5220000" algn="ctr">
              <a:srgbClr val="000000">
                <a:alpha val="33000"/>
              </a:srgbClr>
            </a:outerShdw>
          </a:effectLst>
          <a:scene3d>
            <a:camera prst="isometricOffAxis2Left"/>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11"/>
          </p:nvPr>
        </p:nvSpPr>
        <p:spPr>
          <a:xfrm>
            <a:off x="3124200" y="6356350"/>
            <a:ext cx="2895600" cy="365125"/>
          </a:xfrm>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Tree>
    <p:extLst>
      <p:ext uri="{BB962C8B-B14F-4D97-AF65-F5344CB8AC3E}">
        <p14:creationId xmlns:p14="http://schemas.microsoft.com/office/powerpoint/2010/main" val="34510216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503238"/>
            <a:ext cx="7315200" cy="792162"/>
          </a:xfrm>
        </p:spPr>
        <p:txBody>
          <a:bodyPr>
            <a:normAutofit/>
          </a:bodyPr>
          <a:lstStyle>
            <a:lvl1pPr algn="l">
              <a:defRPr kumimoji="0" lang="en-US" sz="3600" b="1" i="0" u="none" strike="noStrike" kern="1200" cap="none" spc="0" normalizeH="0" baseline="0" dirty="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371600"/>
            <a:ext cx="8839200" cy="4525963"/>
          </a:xfrm>
        </p:spPr>
        <p:txBody>
          <a:bodyPr>
            <a:normAutofit/>
          </a:bodyPr>
          <a:lstStyle>
            <a:lvl1pPr marL="285750" indent="-285750">
              <a:buFont typeface="Wingdings" pitchFamily="2" charset="2"/>
              <a:buChar char="v"/>
              <a:defRPr sz="18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9"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0"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11"/>
          </p:nvPr>
        </p:nvSpPr>
        <p:spPr>
          <a:xfrm>
            <a:off x="3124200" y="6356350"/>
            <a:ext cx="2895600" cy="365125"/>
          </a:xfrm>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Tree>
    <p:extLst>
      <p:ext uri="{BB962C8B-B14F-4D97-AF65-F5344CB8AC3E}">
        <p14:creationId xmlns:p14="http://schemas.microsoft.com/office/powerpoint/2010/main" val="34510216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503238"/>
            <a:ext cx="7315200" cy="792162"/>
          </a:xfrm>
        </p:spPr>
        <p:txBody>
          <a:bodyPr>
            <a:normAutofit/>
          </a:bodyPr>
          <a:lstStyle>
            <a:lvl1pPr algn="l">
              <a:defRPr kumimoji="0" lang="en-US" sz="3600" b="1" i="0" u="none" strike="noStrike" kern="1200" cap="none" spc="0" normalizeH="0" baseline="0" dirty="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371600"/>
            <a:ext cx="8839200" cy="4525963"/>
          </a:xfrm>
        </p:spPr>
        <p:txBody>
          <a:bodyPr>
            <a:normAutofit/>
          </a:bodyPr>
          <a:lstStyle>
            <a:lvl1pPr marL="0" indent="0">
              <a:buFont typeface="Wingdings" pitchFamily="2" charset="2"/>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9"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0"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96200" y="5638800"/>
            <a:ext cx="1928308" cy="2057400"/>
          </a:xfrm>
          <a:prstGeom prst="rect">
            <a:avLst/>
          </a:prstGeom>
          <a:noFill/>
          <a:ln>
            <a:noFill/>
          </a:ln>
          <a:effectLst>
            <a:outerShdw blurRad="225425" dist="50800" dir="5220000" algn="ctr">
              <a:srgbClr val="000000">
                <a:alpha val="33000"/>
              </a:srgbClr>
            </a:outerShdw>
          </a:effectLst>
          <a:scene3d>
            <a:camera prst="isometricOffAxis2Left"/>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11"/>
          </p:nvPr>
        </p:nvSpPr>
        <p:spPr>
          <a:xfrm>
            <a:off x="3124200" y="6356350"/>
            <a:ext cx="2895600" cy="365125"/>
          </a:xfrm>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Tree>
    <p:extLst>
      <p:ext uri="{BB962C8B-B14F-4D97-AF65-F5344CB8AC3E}">
        <p14:creationId xmlns:p14="http://schemas.microsoft.com/office/powerpoint/2010/main" val="34510216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521BC4-A0BB-469C-9832-1077399E8B87}"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4285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4A098D-8517-4721-A4F7-E8BB2696778F}" type="datetime1">
              <a:rPr lang="en-US" smtClean="0">
                <a:solidFill>
                  <a:prstClr val="black">
                    <a:tint val="75000"/>
                  </a:prstClr>
                </a:solidFill>
              </a:rPr>
              <a:pPr/>
              <a:t>3/14/2015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067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E14D9-600D-4AD3-A3DF-303D710942D5}" type="datetime1">
              <a:rPr lang="en-US" smtClean="0">
                <a:solidFill>
                  <a:prstClr val="black">
                    <a:tint val="75000"/>
                  </a:prstClr>
                </a:solidFill>
              </a:rPr>
              <a:pPr/>
              <a:t>3/14/2015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9" name="Slide Number Placeholder 8"/>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1"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2219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0FE95-F609-4D04-BEC4-67EFBB187895}" type="datetime1">
              <a:rPr lang="en-US" smtClean="0">
                <a:solidFill>
                  <a:prstClr val="black">
                    <a:tint val="75000"/>
                  </a:prstClr>
                </a:solidFill>
              </a:rPr>
              <a:pPr/>
              <a:t>3/14/2015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5" name="Slide Number Placeholder 4"/>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6"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7"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3386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AF41D-C0CB-4C7C-869A-8E7D748E805F}" type="datetime1">
              <a:rPr lang="en-US" smtClean="0">
                <a:solidFill>
                  <a:prstClr val="black">
                    <a:tint val="75000"/>
                  </a:prstClr>
                </a:solidFill>
              </a:rPr>
              <a:pPr/>
              <a:t>3/14/2015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4" name="Slide Number Placeholder 3"/>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5"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6"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5880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CAB85-429A-4C15-8C06-008FC27BEC71}" type="datetime1">
              <a:rPr lang="en-US" smtClean="0">
                <a:solidFill>
                  <a:prstClr val="black">
                    <a:tint val="75000"/>
                  </a:prstClr>
                </a:solidFill>
              </a:rPr>
              <a:pPr/>
              <a:t>3/14/2015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2613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CC244-738B-41FA-A9FE-7EE97FDCE8CF}" type="datetime1">
              <a:rPr lang="en-US" smtClean="0">
                <a:solidFill>
                  <a:prstClr val="black">
                    <a:tint val="75000"/>
                  </a:prstClr>
                </a:solidFill>
              </a:rPr>
              <a:pPr/>
              <a:t>3/14/2015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4791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503238"/>
            <a:ext cx="7315200" cy="792162"/>
          </a:xfrm>
        </p:spPr>
        <p:txBody>
          <a:bodyPr>
            <a:normAutofit/>
          </a:bodyPr>
          <a:lstStyle>
            <a:lvl1pPr algn="l">
              <a:defRPr kumimoji="0" lang="en-US" sz="3600" b="1" i="0" u="none" strike="noStrike" kern="1200" cap="none" spc="0" normalizeH="0" baseline="0" dirty="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371600"/>
            <a:ext cx="8839200" cy="4525963"/>
          </a:xfrm>
        </p:spPr>
        <p:txBody>
          <a:bodyPr>
            <a:normAutofit/>
          </a:bodyPr>
          <a:lstStyle>
            <a:lvl1pPr marL="0" indent="0">
              <a:buFont typeface="Wingdings" pitchFamily="2" charset="2"/>
              <a:buNone/>
              <a:defRPr sz="2400"/>
            </a:lvl1pPr>
            <a:lvl2pPr marL="457200" indent="0">
              <a:buNone/>
              <a:defRPr sz="2400"/>
            </a:lvl2pPr>
            <a:lvl3pPr marL="914400" indent="0">
              <a:buNone/>
              <a:defRPr sz="1800"/>
            </a:lvl3pPr>
            <a:lvl4pPr marL="1371600" indent="0">
              <a:buNone/>
              <a:defRPr sz="1600"/>
            </a:lvl4pPr>
            <a:lvl5pPr marL="1828800" indent="0">
              <a:buNone/>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t>‹#›</a:t>
            </a:fld>
            <a:endParaRPr lang="en-US" dirty="0"/>
          </a:p>
        </p:txBody>
      </p:sp>
      <p:pic>
        <p:nvPicPr>
          <p:cNvPr id="9"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0"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825292" y="5715000"/>
            <a:ext cx="1928308" cy="2057400"/>
          </a:xfrm>
          <a:prstGeom prst="rect">
            <a:avLst/>
          </a:prstGeom>
          <a:noFill/>
          <a:ln>
            <a:noFill/>
          </a:ln>
          <a:effectLst>
            <a:outerShdw blurRad="225425" dist="50800" dir="5220000" algn="ctr">
              <a:srgbClr val="000000">
                <a:alpha val="33000"/>
              </a:srgbClr>
            </a:outerShdw>
          </a:effectLst>
          <a:scene3d>
            <a:camera prst="perspectiveContrastingLeftFacing"/>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11"/>
          </p:nvPr>
        </p:nvSpPr>
        <p:spPr>
          <a:xfrm>
            <a:off x="3124200" y="6356350"/>
            <a:ext cx="2895600" cy="365125"/>
          </a:xfrm>
        </p:spPr>
        <p:txBody>
          <a:bodyPr/>
          <a:lstStyle/>
          <a:p>
            <a:r>
              <a:rPr lang="en-US" dirty="0" smtClean="0"/>
              <a:t>www.embeddedFab.com</a:t>
            </a:r>
            <a:endParaRPr lang="en-US" dirty="0"/>
          </a:p>
        </p:txBody>
      </p:sp>
    </p:spTree>
    <p:extLst>
      <p:ext uri="{BB962C8B-B14F-4D97-AF65-F5344CB8AC3E}">
        <p14:creationId xmlns:p14="http://schemas.microsoft.com/office/powerpoint/2010/main" val="15911936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FCD87-1E95-485D-A632-CAB11E1A50F5}"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383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1A38-22B8-4B62-B363-5602C63D86F2}"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564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defRPr kumimoji="0" lang="en-US" sz="4000" b="1" kern="1200" cap="none" baseline="0"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AA952C-2DA8-4E41-A7CB-52F57315ABEB}" type="datetime1">
              <a:rPr lang="en-US" smtClean="0">
                <a:solidFill>
                  <a:srgbClr val="000000">
                    <a:tint val="75000"/>
                  </a:srgbClr>
                </a:solidFill>
              </a:rPr>
              <a:pPr/>
              <a:t>3/14/2015</a:t>
            </a:fld>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r>
              <a:rPr dirty="0">
                <a:gradFill>
                  <a:gsLst>
                    <a:gs pos="0">
                      <a:srgbClr val="B5914F">
                        <a:shade val="20000"/>
                        <a:satMod val="200000"/>
                      </a:srgbClr>
                    </a:gs>
                    <a:gs pos="78000">
                      <a:srgbClr val="B5914F">
                        <a:tint val="90000"/>
                        <a:shade val="89000"/>
                        <a:satMod val="220000"/>
                      </a:srgbClr>
                    </a:gs>
                    <a:gs pos="100000">
                      <a:srgbClr val="B5914F">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615720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503238"/>
            <a:ext cx="7315200" cy="792162"/>
          </a:xfrm>
        </p:spPr>
        <p:txBody>
          <a:bodyPr>
            <a:normAutofit/>
          </a:bodyPr>
          <a:lstStyle>
            <a:lvl1pPr algn="l">
              <a:defRPr kumimoji="0" lang="en-US" sz="3600" b="1" i="0" u="none" strike="noStrike" kern="1200" cap="none" spc="0" normalizeH="0" baseline="0" dirty="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371600"/>
            <a:ext cx="8839200" cy="4525963"/>
          </a:xfrm>
        </p:spPr>
        <p:txBody>
          <a:bodyPr>
            <a:normAutofit/>
          </a:bodyPr>
          <a:lstStyle>
            <a:lvl1pPr marL="285750" indent="-285750">
              <a:buFont typeface="Wingdings" pitchFamily="2" charset="2"/>
              <a:buChar char="v"/>
              <a:defRPr sz="18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9"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0"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11"/>
          </p:nvPr>
        </p:nvSpPr>
        <p:spPr>
          <a:xfrm>
            <a:off x="3124200" y="6356350"/>
            <a:ext cx="2895600" cy="365125"/>
          </a:xfrm>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Tree>
    <p:extLst>
      <p:ext uri="{BB962C8B-B14F-4D97-AF65-F5344CB8AC3E}">
        <p14:creationId xmlns:p14="http://schemas.microsoft.com/office/powerpoint/2010/main" val="25986835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521BC4-A0BB-469C-9832-1077399E8B87}"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3456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4A098D-8517-4721-A4F7-E8BB2696778F}" type="datetime1">
              <a:rPr lang="en-US" smtClean="0">
                <a:solidFill>
                  <a:prstClr val="black">
                    <a:tint val="75000"/>
                  </a:prstClr>
                </a:solidFill>
              </a:rPr>
              <a:pPr/>
              <a:t>3/14/2015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979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E14D9-600D-4AD3-A3DF-303D710942D5}" type="datetime1">
              <a:rPr lang="en-US" smtClean="0">
                <a:solidFill>
                  <a:prstClr val="black">
                    <a:tint val="75000"/>
                  </a:prstClr>
                </a:solidFill>
              </a:rPr>
              <a:pPr/>
              <a:t>3/14/2015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9" name="Slide Number Placeholder 8"/>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1"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49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0FE95-F609-4D04-BEC4-67EFBB187895}" type="datetime1">
              <a:rPr lang="en-US" smtClean="0">
                <a:solidFill>
                  <a:prstClr val="black">
                    <a:tint val="75000"/>
                  </a:prstClr>
                </a:solidFill>
              </a:rPr>
              <a:pPr/>
              <a:t>3/14/2015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5" name="Slide Number Placeholder 4"/>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6"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7"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6728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AF41D-C0CB-4C7C-869A-8E7D748E805F}" type="datetime1">
              <a:rPr lang="en-US" smtClean="0">
                <a:solidFill>
                  <a:prstClr val="black">
                    <a:tint val="75000"/>
                  </a:prstClr>
                </a:solidFill>
              </a:rPr>
              <a:pPr/>
              <a:t>3/14/2015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4" name="Slide Number Placeholder 3"/>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5"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6"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8441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CAB85-429A-4C15-8C06-008FC27BEC71}" type="datetime1">
              <a:rPr lang="en-US" smtClean="0">
                <a:solidFill>
                  <a:prstClr val="black">
                    <a:tint val="75000"/>
                  </a:prstClr>
                </a:solidFill>
              </a:rPr>
              <a:pPr/>
              <a:t>3/14/2015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9914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521BC4-A0BB-469C-9832-1077399E8B87}" type="datetime1">
              <a:rPr lang="en-US" smtClean="0"/>
              <a:t>3/14/2015</a:t>
            </a:fld>
            <a:endParaRPr lang="en-US" dirty="0"/>
          </a:p>
        </p:txBody>
      </p:sp>
      <p:sp>
        <p:nvSpPr>
          <p:cNvPr id="5" name="Footer Placeholder 4"/>
          <p:cNvSpPr>
            <a:spLocks noGrp="1"/>
          </p:cNvSpPr>
          <p:nvPr>
            <p:ph type="ftr" sz="quarter" idx="11"/>
          </p:nvPr>
        </p:nvSpPr>
        <p:spPr/>
        <p:txBody>
          <a:body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t>‹#›</a:t>
            </a:fld>
            <a:endParaRPr lang="en-US" dirty="0"/>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2777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CC244-738B-41FA-A9FE-7EE97FDCE8CF}" type="datetime1">
              <a:rPr lang="en-US" smtClean="0">
                <a:solidFill>
                  <a:prstClr val="black">
                    <a:tint val="75000"/>
                  </a:prstClr>
                </a:solidFill>
              </a:rPr>
              <a:pPr/>
              <a:t>3/14/2015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9609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FCD87-1E95-485D-A632-CAB11E1A50F5}"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0350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1A38-22B8-4B62-B363-5602C63D86F2}"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9287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7D66B6-1053-44A5-A057-626160E91CBA}" type="datetime1">
              <a:rPr lang="en-US" smtClean="0">
                <a:solidFill>
                  <a:prstClr val="black">
                    <a:tint val="75000"/>
                  </a:prstClr>
                </a:solidFill>
              </a:rPr>
              <a:t>3/14/2015</a:t>
            </a:fld>
            <a:endParaRPr lang="en-US"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93121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315200" cy="685800"/>
          </a:xfrm>
        </p:spPr>
        <p:txBody>
          <a:bodyPr>
            <a:noAutofit/>
          </a:bodyPr>
          <a:lstStyle>
            <a:lvl1pPr algn="l">
              <a:defRPr kumimoji="0" lang="en-US" sz="3600" b="1" i="0" u="none" strike="noStrike" kern="1200" cap="none" spc="0" normalizeH="0" baseline="0" dirty="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 y="1219200"/>
            <a:ext cx="8966200" cy="472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A6537E8-9656-4C1B-AF15-A8D471FFE57B}" type="datetime1">
              <a:rPr lang="en-US" smtClean="0">
                <a:solidFill>
                  <a:prstClr val="black">
                    <a:tint val="75000"/>
                  </a:prstClr>
                </a:solidFill>
              </a:rPr>
              <a:t>3/14/2015</a:t>
            </a:fld>
            <a:endParaRPr lang="en-US"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sz="16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
        <p:nvSpPr>
          <p:cNvPr id="7" name="Footer Placeholder 4"/>
          <p:cNvSpPr txBox="1">
            <a:spLocks/>
          </p:cNvSpPr>
          <p:nvPr/>
        </p:nvSpPr>
        <p:spPr>
          <a:xfrm>
            <a:off x="3124200" y="6350054"/>
            <a:ext cx="2895600" cy="365125"/>
          </a:xfrm>
          <a:prstGeom prst="rect">
            <a:avLst/>
          </a:prstGeom>
        </p:spPr>
        <p:txBody>
          <a:bodyPr vert="horz" lIns="91440" tIns="45720" rIns="91440" bIns="45720" rtlCol="0" anchor="ctr">
            <a:scene3d>
              <a:camera prst="orthographicFront"/>
              <a:lightRig rig="glow" dir="tl">
                <a:rot lat="0" lon="0" rev="5400000"/>
              </a:lightRig>
            </a:scene3d>
            <a:sp3d contourW="12700">
              <a:bevelT w="25400" h="25400"/>
              <a:contourClr>
                <a:schemeClr val="accent6">
                  <a:shade val="73000"/>
                </a:schemeClr>
              </a:contourClr>
            </a:sp3d>
          </a:bodyPr>
          <a:lstStyle>
            <a:defPPr>
              <a:defRPr lang="en-US"/>
            </a:defPPr>
            <a:lvl1pPr marL="0" algn="l" defTabSz="914400" rtl="0" eaLnBrk="1" latinLnBrk="0" hangingPunct="1">
              <a:defRPr lang="en-US" sz="1600" b="1" kern="1200"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cap="none" spc="0" dirty="0" smtClean="0">
                <a:ln w="11430"/>
                <a:solidFill>
                  <a:schemeClr val="accent6">
                    <a:lumMod val="50000"/>
                  </a:schemeClr>
                </a:solidFill>
                <a:effectLst>
                  <a:outerShdw blurRad="80000" dist="40000" dir="5040000" algn="tl">
                    <a:srgbClr val="000000">
                      <a:alpha val="30000"/>
                    </a:srgbClr>
                  </a:outerShdw>
                </a:effectLst>
              </a:rPr>
              <a:t>www.embeddedFab.com</a:t>
            </a:r>
            <a:endParaRPr lang="en-US" b="1" cap="none" spc="0" dirty="0">
              <a:ln w="11430"/>
              <a:solidFill>
                <a:schemeClr val="accent6">
                  <a:lumMod val="50000"/>
                </a:schemeClr>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8664166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34E11-A216-429D-8A31-56C8BA95819D}" type="datetime1">
              <a:rPr lang="en-US" smtClean="0">
                <a:solidFill>
                  <a:prstClr val="black">
                    <a:tint val="75000"/>
                  </a:prstClr>
                </a:solidFill>
              </a:rPr>
              <a:t>3/14/2015</a:t>
            </a:fld>
            <a:endParaRPr lang="en-US" dirty="0">
              <a:solidFill>
                <a:prstClr val="black">
                  <a:tint val="75000"/>
                </a:prstClr>
              </a:solidFill>
            </a:endParaRPr>
          </a:p>
        </p:txBody>
      </p:sp>
      <p:sp>
        <p:nvSpPr>
          <p:cNvPr id="5" name="Footer Placeholder 4"/>
          <p:cNvSpPr>
            <a:spLocks noGrp="1"/>
          </p:cNvSpPr>
          <p:nvPr>
            <p:ph type="ftr" sz="quarter" idx="11"/>
          </p:nvPr>
        </p:nvSpPr>
        <p:spPr>
          <a:xfrm>
            <a:off x="3124200" y="640080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593435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D3D838-2A7D-4D13-873F-EE3C472E7FDD}" type="datetime1">
              <a:rPr lang="en-US" smtClean="0">
                <a:solidFill>
                  <a:prstClr val="black">
                    <a:tint val="75000"/>
                  </a:prstClr>
                </a:solidFill>
              </a:rPr>
              <a:t>3/14/2015</a:t>
            </a:fld>
            <a:endParaRPr lang="en-US" dirty="0">
              <a:solidFill>
                <a:prstClr val="black">
                  <a:tint val="75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62345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D2F5F0-DD2C-414B-8480-D7D326F72A0B}" type="datetime1">
              <a:rPr lang="en-US" smtClean="0">
                <a:solidFill>
                  <a:prstClr val="black">
                    <a:tint val="75000"/>
                  </a:prstClr>
                </a:solidFill>
              </a:rPr>
              <a:t>3/14/2015</a:t>
            </a:fld>
            <a:endParaRPr lang="en-US" dirty="0">
              <a:solidFill>
                <a:prstClr val="black">
                  <a:tint val="75000"/>
                </a:prstClr>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9" name="Slide Number Placeholder 8"/>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871419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FE49A0-5F05-4B07-A938-0E7324F2C188}" type="datetime1">
              <a:rPr lang="en-US" smtClean="0">
                <a:solidFill>
                  <a:prstClr val="black">
                    <a:tint val="75000"/>
                  </a:prstClr>
                </a:solidFill>
              </a:rPr>
              <a:t>3/14/2015</a:t>
            </a:fld>
            <a:endParaRPr lang="en-US" dirty="0">
              <a:solidFill>
                <a:prstClr val="black">
                  <a:tint val="75000"/>
                </a:prstClr>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973239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A2A92-C6AF-42DC-A58C-DF189B6891EE}" type="datetime1">
              <a:rPr lang="en-US" smtClean="0">
                <a:solidFill>
                  <a:prstClr val="black">
                    <a:tint val="75000"/>
                  </a:prstClr>
                </a:solidFill>
              </a:rPr>
              <a:t>3/14/2015</a:t>
            </a:fld>
            <a:endParaRPr lang="en-US" dirty="0">
              <a:solidFill>
                <a:prstClr val="black">
                  <a:tint val="7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689402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4A098D-8517-4721-A4F7-E8BB2696778F}" type="datetime1">
              <a:rPr lang="en-US" smtClean="0"/>
              <a:t>3/14/2015</a:t>
            </a:fld>
            <a:endParaRPr lang="en-US" dirty="0"/>
          </a:p>
        </p:txBody>
      </p:sp>
      <p:sp>
        <p:nvSpPr>
          <p:cNvPr id="6" name="Footer Placeholder 5"/>
          <p:cNvSpPr>
            <a:spLocks noGrp="1"/>
          </p:cNvSpPr>
          <p:nvPr>
            <p:ph type="ftr" sz="quarter" idx="11"/>
          </p:nvPr>
        </p:nvSpPr>
        <p:spPr/>
        <p:txBody>
          <a:bodyPr/>
          <a:lstStyle/>
          <a:p>
            <a:r>
              <a:rPr lang="en-US" dirty="0" smtClean="0"/>
              <a:t>www.embeddedFab.com</a:t>
            </a:r>
            <a:endParaRPr lang="en-US" dirty="0"/>
          </a:p>
        </p:txBody>
      </p:sp>
      <p:sp>
        <p:nvSpPr>
          <p:cNvPr id="7" name="Slide Number Placeholder 6"/>
          <p:cNvSpPr>
            <a:spLocks noGrp="1"/>
          </p:cNvSpPr>
          <p:nvPr>
            <p:ph type="sldNum" sz="quarter" idx="12"/>
          </p:nvPr>
        </p:nvSpPr>
        <p:spPr/>
        <p:txBody>
          <a:bodyPr/>
          <a:lstStyle/>
          <a:p>
            <a:fld id="{8786C6BC-55CD-4DA7-A85D-0461BDA2E211}" type="slidenum">
              <a:rPr lang="en-US" smtClean="0"/>
              <a:t>‹#›</a:t>
            </a:fld>
            <a:endParaRPr lang="en-US" dirty="0"/>
          </a:p>
        </p:txBody>
      </p:sp>
      <p:pic>
        <p:nvPicPr>
          <p:cNvPr id="8"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9"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187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75BD43-4DB3-4EB7-A1B5-8F94BCD6F8EF}" type="datetime1">
              <a:rPr lang="en-US" smtClean="0">
                <a:solidFill>
                  <a:prstClr val="black">
                    <a:tint val="75000"/>
                  </a:prstClr>
                </a:solidFill>
              </a:rPr>
              <a:t>3/14/2015</a:t>
            </a:fld>
            <a:endParaRPr lang="en-US" dirty="0">
              <a:solidFill>
                <a:prstClr val="black">
                  <a:tint val="75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20115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2EBF0-7AD3-471C-BE84-7148A5E0AC71}" type="datetime1">
              <a:rPr lang="en-US" smtClean="0">
                <a:solidFill>
                  <a:prstClr val="black">
                    <a:tint val="75000"/>
                  </a:prstClr>
                </a:solidFill>
              </a:rPr>
              <a:t>3/14/2015</a:t>
            </a:fld>
            <a:endParaRPr lang="en-US" dirty="0">
              <a:solidFill>
                <a:prstClr val="black">
                  <a:tint val="75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7" name="Slide Number Placeholder 6"/>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4348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B763D-36FA-4881-B27F-36E5C672980F}" type="datetime1">
              <a:rPr lang="en-US" smtClean="0">
                <a:solidFill>
                  <a:prstClr val="black">
                    <a:tint val="75000"/>
                  </a:prstClr>
                </a:solidFill>
              </a:rPr>
              <a:t>3/14/2015</a:t>
            </a:fld>
            <a:endParaRPr lang="en-US"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592093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4A2D3-5356-4E3E-A51E-CB859CE3772A}" type="datetime1">
              <a:rPr lang="en-US" smtClean="0">
                <a:solidFill>
                  <a:prstClr val="black">
                    <a:tint val="75000"/>
                  </a:prstClr>
                </a:solidFill>
              </a:rPr>
              <a:t>3/14/2015</a:t>
            </a:fld>
            <a:endParaRPr lang="en-US"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12"/>
          </p:nvPr>
        </p:nvSpPr>
        <p:spPr/>
        <p:txBody>
          <a:body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220310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E14D9-600D-4AD3-A3DF-303D710942D5}" type="datetime1">
              <a:rPr lang="en-US" smtClean="0"/>
              <a:t>3/14/2015</a:t>
            </a:fld>
            <a:endParaRPr lang="en-US" dirty="0"/>
          </a:p>
        </p:txBody>
      </p:sp>
      <p:sp>
        <p:nvSpPr>
          <p:cNvPr id="8" name="Footer Placeholder 7"/>
          <p:cNvSpPr>
            <a:spLocks noGrp="1"/>
          </p:cNvSpPr>
          <p:nvPr>
            <p:ph type="ftr" sz="quarter" idx="11"/>
          </p:nvPr>
        </p:nvSpPr>
        <p:spPr/>
        <p:txBody>
          <a:bodyPr/>
          <a:lstStyle/>
          <a:p>
            <a:r>
              <a:rPr lang="en-US" dirty="0" smtClean="0"/>
              <a:t>www.embeddedFab.com</a:t>
            </a:r>
            <a:endParaRPr lang="en-US" dirty="0"/>
          </a:p>
        </p:txBody>
      </p:sp>
      <p:sp>
        <p:nvSpPr>
          <p:cNvPr id="9" name="Slide Number Placeholder 8"/>
          <p:cNvSpPr>
            <a:spLocks noGrp="1"/>
          </p:cNvSpPr>
          <p:nvPr>
            <p:ph type="sldNum" sz="quarter" idx="12"/>
          </p:nvPr>
        </p:nvSpPr>
        <p:spPr/>
        <p:txBody>
          <a:bodyPr/>
          <a:lstStyle/>
          <a:p>
            <a:fld id="{8786C6BC-55CD-4DA7-A85D-0461BDA2E211}" type="slidenum">
              <a:rPr lang="en-US" smtClean="0"/>
              <a:t>‹#›</a:t>
            </a:fld>
            <a:endParaRPr lang="en-US" dirty="0"/>
          </a:p>
        </p:txBody>
      </p:sp>
      <p:pic>
        <p:nvPicPr>
          <p:cNvPr id="10" name="Picture 2" descr="E:\EmbeddedFAB\For site\embedded_logo_blue.png"/>
          <p:cNvPicPr>
            <a:picLocks noChangeAspect="1" noChangeArrowheads="1"/>
          </p:cNvPicPr>
          <p:nvPr userDrawn="1"/>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1" name="Picture 2" descr="E:\EmbeddedFAB\For site\embedded_logo_blu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414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5.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jp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6" Type="http://schemas.openxmlformats.org/officeDocument/2006/relationships/image" Target="../media/image4.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microsoft.com/office/2007/relationships/hdphoto" Target="../media/hdphoto1.wdp"/><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1.jp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jp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image" Target="../media/image1.jp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image" Target="../media/image1.jpg"/><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7.xml"/><Relationship Id="rId2" Type="http://schemas.openxmlformats.org/officeDocument/2006/relationships/slideLayout" Target="../slideLayouts/slideLayout74.xml"/><Relationship Id="rId16" Type="http://schemas.openxmlformats.org/officeDocument/2006/relationships/image" Target="../media/image4.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microsoft.com/office/2007/relationships/hdphoto" Target="../media/hdphoto1.wdp"/><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4A57A-20ED-4BB5-94D3-0A04259A4262}" type="datetime1">
              <a:rPr lang="en-US" smtClean="0"/>
              <a:t>3/14/2015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6C6BC-55CD-4DA7-A85D-0461BDA2E211}" type="slidenum">
              <a:rPr lang="en-US" smtClean="0"/>
              <a:t>‹#›</a:t>
            </a:fld>
            <a:endParaRPr lang="en-US" dirty="0"/>
          </a:p>
        </p:txBody>
      </p:sp>
    </p:spTree>
    <p:extLst>
      <p:ext uri="{BB962C8B-B14F-4D97-AF65-F5344CB8AC3E}">
        <p14:creationId xmlns:p14="http://schemas.microsoft.com/office/powerpoint/2010/main" val="276908099"/>
      </p:ext>
    </p:extLst>
  </p:cSld>
  <p:clrMap bg1="lt1" tx1="dk1" bg2="lt2" tx2="dk2" accent1="accent1" accent2="accent2" accent3="accent3" accent4="accent4" accent5="accent5" accent6="accent6" hlink="hlink" folHlink="folHlink"/>
  <p:sldLayoutIdLst>
    <p:sldLayoutId id="2147483673" r:id="rId1"/>
    <p:sldLayoutId id="2147483768" r:id="rId2"/>
    <p:sldLayoutId id="2147483766" r:id="rId3"/>
    <p:sldLayoutId id="2147483745" r:id="rId4"/>
    <p:sldLayoutId id="2147483752"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Lst>
  <p:timing>
    <p:tnLst>
      <p:par>
        <p:cTn id="1" dur="indefinite" restart="never" nodeType="tmRoot"/>
      </p:par>
    </p:tnLst>
  </p:timing>
  <p:hf hdr="0" dt="0"/>
  <p:txStyles>
    <p:titleStyle>
      <a:lvl1pPr algn="l" defTabSz="914400" rtl="0" eaLnBrk="1" latinLnBrk="0" hangingPunct="1">
        <a:spcBef>
          <a:spcPct val="0"/>
        </a:spcBef>
        <a:buNone/>
        <a:defRPr kumimoji="0" lang="en-US" sz="3600" b="1" i="0" u="none" strike="noStrike" kern="1200" cap="none" spc="0" normalizeH="0" baseline="0" smtClean="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cs typeface="+mn-cs"/>
              </a:defRPr>
            </a:lvl1pPr>
          </a:lstStyle>
          <a:p>
            <a:pPr fontAlgn="base">
              <a:spcBef>
                <a:spcPct val="0"/>
              </a:spcBef>
              <a:spcAft>
                <a:spcPct val="0"/>
              </a:spcAft>
              <a:defRPr/>
            </a:pPr>
            <a:r>
              <a:rPr lang="de-DE" smtClean="0">
                <a:solidFill>
                  <a:srgbClr val="FFFFFF"/>
                </a:solidFill>
              </a:rPr>
              <a:t>www.embeddedFab.com</a:t>
            </a:r>
            <a:endParaRPr lang="de-DE">
              <a:solidFill>
                <a:srgbClr val="FFFFFF"/>
              </a:solidFill>
            </a:endParaRPr>
          </a:p>
        </p:txBody>
      </p:sp>
      <p:sp>
        <p:nvSpPr>
          <p:cNvPr id="1028" name="Rectangle 7"/>
          <p:cNvSpPr>
            <a:spLocks noGrp="1" noChangeArrowheads="1"/>
          </p:cNvSpPr>
          <p:nvPr>
            <p:ph type="title"/>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smtClean="0"/>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fontAlgn="base">
              <a:spcBef>
                <a:spcPct val="0"/>
              </a:spcBef>
              <a:spcAft>
                <a:spcPct val="0"/>
              </a:spcAft>
              <a:defRPr/>
            </a:pPr>
            <a:r>
              <a:rPr lang="de-DE" sz="1000">
                <a:solidFill>
                  <a:srgbClr val="000000"/>
                </a:solidFill>
              </a:rPr>
              <a:t>Page </a:t>
            </a:r>
            <a:r>
              <a:rPr lang="de-DE" sz="1000">
                <a:solidFill>
                  <a:srgbClr val="000000"/>
                </a:solidFill>
                <a:sym typeface="Wingdings" pitchFamily="2" charset="2"/>
              </a:rPr>
              <a:t></a:t>
            </a:r>
            <a:r>
              <a:rPr lang="de-DE" sz="1000">
                <a:solidFill>
                  <a:srgbClr val="000000"/>
                </a:solidFill>
              </a:rPr>
              <a:t> </a:t>
            </a:r>
            <a:fld id="{01E5F771-BE65-42B9-A5E9-4ACA8CEF5079}" type="slidenum">
              <a:rPr lang="de-DE" sz="1000">
                <a:solidFill>
                  <a:srgbClr val="000000"/>
                </a:solidFill>
              </a:rPr>
              <a:pPr fontAlgn="base">
                <a:spcBef>
                  <a:spcPct val="0"/>
                </a:spcBef>
                <a:spcAft>
                  <a:spcPct val="0"/>
                </a:spcAft>
                <a:defRPr/>
              </a:pPr>
              <a:t>‹#›</a:t>
            </a:fld>
            <a:endParaRPr lang="de-DE" sz="1000">
              <a:solidFill>
                <a:srgbClr val="000000"/>
              </a:solidFill>
            </a:endParaRPr>
          </a:p>
        </p:txBody>
      </p:sp>
      <p:sp>
        <p:nvSpPr>
          <p:cNvPr id="7" name="Footer Placeholder 4"/>
          <p:cNvSpPr txBox="1">
            <a:spLocks/>
          </p:cNvSpPr>
          <p:nvPr userDrawn="1"/>
        </p:nvSpPr>
        <p:spPr>
          <a:xfrm>
            <a:off x="3124200" y="63563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1600" b="1" kern="1200"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rPr>
              <a:t>www.embeddedFab.com</a:t>
            </a:r>
            <a:endParaRPr kumimoji="0" lang="en-US" sz="1600" b="1" i="0" u="none" strike="noStrike" kern="1200" cap="none" spc="0" normalizeH="0" baseline="0" noProof="0"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uLnTx/>
              <a:uFillTx/>
              <a:latin typeface="Calibri"/>
              <a:ea typeface="+mn-ea"/>
              <a:cs typeface="+mn-cs"/>
            </a:endParaRPr>
          </a:p>
        </p:txBody>
      </p:sp>
    </p:spTree>
    <p:extLst>
      <p:ext uri="{BB962C8B-B14F-4D97-AF65-F5344CB8AC3E}">
        <p14:creationId xmlns:p14="http://schemas.microsoft.com/office/powerpoint/2010/main" val="1068866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600" b="1">
          <a:solidFill>
            <a:schemeClr val="tx1"/>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8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400">
          <a:solidFill>
            <a:schemeClr val="tx1"/>
          </a:solidFill>
          <a:latin typeface="+mn-lt"/>
          <a:cs typeface="+mn-cs"/>
        </a:defRPr>
      </a:lvl2pPr>
      <a:lvl3pPr marL="720725" indent="-274638" algn="l" rtl="0" eaLnBrk="0" fontAlgn="base" hangingPunct="0">
        <a:spcBef>
          <a:spcPct val="0"/>
        </a:spcBef>
        <a:spcAft>
          <a:spcPct val="40000"/>
        </a:spcAft>
        <a:buChar char="•"/>
        <a:defRPr sz="2000">
          <a:solidFill>
            <a:schemeClr val="tx1"/>
          </a:solidFill>
          <a:latin typeface="+mn-lt"/>
          <a:cs typeface="+mn-cs"/>
        </a:defRPr>
      </a:lvl3pPr>
      <a:lvl4pPr marL="987425" indent="-265113" algn="l" rtl="0" eaLnBrk="0" fontAlgn="base" hangingPunct="0">
        <a:spcBef>
          <a:spcPct val="0"/>
        </a:spcBef>
        <a:spcAft>
          <a:spcPct val="40000"/>
        </a:spcAft>
        <a:buChar char="–"/>
        <a:defRPr sz="1800">
          <a:solidFill>
            <a:schemeClr val="tx1"/>
          </a:solidFill>
          <a:latin typeface="+mn-lt"/>
          <a:cs typeface="+mn-cs"/>
        </a:defRPr>
      </a:lvl4pPr>
      <a:lvl5pPr marL="1254125" indent="-265113" algn="l" rtl="0" eaLnBrk="0" fontAlgn="base" hangingPunct="0">
        <a:spcBef>
          <a:spcPct val="0"/>
        </a:spcBef>
        <a:spcAft>
          <a:spcPct val="40000"/>
        </a:spcAft>
        <a:buChar char="»"/>
        <a:defRPr sz="18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20" y="3048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29F75-E41B-4FB8-8574-A43A633BD2B2}" type="datetime1">
              <a:rPr lang="en-US" smtClean="0">
                <a:solidFill>
                  <a:prstClr val="black">
                    <a:tint val="75000"/>
                  </a:prstClr>
                </a:solidFill>
              </a:rPr>
              <a:t>3/14/2015</a:t>
            </a:fld>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E:\EmbeddedFAB\For site\embedded_logo_blue.png"/>
          <p:cNvPicPr>
            <a:picLocks noChangeAspect="1" noChangeArrowheads="1"/>
          </p:cNvPicPr>
          <p:nvPr userDrawn="1"/>
        </p:nvPicPr>
        <p:blipFill>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749092" y="5638800"/>
            <a:ext cx="1928308" cy="2057400"/>
          </a:xfrm>
          <a:prstGeom prst="rect">
            <a:avLst/>
          </a:prstGeom>
          <a:noFill/>
          <a:ln>
            <a:noFill/>
          </a:ln>
          <a:effectLst>
            <a:outerShdw blurRad="225425" dist="50800" dir="5220000" algn="ctr">
              <a:srgbClr val="000000">
                <a:alpha val="33000"/>
              </a:srgbClr>
            </a:outerShdw>
          </a:effectLst>
          <a:scene3d>
            <a:camera prst="isometricOffAxis2Left"/>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124200" y="6356350"/>
            <a:ext cx="2895600" cy="365125"/>
          </a:xfrm>
          <a:prstGeom prst="rect">
            <a:avLst/>
          </a:prstGeom>
        </p:spPr>
        <p:txBody>
          <a:bodyPr/>
          <a:lstStyle>
            <a:lvl1pPr>
              <a:defRPr sz="16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Tree>
    <p:extLst>
      <p:ext uri="{BB962C8B-B14F-4D97-AF65-F5344CB8AC3E}">
        <p14:creationId xmlns:p14="http://schemas.microsoft.com/office/powerpoint/2010/main" val="23871104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dt="0"/>
  <p:txStyles>
    <p:titleStyle>
      <a:lvl1pPr algn="l" defTabSz="914400" rtl="0" eaLnBrk="1" latinLnBrk="0" hangingPunct="1">
        <a:spcBef>
          <a:spcPct val="0"/>
        </a:spcBef>
        <a:buNone/>
        <a:defRPr kumimoji="0" lang="en-US" sz="3600" b="1" i="0" u="none" strike="noStrike" kern="1200" cap="none" spc="0" normalizeH="0" baseline="0" dirty="0" smtClean="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20" y="304800"/>
            <a:ext cx="8229600" cy="990600"/>
          </a:xfrm>
          <a:prstGeom prst="rect">
            <a:avLst/>
          </a:prstGeom>
        </p:spPr>
        <p:txBody>
          <a:bodyPr vert="horz" lIns="91440" tIns="45720" rIns="91440" bIns="45720" rtlCol="0" anchor="ctr">
            <a:norm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4A57A-20ED-4BB5-94D3-0A04259A4262}"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93049056"/>
      </p:ext>
    </p:extLst>
  </p:cSld>
  <p:clrMap bg1="lt1" tx1="dk1" bg2="lt2" tx2="dk2" accent1="accent1" accent2="accent2" accent3="accent3" accent4="accent4" accent5="accent5" accent6="accent6" hlink="hlink" folHlink="folHlink"/>
  <p:sldLayoutIdLst>
    <p:sldLayoutId id="2147483744"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dt="0"/>
  <p:txStyles>
    <p:titleStyle>
      <a:lvl1pPr algn="l" defTabSz="914400" rtl="0" eaLnBrk="1" latinLnBrk="0" hangingPunct="1">
        <a:spcBef>
          <a:spcPct val="0"/>
        </a:spcBef>
        <a:buNone/>
        <a:defRPr kumimoji="0" lang="en-US" sz="3600" b="1" i="0" u="none" strike="noStrike" kern="1200" cap="none" spc="0" normalizeH="0" baseline="0" dirty="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4A57A-20ED-4BB5-94D3-0A04259A4262}"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055696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51" r:id="rId3"/>
    <p:sldLayoutId id="2147483750"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4A57A-20ED-4BB5-94D3-0A04259A4262}" type="datetime1">
              <a:rPr lang="en-US" smtClean="0">
                <a:solidFill>
                  <a:prstClr val="black">
                    <a:tint val="75000"/>
                  </a:prstClr>
                </a:solidFill>
              </a:rPr>
              <a:pPr/>
              <a:t>3/14/2015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36135820"/>
      </p:ext>
    </p:extLst>
  </p:cSld>
  <p:clrMap bg1="lt1" tx1="dk1" bg2="lt2" tx2="dk2" accent1="accent1" accent2="accent2" accent3="accent3" accent4="accent4" accent5="accent5" accent6="accent6" hlink="hlink" folHlink="folHlink"/>
  <p:sldLayoutIdLst>
    <p:sldLayoutId id="2147483746"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dt="0"/>
  <p:txStyles>
    <p:titleStyle>
      <a:lvl1pPr algn="l" defTabSz="914400" rtl="0" eaLnBrk="1" latinLnBrk="0" hangingPunct="1">
        <a:spcBef>
          <a:spcPct val="0"/>
        </a:spcBef>
        <a:buNone/>
        <a:defRPr kumimoji="0" lang="en-US" sz="3600" b="1" i="0" u="none" strike="noStrike" kern="1200" cap="none" spc="0" normalizeH="0" baseline="0" dirty="0" smtClean="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20" y="3048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29F75-E41B-4FB8-8574-A43A633BD2B2}" type="datetime1">
              <a:rPr lang="en-US" smtClean="0">
                <a:solidFill>
                  <a:prstClr val="black">
                    <a:tint val="75000"/>
                  </a:prstClr>
                </a:solidFill>
              </a:rPr>
              <a:t>3/14/2015</a:t>
            </a:fld>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6C6BC-55CD-4DA7-A85D-0461BDA2E211}"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E:\EmbeddedFAB\For site\embedded_logo_blue.png"/>
          <p:cNvPicPr>
            <a:picLocks noChangeAspect="1" noChangeArrowheads="1"/>
          </p:cNvPicPr>
          <p:nvPr/>
        </p:nvPicPr>
        <p:blipFill>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2112097">
            <a:off x="5873166" y="610223"/>
            <a:ext cx="3200400" cy="341465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8" name="Picture 2" descr="E:\EmbeddedFAB\For site\embedded_logo_blue.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5638800"/>
            <a:ext cx="1928308" cy="20574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124200" y="6356350"/>
            <a:ext cx="2895600" cy="365125"/>
          </a:xfrm>
          <a:prstGeom prst="rect">
            <a:avLst/>
          </a:prstGeom>
        </p:spPr>
        <p:txBody>
          <a:bodyPr/>
          <a:lstStyle>
            <a:lvl1pPr>
              <a:defRPr sz="16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smtClean="0"/>
              <a:t>www.embeddedFab.com</a:t>
            </a:r>
            <a:endParaRPr lang="en-US" dirty="0"/>
          </a:p>
        </p:txBody>
      </p:sp>
    </p:spTree>
    <p:extLst>
      <p:ext uri="{BB962C8B-B14F-4D97-AF65-F5344CB8AC3E}">
        <p14:creationId xmlns:p14="http://schemas.microsoft.com/office/powerpoint/2010/main" val="238711049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iming>
    <p:tnLst>
      <p:par>
        <p:cTn id="1" dur="indefinite" restart="never" nodeType="tmRoot"/>
      </p:par>
    </p:tnLst>
  </p:timing>
  <p:hf hdr="0" dt="0"/>
  <p:txStyles>
    <p:titleStyle>
      <a:lvl1pPr algn="l" defTabSz="914400" rtl="0" eaLnBrk="1" latinLnBrk="0" hangingPunct="1">
        <a:spcBef>
          <a:spcPct val="0"/>
        </a:spcBef>
        <a:buNone/>
        <a:defRPr kumimoji="0" lang="en-US" sz="3600" b="1" i="0" u="none" strike="noStrike" kern="1200" cap="none" spc="0" normalizeH="0" baseline="0" dirty="0" smtClean="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3.xml"/></Relationships>
</file>

<file path=ppt/slides/_rels/slide1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6.xml"/><Relationship Id="rId1" Type="http://schemas.openxmlformats.org/officeDocument/2006/relationships/slideLayout" Target="../slideLayouts/slideLayout33.xml"/><Relationship Id="rId4" Type="http://schemas.openxmlformats.org/officeDocument/2006/relationships/image" Target="../media/image10.png"/></Relationships>
</file>

<file path=ppt/slides/_rels/slide1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3.xml"/></Relationships>
</file>

<file path=ppt/slides/_rels/slide1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4.xml"/><Relationship Id="rId1" Type="http://schemas.openxmlformats.org/officeDocument/2006/relationships/slideLayout" Target="../slideLayouts/slideLayout33.xml"/><Relationship Id="rId4" Type="http://schemas.openxmlformats.org/officeDocument/2006/relationships/image" Target="../media/image10.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8.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8.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3.xml"/></Relationships>
</file>

<file path=ppt/slides/_rels/slide1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3.xml"/></Relationships>
</file>

<file path=ppt/slides/_rels/slide1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6.xml"/><Relationship Id="rId1" Type="http://schemas.openxmlformats.org/officeDocument/2006/relationships/slideLayout" Target="../slideLayouts/slideLayout3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37.xml"/><Relationship Id="rId1" Type="http://schemas.openxmlformats.org/officeDocument/2006/relationships/slideLayout" Target="../slideLayouts/slideLayout33.xml"/></Relationships>
</file>

<file path=ppt/slides/_rels/slide1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8.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8.xml"/></Relationships>
</file>

<file path=ppt/slides/_rels/slide1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0.xml"/><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4.xml"/></Relationships>
</file>

<file path=ppt/slides/_rels/slide1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3.xml"/><Relationship Id="rId1" Type="http://schemas.openxmlformats.org/officeDocument/2006/relationships/slideLayout" Target="../slideLayouts/slideLayout28.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8.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8.xml"/></Relationships>
</file>

<file path=ppt/slides/_rels/slide1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7.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1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1.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0.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49.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8.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9.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2.xml"/><Relationship Id="rId1" Type="http://schemas.openxmlformats.org/officeDocument/2006/relationships/slideLayout" Target="../slideLayouts/slideLayout3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3.xml"/></Relationships>
</file>

<file path=ppt/slides/_rels/slide9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89.xml"/><Relationship Id="rId1" Type="http://schemas.openxmlformats.org/officeDocument/2006/relationships/slideLayout" Target="../slideLayouts/slideLayout2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5688" y="3004088"/>
            <a:ext cx="8531180" cy="1872712"/>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defRPr/>
            </a:pPr>
            <a:r>
              <a:rPr lang="en-US" dirty="0" smtClean="0">
                <a:solidFill>
                  <a:srgbClr val="FF0000"/>
                </a:solidFill>
                <a:effectLst>
                  <a:outerShdw blurRad="38100" dist="25400" dir="5400000" algn="tl" rotWithShape="0">
                    <a:srgbClr val="000000">
                      <a:alpha val="43000"/>
                    </a:srgbClr>
                  </a:outerShdw>
                  <a:reflection blurRad="6350" stA="55000" endA="300" endPos="45500" dir="5400000" sy="-100000" algn="bl" rotWithShape="0"/>
                </a:effectLst>
                <a:latin typeface="Calibri"/>
              </a:rPr>
              <a:t>Introduction to C </a:t>
            </a:r>
          </a:p>
          <a:p>
            <a:pPr>
              <a:defRPr/>
            </a:pPr>
            <a:r>
              <a:rPr lang="en-US" dirty="0" smtClean="0">
                <a:solidFill>
                  <a:srgbClr val="FF0000"/>
                </a:solidFill>
                <a:effectLst>
                  <a:outerShdw blurRad="38100" dist="25400" dir="5400000" algn="tl" rotWithShape="0">
                    <a:srgbClr val="000000">
                      <a:alpha val="43000"/>
                    </a:srgbClr>
                  </a:outerShdw>
                  <a:reflection blurRad="6350" stA="55000" endA="300" endPos="45500" dir="5400000" sy="-100000" algn="bl" rotWithShape="0"/>
                </a:effectLst>
                <a:latin typeface="Calibri"/>
              </a:rPr>
              <a:t>Programming </a:t>
            </a:r>
          </a:p>
        </p:txBody>
      </p:sp>
      <p:sp>
        <p:nvSpPr>
          <p:cNvPr id="8" name="Title 1"/>
          <p:cNvSpPr txBox="1">
            <a:spLocks/>
          </p:cNvSpPr>
          <p:nvPr/>
        </p:nvSpPr>
        <p:spPr>
          <a:xfrm>
            <a:off x="2136820" y="1847689"/>
            <a:ext cx="6480048" cy="954505"/>
          </a:xfrm>
          <a:prstGeom prst="rect">
            <a:avLst/>
          </a:prstGeom>
        </p:spPr>
        <p:txBody>
          <a:bodyPr vert="horz" lIns="45720" rIns="45720" anchor="t">
            <a:normAutofit/>
          </a:bodyPr>
          <a:lstStyle>
            <a:lvl1pPr algn="r" rtl="0" eaLnBrk="1" latinLnBrk="0" hangingPunct="1">
              <a:spcBef>
                <a:spcPct val="0"/>
              </a:spcBef>
              <a:buNone/>
              <a:defRPr kumimoji="0" lang="en-US" sz="4600" b="1" kern="1200"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r>
              <a:rPr sz="2800"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rPr>
              <a:t>By</a:t>
            </a:r>
          </a:p>
          <a:p>
            <a:r>
              <a:rPr lang="en-US" sz="2800"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rPr>
              <a:t>Ahmed Yousry</a:t>
            </a:r>
            <a:endParaRPr sz="2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endParaRPr>
          </a:p>
          <a:p>
            <a:pPr>
              <a:defRPr/>
            </a:pPr>
            <a:endParaRPr sz="2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reflection blurRad="6350" stA="60000" endA="900" endPos="58000" dir="5400000" sy="-100000" algn="bl" rotWithShape="0"/>
              </a:effectLst>
              <a:latin typeface="Franklin Gothic Book"/>
            </a:endParaRPr>
          </a:p>
        </p:txBody>
      </p:sp>
      <p:pic>
        <p:nvPicPr>
          <p:cNvPr id="4" name="Picture 2" descr="E:\EmbeddedFAB\For site\embedded_logo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2785334" cy="2971800"/>
          </a:xfrm>
          <a:prstGeom prst="rect">
            <a:avLst/>
          </a:prstGeom>
          <a:noFill/>
          <a:ln>
            <a:noFill/>
          </a:ln>
          <a:effectLst>
            <a:outerShdw blurRad="225425" dist="50800" dir="5220000" algn="ctr">
              <a:srgbClr val="000000">
                <a:alpha val="33000"/>
              </a:srgbClr>
            </a:outerShdw>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3256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 Data Types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9663418"/>
              </p:ext>
            </p:extLst>
          </p:nvPr>
        </p:nvGraphicFramePr>
        <p:xfrm>
          <a:off x="25400" y="1219200"/>
          <a:ext cx="4572000" cy="3692960"/>
        </p:xfrm>
        <a:graphic>
          <a:graphicData uri="http://schemas.openxmlformats.org/drawingml/2006/table">
            <a:tbl>
              <a:tblPr/>
              <a:tblGrid>
                <a:gridCol w="1240148"/>
                <a:gridCol w="1240148"/>
                <a:gridCol w="2091704"/>
              </a:tblGrid>
              <a:tr h="721559">
                <a:tc>
                  <a:txBody>
                    <a:bodyPr/>
                    <a:lstStyle/>
                    <a:p>
                      <a:pPr marL="0" marR="0" fontAlgn="t">
                        <a:spcBef>
                          <a:spcPts val="0"/>
                        </a:spcBef>
                        <a:spcAft>
                          <a:spcPts val="0"/>
                        </a:spcAft>
                      </a:pPr>
                      <a:r>
                        <a:rPr lang="en-US" sz="2400" dirty="0" smtClean="0">
                          <a:effectLst/>
                          <a:latin typeface="Calibri"/>
                        </a:rPr>
                        <a:t>Data</a:t>
                      </a:r>
                      <a:r>
                        <a:rPr lang="en-US" sz="2400" baseline="0" dirty="0" smtClean="0">
                          <a:effectLst/>
                          <a:latin typeface="Calibri"/>
                        </a:rPr>
                        <a:t> type</a:t>
                      </a:r>
                      <a:endParaRPr lang="en-US" sz="24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tc>
                  <a:txBody>
                    <a:bodyPr/>
                    <a:lstStyle/>
                    <a:p>
                      <a:pPr marL="0" marR="0" fontAlgn="t">
                        <a:spcBef>
                          <a:spcPts val="0"/>
                        </a:spcBef>
                        <a:spcAft>
                          <a:spcPts val="0"/>
                        </a:spcAft>
                      </a:pPr>
                      <a:r>
                        <a:rPr lang="en-US" sz="2400" dirty="0" smtClean="0">
                          <a:effectLst/>
                          <a:latin typeface="Calibri"/>
                        </a:rPr>
                        <a:t>Size in memory</a:t>
                      </a:r>
                      <a:endParaRPr lang="en-US" sz="24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tc>
                  <a:txBody>
                    <a:bodyPr/>
                    <a:lstStyle/>
                    <a:p>
                      <a:pPr marL="0" marR="0" fontAlgn="t">
                        <a:spcBef>
                          <a:spcPts val="0"/>
                        </a:spcBef>
                        <a:spcAft>
                          <a:spcPts val="0"/>
                        </a:spcAft>
                      </a:pPr>
                      <a:r>
                        <a:rPr lang="en-US" sz="2400" dirty="0" smtClean="0">
                          <a:effectLst/>
                          <a:latin typeface="Calibri"/>
                        </a:rPr>
                        <a:t>Range</a:t>
                      </a:r>
                      <a:endParaRPr lang="en-US" sz="24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tr>
              <a:tr h="571968">
                <a:tc>
                  <a:txBody>
                    <a:bodyPr/>
                    <a:lstStyle/>
                    <a:p>
                      <a:pPr marL="0" marR="0" fontAlgn="t">
                        <a:spcBef>
                          <a:spcPts val="0"/>
                        </a:spcBef>
                        <a:spcAft>
                          <a:spcPts val="0"/>
                        </a:spcAft>
                      </a:pPr>
                      <a:r>
                        <a:rPr lang="en-US" sz="2400" dirty="0" smtClean="0">
                          <a:effectLst/>
                          <a:latin typeface="Calibri"/>
                        </a:rPr>
                        <a:t>char </a:t>
                      </a:r>
                      <a:endParaRPr lang="en-US" sz="24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latin typeface="Calibri"/>
                        </a:rPr>
                        <a:t>1 byte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dirty="0">
                          <a:effectLst/>
                          <a:latin typeface="Calibri"/>
                        </a:rPr>
                        <a:t> -2^7:2^7-1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571968">
                <a:tc>
                  <a:txBody>
                    <a:bodyPr/>
                    <a:lstStyle/>
                    <a:p>
                      <a:pPr marL="0" marR="0" fontAlgn="t">
                        <a:spcBef>
                          <a:spcPts val="0"/>
                        </a:spcBef>
                        <a:spcAft>
                          <a:spcPts val="0"/>
                        </a:spcAft>
                      </a:pPr>
                      <a:r>
                        <a:rPr lang="en-US" sz="2400">
                          <a:effectLst/>
                          <a:latin typeface="Calibri"/>
                        </a:rPr>
                        <a:t>int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latin typeface="Calibri"/>
                        </a:rPr>
                        <a:t>2 byte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latin typeface="Calibri"/>
                        </a:rPr>
                        <a:t>-2^15:2^15-1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571968">
                <a:tc>
                  <a:txBody>
                    <a:bodyPr/>
                    <a:lstStyle/>
                    <a:p>
                      <a:pPr marL="0" marR="0" fontAlgn="t">
                        <a:spcBef>
                          <a:spcPts val="0"/>
                        </a:spcBef>
                        <a:spcAft>
                          <a:spcPts val="0"/>
                        </a:spcAft>
                      </a:pPr>
                      <a:r>
                        <a:rPr lang="en-US" sz="2400">
                          <a:effectLst/>
                          <a:latin typeface="Calibri"/>
                        </a:rPr>
                        <a:t>long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latin typeface="Calibri"/>
                        </a:rPr>
                        <a:t>4 byte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latin typeface="Calibri"/>
                        </a:rPr>
                        <a:t>-2^31:2^31-1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571968">
                <a:tc>
                  <a:txBody>
                    <a:bodyPr/>
                    <a:lstStyle/>
                    <a:p>
                      <a:pPr marL="0" marR="0" fontAlgn="t">
                        <a:spcBef>
                          <a:spcPts val="0"/>
                        </a:spcBef>
                        <a:spcAft>
                          <a:spcPts val="0"/>
                        </a:spcAft>
                      </a:pPr>
                      <a:r>
                        <a:rPr lang="en-US" sz="2400">
                          <a:effectLst/>
                          <a:latin typeface="Calibri"/>
                        </a:rPr>
                        <a:t>float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latin typeface="Calibri"/>
                        </a:rPr>
                        <a:t>4 byte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latin typeface="Calibri"/>
                        </a:rPr>
                        <a:t>-2^31:2^31-1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571968">
                <a:tc>
                  <a:txBody>
                    <a:bodyPr/>
                    <a:lstStyle/>
                    <a:p>
                      <a:pPr marL="0" marR="0" fontAlgn="t">
                        <a:spcBef>
                          <a:spcPts val="0"/>
                        </a:spcBef>
                        <a:spcAft>
                          <a:spcPts val="0"/>
                        </a:spcAft>
                      </a:pPr>
                      <a:r>
                        <a:rPr lang="en-US" sz="2400">
                          <a:effectLst/>
                          <a:latin typeface="Calibri"/>
                        </a:rPr>
                        <a:t>Double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latin typeface="Calibri"/>
                        </a:rPr>
                        <a:t>8 byte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dirty="0">
                          <a:effectLst/>
                          <a:latin typeface="Calibri"/>
                        </a:rPr>
                        <a:t> -2^64:2^64-1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25" name="Slide Number Placeholder 24"/>
          <p:cNvSpPr>
            <a:spLocks noGrp="1"/>
          </p:cNvSpPr>
          <p:nvPr>
            <p:ph type="sldNum" sz="quarter" idx="12"/>
          </p:nvPr>
        </p:nvSpPr>
        <p:spPr/>
        <p:txBody>
          <a:bodyPr/>
          <a:lstStyle/>
          <a:p>
            <a:fld id="{8786C6BC-55CD-4DA7-A85D-0461BDA2E211}" type="slidenum">
              <a:rPr lang="en-US" smtClean="0"/>
              <a:pPr/>
              <a:t>10</a:t>
            </a:fld>
            <a:endParaRPr lang="en-US"/>
          </a:p>
        </p:txBody>
      </p:sp>
      <p:pic>
        <p:nvPicPr>
          <p:cNvPr id="6" name="table"/>
          <p:cNvPicPr>
            <a:picLocks noChangeAspect="1"/>
          </p:cNvPicPr>
          <p:nvPr/>
        </p:nvPicPr>
        <p:blipFill>
          <a:blip r:embed="rId3"/>
          <a:stretch>
            <a:fillRect/>
          </a:stretch>
        </p:blipFill>
        <p:spPr>
          <a:xfrm>
            <a:off x="5695950" y="600740"/>
            <a:ext cx="3448050" cy="5388580"/>
          </a:xfrm>
          <a:prstGeom prst="rect">
            <a:avLst/>
          </a:prstGeom>
        </p:spPr>
      </p:pic>
      <p:grpSp>
        <p:nvGrpSpPr>
          <p:cNvPr id="11" name="Group 10"/>
          <p:cNvGrpSpPr/>
          <p:nvPr/>
        </p:nvGrpSpPr>
        <p:grpSpPr>
          <a:xfrm>
            <a:off x="7086600" y="2514600"/>
            <a:ext cx="762794" cy="1525588"/>
            <a:chOff x="7009606" y="3048000"/>
            <a:chExt cx="611188" cy="1373188"/>
          </a:xfrm>
        </p:grpSpPr>
        <p:cxnSp>
          <p:nvCxnSpPr>
            <p:cNvPr id="17" name="Straight Connector 16"/>
            <p:cNvCxnSpPr/>
            <p:nvPr/>
          </p:nvCxnSpPr>
          <p:spPr bwMode="auto">
            <a:xfrm rot="5400000">
              <a:off x="6324600" y="3733800"/>
              <a:ext cx="1371600" cy="1588"/>
            </a:xfrm>
            <a:prstGeom prst="line">
              <a:avLst/>
            </a:prstGeom>
            <a:ln w="12700" cap="flat" cmpd="sng" algn="ctr">
              <a:solidFill>
                <a:srgbClr val="FF0000"/>
              </a:solidFill>
              <a:prstDash val="solid"/>
              <a:roun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bwMode="auto">
            <a:xfrm>
              <a:off x="7009606" y="3048000"/>
              <a:ext cx="610394" cy="158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9" name="Straight Connector 18"/>
            <p:cNvCxnSpPr/>
            <p:nvPr/>
          </p:nvCxnSpPr>
          <p:spPr bwMode="auto">
            <a:xfrm>
              <a:off x="7010400" y="4419600"/>
              <a:ext cx="609600" cy="158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rot="5400000" flipH="1" flipV="1">
              <a:off x="6934200" y="3733800"/>
              <a:ext cx="1371600" cy="1588"/>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7923837" y="3960812"/>
            <a:ext cx="458163" cy="1601788"/>
            <a:chOff x="7009606" y="3048000"/>
            <a:chExt cx="611188" cy="1373188"/>
          </a:xfrm>
        </p:grpSpPr>
        <p:cxnSp>
          <p:nvCxnSpPr>
            <p:cNvPr id="13" name="Straight Connector 12"/>
            <p:cNvCxnSpPr/>
            <p:nvPr/>
          </p:nvCxnSpPr>
          <p:spPr bwMode="auto">
            <a:xfrm rot="5400000">
              <a:off x="6324600" y="3733800"/>
              <a:ext cx="1371600" cy="1588"/>
            </a:xfrm>
            <a:prstGeom prst="line">
              <a:avLst/>
            </a:prstGeom>
            <a:ln w="12700" cap="flat" cmpd="sng" algn="ctr">
              <a:solidFill>
                <a:srgbClr val="FF0000"/>
              </a:solidFill>
              <a:prstDash val="solid"/>
              <a:roun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bwMode="auto">
            <a:xfrm>
              <a:off x="7009606" y="3048000"/>
              <a:ext cx="610394" cy="158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7010400" y="4419600"/>
              <a:ext cx="609600" cy="158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rot="5400000" flipH="1" flipV="1">
              <a:off x="6934200" y="3733800"/>
              <a:ext cx="1371600" cy="1588"/>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sp>
        <p:nvSpPr>
          <p:cNvPr id="21" name="Text Box 3"/>
          <p:cNvSpPr txBox="1">
            <a:spLocks noChangeArrowheads="1"/>
          </p:cNvSpPr>
          <p:nvPr/>
        </p:nvSpPr>
        <p:spPr bwMode="auto">
          <a:xfrm>
            <a:off x="0" y="4800600"/>
            <a:ext cx="3048000" cy="923330"/>
          </a:xfrm>
          <a:prstGeom prst="rect">
            <a:avLst/>
          </a:prstGeom>
          <a:noFill/>
          <a:ln w="9525">
            <a:noFill/>
            <a:miter lim="800000"/>
            <a:headEnd/>
            <a:tailEnd/>
          </a:ln>
          <a:effectLst/>
        </p:spPr>
        <p:txBody>
          <a:bodyPr wrap="square">
            <a:prstTxWarp prst="textNoShape">
              <a:avLst/>
            </a:prstTxWarp>
            <a:spAutoFit/>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b="1" dirty="0">
                <a:latin typeface="Lucida Sans Typewriter" charset="0"/>
              </a:rPr>
              <a:t>char x;</a:t>
            </a:r>
          </a:p>
          <a:p>
            <a:pPr eaLnBrk="0" hangingPunct="0">
              <a:lnSpc>
                <a:spcPct val="100000"/>
              </a:lnSpc>
              <a:spcBef>
                <a:spcPct val="0"/>
              </a:spcBef>
              <a:buFontTx/>
              <a:buNone/>
            </a:pPr>
            <a:r>
              <a:rPr lang="en-US" b="1" dirty="0">
                <a:latin typeface="Lucida Sans Typewriter" charset="0"/>
              </a:rPr>
              <a:t>char y=‘e’;</a:t>
            </a:r>
          </a:p>
          <a:p>
            <a:pPr eaLnBrk="0" hangingPunct="0">
              <a:lnSpc>
                <a:spcPct val="100000"/>
              </a:lnSpc>
              <a:spcBef>
                <a:spcPct val="0"/>
              </a:spcBef>
              <a:buFontTx/>
              <a:buNone/>
            </a:pPr>
            <a:r>
              <a:rPr lang="en-US" b="1" dirty="0" err="1">
                <a:latin typeface="Lucida Sans Typewriter" charset="0"/>
              </a:rPr>
              <a:t>int</a:t>
            </a:r>
            <a:r>
              <a:rPr lang="en-US" b="1" dirty="0">
                <a:latin typeface="Lucida Sans Typewriter" charset="0"/>
              </a:rPr>
              <a:t> z = 0x01020304; </a:t>
            </a:r>
          </a:p>
        </p:txBody>
      </p:sp>
      <p:sp>
        <p:nvSpPr>
          <p:cNvPr id="22" name="Line 77"/>
          <p:cNvSpPr>
            <a:spLocks noChangeShapeType="1"/>
          </p:cNvSpPr>
          <p:nvPr/>
        </p:nvSpPr>
        <p:spPr bwMode="auto">
          <a:xfrm flipH="1" flipV="1">
            <a:off x="2819400" y="5486400"/>
            <a:ext cx="571500" cy="0"/>
          </a:xfrm>
          <a:prstGeom prst="line">
            <a:avLst/>
          </a:prstGeom>
          <a:noFill/>
          <a:ln w="38100">
            <a:solidFill>
              <a:schemeClr val="tx1"/>
            </a:solidFill>
            <a:round/>
            <a:headEnd/>
            <a:tailEnd type="triangle" w="med" len="med"/>
          </a:ln>
          <a:effectLst/>
        </p:spPr>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23" name="Rectangle 22"/>
          <p:cNvSpPr>
            <a:spLocks noChangeArrowheads="1"/>
          </p:cNvSpPr>
          <p:nvPr/>
        </p:nvSpPr>
        <p:spPr bwMode="auto">
          <a:xfrm>
            <a:off x="3105150" y="5038623"/>
            <a:ext cx="2590800" cy="609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prstTxWarp prst="textNoShape">
              <a:avLst/>
            </a:prstTxWarp>
          </a:bodyPr>
          <a:lstStyle/>
          <a:p>
            <a:pPr eaLnBrk="0" fontAlgn="base" hangingPunct="0">
              <a:spcBef>
                <a:spcPct val="0"/>
              </a:spcBef>
              <a:spcAft>
                <a:spcPct val="0"/>
              </a:spcAft>
            </a:pPr>
            <a:r>
              <a:rPr lang="en-US" sz="1600" dirty="0">
                <a:solidFill>
                  <a:schemeClr val="tx2"/>
                </a:solidFill>
                <a:latin typeface="Arial" charset="0"/>
              </a:rPr>
              <a:t>0x means the constant is written in hex</a:t>
            </a:r>
          </a:p>
        </p:txBody>
      </p:sp>
    </p:spTree>
    <p:extLst>
      <p:ext uri="{BB962C8B-B14F-4D97-AF65-F5344CB8AC3E}">
        <p14:creationId xmlns:p14="http://schemas.microsoft.com/office/powerpoint/2010/main" val="285272606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304800"/>
            <a:ext cx="88201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US"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Generic Pointers </a:t>
            </a:r>
            <a:endParaRPr lang="en-US" sz="36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endParaRPr>
          </a:p>
          <a:p>
            <a:pPr lvl="0">
              <a:defRPr/>
            </a:pPr>
            <a:r>
              <a:rPr lang="en-US" sz="36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a:t>
            </a:r>
            <a:r>
              <a:rPr lang="en-US"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to point)</a:t>
            </a:r>
          </a:p>
        </p:txBody>
      </p:sp>
      <p:sp>
        <p:nvSpPr>
          <p:cNvPr id="7" name="Rectangle 3"/>
          <p:cNvSpPr txBox="1">
            <a:spLocks/>
          </p:cNvSpPr>
          <p:nvPr/>
        </p:nvSpPr>
        <p:spPr>
          <a:xfrm>
            <a:off x="457200" y="1600200"/>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void *: a “pointer to anything”</a:t>
            </a:r>
          </a:p>
          <a:p>
            <a:endParaRPr lang="en-US" sz="2400" dirty="0" smtClean="0"/>
          </a:p>
          <a:p>
            <a:endParaRPr lang="en-US" sz="2400" dirty="0" smtClean="0"/>
          </a:p>
          <a:p>
            <a:pPr marL="0" indent="0">
              <a:buNone/>
            </a:pPr>
            <a:endParaRPr lang="en-US" sz="2400" dirty="0" smtClean="0"/>
          </a:p>
          <a:p>
            <a:pPr marL="0" indent="0">
              <a:buNone/>
            </a:pPr>
            <a:endParaRPr lang="en-US" sz="2400" dirty="0" smtClean="0"/>
          </a:p>
          <a:p>
            <a:r>
              <a:rPr lang="en-US" sz="2400" dirty="0" smtClean="0"/>
              <a:t>Lose all information about what type of thing is pointed to</a:t>
            </a:r>
          </a:p>
          <a:p>
            <a:pPr lvl="1"/>
            <a:r>
              <a:rPr lang="en-US" sz="2400" dirty="0" smtClean="0"/>
              <a:t> Reduces effectiveness of type-checking</a:t>
            </a:r>
          </a:p>
          <a:p>
            <a:pPr lvl="1"/>
            <a:r>
              <a:rPr lang="en-US" sz="2400" dirty="0" smtClean="0"/>
              <a:t> Can’t use pointer arithmetic</a:t>
            </a:r>
          </a:p>
          <a:p>
            <a:r>
              <a:rPr lang="en-US" sz="2400" dirty="0" smtClean="0"/>
              <a:t>Certain library functions return void * results (more later)</a:t>
            </a:r>
          </a:p>
          <a:p>
            <a:r>
              <a:rPr lang="en-US" sz="2400" dirty="0" err="1"/>
              <a:t>vptr</a:t>
            </a:r>
            <a:r>
              <a:rPr lang="en-US" sz="2400" dirty="0"/>
              <a:t> ++; // increase the pointer by 1 byte </a:t>
            </a:r>
            <a:r>
              <a:rPr lang="en-US" sz="2400" dirty="0" smtClean="0"/>
              <a:t>only</a:t>
            </a:r>
          </a:p>
          <a:p>
            <a:pPr lvl="1"/>
            <a:endParaRPr lang="en-US" sz="2400" dirty="0"/>
          </a:p>
        </p:txBody>
      </p:sp>
      <p:sp>
        <p:nvSpPr>
          <p:cNvPr id="8" name="Text Box 4"/>
          <p:cNvSpPr txBox="1">
            <a:spLocks noChangeArrowheads="1"/>
          </p:cNvSpPr>
          <p:nvPr/>
        </p:nvSpPr>
        <p:spPr bwMode="auto">
          <a:xfrm>
            <a:off x="609600" y="2057400"/>
            <a:ext cx="2666114" cy="1477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dirty="0">
                <a:latin typeface="Courier New" pitchFamily="49" charset="0"/>
              </a:rPr>
              <a:t>void   </a:t>
            </a:r>
            <a:r>
              <a:rPr lang="en-US" b="1" dirty="0" smtClean="0">
                <a:latin typeface="Courier New" pitchFamily="49" charset="0"/>
              </a:rPr>
              <a:t>*</a:t>
            </a:r>
            <a:r>
              <a:rPr lang="en-US" b="1" dirty="0" err="1" smtClean="0">
                <a:latin typeface="Courier New" pitchFamily="49" charset="0"/>
              </a:rPr>
              <a:t>vptr</a:t>
            </a:r>
            <a:r>
              <a:rPr lang="en-US" b="1" dirty="0" smtClean="0">
                <a:latin typeface="Courier New" pitchFamily="49" charset="0"/>
              </a:rPr>
              <a:t>;</a:t>
            </a:r>
            <a:endParaRPr lang="en-US" b="1" dirty="0">
              <a:latin typeface="Courier New" pitchFamily="49" charset="0"/>
            </a:endParaRPr>
          </a:p>
          <a:p>
            <a:pPr eaLnBrk="1" hangingPunct="1"/>
            <a:r>
              <a:rPr lang="en-US" b="1" dirty="0">
                <a:latin typeface="Courier New" pitchFamily="49" charset="0"/>
              </a:rPr>
              <a:t>int     i;</a:t>
            </a:r>
          </a:p>
          <a:p>
            <a:pPr eaLnBrk="1" hangingPunct="1"/>
            <a:r>
              <a:rPr lang="en-US" b="1" dirty="0">
                <a:latin typeface="Courier New" pitchFamily="49" charset="0"/>
              </a:rPr>
              <a:t>char    c;</a:t>
            </a:r>
          </a:p>
          <a:p>
            <a:pPr eaLnBrk="1" hangingPunct="1"/>
            <a:r>
              <a:rPr lang="en-US" b="1" dirty="0" err="1" smtClean="0">
                <a:latin typeface="Courier New" pitchFamily="49" charset="0"/>
              </a:rPr>
              <a:t>vptr</a:t>
            </a:r>
            <a:r>
              <a:rPr lang="en-US" b="1" dirty="0" smtClean="0">
                <a:latin typeface="Courier New" pitchFamily="49" charset="0"/>
              </a:rPr>
              <a:t> = </a:t>
            </a:r>
            <a:r>
              <a:rPr lang="en-US" b="1" dirty="0">
                <a:latin typeface="Courier New" pitchFamily="49" charset="0"/>
              </a:rPr>
              <a:t>(void *)&amp;i;</a:t>
            </a:r>
          </a:p>
          <a:p>
            <a:pPr eaLnBrk="1" hangingPunct="1"/>
            <a:r>
              <a:rPr lang="en-US" b="1" dirty="0" err="1" smtClean="0">
                <a:latin typeface="Courier New" pitchFamily="49" charset="0"/>
              </a:rPr>
              <a:t>vptr</a:t>
            </a:r>
            <a:r>
              <a:rPr lang="en-US" b="1" dirty="0" smtClean="0">
                <a:latin typeface="Courier New" pitchFamily="49" charset="0"/>
              </a:rPr>
              <a:t> = </a:t>
            </a:r>
            <a:r>
              <a:rPr lang="en-US" b="1" dirty="0">
                <a:latin typeface="Courier New" pitchFamily="49" charset="0"/>
              </a:rPr>
              <a:t>(void *)&amp;c;</a:t>
            </a:r>
          </a:p>
        </p:txBody>
      </p:sp>
      <p:sp>
        <p:nvSpPr>
          <p:cNvPr id="9" name="Text Box 5"/>
          <p:cNvSpPr txBox="1">
            <a:spLocks noChangeArrowheads="1"/>
          </p:cNvSpPr>
          <p:nvPr/>
        </p:nvSpPr>
        <p:spPr bwMode="auto">
          <a:xfrm>
            <a:off x="4572000" y="1903274"/>
            <a:ext cx="4648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20000"/>
              </a:spcBef>
            </a:pPr>
            <a:r>
              <a:rPr lang="en-US" sz="2000" dirty="0">
                <a:latin typeface="+mn-lt"/>
              </a:rPr>
              <a:t>type cast: tells the compiler to “change” an object’s type (for type checking purposes – does not modify the object in any way)</a:t>
            </a:r>
          </a:p>
          <a:p>
            <a:pPr>
              <a:spcBef>
                <a:spcPct val="20000"/>
              </a:spcBef>
            </a:pPr>
            <a:endParaRPr lang="en-US" sz="2000" dirty="0">
              <a:latin typeface="+mn-lt"/>
            </a:endParaRPr>
          </a:p>
          <a:p>
            <a:pPr>
              <a:spcBef>
                <a:spcPct val="20000"/>
              </a:spcBef>
            </a:pPr>
            <a:r>
              <a:rPr lang="en-US" sz="2000" dirty="0">
                <a:latin typeface="+mn-lt"/>
              </a:rPr>
              <a:t>Dangerous!  Sometimes necessary…</a:t>
            </a:r>
          </a:p>
        </p:txBody>
      </p:sp>
      <p:sp>
        <p:nvSpPr>
          <p:cNvPr id="10" name="Line 6"/>
          <p:cNvSpPr>
            <a:spLocks noChangeShapeType="1"/>
          </p:cNvSpPr>
          <p:nvPr/>
        </p:nvSpPr>
        <p:spPr bwMode="auto">
          <a:xfrm flipH="1">
            <a:off x="2590800" y="2362200"/>
            <a:ext cx="20574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Oval 7"/>
          <p:cNvSpPr>
            <a:spLocks noChangeArrowheads="1"/>
          </p:cNvSpPr>
          <p:nvPr/>
        </p:nvSpPr>
        <p:spPr bwMode="auto">
          <a:xfrm>
            <a:off x="1557338" y="2866477"/>
            <a:ext cx="1143000" cy="60960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55530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304800"/>
            <a:ext cx="88201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US"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Dealing with Generic </a:t>
            </a:r>
            <a:r>
              <a:rPr lang="en-US" sz="36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Pointers</a:t>
            </a:r>
          </a:p>
          <a:p>
            <a:pPr lvl="0">
              <a:defRPr/>
            </a:pPr>
            <a:r>
              <a:rPr lang="en-US" sz="36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 </a:t>
            </a:r>
            <a:r>
              <a:rPr lang="en-US"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to point)</a:t>
            </a:r>
          </a:p>
        </p:txBody>
      </p:sp>
      <p:sp>
        <p:nvSpPr>
          <p:cNvPr id="7" name="Rectangle 3"/>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err="1" smtClean="0"/>
              <a:t>vptr</a:t>
            </a:r>
            <a:r>
              <a:rPr lang="en-US" sz="2400" dirty="0" smtClean="0"/>
              <a:t> </a:t>
            </a:r>
            <a:r>
              <a:rPr lang="en-US" sz="2400" dirty="0"/>
              <a:t>++; // increase the pointer by 1 byte </a:t>
            </a:r>
            <a:r>
              <a:rPr lang="en-US" sz="2400" dirty="0" smtClean="0"/>
              <a:t>only</a:t>
            </a:r>
          </a:p>
          <a:p>
            <a:r>
              <a:rPr lang="en-US" sz="2400" dirty="0" err="1"/>
              <a:t>ptr</a:t>
            </a:r>
            <a:r>
              <a:rPr lang="en-US" sz="2400" dirty="0"/>
              <a:t>=(int *)</a:t>
            </a:r>
            <a:r>
              <a:rPr lang="en-US" sz="2400" dirty="0" err="1"/>
              <a:t>vptr</a:t>
            </a:r>
            <a:r>
              <a:rPr lang="en-US" sz="2400" dirty="0"/>
              <a:t>;//to deal with it as this type</a:t>
            </a:r>
          </a:p>
          <a:p>
            <a:r>
              <a:rPr lang="en-US" sz="2400" dirty="0"/>
              <a:t>*(int*)</a:t>
            </a:r>
            <a:r>
              <a:rPr lang="en-US" sz="2400" dirty="0" err="1"/>
              <a:t>vptr</a:t>
            </a:r>
            <a:r>
              <a:rPr lang="en-US" sz="2400" dirty="0"/>
              <a:t>=12;/// to deal with it directly </a:t>
            </a:r>
            <a:endParaRPr lang="en-US" sz="2400" dirty="0" smtClean="0"/>
          </a:p>
          <a:p>
            <a:endParaRPr lang="en-US" sz="2400" dirty="0" smtClean="0"/>
          </a:p>
          <a:p>
            <a:pPr lvl="1"/>
            <a:endParaRPr lang="en-US" sz="2000" dirty="0"/>
          </a:p>
        </p:txBody>
      </p:sp>
      <p:sp>
        <p:nvSpPr>
          <p:cNvPr id="12" name="Rectangle 14"/>
          <p:cNvSpPr>
            <a:spLocks noChangeArrowheads="1"/>
          </p:cNvSpPr>
          <p:nvPr/>
        </p:nvSpPr>
        <p:spPr bwMode="gray">
          <a:xfrm>
            <a:off x="831204" y="4281487"/>
            <a:ext cx="8026400" cy="1047750"/>
          </a:xfrm>
          <a:prstGeom prst="rect">
            <a:avLst/>
          </a:prstGeom>
          <a:solidFill>
            <a:schemeClr val="bg1"/>
          </a:soli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lIns="108000" tIns="108000" rIns="144000" bIns="72000" anchor="ctr"/>
          <a:lstStyle/>
          <a:p>
            <a:pPr algn="ctr"/>
            <a:r>
              <a:rPr lang="en-US" sz="2400" b="1" dirty="0" smtClean="0"/>
              <a:t>To deal with void pointer cast it then deal with the cast</a:t>
            </a:r>
          </a:p>
        </p:txBody>
      </p:sp>
      <p:sp>
        <p:nvSpPr>
          <p:cNvPr id="13" name="Rectangle 14"/>
          <p:cNvSpPr>
            <a:spLocks noChangeArrowheads="1"/>
          </p:cNvSpPr>
          <p:nvPr/>
        </p:nvSpPr>
        <p:spPr bwMode="gray">
          <a:xfrm rot="16200000">
            <a:off x="27928" y="4586287"/>
            <a:ext cx="101917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1200" b="1" dirty="0">
                <a:solidFill>
                  <a:schemeClr val="bg1"/>
                </a:solidFill>
              </a:rPr>
              <a:t>Conclusion</a:t>
            </a:r>
            <a:endParaRPr lang="de-DE" sz="1200" b="1" noProof="1">
              <a:solidFill>
                <a:schemeClr val="bg1"/>
              </a:solidFill>
            </a:endParaRPr>
          </a:p>
        </p:txBody>
      </p:sp>
    </p:spTree>
    <p:extLst>
      <p:ext uri="{BB962C8B-B14F-4D97-AF65-F5344CB8AC3E}">
        <p14:creationId xmlns:p14="http://schemas.microsoft.com/office/powerpoint/2010/main" val="215256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419600" y="990600"/>
            <a:ext cx="2743200" cy="1143000"/>
          </a:xfrm>
        </p:spPr>
        <p:txBody>
          <a:bodyPr/>
          <a:lstStyle/>
          <a:p>
            <a:r>
              <a:rPr lang="en-US" smtClean="0"/>
              <a:t>NO!</a:t>
            </a:r>
            <a:endParaRPr lang="en-US" dirty="0"/>
          </a:p>
        </p:txBody>
      </p:sp>
      <p:sp>
        <p:nvSpPr>
          <p:cNvPr id="24" name="Footer Placeholder 3"/>
          <p:cNvSpPr>
            <a:spLocks noGrp="1"/>
          </p:cNvSpPr>
          <p:nvPr>
            <p:ph type="ftr" sz="quarter" idx="11"/>
          </p:nvPr>
        </p:nvSpPr>
        <p:spPr/>
        <p:txBody>
          <a:bodyPr/>
          <a:lstStyle/>
          <a:p>
            <a:r>
              <a:rPr lang="en-US" smtClean="0"/>
              <a:t>www.embeddedFab.com</a:t>
            </a:r>
            <a:endParaRPr lang="en-US" dirty="0"/>
          </a:p>
        </p:txBody>
      </p:sp>
      <p:sp>
        <p:nvSpPr>
          <p:cNvPr id="124933" name="Text Box 5"/>
          <p:cNvSpPr txBox="1">
            <a:spLocks noChangeArrowheads="1"/>
          </p:cNvSpPr>
          <p:nvPr/>
        </p:nvSpPr>
        <p:spPr bwMode="auto">
          <a:xfrm>
            <a:off x="914400" y="1998663"/>
            <a:ext cx="3505200" cy="2677656"/>
          </a:xfrm>
          <a:prstGeom prst="rect">
            <a:avLst/>
          </a:prstGeom>
          <a:noFill/>
          <a:ln w="9525">
            <a:noFill/>
            <a:miter lim="800000"/>
            <a:headEnd/>
            <a:tailEnd/>
          </a:ln>
          <a:effectLst/>
        </p:spPr>
        <p:txBody>
          <a:bodyPr>
            <a:prstTxWarp prst="textNoShape">
              <a:avLst/>
            </a:prstTxWarp>
            <a:spAutoFit/>
          </a:bodyPr>
          <a:lstStyle/>
          <a:p>
            <a:pPr eaLnBrk="0" hangingPunct="0">
              <a:lnSpc>
                <a:spcPct val="100000"/>
              </a:lnSpc>
              <a:spcBef>
                <a:spcPct val="0"/>
              </a:spcBef>
              <a:buFontTx/>
              <a:buNone/>
            </a:pPr>
            <a:r>
              <a:rPr lang="en-US" sz="1200" b="1" dirty="0">
                <a:latin typeface="Lucida Sans Typewriter" charset="0"/>
              </a:rPr>
              <a:t>void </a:t>
            </a:r>
            <a:r>
              <a:rPr lang="en-US" sz="1200" b="1" dirty="0" err="1">
                <a:latin typeface="Lucida Sans Typewriter" charset="0"/>
              </a:rPr>
              <a:t>pow_assign</a:t>
            </a:r>
            <a:r>
              <a:rPr lang="en-US" sz="1200" b="1" dirty="0">
                <a:latin typeface="Lucida Sans Typewriter" charset="0"/>
              </a:rPr>
              <a:t>(float x, </a:t>
            </a:r>
            <a:r>
              <a:rPr lang="en-US" sz="1200" b="1" dirty="0" err="1">
                <a:latin typeface="Lucida Sans Typewriter" charset="0"/>
              </a:rPr>
              <a:t>uint</a:t>
            </a:r>
            <a:r>
              <a:rPr lang="en-US" sz="1200" b="1" dirty="0">
                <a:latin typeface="Lucida Sans Typewriter" charset="0"/>
              </a:rPr>
              <a:t> </a:t>
            </a:r>
            <a:r>
              <a:rPr lang="en-US" sz="1200" b="1" dirty="0" err="1">
                <a:latin typeface="Lucida Sans Typewriter" charset="0"/>
              </a:rPr>
              <a:t>exp</a:t>
            </a:r>
            <a:r>
              <a:rPr lang="en-US" sz="1200" b="1" dirty="0">
                <a:latin typeface="Lucida Sans Typewriter" charset="0"/>
              </a:rPr>
              <a:t>)</a:t>
            </a:r>
          </a:p>
          <a:p>
            <a:pPr eaLnBrk="0" hangingPunct="0">
              <a:lnSpc>
                <a:spcPct val="100000"/>
              </a:lnSpc>
              <a:spcBef>
                <a:spcPct val="0"/>
              </a:spcBef>
              <a:buFontTx/>
              <a:buNone/>
            </a:pPr>
            <a:r>
              <a:rPr lang="en-US" sz="1200" b="1" dirty="0">
                <a:latin typeface="Lucida Sans Typewriter" charset="0"/>
              </a:rPr>
              <a:t>{</a:t>
            </a:r>
            <a:br>
              <a:rPr lang="en-US" sz="1200" b="1" dirty="0">
                <a:latin typeface="Lucida Sans Typewriter" charset="0"/>
              </a:rPr>
            </a:br>
            <a:r>
              <a:rPr lang="en-US" sz="1200" b="1" dirty="0">
                <a:latin typeface="Lucida Sans Typewriter" charset="0"/>
              </a:rPr>
              <a:t>  float result=1.0;</a:t>
            </a:r>
          </a:p>
          <a:p>
            <a:pPr eaLnBrk="0" hangingPunct="0">
              <a:lnSpc>
                <a:spcPct val="100000"/>
              </a:lnSpc>
              <a:spcBef>
                <a:spcPct val="0"/>
              </a:spcBef>
              <a:buFontTx/>
              <a:buNone/>
            </a:pPr>
            <a:r>
              <a:rPr lang="en-US" sz="1200" b="1" dirty="0">
                <a:latin typeface="Lucida Sans Typewriter" charset="0"/>
              </a:rPr>
              <a:t>  int i;</a:t>
            </a:r>
          </a:p>
          <a:p>
            <a:pPr eaLnBrk="0" hangingPunct="0">
              <a:lnSpc>
                <a:spcPct val="100000"/>
              </a:lnSpc>
              <a:spcBef>
                <a:spcPct val="0"/>
              </a:spcBef>
              <a:buFontTx/>
              <a:buNone/>
            </a:pPr>
            <a:r>
              <a:rPr lang="en-US" sz="1200" b="1" dirty="0">
                <a:latin typeface="Lucida Sans Typewriter" charset="0"/>
              </a:rPr>
              <a:t>  for (i=0; (i &lt; </a:t>
            </a:r>
            <a:r>
              <a:rPr lang="en-US" sz="1200" b="1" dirty="0" err="1">
                <a:latin typeface="Lucida Sans Typewriter" charset="0"/>
              </a:rPr>
              <a:t>exp</a:t>
            </a:r>
            <a:r>
              <a:rPr lang="en-US" sz="1200" b="1" dirty="0">
                <a:latin typeface="Lucida Sans Typewriter" charset="0"/>
              </a:rPr>
              <a:t>); i++) {</a:t>
            </a:r>
          </a:p>
          <a:p>
            <a:pPr eaLnBrk="0" hangingPunct="0">
              <a:lnSpc>
                <a:spcPct val="100000"/>
              </a:lnSpc>
              <a:spcBef>
                <a:spcPct val="0"/>
              </a:spcBef>
              <a:buFontTx/>
              <a:buNone/>
            </a:pPr>
            <a:r>
              <a:rPr lang="en-US" sz="1200" b="1" dirty="0">
                <a:latin typeface="Lucida Sans Typewriter" charset="0"/>
              </a:rPr>
              <a:t>    result = result * x;</a:t>
            </a:r>
          </a:p>
          <a:p>
            <a:pPr eaLnBrk="0" hangingPunct="0">
              <a:lnSpc>
                <a:spcPct val="100000"/>
              </a:lnSpc>
              <a:spcBef>
                <a:spcPct val="0"/>
              </a:spcBef>
              <a:buFontTx/>
              <a:buNone/>
            </a:pPr>
            <a:r>
              <a:rPr lang="en-US" sz="1200" b="1" dirty="0">
                <a:latin typeface="Lucida Sans Typewriter" charset="0"/>
              </a:rPr>
              <a:t>  }</a:t>
            </a:r>
          </a:p>
          <a:p>
            <a:pPr eaLnBrk="0" hangingPunct="0">
              <a:lnSpc>
                <a:spcPct val="100000"/>
              </a:lnSpc>
              <a:spcBef>
                <a:spcPct val="0"/>
              </a:spcBef>
              <a:buFontTx/>
              <a:buNone/>
            </a:pPr>
            <a:r>
              <a:rPr lang="en-US" sz="1200" b="1" dirty="0">
                <a:latin typeface="Lucida Sans Typewriter" charset="0"/>
              </a:rPr>
              <a:t>  x = result;</a:t>
            </a:r>
          </a:p>
          <a:p>
            <a:pPr eaLnBrk="0" hangingPunct="0">
              <a:lnSpc>
                <a:spcPct val="100000"/>
              </a:lnSpc>
              <a:spcBef>
                <a:spcPct val="0"/>
              </a:spcBef>
              <a:buFontTx/>
              <a:buNone/>
            </a:pPr>
            <a:r>
              <a:rPr lang="en-US" sz="1200" b="1" dirty="0">
                <a:latin typeface="Lucida Sans Typewriter" charset="0"/>
              </a:rPr>
              <a:t>}</a:t>
            </a:r>
          </a:p>
          <a:p>
            <a:pPr eaLnBrk="0" hangingPunct="0">
              <a:lnSpc>
                <a:spcPct val="100000"/>
              </a:lnSpc>
              <a:spcBef>
                <a:spcPct val="0"/>
              </a:spcBef>
              <a:buNone/>
            </a:pPr>
            <a:r>
              <a:rPr lang="en-US" sz="1200" b="1" dirty="0" smtClean="0">
                <a:latin typeface="Lucida Sans Typewriter" charset="0"/>
              </a:rPr>
              <a:t>main()</a:t>
            </a:r>
            <a:endParaRPr lang="en-US" sz="1200" b="1" dirty="0">
              <a:latin typeface="Lucida Sans Typewriter" charset="0"/>
            </a:endParaRPr>
          </a:p>
          <a:p>
            <a:pPr eaLnBrk="0" hangingPunct="0">
              <a:lnSpc>
                <a:spcPct val="100000"/>
              </a:lnSpc>
              <a:spcBef>
                <a:spcPct val="0"/>
              </a:spcBef>
              <a:buFontTx/>
              <a:buNone/>
            </a:pPr>
            <a:r>
              <a:rPr lang="en-US" sz="1200" b="1" dirty="0">
                <a:latin typeface="Lucida Sans Typewriter" charset="0"/>
              </a:rPr>
              <a:t>{</a:t>
            </a:r>
          </a:p>
          <a:p>
            <a:pPr eaLnBrk="0" hangingPunct="0">
              <a:lnSpc>
                <a:spcPct val="100000"/>
              </a:lnSpc>
              <a:spcBef>
                <a:spcPct val="0"/>
              </a:spcBef>
              <a:buFontTx/>
              <a:buNone/>
            </a:pPr>
            <a:r>
              <a:rPr lang="en-US" sz="1200" b="1" dirty="0">
                <a:latin typeface="Lucida Sans Typewriter" charset="0"/>
              </a:rPr>
              <a:t>  float p=2.0;</a:t>
            </a:r>
          </a:p>
          <a:p>
            <a:pPr eaLnBrk="0" hangingPunct="0">
              <a:lnSpc>
                <a:spcPct val="100000"/>
              </a:lnSpc>
              <a:spcBef>
                <a:spcPct val="0"/>
              </a:spcBef>
              <a:buFontTx/>
              <a:buNone/>
            </a:pPr>
            <a:r>
              <a:rPr lang="en-US" sz="1200" b="1" dirty="0">
                <a:latin typeface="Lucida Sans Typewriter" charset="0"/>
              </a:rPr>
              <a:t>  </a:t>
            </a:r>
            <a:r>
              <a:rPr lang="en-US" sz="1200" b="1" dirty="0" err="1">
                <a:latin typeface="Lucida Sans Typewriter" charset="0"/>
              </a:rPr>
              <a:t>pow_assign</a:t>
            </a:r>
            <a:r>
              <a:rPr lang="en-US" sz="1200" b="1" dirty="0">
                <a:latin typeface="Lucida Sans Typewriter" charset="0"/>
              </a:rPr>
              <a:t>(p, 5);</a:t>
            </a:r>
          </a:p>
          <a:p>
            <a:pPr eaLnBrk="0" hangingPunct="0">
              <a:lnSpc>
                <a:spcPct val="100000"/>
              </a:lnSpc>
              <a:spcBef>
                <a:spcPct val="0"/>
              </a:spcBef>
              <a:buFontTx/>
              <a:buNone/>
            </a:pPr>
            <a:r>
              <a:rPr lang="en-US" sz="1200" b="1" dirty="0">
                <a:latin typeface="Lucida Sans Typewriter" charset="0"/>
              </a:rPr>
              <a:t>}</a:t>
            </a:r>
          </a:p>
        </p:txBody>
      </p:sp>
      <p:sp>
        <p:nvSpPr>
          <p:cNvPr id="124934" name="Rectangle 6"/>
          <p:cNvSpPr>
            <a:spLocks noChangeArrowheads="1"/>
          </p:cNvSpPr>
          <p:nvPr/>
        </p:nvSpPr>
        <p:spPr bwMode="auto">
          <a:xfrm>
            <a:off x="5181600" y="4953000"/>
            <a:ext cx="27432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prstTxWarp prst="textNoShape">
              <a:avLst/>
            </a:prstTxWarp>
          </a:bodyPr>
          <a:lstStyle/>
          <a:p>
            <a:pPr algn="ctr" eaLnBrk="0" hangingPunct="0">
              <a:lnSpc>
                <a:spcPct val="100000"/>
              </a:lnSpc>
              <a:spcBef>
                <a:spcPct val="0"/>
              </a:spcBef>
              <a:buFontTx/>
              <a:buNone/>
            </a:pPr>
            <a:r>
              <a:rPr lang="en-US" sz="2000"/>
              <a:t>Remember the stack!</a:t>
            </a:r>
            <a:endParaRPr lang="en-US" sz="2000">
              <a:solidFill>
                <a:schemeClr val="tx2"/>
              </a:solidFill>
            </a:endParaRPr>
          </a:p>
        </p:txBody>
      </p:sp>
      <p:graphicFrame>
        <p:nvGraphicFramePr>
          <p:cNvPr id="125044" name="Group 116"/>
          <p:cNvGraphicFramePr>
            <a:graphicFrameLocks noGrp="1"/>
          </p:cNvGraphicFramePr>
          <p:nvPr/>
        </p:nvGraphicFramePr>
        <p:xfrm>
          <a:off x="1143000" y="4876800"/>
          <a:ext cx="2971800" cy="914400"/>
        </p:xfrm>
        <a:graphic>
          <a:graphicData uri="http://schemas.openxmlformats.org/drawingml/2006/table">
            <a:tbl>
              <a:tblPr/>
              <a:tblGrid>
                <a:gridCol w="1485900"/>
                <a:gridCol w="14859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uint32_t 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result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5004" name="Group 76"/>
          <p:cNvGraphicFramePr>
            <a:graphicFrameLocks noGrp="1"/>
          </p:cNvGraphicFramePr>
          <p:nvPr/>
        </p:nvGraphicFramePr>
        <p:xfrm>
          <a:off x="1143000" y="5868988"/>
          <a:ext cx="2971800" cy="304800"/>
        </p:xfrm>
        <a:graphic>
          <a:graphicData uri="http://schemas.openxmlformats.org/drawingml/2006/table">
            <a:tbl>
              <a:tblPr/>
              <a:tblGrid>
                <a:gridCol w="1485900"/>
                <a:gridCol w="14859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124999" name="Group 71"/>
          <p:cNvGrpSpPr>
            <a:grpSpLocks/>
          </p:cNvGrpSpPr>
          <p:nvPr/>
        </p:nvGrpSpPr>
        <p:grpSpPr bwMode="auto">
          <a:xfrm>
            <a:off x="4565650" y="4800600"/>
            <a:ext cx="844550" cy="1371600"/>
            <a:chOff x="2876" y="3024"/>
            <a:chExt cx="532" cy="864"/>
          </a:xfrm>
        </p:grpSpPr>
        <p:sp>
          <p:nvSpPr>
            <p:cNvPr id="125001" name="Line 73"/>
            <p:cNvSpPr>
              <a:spLocks noChangeShapeType="1"/>
            </p:cNvSpPr>
            <p:nvPr/>
          </p:nvSpPr>
          <p:spPr bwMode="auto">
            <a:xfrm flipV="1">
              <a:off x="2880" y="3024"/>
              <a:ext cx="0" cy="816"/>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125002" name="Text Box 74"/>
            <p:cNvSpPr txBox="1">
              <a:spLocks noChangeArrowheads="1"/>
            </p:cNvSpPr>
            <p:nvPr/>
          </p:nvSpPr>
          <p:spPr bwMode="auto">
            <a:xfrm>
              <a:off x="2876" y="3657"/>
              <a:ext cx="532" cy="231"/>
            </a:xfrm>
            <a:prstGeom prst="rect">
              <a:avLst/>
            </a:prstGeom>
            <a:noFill/>
            <a:ln w="9525">
              <a:noFill/>
              <a:miter lim="800000"/>
              <a:headEnd/>
              <a:tailEnd/>
            </a:ln>
            <a:effectLst/>
          </p:spPr>
          <p:txBody>
            <a:bodyPr wrap="none">
              <a:prstTxWarp prst="textNoShape">
                <a:avLst/>
              </a:prstTxWarp>
              <a:spAutoFit/>
            </a:bodyPr>
            <a:lstStyle/>
            <a:p>
              <a:pPr algn="ctr" eaLnBrk="0" hangingPunct="0">
                <a:lnSpc>
                  <a:spcPct val="100000"/>
                </a:lnSpc>
                <a:spcBef>
                  <a:spcPct val="0"/>
                </a:spcBef>
                <a:buFontTx/>
                <a:buNone/>
              </a:pPr>
              <a:r>
                <a:rPr lang="en-US">
                  <a:solidFill>
                    <a:schemeClr val="tx2"/>
                  </a:solidFill>
                </a:rPr>
                <a:t>Grows</a:t>
              </a:r>
            </a:p>
          </p:txBody>
        </p:sp>
      </p:grpSp>
      <p:graphicFrame>
        <p:nvGraphicFramePr>
          <p:cNvPr id="125058" name="Group 130"/>
          <p:cNvGraphicFramePr>
            <a:graphicFrameLocks noGrp="1"/>
          </p:cNvGraphicFramePr>
          <p:nvPr/>
        </p:nvGraphicFramePr>
        <p:xfrm>
          <a:off x="1143000" y="4876800"/>
          <a:ext cx="2971800" cy="914400"/>
        </p:xfrm>
        <a:graphic>
          <a:graphicData uri="http://schemas.openxmlformats.org/drawingml/2006/table">
            <a:tbl>
              <a:tblPr/>
              <a:tblGrid>
                <a:gridCol w="1485900"/>
                <a:gridCol w="14859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uint32_t 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result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32.0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5028" name="Line 100"/>
          <p:cNvSpPr>
            <a:spLocks noChangeShapeType="1"/>
          </p:cNvSpPr>
          <p:nvPr/>
        </p:nvSpPr>
        <p:spPr bwMode="auto">
          <a:xfrm>
            <a:off x="609600" y="3429000"/>
            <a:ext cx="457200" cy="0"/>
          </a:xfrm>
          <a:prstGeom prst="line">
            <a:avLst/>
          </a:prstGeom>
          <a:noFill/>
          <a:ln w="28575">
            <a:solidFill>
              <a:srgbClr val="FF0000"/>
            </a:solidFill>
            <a:round/>
            <a:headEnd/>
            <a:tailEnd type="triangle" w="med" len="med"/>
          </a:ln>
          <a:effectLst/>
        </p:spPr>
        <p:txBody>
          <a:bodyPr>
            <a:prstTxWarp prst="textNoShape">
              <a:avLst/>
            </a:prstTxWarp>
          </a:bodyPr>
          <a:lstStyle/>
          <a:p>
            <a:endParaRPr lang="en-US"/>
          </a:p>
        </p:txBody>
      </p:sp>
      <p:sp>
        <p:nvSpPr>
          <p:cNvPr id="125029" name="Line 101"/>
          <p:cNvSpPr>
            <a:spLocks noChangeShapeType="1"/>
          </p:cNvSpPr>
          <p:nvPr/>
        </p:nvSpPr>
        <p:spPr bwMode="auto">
          <a:xfrm>
            <a:off x="609600" y="4143375"/>
            <a:ext cx="457200" cy="0"/>
          </a:xfrm>
          <a:prstGeom prst="line">
            <a:avLst/>
          </a:prstGeom>
          <a:noFill/>
          <a:ln w="28575">
            <a:solidFill>
              <a:srgbClr val="FF0000"/>
            </a:solidFill>
            <a:round/>
            <a:headEnd/>
            <a:tailEnd type="triangle" w="med" len="med"/>
          </a:ln>
          <a:effectLst/>
        </p:spPr>
        <p:txBody>
          <a:bodyPr>
            <a:prstTxWarp prst="textNoShape">
              <a:avLst/>
            </a:prstTxWarp>
          </a:bodyPr>
          <a:lstStyle/>
          <a:p>
            <a:endParaRPr lang="en-US"/>
          </a:p>
        </p:txBody>
      </p:sp>
      <p:graphicFrame>
        <p:nvGraphicFramePr>
          <p:cNvPr id="125080" name="Group 152"/>
          <p:cNvGraphicFramePr>
            <a:graphicFrameLocks noGrp="1"/>
          </p:cNvGraphicFramePr>
          <p:nvPr/>
        </p:nvGraphicFramePr>
        <p:xfrm>
          <a:off x="1143000" y="4876800"/>
          <a:ext cx="2971800" cy="914400"/>
        </p:xfrm>
        <a:graphic>
          <a:graphicData uri="http://schemas.openxmlformats.org/drawingml/2006/table">
            <a:tbl>
              <a:tblPr/>
              <a:tblGrid>
                <a:gridCol w="1485900"/>
                <a:gridCol w="14859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32.0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uint32_t 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result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32.0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5101" name="Line 173"/>
          <p:cNvSpPr>
            <a:spLocks noChangeShapeType="1"/>
          </p:cNvSpPr>
          <p:nvPr/>
        </p:nvSpPr>
        <p:spPr bwMode="auto">
          <a:xfrm>
            <a:off x="609600" y="2514600"/>
            <a:ext cx="457200" cy="0"/>
          </a:xfrm>
          <a:prstGeom prst="line">
            <a:avLst/>
          </a:prstGeom>
          <a:noFill/>
          <a:ln w="28575">
            <a:solidFill>
              <a:srgbClr val="FF0000"/>
            </a:solidFill>
            <a:round/>
            <a:headEnd/>
            <a:tailEnd type="triangle" w="med" len="med"/>
          </a:ln>
          <a:effectLst/>
        </p:spPr>
        <p:txBody>
          <a:bodyPr>
            <a:prstTxWarp prst="textNoShape">
              <a:avLst/>
            </a:prstTxWarp>
          </a:bodyPr>
          <a:lstStyle/>
          <a:p>
            <a:endParaRPr lang="en-US"/>
          </a:p>
        </p:txBody>
      </p:sp>
      <p:sp>
        <p:nvSpPr>
          <p:cNvPr id="125102" name="Line 174"/>
          <p:cNvSpPr>
            <a:spLocks noChangeShapeType="1"/>
          </p:cNvSpPr>
          <p:nvPr/>
        </p:nvSpPr>
        <p:spPr bwMode="auto">
          <a:xfrm>
            <a:off x="609600" y="3248025"/>
            <a:ext cx="457200" cy="0"/>
          </a:xfrm>
          <a:prstGeom prst="line">
            <a:avLst/>
          </a:prstGeom>
          <a:noFill/>
          <a:ln w="28575">
            <a:solidFill>
              <a:srgbClr val="FF0000"/>
            </a:solidFill>
            <a:round/>
            <a:headEnd/>
            <a:tailEnd type="triangle" w="med" len="med"/>
          </a:ln>
          <a:effectLst/>
        </p:spPr>
        <p:txBody>
          <a:bodyPr>
            <a:prstTxWarp prst="textNoShape">
              <a:avLst/>
            </a:prstTxWarp>
          </a:bodyPr>
          <a:lstStyle/>
          <a:p>
            <a:endParaRPr lang="en-US"/>
          </a:p>
        </p:txBody>
      </p:sp>
      <p:sp>
        <p:nvSpPr>
          <p:cNvPr id="125103" name="Oval 175"/>
          <p:cNvSpPr>
            <a:spLocks noChangeArrowheads="1"/>
          </p:cNvSpPr>
          <p:nvPr/>
        </p:nvSpPr>
        <p:spPr bwMode="auto">
          <a:xfrm>
            <a:off x="2438400" y="4800600"/>
            <a:ext cx="990600" cy="457200"/>
          </a:xfrm>
          <a:prstGeom prst="ellipse">
            <a:avLst/>
          </a:prstGeom>
          <a:noFill/>
          <a:ln w="38100">
            <a:solidFill>
              <a:srgbClr val="FF0000"/>
            </a:solidFill>
            <a:round/>
            <a:headEnd/>
            <a:tailEnd/>
          </a:ln>
          <a:effectLst/>
        </p:spPr>
        <p:txBody>
          <a:bodyPr wrap="none" anchor="ctr">
            <a:prstTxWarp prst="textNoShape">
              <a:avLst/>
            </a:prstTxWarp>
          </a:bodyPr>
          <a:lstStyle/>
          <a:p>
            <a:endParaRPr lang="en-US"/>
          </a:p>
        </p:txBody>
      </p:sp>
      <p:sp>
        <p:nvSpPr>
          <p:cNvPr id="125104" name="Oval 176"/>
          <p:cNvSpPr>
            <a:spLocks noChangeArrowheads="1"/>
          </p:cNvSpPr>
          <p:nvPr/>
        </p:nvSpPr>
        <p:spPr bwMode="auto">
          <a:xfrm>
            <a:off x="2438400" y="5791200"/>
            <a:ext cx="990600" cy="457200"/>
          </a:xfrm>
          <a:prstGeom prst="ellipse">
            <a:avLst/>
          </a:prstGeom>
          <a:noFill/>
          <a:ln w="38100">
            <a:solidFill>
              <a:schemeClr val="accent2"/>
            </a:solidFill>
            <a:round/>
            <a:headEnd/>
            <a:tailEnd/>
          </a:ln>
          <a:effectLst/>
        </p:spPr>
        <p:txBody>
          <a:bodyPr wrap="none" anchor="ctr">
            <a:prstTxWarp prst="textNoShape">
              <a:avLst/>
            </a:prstTxWarp>
          </a:bodyPr>
          <a:lstStyle/>
          <a:p>
            <a:endParaRPr lang="en-US"/>
          </a:p>
        </p:txBody>
      </p:sp>
      <p:sp>
        <p:nvSpPr>
          <p:cNvPr id="125105" name="Freeform 177"/>
          <p:cNvSpPr>
            <a:spLocks/>
          </p:cNvSpPr>
          <p:nvPr/>
        </p:nvSpPr>
        <p:spPr bwMode="auto">
          <a:xfrm>
            <a:off x="3276600" y="5181600"/>
            <a:ext cx="165100" cy="457200"/>
          </a:xfrm>
          <a:custGeom>
            <a:avLst/>
            <a:gdLst/>
            <a:ahLst/>
            <a:cxnLst>
              <a:cxn ang="0">
                <a:pos x="0" y="288"/>
              </a:cxn>
              <a:cxn ang="0">
                <a:pos x="96" y="96"/>
              </a:cxn>
              <a:cxn ang="0">
                <a:pos x="48" y="0"/>
              </a:cxn>
            </a:cxnLst>
            <a:rect l="0" t="0" r="r" b="b"/>
            <a:pathLst>
              <a:path w="104" h="288">
                <a:moveTo>
                  <a:pt x="0" y="288"/>
                </a:moveTo>
                <a:cubicBezTo>
                  <a:pt x="44" y="216"/>
                  <a:pt x="88" y="144"/>
                  <a:pt x="96" y="96"/>
                </a:cubicBezTo>
                <a:cubicBezTo>
                  <a:pt x="104" y="48"/>
                  <a:pt x="56" y="16"/>
                  <a:pt x="48" y="0"/>
                </a:cubicBezTo>
              </a:path>
            </a:pathLst>
          </a:custGeom>
          <a:noFill/>
          <a:ln w="38100" cap="flat" cmpd="sng">
            <a:solidFill>
              <a:srgbClr val="FF0000"/>
            </a:solidFill>
            <a:prstDash val="solid"/>
            <a:round/>
            <a:headEnd type="none" w="med" len="med"/>
            <a:tailEnd type="triangle" w="med" len="med"/>
          </a:ln>
          <a:effectLst/>
        </p:spPr>
        <p:txBody>
          <a:bodyPr>
            <a:prstTxWarp prst="textNoShape">
              <a:avLst/>
            </a:prstTxWarp>
          </a:bodyPr>
          <a:lstStyle/>
          <a:p>
            <a:endParaRPr lang="en-US"/>
          </a:p>
        </p:txBody>
      </p:sp>
      <p:sp>
        <p:nvSpPr>
          <p:cNvPr id="125106" name="Rectangle 178"/>
          <p:cNvSpPr>
            <a:spLocks noChangeArrowheads="1"/>
          </p:cNvSpPr>
          <p:nvPr/>
        </p:nvSpPr>
        <p:spPr bwMode="auto">
          <a:xfrm>
            <a:off x="5334000" y="2133600"/>
            <a:ext cx="3352800" cy="914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prstTxWarp prst="textNoShape">
              <a:avLst/>
            </a:prstTxWarp>
          </a:bodyPr>
          <a:lstStyle/>
          <a:p>
            <a:pPr eaLnBrk="0" hangingPunct="0">
              <a:lnSpc>
                <a:spcPct val="100000"/>
              </a:lnSpc>
              <a:spcBef>
                <a:spcPct val="0"/>
              </a:spcBef>
              <a:buFontTx/>
              <a:buNone/>
            </a:pPr>
            <a:r>
              <a:rPr lang="en-US" sz="2000"/>
              <a:t>In C, all arguments are passed as </a:t>
            </a:r>
            <a:r>
              <a:rPr lang="en-US" sz="2000">
                <a:solidFill>
                  <a:srgbClr val="FF0000"/>
                </a:solidFill>
              </a:rPr>
              <a:t>Values</a:t>
            </a:r>
          </a:p>
        </p:txBody>
      </p:sp>
      <p:sp>
        <p:nvSpPr>
          <p:cNvPr id="125107" name="Rectangle 179"/>
          <p:cNvSpPr>
            <a:spLocks noChangeArrowheads="1"/>
          </p:cNvSpPr>
          <p:nvPr/>
        </p:nvSpPr>
        <p:spPr bwMode="auto">
          <a:xfrm>
            <a:off x="5334000" y="3200400"/>
            <a:ext cx="3352800" cy="914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prstTxWarp prst="textNoShape">
              <a:avLst/>
            </a:prstTxWarp>
          </a:bodyPr>
          <a:lstStyle/>
          <a:p>
            <a:pPr eaLnBrk="0" hangingPunct="0">
              <a:lnSpc>
                <a:spcPct val="100000"/>
              </a:lnSpc>
              <a:spcBef>
                <a:spcPct val="0"/>
              </a:spcBef>
              <a:buFontTx/>
              <a:buNone/>
            </a:pPr>
            <a:r>
              <a:rPr lang="en-US" sz="2000"/>
              <a:t>But, what if the argument is the </a:t>
            </a:r>
            <a:r>
              <a:rPr lang="en-US" sz="2000" i="1"/>
              <a:t>address</a:t>
            </a:r>
            <a:r>
              <a:rPr lang="en-US" sz="2000"/>
              <a:t> of a variable? </a:t>
            </a:r>
            <a:endParaRPr lang="en-US" sz="2000">
              <a:solidFill>
                <a:schemeClr val="tx2"/>
              </a:solidFill>
            </a:endParaRPr>
          </a:p>
        </p:txBody>
      </p:sp>
      <p:sp>
        <p:nvSpPr>
          <p:cNvPr id="23" name="Title 1"/>
          <p:cNvSpPr txBox="1">
            <a:spLocks/>
          </p:cNvSpPr>
          <p:nvPr/>
        </p:nvSpPr>
        <p:spPr>
          <a:xfrm>
            <a:off x="0" y="503238"/>
            <a:ext cx="7315200" cy="487362"/>
          </a:xfrm>
          <a:prstGeom prst="rect">
            <a:avLst/>
          </a:prstGeom>
        </p:spPr>
        <p:txBody>
          <a:bodyPr vert="horz" lIns="91440" tIns="45720" rIns="91440" bIns="45720" rtlCol="0" anchor="ctr">
            <a:noAutofit/>
          </a:bodyPr>
          <a:lstStyle>
            <a:lvl1pPr>
              <a:spcBef>
                <a:spcPct val="0"/>
              </a:spcBef>
              <a:buNone/>
              <a:defRPr kumimoji="0" lang="en-US" sz="4400" b="1" i="0" u="none" strike="noStrike" cap="none" spc="0" normalizeH="0" baseline="0" dirty="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a:lstStyle>
          <a:p>
            <a:r>
              <a:rPr lang="en-US" dirty="0"/>
              <a:t>Can a Function Modify Its Arguments?</a:t>
            </a:r>
          </a:p>
        </p:txBody>
      </p:sp>
    </p:spTree>
    <p:extLst>
      <p:ext uri="{BB962C8B-B14F-4D97-AF65-F5344CB8AC3E}">
        <p14:creationId xmlns:p14="http://schemas.microsoft.com/office/powerpoint/2010/main" val="230122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fade">
                                      <p:cBhvr>
                                        <p:cTn id="7" dur="500"/>
                                        <p:tgtEl>
                                          <p:spTgt spid="124930"/>
                                        </p:tgtEl>
                                      </p:cBhvr>
                                    </p:animEffect>
                                  </p:childTnLst>
                                </p:cTn>
                              </p:par>
                              <p:par>
                                <p:cTn id="8" presetID="1" presetClass="entr" presetSubtype="0" fill="hold" nodeType="withEffect">
                                  <p:stCondLst>
                                    <p:cond delay="0"/>
                                  </p:stCondLst>
                                  <p:childTnLst>
                                    <p:set>
                                      <p:cBhvr>
                                        <p:cTn id="9" dur="1" fill="hold">
                                          <p:stCondLst>
                                            <p:cond delay="0"/>
                                          </p:stCondLst>
                                        </p:cTn>
                                        <p:tgtEl>
                                          <p:spTgt spid="1249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500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50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5044"/>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125029"/>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2510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25044"/>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2505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5102"/>
                                        </p:tgtEl>
                                        <p:attrNameLst>
                                          <p:attrName>style.visibility</p:attrName>
                                        </p:attrNameLst>
                                      </p:cBhvr>
                                      <p:to>
                                        <p:strVal val="visible"/>
                                      </p:to>
                                    </p:set>
                                  </p:childTnLst>
                                </p:cTn>
                              </p:par>
                              <p:par>
                                <p:cTn id="32" presetID="1" presetClass="exit" presetSubtype="0" fill="hold" grpId="1" nodeType="withEffect">
                                  <p:stCondLst>
                                    <p:cond delay="0"/>
                                  </p:stCondLst>
                                  <p:childTnLst>
                                    <p:set>
                                      <p:cBhvr>
                                        <p:cTn id="33" dur="1" fill="hold">
                                          <p:stCondLst>
                                            <p:cond delay="0"/>
                                          </p:stCondLst>
                                        </p:cTn>
                                        <p:tgtEl>
                                          <p:spTgt spid="12510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510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25058"/>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25102"/>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12510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2502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2508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25104"/>
                                        </p:tgtEl>
                                        <p:attrNameLst>
                                          <p:attrName>style.visibility</p:attrName>
                                        </p:attrNameLst>
                                      </p:cBhvr>
                                      <p:to>
                                        <p:strVal val="visible"/>
                                      </p:to>
                                    </p:set>
                                  </p:childTnLst>
                                </p:cTn>
                              </p:par>
                              <p:par>
                                <p:cTn id="54" presetID="1" presetClass="exit" presetSubtype="0" fill="hold" grpId="1" nodeType="withEffect">
                                  <p:stCondLst>
                                    <p:cond delay="0"/>
                                  </p:stCondLst>
                                  <p:childTnLst>
                                    <p:set>
                                      <p:cBhvr>
                                        <p:cTn id="55" dur="1" fill="hold">
                                          <p:stCondLst>
                                            <p:cond delay="0"/>
                                          </p:stCondLst>
                                        </p:cTn>
                                        <p:tgtEl>
                                          <p:spTgt spid="12510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125080"/>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25028"/>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2510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2510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510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25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5028" grpId="0" animBg="1"/>
      <p:bldP spid="125028" grpId="1" animBg="1"/>
      <p:bldP spid="125029" grpId="0" animBg="1"/>
      <p:bldP spid="125029" grpId="1" animBg="1"/>
      <p:bldP spid="125101" grpId="0" animBg="1"/>
      <p:bldP spid="125101" grpId="1" animBg="1"/>
      <p:bldP spid="125102" grpId="0" animBg="1"/>
      <p:bldP spid="125102" grpId="1" animBg="1"/>
      <p:bldP spid="125103" grpId="0" animBg="1"/>
      <p:bldP spid="125103" grpId="1" animBg="1"/>
      <p:bldP spid="125104" grpId="0" animBg="1"/>
      <p:bldP spid="125104" grpId="1" animBg="1"/>
      <p:bldP spid="125105" grpId="0" animBg="1"/>
      <p:bldP spid="125105" grpId="1" animBg="1"/>
      <p:bldP spid="125106" grpId="0" animBg="1"/>
      <p:bldP spid="12510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5" name="Rectangle 101"/>
          <p:cNvSpPr>
            <a:spLocks noGrp="1" noChangeArrowheads="1"/>
          </p:cNvSpPr>
          <p:nvPr>
            <p:ph type="title"/>
          </p:nvPr>
        </p:nvSpPr>
        <p:spPr/>
        <p:txBody>
          <a:bodyPr/>
          <a:lstStyle/>
          <a:p>
            <a:r>
              <a:rPr lang="en-US" smtClean="0"/>
              <a:t>Passing Addresses – Pseudo Code</a:t>
            </a:r>
            <a:endParaRPr lang="en-US" dirty="0"/>
          </a:p>
        </p:txBody>
      </p:sp>
      <p:sp>
        <p:nvSpPr>
          <p:cNvPr id="9" name="Footer Placeholder 3"/>
          <p:cNvSpPr>
            <a:spLocks noGrp="1"/>
          </p:cNvSpPr>
          <p:nvPr>
            <p:ph type="ftr" sz="quarter" idx="11"/>
          </p:nvPr>
        </p:nvSpPr>
        <p:spPr/>
        <p:txBody>
          <a:bodyPr/>
          <a:lstStyle/>
          <a:p>
            <a:r>
              <a:rPr lang="en-US" smtClean="0"/>
              <a:t>www.embeddedFab.com</a:t>
            </a:r>
            <a:endParaRPr lang="en-US" dirty="0"/>
          </a:p>
        </p:txBody>
      </p:sp>
      <p:graphicFrame>
        <p:nvGraphicFramePr>
          <p:cNvPr id="129191" name="Group 167"/>
          <p:cNvGraphicFramePr>
            <a:graphicFrameLocks noGrp="1"/>
          </p:cNvGraphicFramePr>
          <p:nvPr/>
        </p:nvGraphicFramePr>
        <p:xfrm>
          <a:off x="5334000" y="1143000"/>
          <a:ext cx="3276600" cy="5120640"/>
        </p:xfrm>
        <a:graphic>
          <a:graphicData uri="http://schemas.openxmlformats.org/drawingml/2006/table">
            <a:tbl>
              <a:tblPr/>
              <a:tblGrid>
                <a:gridCol w="1295400"/>
                <a:gridCol w="762000"/>
                <a:gridCol w="1219200"/>
              </a:tblGrid>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Addr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char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‘H’ (72)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char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‘e’ (101)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9253" name="Rectangle 229"/>
          <p:cNvSpPr>
            <a:spLocks noChangeArrowheads="1"/>
          </p:cNvSpPr>
          <p:nvPr/>
        </p:nvSpPr>
        <p:spPr bwMode="auto">
          <a:xfrm>
            <a:off x="457200" y="1524000"/>
            <a:ext cx="4343400" cy="3886200"/>
          </a:xfrm>
          <a:prstGeom prst="rect">
            <a:avLst/>
          </a:prstGeom>
          <a:noFill/>
          <a:ln w="28575">
            <a:noFill/>
            <a:miter lim="800000"/>
            <a:headEnd/>
            <a:tailEnd/>
          </a:ln>
          <a:effectLst/>
        </p:spPr>
        <p:txBody>
          <a:bodyPr>
            <a:prstTxWarp prst="textNoShape">
              <a:avLst/>
            </a:prstTxWarp>
          </a:bodyPr>
          <a:lstStyle/>
          <a:p>
            <a:pPr eaLnBrk="0" hangingPunct="0">
              <a:lnSpc>
                <a:spcPct val="100000"/>
              </a:lnSpc>
              <a:spcBef>
                <a:spcPct val="0"/>
              </a:spcBef>
              <a:buFontTx/>
              <a:buNone/>
            </a:pPr>
            <a:r>
              <a:rPr lang="en-US" sz="2000" dirty="0"/>
              <a:t>What if we had a way to find out the address of a symbol, and </a:t>
            </a:r>
            <a:r>
              <a:rPr lang="en-US" sz="2000" dirty="0">
                <a:solidFill>
                  <a:srgbClr val="FF0000"/>
                </a:solidFill>
              </a:rPr>
              <a:t>reference</a:t>
            </a:r>
            <a:r>
              <a:rPr lang="en-US" sz="2000" dirty="0"/>
              <a:t> that </a:t>
            </a:r>
            <a:r>
              <a:rPr lang="en-US" sz="2000" dirty="0">
                <a:solidFill>
                  <a:srgbClr val="FF0000"/>
                </a:solidFill>
              </a:rPr>
              <a:t>memory location by address</a:t>
            </a:r>
            <a:r>
              <a:rPr lang="en-US" sz="2000" dirty="0"/>
              <a:t>?</a:t>
            </a:r>
            <a:endParaRPr lang="en-US" sz="2000" dirty="0">
              <a:solidFill>
                <a:schemeClr val="tx2"/>
              </a:solidFill>
            </a:endParaRPr>
          </a:p>
        </p:txBody>
      </p:sp>
      <p:sp>
        <p:nvSpPr>
          <p:cNvPr id="129254" name="Text Box 230"/>
          <p:cNvSpPr txBox="1">
            <a:spLocks noChangeArrowheads="1"/>
          </p:cNvSpPr>
          <p:nvPr/>
        </p:nvSpPr>
        <p:spPr bwMode="auto">
          <a:xfrm>
            <a:off x="838200" y="2662535"/>
            <a:ext cx="3657600" cy="1077218"/>
          </a:xfrm>
          <a:prstGeom prst="rect">
            <a:avLst/>
          </a:prstGeom>
          <a:noFill/>
          <a:ln w="9525">
            <a:noFill/>
            <a:miter lim="800000"/>
            <a:headEnd/>
            <a:tailEnd/>
          </a:ln>
          <a:effectLst/>
        </p:spPr>
        <p:txBody>
          <a:bodyPr wrap="square">
            <a:prstTxWarp prst="textNoShape">
              <a:avLst/>
            </a:prstTxWarp>
            <a:spAutoFit/>
          </a:bodyPr>
          <a:lstStyle/>
          <a:p>
            <a:pPr eaLnBrk="0" hangingPunct="0">
              <a:lnSpc>
                <a:spcPct val="100000"/>
              </a:lnSpc>
              <a:spcBef>
                <a:spcPct val="0"/>
              </a:spcBef>
              <a:buNone/>
            </a:pPr>
            <a:r>
              <a:rPr lang="en-US" sz="1600" b="1" dirty="0"/>
              <a:t>char y = 101</a:t>
            </a:r>
            <a:r>
              <a:rPr lang="en-US" sz="1600" b="1" dirty="0" smtClean="0"/>
              <a:t>;</a:t>
            </a:r>
            <a:endParaRPr lang="en-US" sz="1600" b="1" dirty="0"/>
          </a:p>
          <a:p>
            <a:pPr eaLnBrk="0" hangingPunct="0">
              <a:lnSpc>
                <a:spcPct val="100000"/>
              </a:lnSpc>
              <a:spcBef>
                <a:spcPct val="0"/>
              </a:spcBef>
              <a:buNone/>
            </a:pPr>
            <a:r>
              <a:rPr lang="en-US" sz="1600" b="1" dirty="0"/>
              <a:t>/* Initial values</a:t>
            </a:r>
          </a:p>
          <a:p>
            <a:pPr eaLnBrk="0" hangingPunct="0">
              <a:lnSpc>
                <a:spcPct val="100000"/>
              </a:lnSpc>
              <a:spcBef>
                <a:spcPct val="0"/>
              </a:spcBef>
              <a:buFontTx/>
              <a:buNone/>
            </a:pPr>
            <a:r>
              <a:rPr lang="en-US" sz="1600" b="1" dirty="0" err="1"/>
              <a:t>address_of</a:t>
            </a:r>
            <a:r>
              <a:rPr lang="en-US" sz="1600" b="1" dirty="0"/>
              <a:t>(y) == 5</a:t>
            </a:r>
          </a:p>
          <a:p>
            <a:pPr eaLnBrk="0" hangingPunct="0">
              <a:lnSpc>
                <a:spcPct val="100000"/>
              </a:lnSpc>
              <a:spcBef>
                <a:spcPct val="0"/>
              </a:spcBef>
              <a:buFontTx/>
              <a:buNone/>
            </a:pPr>
            <a:r>
              <a:rPr lang="en-US" sz="1600" b="1" dirty="0" err="1"/>
              <a:t>memory_at</a:t>
            </a:r>
            <a:r>
              <a:rPr lang="en-US" sz="1600" b="1" dirty="0"/>
              <a:t>[5] == 101 (‘e’) */</a:t>
            </a:r>
          </a:p>
        </p:txBody>
      </p:sp>
      <p:sp>
        <p:nvSpPr>
          <p:cNvPr id="129255" name="Text Box 231"/>
          <p:cNvSpPr txBox="1">
            <a:spLocks noChangeArrowheads="1"/>
          </p:cNvSpPr>
          <p:nvPr/>
        </p:nvSpPr>
        <p:spPr bwMode="auto">
          <a:xfrm>
            <a:off x="838200" y="3805535"/>
            <a:ext cx="3657600" cy="1323439"/>
          </a:xfrm>
          <a:prstGeom prst="rect">
            <a:avLst/>
          </a:prstGeom>
          <a:noFill/>
          <a:ln w="9525">
            <a:noFill/>
            <a:miter lim="800000"/>
            <a:headEnd/>
            <a:tailEnd/>
          </a:ln>
          <a:effectLst/>
        </p:spPr>
        <p:txBody>
          <a:bodyPr>
            <a:prstTxWarp prst="textNoShape">
              <a:avLst/>
            </a:prstTxWarp>
            <a:spAutoFit/>
          </a:bodyPr>
          <a:lstStyle/>
          <a:p>
            <a:pPr eaLnBrk="0" hangingPunct="0">
              <a:lnSpc>
                <a:spcPct val="100000"/>
              </a:lnSpc>
              <a:spcBef>
                <a:spcPct val="0"/>
              </a:spcBef>
              <a:buFontTx/>
              <a:buNone/>
            </a:pPr>
            <a:r>
              <a:rPr lang="en-US" sz="1600" b="1" dirty="0"/>
              <a:t>void f(</a:t>
            </a:r>
            <a:r>
              <a:rPr lang="en-US" sz="1600" b="1" dirty="0" err="1"/>
              <a:t>address_of_char</a:t>
            </a:r>
            <a:r>
              <a:rPr lang="en-US" sz="1600" b="1" dirty="0"/>
              <a:t> p)</a:t>
            </a:r>
          </a:p>
          <a:p>
            <a:pPr eaLnBrk="0" hangingPunct="0">
              <a:lnSpc>
                <a:spcPct val="100000"/>
              </a:lnSpc>
              <a:spcBef>
                <a:spcPct val="0"/>
              </a:spcBef>
              <a:buFontTx/>
              <a:buNone/>
            </a:pPr>
            <a:r>
              <a:rPr lang="en-US" sz="1600" b="1" dirty="0"/>
              <a:t>{</a:t>
            </a:r>
          </a:p>
          <a:p>
            <a:pPr eaLnBrk="0" hangingPunct="0">
              <a:lnSpc>
                <a:spcPct val="100000"/>
              </a:lnSpc>
              <a:spcBef>
                <a:spcPct val="0"/>
              </a:spcBef>
              <a:buFontTx/>
              <a:buNone/>
            </a:pPr>
            <a:r>
              <a:rPr lang="en-US" sz="1600" b="1" dirty="0"/>
              <a:t>  /* Modify the content of memory */</a:t>
            </a:r>
          </a:p>
          <a:p>
            <a:pPr eaLnBrk="0" hangingPunct="0">
              <a:lnSpc>
                <a:spcPct val="100000"/>
              </a:lnSpc>
              <a:spcBef>
                <a:spcPct val="0"/>
              </a:spcBef>
              <a:buFontTx/>
              <a:buNone/>
            </a:pPr>
            <a:r>
              <a:rPr lang="en-US" sz="1600" b="1" dirty="0"/>
              <a:t>  </a:t>
            </a:r>
            <a:r>
              <a:rPr lang="en-US" sz="1600" b="1" dirty="0" err="1"/>
              <a:t>memory_at</a:t>
            </a:r>
            <a:r>
              <a:rPr lang="en-US" sz="1600" b="1" dirty="0"/>
              <a:t>[p] = </a:t>
            </a:r>
            <a:r>
              <a:rPr lang="en-US" sz="1600" b="1" dirty="0" err="1"/>
              <a:t>memory_at</a:t>
            </a:r>
            <a:r>
              <a:rPr lang="en-US" sz="1600" b="1" dirty="0"/>
              <a:t>[p] - 32;</a:t>
            </a:r>
          </a:p>
          <a:p>
            <a:pPr eaLnBrk="0" hangingPunct="0">
              <a:lnSpc>
                <a:spcPct val="100000"/>
              </a:lnSpc>
              <a:spcBef>
                <a:spcPct val="0"/>
              </a:spcBef>
              <a:buFontTx/>
              <a:buNone/>
            </a:pPr>
            <a:r>
              <a:rPr lang="en-US" sz="1600" b="1" dirty="0"/>
              <a:t>}</a:t>
            </a:r>
          </a:p>
        </p:txBody>
      </p:sp>
      <p:sp>
        <p:nvSpPr>
          <p:cNvPr id="129256" name="Text Box 232"/>
          <p:cNvSpPr txBox="1">
            <a:spLocks noChangeArrowheads="1"/>
          </p:cNvSpPr>
          <p:nvPr/>
        </p:nvSpPr>
        <p:spPr bwMode="auto">
          <a:xfrm>
            <a:off x="800100" y="5158395"/>
            <a:ext cx="3657600" cy="584775"/>
          </a:xfrm>
          <a:prstGeom prst="rect">
            <a:avLst/>
          </a:prstGeom>
          <a:noFill/>
          <a:ln w="9525">
            <a:noFill/>
            <a:miter lim="800000"/>
            <a:headEnd/>
            <a:tailEnd/>
          </a:ln>
          <a:effectLst/>
        </p:spPr>
        <p:txBody>
          <a:bodyPr>
            <a:prstTxWarp prst="textNoShape">
              <a:avLst/>
            </a:prstTxWarp>
            <a:spAutoFit/>
          </a:bodyPr>
          <a:lstStyle/>
          <a:p>
            <a:pPr eaLnBrk="0" hangingPunct="0">
              <a:lnSpc>
                <a:spcPct val="100000"/>
              </a:lnSpc>
              <a:spcBef>
                <a:spcPct val="0"/>
              </a:spcBef>
              <a:buFontTx/>
              <a:buNone/>
            </a:pPr>
            <a:r>
              <a:rPr lang="en-US" sz="1600" b="1" dirty="0"/>
              <a:t>f(</a:t>
            </a:r>
            <a:r>
              <a:rPr lang="en-US" sz="1600" b="1" dirty="0" err="1"/>
              <a:t>address_of</a:t>
            </a:r>
            <a:r>
              <a:rPr lang="en-US" sz="1600" b="1" dirty="0"/>
              <a:t>(y));  /* i.e. f(5) */ </a:t>
            </a:r>
          </a:p>
          <a:p>
            <a:pPr eaLnBrk="0" hangingPunct="0">
              <a:lnSpc>
                <a:spcPct val="100000"/>
              </a:lnSpc>
              <a:spcBef>
                <a:spcPct val="0"/>
              </a:spcBef>
              <a:buFontTx/>
              <a:buNone/>
            </a:pPr>
            <a:r>
              <a:rPr lang="en-US" sz="1600" b="1" dirty="0"/>
              <a:t>/* y is now 101-32 == 69 */</a:t>
            </a:r>
          </a:p>
        </p:txBody>
      </p:sp>
    </p:spTree>
    <p:extLst>
      <p:ext uri="{BB962C8B-B14F-4D97-AF65-F5344CB8AC3E}">
        <p14:creationId xmlns:p14="http://schemas.microsoft.com/office/powerpoint/2010/main" val="33505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9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2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53" grpId="0"/>
      <p:bldP spid="129254" grpId="0"/>
      <p:bldP spid="129255" grpId="0"/>
      <p:bldP spid="12925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228600"/>
            <a:ext cx="8820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Pass-by-Address</a:t>
            </a:r>
          </a:p>
        </p:txBody>
      </p:sp>
      <p:sp>
        <p:nvSpPr>
          <p:cNvPr id="7" name="Text Box 3"/>
          <p:cNvSpPr txBox="1">
            <a:spLocks noChangeArrowheads="1"/>
          </p:cNvSpPr>
          <p:nvPr/>
        </p:nvSpPr>
        <p:spPr bwMode="auto">
          <a:xfrm>
            <a:off x="609600" y="1318498"/>
            <a:ext cx="4114800" cy="37856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dirty="0" smtClean="0">
                <a:latin typeface="+mn-lt"/>
              </a:rPr>
              <a:t>void </a:t>
            </a:r>
            <a:r>
              <a:rPr lang="en-US" sz="2000" b="1" dirty="0" err="1" smtClean="0">
                <a:latin typeface="+mn-lt"/>
              </a:rPr>
              <a:t>set_x_and_y</a:t>
            </a:r>
            <a:r>
              <a:rPr lang="en-US" sz="2000" b="1" dirty="0" smtClean="0">
                <a:latin typeface="+mn-lt"/>
              </a:rPr>
              <a:t>(int </a:t>
            </a:r>
            <a:r>
              <a:rPr lang="en-US" sz="2000" b="1" dirty="0">
                <a:latin typeface="+mn-lt"/>
              </a:rPr>
              <a:t>*x</a:t>
            </a:r>
            <a:r>
              <a:rPr lang="en-US" sz="2000" b="1" dirty="0" smtClean="0">
                <a:latin typeface="+mn-lt"/>
              </a:rPr>
              <a:t>,  </a:t>
            </a:r>
            <a:r>
              <a:rPr lang="en-US" sz="2000" b="1" dirty="0">
                <a:latin typeface="+mn-lt"/>
              </a:rPr>
              <a:t>int *y)</a:t>
            </a:r>
          </a:p>
          <a:p>
            <a:pPr eaLnBrk="1" hangingPunct="1"/>
            <a:r>
              <a:rPr lang="en-US" sz="2000" b="1" dirty="0">
                <a:latin typeface="+mn-lt"/>
              </a:rPr>
              <a:t>{</a:t>
            </a:r>
          </a:p>
          <a:p>
            <a:pPr eaLnBrk="1" hangingPunct="1"/>
            <a:r>
              <a:rPr lang="en-US" sz="2000" b="1" dirty="0">
                <a:latin typeface="+mn-lt"/>
              </a:rPr>
              <a:t>   *x = 1001;</a:t>
            </a:r>
          </a:p>
          <a:p>
            <a:pPr eaLnBrk="1" hangingPunct="1"/>
            <a:r>
              <a:rPr lang="en-US" sz="2000" b="1" dirty="0">
                <a:latin typeface="+mn-lt"/>
              </a:rPr>
              <a:t>   *y = 1002;</a:t>
            </a:r>
          </a:p>
          <a:p>
            <a:pPr eaLnBrk="1" hangingPunct="1"/>
            <a:r>
              <a:rPr lang="en-US" sz="2000" b="1" dirty="0">
                <a:latin typeface="+mn-lt"/>
              </a:rPr>
              <a:t>}</a:t>
            </a:r>
          </a:p>
          <a:p>
            <a:pPr eaLnBrk="1" hangingPunct="1"/>
            <a:endParaRPr lang="en-US" sz="2000" b="1" dirty="0">
              <a:latin typeface="+mn-lt"/>
            </a:endParaRPr>
          </a:p>
          <a:p>
            <a:pPr eaLnBrk="1" hangingPunct="1"/>
            <a:r>
              <a:rPr lang="en-US" sz="2000" b="1" dirty="0" smtClean="0">
                <a:latin typeface="+mn-lt"/>
              </a:rPr>
              <a:t>void f(void</a:t>
            </a:r>
            <a:r>
              <a:rPr lang="en-US" sz="2000" b="1" dirty="0">
                <a:latin typeface="+mn-lt"/>
              </a:rPr>
              <a:t>)</a:t>
            </a:r>
          </a:p>
          <a:p>
            <a:pPr eaLnBrk="1" hangingPunct="1"/>
            <a:r>
              <a:rPr lang="en-US" sz="2000" b="1" dirty="0">
                <a:latin typeface="+mn-lt"/>
              </a:rPr>
              <a:t>{</a:t>
            </a:r>
          </a:p>
          <a:p>
            <a:pPr eaLnBrk="1" hangingPunct="1"/>
            <a:r>
              <a:rPr lang="en-US" sz="2000" b="1" dirty="0">
                <a:latin typeface="+mn-lt"/>
              </a:rPr>
              <a:t>   int a = 1;</a:t>
            </a:r>
          </a:p>
          <a:p>
            <a:pPr eaLnBrk="1" hangingPunct="1"/>
            <a:r>
              <a:rPr lang="en-US" sz="2000" b="1" dirty="0">
                <a:latin typeface="+mn-lt"/>
              </a:rPr>
              <a:t>   int b = 2;</a:t>
            </a:r>
          </a:p>
          <a:p>
            <a:pPr eaLnBrk="1" hangingPunct="1"/>
            <a:r>
              <a:rPr lang="en-US" sz="2000" b="1" dirty="0">
                <a:latin typeface="+mn-lt"/>
              </a:rPr>
              <a:t>   </a:t>
            </a:r>
            <a:r>
              <a:rPr lang="en-US" sz="2000" b="1" dirty="0" err="1">
                <a:latin typeface="+mn-lt"/>
              </a:rPr>
              <a:t>set_x_and_y</a:t>
            </a:r>
            <a:r>
              <a:rPr lang="en-US" sz="2000" b="1" dirty="0">
                <a:latin typeface="+mn-lt"/>
              </a:rPr>
              <a:t>(&amp;</a:t>
            </a:r>
            <a:r>
              <a:rPr lang="en-US" sz="2000" b="1" dirty="0" err="1">
                <a:latin typeface="+mn-lt"/>
              </a:rPr>
              <a:t>a,&amp;b</a:t>
            </a:r>
            <a:r>
              <a:rPr lang="en-US" sz="2000" b="1" dirty="0">
                <a:latin typeface="+mn-lt"/>
              </a:rPr>
              <a:t>);</a:t>
            </a:r>
          </a:p>
          <a:p>
            <a:pPr eaLnBrk="1" hangingPunct="1"/>
            <a:r>
              <a:rPr lang="en-US" sz="2000" b="1" dirty="0">
                <a:latin typeface="+mn-lt"/>
              </a:rPr>
              <a:t>} </a:t>
            </a:r>
          </a:p>
        </p:txBody>
      </p:sp>
      <p:grpSp>
        <p:nvGrpSpPr>
          <p:cNvPr id="8" name="Group 4"/>
          <p:cNvGrpSpPr>
            <a:grpSpLocks/>
          </p:cNvGrpSpPr>
          <p:nvPr/>
        </p:nvGrpSpPr>
        <p:grpSpPr bwMode="auto">
          <a:xfrm>
            <a:off x="5715000" y="2743200"/>
            <a:ext cx="1676400" cy="1143000"/>
            <a:chOff x="3600" y="1728"/>
            <a:chExt cx="1056" cy="720"/>
          </a:xfrm>
        </p:grpSpPr>
        <p:sp>
          <p:nvSpPr>
            <p:cNvPr id="9" name="Rectangle 5"/>
            <p:cNvSpPr>
              <a:spLocks noChangeArrowheads="1"/>
            </p:cNvSpPr>
            <p:nvPr/>
          </p:nvSpPr>
          <p:spPr bwMode="auto">
            <a:xfrm>
              <a:off x="4080" y="1728"/>
              <a:ext cx="576" cy="336"/>
            </a:xfrm>
            <a:prstGeom prst="rect">
              <a:avLst/>
            </a:prstGeom>
            <a:solidFill>
              <a:srgbClr val="00CC00"/>
            </a:solidFill>
            <a:ln w="9525">
              <a:solidFill>
                <a:schemeClr val="tx1"/>
              </a:solidFill>
              <a:miter lim="800000"/>
              <a:headEnd/>
              <a:tailEnd/>
            </a:ln>
          </p:spPr>
          <p:txBody>
            <a:bodyPr wrap="none" anchor="ctr"/>
            <a:lstStyle/>
            <a:p>
              <a:pPr algn="ctr"/>
              <a:r>
                <a:rPr lang="en-US" sz="2400">
                  <a:latin typeface="Tahoma" pitchFamily="34" charset="0"/>
                </a:rPr>
                <a:t>1</a:t>
              </a:r>
            </a:p>
          </p:txBody>
        </p:sp>
        <p:sp>
          <p:nvSpPr>
            <p:cNvPr id="10" name="Rectangle 6"/>
            <p:cNvSpPr>
              <a:spLocks noChangeArrowheads="1"/>
            </p:cNvSpPr>
            <p:nvPr/>
          </p:nvSpPr>
          <p:spPr bwMode="auto">
            <a:xfrm>
              <a:off x="4080" y="2064"/>
              <a:ext cx="576" cy="336"/>
            </a:xfrm>
            <a:prstGeom prst="rect">
              <a:avLst/>
            </a:prstGeom>
            <a:solidFill>
              <a:srgbClr val="00CC00"/>
            </a:solidFill>
            <a:ln w="9525">
              <a:solidFill>
                <a:schemeClr val="tx1"/>
              </a:solidFill>
              <a:miter lim="800000"/>
              <a:headEnd/>
              <a:tailEnd/>
            </a:ln>
          </p:spPr>
          <p:txBody>
            <a:bodyPr wrap="none" anchor="ctr"/>
            <a:lstStyle/>
            <a:p>
              <a:pPr algn="ctr"/>
              <a:r>
                <a:rPr lang="en-US" sz="2400">
                  <a:latin typeface="Tahoma" pitchFamily="34" charset="0"/>
                </a:rPr>
                <a:t>2</a:t>
              </a:r>
            </a:p>
          </p:txBody>
        </p:sp>
        <p:sp>
          <p:nvSpPr>
            <p:cNvPr id="11" name="Text Box 7"/>
            <p:cNvSpPr txBox="1">
              <a:spLocks noChangeArrowheads="1"/>
            </p:cNvSpPr>
            <p:nvPr/>
          </p:nvSpPr>
          <p:spPr bwMode="auto">
            <a:xfrm>
              <a:off x="3600" y="1776"/>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400" b="1">
                  <a:latin typeface="Courier New" pitchFamily="49" charset="0"/>
                </a:rPr>
                <a:t>a</a:t>
              </a:r>
            </a:p>
          </p:txBody>
        </p:sp>
        <p:sp>
          <p:nvSpPr>
            <p:cNvPr id="12" name="Text Box 8"/>
            <p:cNvSpPr txBox="1">
              <a:spLocks noChangeArrowheads="1"/>
            </p:cNvSpPr>
            <p:nvPr/>
          </p:nvSpPr>
          <p:spPr bwMode="auto">
            <a:xfrm>
              <a:off x="3600" y="2160"/>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400" b="1">
                  <a:latin typeface="Courier New" pitchFamily="49" charset="0"/>
                </a:rPr>
                <a:t>b</a:t>
              </a:r>
            </a:p>
          </p:txBody>
        </p:sp>
      </p:grpSp>
      <p:grpSp>
        <p:nvGrpSpPr>
          <p:cNvPr id="13" name="Group 9"/>
          <p:cNvGrpSpPr>
            <a:grpSpLocks/>
          </p:cNvGrpSpPr>
          <p:nvPr/>
        </p:nvGrpSpPr>
        <p:grpSpPr bwMode="auto">
          <a:xfrm>
            <a:off x="5715000" y="3048000"/>
            <a:ext cx="2286000" cy="2057400"/>
            <a:chOff x="3600" y="1920"/>
            <a:chExt cx="1440" cy="1296"/>
          </a:xfrm>
        </p:grpSpPr>
        <p:sp>
          <p:nvSpPr>
            <p:cNvPr id="14" name="Rectangle 10"/>
            <p:cNvSpPr>
              <a:spLocks noChangeArrowheads="1"/>
            </p:cNvSpPr>
            <p:nvPr/>
          </p:nvSpPr>
          <p:spPr bwMode="auto">
            <a:xfrm>
              <a:off x="4080" y="2544"/>
              <a:ext cx="576" cy="336"/>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15" name="Rectangle 11"/>
            <p:cNvSpPr>
              <a:spLocks noChangeArrowheads="1"/>
            </p:cNvSpPr>
            <p:nvPr/>
          </p:nvSpPr>
          <p:spPr bwMode="auto">
            <a:xfrm>
              <a:off x="4080" y="2880"/>
              <a:ext cx="576" cy="336"/>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16" name="Text Box 12"/>
            <p:cNvSpPr txBox="1">
              <a:spLocks noChangeArrowheads="1"/>
            </p:cNvSpPr>
            <p:nvPr/>
          </p:nvSpPr>
          <p:spPr bwMode="auto">
            <a:xfrm>
              <a:off x="3600" y="2592"/>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400" b="1">
                  <a:latin typeface="Courier New" pitchFamily="49" charset="0"/>
                </a:rPr>
                <a:t>x</a:t>
              </a:r>
            </a:p>
          </p:txBody>
        </p:sp>
        <p:sp>
          <p:nvSpPr>
            <p:cNvPr id="17" name="Text Box 13"/>
            <p:cNvSpPr txBox="1">
              <a:spLocks noChangeArrowheads="1"/>
            </p:cNvSpPr>
            <p:nvPr/>
          </p:nvSpPr>
          <p:spPr bwMode="auto">
            <a:xfrm>
              <a:off x="3600" y="2928"/>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400" b="1">
                  <a:latin typeface="Courier New" pitchFamily="49" charset="0"/>
                </a:rPr>
                <a:t>y</a:t>
              </a:r>
            </a:p>
          </p:txBody>
        </p:sp>
        <p:sp>
          <p:nvSpPr>
            <p:cNvPr id="18" name="Freeform 14"/>
            <p:cNvSpPr>
              <a:spLocks/>
            </p:cNvSpPr>
            <p:nvPr/>
          </p:nvSpPr>
          <p:spPr bwMode="auto">
            <a:xfrm>
              <a:off x="4368" y="1920"/>
              <a:ext cx="672" cy="816"/>
            </a:xfrm>
            <a:custGeom>
              <a:avLst/>
              <a:gdLst>
                <a:gd name="T0" fmla="*/ 0 w 672"/>
                <a:gd name="T1" fmla="*/ 816 h 816"/>
                <a:gd name="T2" fmla="*/ 624 w 672"/>
                <a:gd name="T3" fmla="*/ 336 h 816"/>
                <a:gd name="T4" fmla="*/ 288 w 672"/>
                <a:gd name="T5" fmla="*/ 0 h 816"/>
                <a:gd name="T6" fmla="*/ 0 60000 65536"/>
                <a:gd name="T7" fmla="*/ 0 60000 65536"/>
                <a:gd name="T8" fmla="*/ 0 60000 65536"/>
                <a:gd name="T9" fmla="*/ 0 w 672"/>
                <a:gd name="T10" fmla="*/ 0 h 816"/>
                <a:gd name="T11" fmla="*/ 672 w 672"/>
                <a:gd name="T12" fmla="*/ 816 h 816"/>
              </a:gdLst>
              <a:ahLst/>
              <a:cxnLst>
                <a:cxn ang="T6">
                  <a:pos x="T0" y="T1"/>
                </a:cxn>
                <a:cxn ang="T7">
                  <a:pos x="T2" y="T3"/>
                </a:cxn>
                <a:cxn ang="T8">
                  <a:pos x="T4" y="T5"/>
                </a:cxn>
              </a:cxnLst>
              <a:rect l="T9" t="T10" r="T11" b="T12"/>
              <a:pathLst>
                <a:path w="672" h="816">
                  <a:moveTo>
                    <a:pt x="0" y="816"/>
                  </a:moveTo>
                  <a:cubicBezTo>
                    <a:pt x="288" y="644"/>
                    <a:pt x="576" y="472"/>
                    <a:pt x="624" y="336"/>
                  </a:cubicBezTo>
                  <a:cubicBezTo>
                    <a:pt x="672" y="200"/>
                    <a:pt x="480" y="100"/>
                    <a:pt x="288" y="0"/>
                  </a:cubicBezTo>
                </a:path>
              </a:pathLst>
            </a:custGeom>
            <a:noFill/>
            <a:ln w="15875" cap="flat" cmpd="sng">
              <a:solidFill>
                <a:schemeClr val="tx1"/>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Freeform 15"/>
            <p:cNvSpPr>
              <a:spLocks/>
            </p:cNvSpPr>
            <p:nvPr/>
          </p:nvSpPr>
          <p:spPr bwMode="auto">
            <a:xfrm>
              <a:off x="4368" y="2256"/>
              <a:ext cx="672" cy="816"/>
            </a:xfrm>
            <a:custGeom>
              <a:avLst/>
              <a:gdLst>
                <a:gd name="T0" fmla="*/ 0 w 672"/>
                <a:gd name="T1" fmla="*/ 816 h 816"/>
                <a:gd name="T2" fmla="*/ 624 w 672"/>
                <a:gd name="T3" fmla="*/ 336 h 816"/>
                <a:gd name="T4" fmla="*/ 288 w 672"/>
                <a:gd name="T5" fmla="*/ 0 h 816"/>
                <a:gd name="T6" fmla="*/ 0 60000 65536"/>
                <a:gd name="T7" fmla="*/ 0 60000 65536"/>
                <a:gd name="T8" fmla="*/ 0 60000 65536"/>
                <a:gd name="T9" fmla="*/ 0 w 672"/>
                <a:gd name="T10" fmla="*/ 0 h 816"/>
                <a:gd name="T11" fmla="*/ 672 w 672"/>
                <a:gd name="T12" fmla="*/ 816 h 816"/>
              </a:gdLst>
              <a:ahLst/>
              <a:cxnLst>
                <a:cxn ang="T6">
                  <a:pos x="T0" y="T1"/>
                </a:cxn>
                <a:cxn ang="T7">
                  <a:pos x="T2" y="T3"/>
                </a:cxn>
                <a:cxn ang="T8">
                  <a:pos x="T4" y="T5"/>
                </a:cxn>
              </a:cxnLst>
              <a:rect l="T9" t="T10" r="T11" b="T12"/>
              <a:pathLst>
                <a:path w="672" h="816">
                  <a:moveTo>
                    <a:pt x="0" y="816"/>
                  </a:moveTo>
                  <a:cubicBezTo>
                    <a:pt x="288" y="644"/>
                    <a:pt x="576" y="472"/>
                    <a:pt x="624" y="336"/>
                  </a:cubicBezTo>
                  <a:cubicBezTo>
                    <a:pt x="672" y="200"/>
                    <a:pt x="480" y="100"/>
                    <a:pt x="288" y="0"/>
                  </a:cubicBezTo>
                </a:path>
              </a:pathLst>
            </a:custGeom>
            <a:noFill/>
            <a:ln w="15875" cap="flat" cmpd="sng">
              <a:solidFill>
                <a:schemeClr val="tx1"/>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0" name="Group 16"/>
          <p:cNvGrpSpPr>
            <a:grpSpLocks/>
          </p:cNvGrpSpPr>
          <p:nvPr/>
        </p:nvGrpSpPr>
        <p:grpSpPr bwMode="auto">
          <a:xfrm>
            <a:off x="6477000" y="2743200"/>
            <a:ext cx="914400" cy="1066800"/>
            <a:chOff x="4080" y="3456"/>
            <a:chExt cx="576" cy="672"/>
          </a:xfrm>
        </p:grpSpPr>
        <p:sp>
          <p:nvSpPr>
            <p:cNvPr id="21" name="Rectangle 17"/>
            <p:cNvSpPr>
              <a:spLocks noChangeArrowheads="1"/>
            </p:cNvSpPr>
            <p:nvPr/>
          </p:nvSpPr>
          <p:spPr bwMode="auto">
            <a:xfrm>
              <a:off x="4080" y="3456"/>
              <a:ext cx="576" cy="336"/>
            </a:xfrm>
            <a:prstGeom prst="rect">
              <a:avLst/>
            </a:prstGeom>
            <a:solidFill>
              <a:srgbClr val="00CC00"/>
            </a:solidFill>
            <a:ln w="9525">
              <a:solidFill>
                <a:schemeClr val="tx1"/>
              </a:solidFill>
              <a:miter lim="800000"/>
              <a:headEnd/>
              <a:tailEnd/>
            </a:ln>
          </p:spPr>
          <p:txBody>
            <a:bodyPr wrap="none" anchor="ctr"/>
            <a:lstStyle/>
            <a:p>
              <a:pPr algn="ctr"/>
              <a:r>
                <a:rPr lang="en-US" sz="2400">
                  <a:latin typeface="Tahoma" pitchFamily="34" charset="0"/>
                </a:rPr>
                <a:t>1001</a:t>
              </a:r>
            </a:p>
          </p:txBody>
        </p:sp>
        <p:sp>
          <p:nvSpPr>
            <p:cNvPr id="22" name="Rectangle 18"/>
            <p:cNvSpPr>
              <a:spLocks noChangeArrowheads="1"/>
            </p:cNvSpPr>
            <p:nvPr/>
          </p:nvSpPr>
          <p:spPr bwMode="auto">
            <a:xfrm>
              <a:off x="4080" y="3792"/>
              <a:ext cx="576" cy="336"/>
            </a:xfrm>
            <a:prstGeom prst="rect">
              <a:avLst/>
            </a:prstGeom>
            <a:solidFill>
              <a:srgbClr val="00CC00"/>
            </a:solidFill>
            <a:ln w="9525">
              <a:solidFill>
                <a:schemeClr val="tx1"/>
              </a:solidFill>
              <a:miter lim="800000"/>
              <a:headEnd/>
              <a:tailEnd/>
            </a:ln>
          </p:spPr>
          <p:txBody>
            <a:bodyPr wrap="none" anchor="ctr"/>
            <a:lstStyle/>
            <a:p>
              <a:pPr algn="ctr"/>
              <a:r>
                <a:rPr lang="en-US" sz="2400">
                  <a:latin typeface="Tahoma" pitchFamily="34" charset="0"/>
                </a:rPr>
                <a:t>1002</a:t>
              </a:r>
            </a:p>
          </p:txBody>
        </p:sp>
      </p:grpSp>
    </p:spTree>
    <p:extLst>
      <p:ext uri="{BB962C8B-B14F-4D97-AF65-F5344CB8AC3E}">
        <p14:creationId xmlns:p14="http://schemas.microsoft.com/office/powerpoint/2010/main" val="373616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228600"/>
            <a:ext cx="8820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Pass-by-Address example</a:t>
            </a:r>
          </a:p>
        </p:txBody>
      </p:sp>
      <p:sp>
        <p:nvSpPr>
          <p:cNvPr id="7" name="Rectangle 3"/>
          <p:cNvSpPr txBox="1">
            <a:spLocks/>
          </p:cNvSpPr>
          <p:nvPr/>
        </p:nvSpPr>
        <p:spPr>
          <a:xfrm>
            <a:off x="203200" y="1219200"/>
            <a:ext cx="4206875" cy="43148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200" dirty="0" smtClean="0">
                <a:cs typeface="Times New Roman" pitchFamily="18" charset="0"/>
              </a:rPr>
              <a:t>#include &lt;</a:t>
            </a:r>
            <a:r>
              <a:rPr lang="en-US" sz="2200" dirty="0" err="1" smtClean="0">
                <a:cs typeface="Times New Roman" pitchFamily="18" charset="0"/>
              </a:rPr>
              <a:t>stdio.h</a:t>
            </a:r>
            <a:r>
              <a:rPr lang="en-US" sz="2200" dirty="0" smtClean="0">
                <a:cs typeface="Times New Roman" pitchFamily="18" charset="0"/>
              </a:rPr>
              <a:t>&gt;</a:t>
            </a:r>
          </a:p>
          <a:p>
            <a:pPr>
              <a:buFont typeface="Wingdings" pitchFamily="2" charset="2"/>
              <a:buNone/>
            </a:pPr>
            <a:r>
              <a:rPr lang="en-US" sz="2200" dirty="0" smtClean="0">
                <a:cs typeface="Times New Roman" pitchFamily="18" charset="0"/>
              </a:rPr>
              <a:t>void</a:t>
            </a:r>
            <a:r>
              <a:rPr lang="en-US" sz="2200" b="1" dirty="0" smtClean="0">
                <a:cs typeface="Times New Roman" pitchFamily="18" charset="0"/>
              </a:rPr>
              <a:t> swap </a:t>
            </a:r>
            <a:r>
              <a:rPr lang="en-US" sz="2200" dirty="0" smtClean="0">
                <a:cs typeface="Times New Roman" pitchFamily="18" charset="0"/>
              </a:rPr>
              <a:t>(</a:t>
            </a:r>
            <a:r>
              <a:rPr lang="en-US" sz="2200" b="1" dirty="0" smtClean="0">
                <a:cs typeface="Times New Roman" pitchFamily="18" charset="0"/>
              </a:rPr>
              <a:t> </a:t>
            </a:r>
            <a:r>
              <a:rPr lang="en-US" sz="2200" dirty="0" smtClean="0">
                <a:cs typeface="Times New Roman" pitchFamily="18" charset="0"/>
              </a:rPr>
              <a:t>int</a:t>
            </a:r>
            <a:r>
              <a:rPr lang="en-US" sz="2200" b="1" dirty="0" smtClean="0">
                <a:cs typeface="Times New Roman" pitchFamily="18" charset="0"/>
              </a:rPr>
              <a:t> *a, </a:t>
            </a:r>
            <a:r>
              <a:rPr lang="en-US" sz="2200" dirty="0" smtClean="0">
                <a:cs typeface="Times New Roman" pitchFamily="18" charset="0"/>
              </a:rPr>
              <a:t>int</a:t>
            </a:r>
            <a:r>
              <a:rPr lang="en-US" sz="2200" b="1" dirty="0" smtClean="0">
                <a:cs typeface="Times New Roman" pitchFamily="18" charset="0"/>
              </a:rPr>
              <a:t> *b </a:t>
            </a:r>
            <a:r>
              <a:rPr lang="en-US" sz="2200" dirty="0" smtClean="0">
                <a:cs typeface="Times New Roman" pitchFamily="18" charset="0"/>
              </a:rPr>
              <a:t>) ;</a:t>
            </a:r>
          </a:p>
          <a:p>
            <a:pPr>
              <a:buFont typeface="Wingdings" pitchFamily="2" charset="2"/>
              <a:buNone/>
            </a:pPr>
            <a:r>
              <a:rPr lang="en-US" sz="2200" dirty="0" smtClean="0">
                <a:cs typeface="Times New Roman" pitchFamily="18" charset="0"/>
              </a:rPr>
              <a:t>int main ( )</a:t>
            </a:r>
          </a:p>
          <a:p>
            <a:pPr>
              <a:buFont typeface="Wingdings" pitchFamily="2" charset="2"/>
              <a:buNone/>
            </a:pPr>
            <a:r>
              <a:rPr lang="en-US" sz="2200" dirty="0" smtClean="0">
                <a:cs typeface="Times New Roman" pitchFamily="18" charset="0"/>
              </a:rPr>
              <a:t>{</a:t>
            </a:r>
          </a:p>
          <a:p>
            <a:pPr>
              <a:buFont typeface="Wingdings" pitchFamily="2" charset="2"/>
              <a:buNone/>
            </a:pPr>
            <a:r>
              <a:rPr lang="en-US" sz="2200" b="1" dirty="0" smtClean="0">
                <a:cs typeface="Times New Roman" pitchFamily="18" charset="0"/>
              </a:rPr>
              <a:t>   </a:t>
            </a:r>
            <a:r>
              <a:rPr lang="en-US" sz="2200" dirty="0" smtClean="0">
                <a:cs typeface="Times New Roman" pitchFamily="18" charset="0"/>
              </a:rPr>
              <a:t>int</a:t>
            </a:r>
            <a:r>
              <a:rPr lang="en-US" sz="2200" b="1" dirty="0" smtClean="0">
                <a:cs typeface="Times New Roman" pitchFamily="18" charset="0"/>
              </a:rPr>
              <a:t> a = 5, b = 6</a:t>
            </a:r>
            <a:r>
              <a:rPr lang="en-US" sz="2200" dirty="0" smtClean="0">
                <a:cs typeface="Times New Roman" pitchFamily="18" charset="0"/>
              </a:rPr>
              <a:t>;</a:t>
            </a:r>
          </a:p>
          <a:p>
            <a:pPr>
              <a:buFont typeface="Wingdings" pitchFamily="2" charset="2"/>
              <a:buNone/>
            </a:pPr>
            <a:r>
              <a:rPr lang="en-US" sz="2200" b="1" dirty="0" smtClean="0">
                <a:cs typeface="Times New Roman" pitchFamily="18" charset="0"/>
              </a:rPr>
              <a:t>   </a:t>
            </a:r>
            <a:r>
              <a:rPr lang="en-US" sz="2200" dirty="0" err="1" smtClean="0">
                <a:cs typeface="Times New Roman" pitchFamily="18" charset="0"/>
              </a:rPr>
              <a:t>printf</a:t>
            </a:r>
            <a:r>
              <a:rPr lang="en-US" sz="2200" dirty="0" smtClean="0">
                <a:cs typeface="Times New Roman" pitchFamily="18" charset="0"/>
              </a:rPr>
              <a:t>(</a:t>
            </a:r>
            <a:r>
              <a:rPr lang="en-US" sz="2200" b="1" dirty="0" smtClean="0">
                <a:cs typeface="Times New Roman" pitchFamily="18" charset="0"/>
              </a:rPr>
              <a:t>"a=%d b=%d\n",</a:t>
            </a:r>
            <a:r>
              <a:rPr lang="en-US" sz="2200" b="1" dirty="0" err="1" smtClean="0">
                <a:cs typeface="Times New Roman" pitchFamily="18" charset="0"/>
              </a:rPr>
              <a:t>a,b</a:t>
            </a:r>
            <a:r>
              <a:rPr lang="en-US" sz="2200" dirty="0" smtClean="0">
                <a:cs typeface="Times New Roman" pitchFamily="18" charset="0"/>
              </a:rPr>
              <a:t>) ;</a:t>
            </a:r>
          </a:p>
          <a:p>
            <a:pPr>
              <a:buFont typeface="Wingdings" pitchFamily="2" charset="2"/>
              <a:buNone/>
            </a:pPr>
            <a:r>
              <a:rPr lang="en-US" sz="2200" b="1" dirty="0" smtClean="0">
                <a:cs typeface="Times New Roman" pitchFamily="18" charset="0"/>
              </a:rPr>
              <a:t>   swap </a:t>
            </a:r>
            <a:r>
              <a:rPr lang="en-US" sz="2200" dirty="0" smtClean="0">
                <a:cs typeface="Times New Roman" pitchFamily="18" charset="0"/>
              </a:rPr>
              <a:t>(</a:t>
            </a:r>
            <a:r>
              <a:rPr lang="en-US" sz="2200" b="1" dirty="0" smtClean="0">
                <a:cs typeface="Times New Roman" pitchFamily="18" charset="0"/>
              </a:rPr>
              <a:t>&amp;a, &amp;b</a:t>
            </a:r>
            <a:r>
              <a:rPr lang="en-US" sz="2200" dirty="0" smtClean="0">
                <a:cs typeface="Times New Roman" pitchFamily="18" charset="0"/>
              </a:rPr>
              <a:t>)</a:t>
            </a:r>
            <a:r>
              <a:rPr lang="en-US" sz="2200" b="1" dirty="0" smtClean="0">
                <a:cs typeface="Times New Roman" pitchFamily="18" charset="0"/>
              </a:rPr>
              <a:t> </a:t>
            </a:r>
            <a:r>
              <a:rPr lang="en-US" sz="2200" dirty="0" smtClean="0">
                <a:cs typeface="Times New Roman" pitchFamily="18" charset="0"/>
              </a:rPr>
              <a:t>;</a:t>
            </a:r>
          </a:p>
          <a:p>
            <a:pPr>
              <a:buFont typeface="Wingdings" pitchFamily="2" charset="2"/>
              <a:buNone/>
            </a:pPr>
            <a:r>
              <a:rPr lang="en-US" sz="2200" b="1" dirty="0" smtClean="0">
                <a:cs typeface="Times New Roman" pitchFamily="18" charset="0"/>
              </a:rPr>
              <a:t>   </a:t>
            </a:r>
            <a:r>
              <a:rPr lang="en-US" sz="2200" dirty="0" err="1" smtClean="0">
                <a:cs typeface="Times New Roman" pitchFamily="18" charset="0"/>
              </a:rPr>
              <a:t>printf</a:t>
            </a:r>
            <a:r>
              <a:rPr lang="en-US" sz="2200" dirty="0" smtClean="0">
                <a:cs typeface="Times New Roman" pitchFamily="18" charset="0"/>
              </a:rPr>
              <a:t>(</a:t>
            </a:r>
            <a:r>
              <a:rPr lang="en-US" sz="2200" b="1" dirty="0" smtClean="0">
                <a:cs typeface="Times New Roman" pitchFamily="18" charset="0"/>
              </a:rPr>
              <a:t>"a=%d b=%d\n",</a:t>
            </a:r>
            <a:r>
              <a:rPr lang="en-US" sz="2200" b="1" dirty="0" err="1" smtClean="0">
                <a:cs typeface="Times New Roman" pitchFamily="18" charset="0"/>
              </a:rPr>
              <a:t>a,b</a:t>
            </a:r>
            <a:r>
              <a:rPr lang="en-US" sz="2200" dirty="0" smtClean="0">
                <a:cs typeface="Times New Roman" pitchFamily="18" charset="0"/>
              </a:rPr>
              <a:t>) ;</a:t>
            </a:r>
          </a:p>
          <a:p>
            <a:pPr>
              <a:buFont typeface="Wingdings" pitchFamily="2" charset="2"/>
              <a:buNone/>
            </a:pPr>
            <a:r>
              <a:rPr lang="en-US" sz="2200" b="1" dirty="0" smtClean="0">
                <a:cs typeface="Times New Roman" pitchFamily="18" charset="0"/>
              </a:rPr>
              <a:t>   </a:t>
            </a:r>
            <a:r>
              <a:rPr lang="en-US" sz="2200" dirty="0" smtClean="0">
                <a:cs typeface="Times New Roman" pitchFamily="18" charset="0"/>
              </a:rPr>
              <a:t>return</a:t>
            </a:r>
            <a:r>
              <a:rPr lang="en-US" sz="2200" b="1" dirty="0" smtClean="0">
                <a:cs typeface="Times New Roman" pitchFamily="18" charset="0"/>
              </a:rPr>
              <a:t> 0</a:t>
            </a:r>
            <a:r>
              <a:rPr lang="en-US" sz="2200" dirty="0" smtClean="0">
                <a:cs typeface="Times New Roman" pitchFamily="18" charset="0"/>
              </a:rPr>
              <a:t> ;</a:t>
            </a:r>
          </a:p>
          <a:p>
            <a:pPr>
              <a:buFont typeface="Wingdings" pitchFamily="2" charset="2"/>
              <a:buNone/>
            </a:pPr>
            <a:r>
              <a:rPr lang="en-US" sz="2200" dirty="0" smtClean="0">
                <a:cs typeface="Times New Roman" pitchFamily="18" charset="0"/>
              </a:rPr>
              <a:t>}</a:t>
            </a:r>
            <a:r>
              <a:rPr lang="en-US" sz="2200" dirty="0" smtClean="0"/>
              <a:t> </a:t>
            </a:r>
            <a:endParaRPr lang="en-US" sz="2000" dirty="0"/>
          </a:p>
        </p:txBody>
      </p:sp>
      <p:sp>
        <p:nvSpPr>
          <p:cNvPr id="8" name="Rectangle 4"/>
          <p:cNvSpPr txBox="1">
            <a:spLocks/>
          </p:cNvSpPr>
          <p:nvPr/>
        </p:nvSpPr>
        <p:spPr>
          <a:xfrm>
            <a:off x="4410075" y="1219200"/>
            <a:ext cx="4484687" cy="43148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200" dirty="0" smtClean="0">
                <a:cs typeface="Times New Roman" pitchFamily="18" charset="0"/>
              </a:rPr>
              <a:t>void</a:t>
            </a:r>
            <a:r>
              <a:rPr lang="en-US" sz="2200" b="1" dirty="0" smtClean="0">
                <a:cs typeface="Times New Roman" pitchFamily="18" charset="0"/>
              </a:rPr>
              <a:t> swap</a:t>
            </a:r>
            <a:r>
              <a:rPr lang="en-US" sz="2200" dirty="0" smtClean="0">
                <a:cs typeface="Times New Roman" pitchFamily="18" charset="0"/>
              </a:rPr>
              <a:t>(</a:t>
            </a:r>
            <a:r>
              <a:rPr lang="en-US" sz="2200" b="1" dirty="0" smtClean="0">
                <a:cs typeface="Times New Roman" pitchFamily="18" charset="0"/>
              </a:rPr>
              <a:t> </a:t>
            </a:r>
            <a:r>
              <a:rPr lang="en-US" sz="2200" dirty="0" smtClean="0">
                <a:cs typeface="Times New Roman" pitchFamily="18" charset="0"/>
              </a:rPr>
              <a:t>int</a:t>
            </a:r>
            <a:r>
              <a:rPr lang="en-US" sz="2200" b="1" dirty="0" smtClean="0">
                <a:cs typeface="Times New Roman" pitchFamily="18" charset="0"/>
              </a:rPr>
              <a:t> *a, </a:t>
            </a:r>
            <a:r>
              <a:rPr lang="en-US" sz="2200" dirty="0" smtClean="0">
                <a:cs typeface="Times New Roman" pitchFamily="18" charset="0"/>
              </a:rPr>
              <a:t>int</a:t>
            </a:r>
            <a:r>
              <a:rPr lang="en-US" sz="2200" b="1" dirty="0" smtClean="0">
                <a:cs typeface="Times New Roman" pitchFamily="18" charset="0"/>
              </a:rPr>
              <a:t> *b </a:t>
            </a:r>
            <a:r>
              <a:rPr lang="en-US" sz="2200" dirty="0" smtClean="0">
                <a:cs typeface="Times New Roman" pitchFamily="18" charset="0"/>
              </a:rPr>
              <a:t>)</a:t>
            </a:r>
          </a:p>
          <a:p>
            <a:pPr>
              <a:buFont typeface="Wingdings" pitchFamily="2" charset="2"/>
              <a:buNone/>
            </a:pPr>
            <a:r>
              <a:rPr lang="en-US" sz="2200" dirty="0" smtClean="0">
                <a:cs typeface="Times New Roman" pitchFamily="18" charset="0"/>
              </a:rPr>
              <a:t>{</a:t>
            </a:r>
          </a:p>
          <a:p>
            <a:pPr>
              <a:buFont typeface="Wingdings" pitchFamily="2" charset="2"/>
              <a:buNone/>
            </a:pPr>
            <a:r>
              <a:rPr lang="en-US" sz="2200" b="1" dirty="0" smtClean="0">
                <a:cs typeface="Times New Roman" pitchFamily="18" charset="0"/>
              </a:rPr>
              <a:t>   </a:t>
            </a:r>
            <a:r>
              <a:rPr lang="en-US" sz="2200" dirty="0" smtClean="0">
                <a:cs typeface="Times New Roman" pitchFamily="18" charset="0"/>
              </a:rPr>
              <a:t>int</a:t>
            </a:r>
            <a:r>
              <a:rPr lang="en-US" sz="2200" b="1" dirty="0" smtClean="0">
                <a:cs typeface="Times New Roman" pitchFamily="18" charset="0"/>
              </a:rPr>
              <a:t> temp</a:t>
            </a:r>
            <a:r>
              <a:rPr lang="en-US" sz="2200" dirty="0" smtClean="0">
                <a:cs typeface="Times New Roman" pitchFamily="18" charset="0"/>
              </a:rPr>
              <a:t>;</a:t>
            </a:r>
          </a:p>
          <a:p>
            <a:pPr>
              <a:buFont typeface="Wingdings" pitchFamily="2" charset="2"/>
              <a:buNone/>
            </a:pPr>
            <a:r>
              <a:rPr lang="en-US" sz="2200" b="1" dirty="0" smtClean="0">
                <a:cs typeface="Times New Roman" pitchFamily="18" charset="0"/>
              </a:rPr>
              <a:t>   temp= *a</a:t>
            </a:r>
            <a:r>
              <a:rPr lang="en-US" sz="2200" dirty="0" smtClean="0">
                <a:cs typeface="Times New Roman" pitchFamily="18" charset="0"/>
              </a:rPr>
              <a:t>;</a:t>
            </a:r>
            <a:r>
              <a:rPr lang="en-US" sz="2200" b="1" dirty="0" smtClean="0">
                <a:cs typeface="Times New Roman" pitchFamily="18" charset="0"/>
              </a:rPr>
              <a:t>  *a= *b</a:t>
            </a:r>
            <a:r>
              <a:rPr lang="en-US" sz="2200" dirty="0" smtClean="0">
                <a:cs typeface="Times New Roman" pitchFamily="18" charset="0"/>
              </a:rPr>
              <a:t>;</a:t>
            </a:r>
            <a:r>
              <a:rPr lang="en-US" sz="2200" b="1" dirty="0" smtClean="0">
                <a:cs typeface="Times New Roman" pitchFamily="18" charset="0"/>
              </a:rPr>
              <a:t>  *b = temp</a:t>
            </a:r>
            <a:r>
              <a:rPr lang="en-US" sz="2200" dirty="0" smtClean="0">
                <a:cs typeface="Times New Roman" pitchFamily="18" charset="0"/>
              </a:rPr>
              <a:t> ;</a:t>
            </a:r>
          </a:p>
          <a:p>
            <a:pPr>
              <a:buFont typeface="Wingdings" pitchFamily="2" charset="2"/>
              <a:buNone/>
            </a:pPr>
            <a:r>
              <a:rPr lang="en-US" sz="2200" b="1" dirty="0" smtClean="0">
                <a:cs typeface="Times New Roman" pitchFamily="18" charset="0"/>
              </a:rPr>
              <a:t>   </a:t>
            </a:r>
            <a:r>
              <a:rPr lang="en-US" sz="2200" dirty="0" err="1" smtClean="0">
                <a:cs typeface="Times New Roman" pitchFamily="18" charset="0"/>
              </a:rPr>
              <a:t>printf</a:t>
            </a:r>
            <a:r>
              <a:rPr lang="en-US" sz="2200" b="1" dirty="0" smtClean="0">
                <a:cs typeface="Times New Roman" pitchFamily="18" charset="0"/>
              </a:rPr>
              <a:t> </a:t>
            </a:r>
            <a:r>
              <a:rPr lang="en-US" sz="2200" dirty="0" smtClean="0">
                <a:cs typeface="Times New Roman" pitchFamily="18" charset="0"/>
              </a:rPr>
              <a:t>(</a:t>
            </a:r>
            <a:r>
              <a:rPr lang="en-US" sz="2200" b="1" dirty="0" smtClean="0">
                <a:cs typeface="Times New Roman" pitchFamily="18" charset="0"/>
              </a:rPr>
              <a:t>"a=%d  b=%d\n", *a, *b</a:t>
            </a:r>
            <a:r>
              <a:rPr lang="en-US" sz="2200" dirty="0" smtClean="0">
                <a:cs typeface="Times New Roman" pitchFamily="18" charset="0"/>
              </a:rPr>
              <a:t>);</a:t>
            </a:r>
          </a:p>
          <a:p>
            <a:pPr>
              <a:buFont typeface="Wingdings" pitchFamily="2" charset="2"/>
              <a:buNone/>
            </a:pPr>
            <a:r>
              <a:rPr lang="en-US" sz="2200" dirty="0" smtClean="0">
                <a:cs typeface="Times New Roman" pitchFamily="18" charset="0"/>
              </a:rPr>
              <a:t>}</a:t>
            </a:r>
          </a:p>
          <a:p>
            <a:pPr>
              <a:buFont typeface="Wingdings" pitchFamily="2" charset="2"/>
              <a:buNone/>
            </a:pPr>
            <a:r>
              <a:rPr lang="en-US" sz="2200" i="1" dirty="0" smtClean="0">
                <a:cs typeface="Times New Roman" pitchFamily="18" charset="0"/>
              </a:rPr>
              <a:t>Results:</a:t>
            </a:r>
          </a:p>
          <a:p>
            <a:pPr>
              <a:buFont typeface="Wingdings" pitchFamily="2" charset="2"/>
              <a:buNone/>
            </a:pPr>
            <a:r>
              <a:rPr lang="en-US" sz="2200" dirty="0" smtClean="0">
                <a:cs typeface="Times New Roman" pitchFamily="18" charset="0"/>
              </a:rPr>
              <a:t>	a=5  b=6</a:t>
            </a:r>
          </a:p>
          <a:p>
            <a:pPr>
              <a:buFont typeface="Wingdings" pitchFamily="2" charset="2"/>
              <a:buNone/>
            </a:pPr>
            <a:r>
              <a:rPr lang="en-US" sz="2200" dirty="0" smtClean="0">
                <a:cs typeface="Times New Roman" pitchFamily="18" charset="0"/>
              </a:rPr>
              <a:t>	a=6  b=5</a:t>
            </a:r>
          </a:p>
          <a:p>
            <a:pPr>
              <a:buFont typeface="Wingdings" pitchFamily="2" charset="2"/>
              <a:buNone/>
            </a:pPr>
            <a:r>
              <a:rPr lang="en-US" sz="2200" dirty="0" smtClean="0">
                <a:cs typeface="Times New Roman" pitchFamily="18" charset="0"/>
              </a:rPr>
              <a:t>	a=6  b=5</a:t>
            </a:r>
            <a:endParaRPr lang="en-US" sz="2000" dirty="0"/>
          </a:p>
        </p:txBody>
      </p:sp>
    </p:spTree>
    <p:extLst>
      <p:ext uri="{BB962C8B-B14F-4D97-AF65-F5344CB8AC3E}">
        <p14:creationId xmlns:p14="http://schemas.microsoft.com/office/powerpoint/2010/main" val="263171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304800"/>
            <a:ext cx="88201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Pass-by-Address example</a:t>
            </a:r>
          </a:p>
        </p:txBody>
      </p:sp>
      <p:sp>
        <p:nvSpPr>
          <p:cNvPr id="7" name="Rectangle 3"/>
          <p:cNvSpPr txBox="1">
            <a:spLocks/>
          </p:cNvSpPr>
          <p:nvPr/>
        </p:nvSpPr>
        <p:spPr>
          <a:xfrm>
            <a:off x="0" y="1058864"/>
            <a:ext cx="9144000" cy="50974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Pointers </a:t>
            </a:r>
            <a:r>
              <a:rPr lang="en-US" sz="2400" dirty="0"/>
              <a:t>can be used for more than one </a:t>
            </a:r>
            <a:r>
              <a:rPr lang="en-US" sz="2400" dirty="0" smtClean="0"/>
              <a:t>return value </a:t>
            </a:r>
            <a:r>
              <a:rPr lang="en-US" sz="2400" dirty="0"/>
              <a:t>from a function.</a:t>
            </a:r>
          </a:p>
          <a:p>
            <a:pPr marL="0" indent="0">
              <a:buNone/>
            </a:pPr>
            <a:r>
              <a:rPr lang="en-US" sz="2400" dirty="0"/>
              <a:t>void </a:t>
            </a:r>
            <a:r>
              <a:rPr lang="en-US" sz="2400" dirty="0" err="1"/>
              <a:t>func_arth</a:t>
            </a:r>
            <a:r>
              <a:rPr lang="en-US" sz="2400" dirty="0"/>
              <a:t> (char x, char * square, char * cube)</a:t>
            </a:r>
          </a:p>
          <a:p>
            <a:pPr marL="0" indent="0">
              <a:buNone/>
            </a:pPr>
            <a:r>
              <a:rPr lang="en-US" sz="2400" dirty="0"/>
              <a:t>{</a:t>
            </a:r>
          </a:p>
          <a:p>
            <a:pPr marL="0" indent="0">
              <a:buNone/>
            </a:pPr>
            <a:r>
              <a:rPr lang="en-US" sz="2400" dirty="0" smtClean="0"/>
              <a:t>	*</a:t>
            </a:r>
            <a:r>
              <a:rPr lang="en-US" sz="2400" dirty="0"/>
              <a:t>square = x*x;</a:t>
            </a:r>
          </a:p>
          <a:p>
            <a:pPr marL="0" indent="0">
              <a:buNone/>
            </a:pPr>
            <a:r>
              <a:rPr lang="en-US" sz="2400" dirty="0" smtClean="0"/>
              <a:t>	*</a:t>
            </a:r>
            <a:r>
              <a:rPr lang="en-US" sz="2400" dirty="0"/>
              <a:t>cube = x*x*x;</a:t>
            </a:r>
          </a:p>
          <a:p>
            <a:pPr marL="0" indent="0">
              <a:buNone/>
            </a:pPr>
            <a:r>
              <a:rPr lang="en-US" sz="2400" dirty="0" smtClean="0"/>
              <a:t>}</a:t>
            </a:r>
          </a:p>
          <a:p>
            <a:pPr marL="0" indent="0">
              <a:buNone/>
            </a:pPr>
            <a:r>
              <a:rPr lang="en-US" sz="2400" dirty="0" smtClean="0"/>
              <a:t>main(){</a:t>
            </a:r>
          </a:p>
          <a:p>
            <a:pPr marL="0" indent="0">
              <a:buNone/>
            </a:pPr>
            <a:r>
              <a:rPr lang="en-US" sz="2400" dirty="0" smtClean="0"/>
              <a:t>	char </a:t>
            </a:r>
            <a:r>
              <a:rPr lang="en-US" sz="2400" dirty="0" err="1" smtClean="0"/>
              <a:t>square,cube</a:t>
            </a:r>
            <a:r>
              <a:rPr lang="en-US" sz="2400" dirty="0" smtClean="0"/>
              <a:t>;</a:t>
            </a:r>
          </a:p>
          <a:p>
            <a:pPr marL="0" indent="0">
              <a:buNone/>
            </a:pPr>
            <a:r>
              <a:rPr lang="en-US" sz="2400" dirty="0" smtClean="0"/>
              <a:t>	 </a:t>
            </a:r>
            <a:r>
              <a:rPr lang="en-US" sz="2400" dirty="0" err="1" smtClean="0"/>
              <a:t>func_arth</a:t>
            </a:r>
            <a:r>
              <a:rPr lang="en-US" sz="2400" dirty="0" smtClean="0"/>
              <a:t> (5,&amp;square,&amp;cube);</a:t>
            </a:r>
          </a:p>
          <a:p>
            <a:pPr marL="0" indent="0">
              <a:buNone/>
            </a:pPr>
            <a:r>
              <a:rPr lang="en-US" sz="2400" dirty="0" smtClean="0"/>
              <a:t>}</a:t>
            </a:r>
            <a:endParaRPr lang="en-US" sz="2400" dirty="0"/>
          </a:p>
        </p:txBody>
      </p:sp>
    </p:spTree>
    <p:extLst>
      <p:ext uri="{BB962C8B-B14F-4D97-AF65-F5344CB8AC3E}">
        <p14:creationId xmlns:p14="http://schemas.microsoft.com/office/powerpoint/2010/main" val="30063514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228600"/>
            <a:ext cx="8820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Functions passing </a:t>
            </a:r>
            <a:r>
              <a:rPr lang="en-GB" sz="36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variables</a:t>
            </a:r>
          </a:p>
          <a:p>
            <a:pPr lvl="0">
              <a:defRPr/>
            </a:pPr>
            <a:r>
              <a:rPr lang="en-GB" sz="36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return</a:t>
            </a:r>
            <a:endPar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endParaRPr>
          </a:p>
        </p:txBody>
      </p:sp>
      <p:sp>
        <p:nvSpPr>
          <p:cNvPr id="6" name="Content Placeholder 2"/>
          <p:cNvSpPr txBox="1">
            <a:spLocks/>
          </p:cNvSpPr>
          <p:nvPr/>
        </p:nvSpPr>
        <p:spPr>
          <a:xfrm>
            <a:off x="295275" y="1295400"/>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Tx/>
              <a:buNone/>
            </a:pPr>
            <a:r>
              <a:rPr lang="en-US" sz="2400" dirty="0" smtClean="0"/>
              <a:t>//Passing by value </a:t>
            </a:r>
          </a:p>
          <a:p>
            <a:pPr>
              <a:lnSpc>
                <a:spcPct val="90000"/>
              </a:lnSpc>
              <a:buFontTx/>
              <a:buNone/>
            </a:pPr>
            <a:r>
              <a:rPr lang="en-US" sz="2400" dirty="0" smtClean="0"/>
              <a:t>int </a:t>
            </a:r>
            <a:r>
              <a:rPr lang="en-US" sz="2400" dirty="0" err="1" smtClean="0"/>
              <a:t>sumArray</a:t>
            </a:r>
            <a:r>
              <a:rPr lang="en-US" sz="2400" dirty="0" smtClean="0"/>
              <a:t>(int a[ ], int size){</a:t>
            </a:r>
          </a:p>
          <a:p>
            <a:pPr>
              <a:lnSpc>
                <a:spcPct val="90000"/>
              </a:lnSpc>
              <a:buFontTx/>
              <a:buNone/>
            </a:pPr>
            <a:r>
              <a:rPr lang="en-US" sz="2400" dirty="0" smtClean="0"/>
              <a:t>	int I, sum=0; for (I=0; I&lt;size; I++) sum+=a[I]; return sum;</a:t>
            </a:r>
          </a:p>
          <a:p>
            <a:pPr>
              <a:lnSpc>
                <a:spcPct val="90000"/>
              </a:lnSpc>
              <a:buFontTx/>
              <a:buNone/>
            </a:pPr>
            <a:r>
              <a:rPr lang="en-US" sz="2400" dirty="0" smtClean="0"/>
              <a:t>}</a:t>
            </a:r>
          </a:p>
          <a:p>
            <a:pPr>
              <a:lnSpc>
                <a:spcPct val="90000"/>
              </a:lnSpc>
              <a:buFontTx/>
              <a:buNone/>
            </a:pPr>
            <a:r>
              <a:rPr lang="en-US" sz="2400" dirty="0" smtClean="0"/>
              <a:t>//pass by address</a:t>
            </a:r>
          </a:p>
          <a:p>
            <a:pPr>
              <a:lnSpc>
                <a:spcPct val="90000"/>
              </a:lnSpc>
              <a:buFontTx/>
              <a:buNone/>
            </a:pPr>
            <a:r>
              <a:rPr lang="en-US" sz="2400" dirty="0" smtClean="0"/>
              <a:t>void </a:t>
            </a:r>
            <a:r>
              <a:rPr lang="en-US" sz="2400" dirty="0" err="1" smtClean="0"/>
              <a:t>sumArray</a:t>
            </a:r>
            <a:r>
              <a:rPr lang="en-US" sz="2400" dirty="0" smtClean="0"/>
              <a:t>(int a[ ], int size, int * </a:t>
            </a:r>
            <a:r>
              <a:rPr lang="en-US" sz="2400" dirty="0" err="1" smtClean="0"/>
              <a:t>sumPtr</a:t>
            </a:r>
            <a:r>
              <a:rPr lang="en-US" sz="2400" dirty="0" smtClean="0"/>
              <a:t>) {</a:t>
            </a:r>
          </a:p>
          <a:p>
            <a:pPr>
              <a:lnSpc>
                <a:spcPct val="90000"/>
              </a:lnSpc>
              <a:buFontTx/>
              <a:buNone/>
            </a:pPr>
            <a:r>
              <a:rPr lang="en-US" sz="2400" dirty="0" smtClean="0"/>
              <a:t>	int i, *</a:t>
            </a:r>
            <a:r>
              <a:rPr lang="en-US" sz="2400" dirty="0" err="1" smtClean="0"/>
              <a:t>sumPtr</a:t>
            </a:r>
            <a:r>
              <a:rPr lang="en-US" sz="2400" dirty="0" smtClean="0"/>
              <a:t>=0; for (i=0; i&lt;size; i++) *</a:t>
            </a:r>
            <a:r>
              <a:rPr lang="en-US" sz="2400" dirty="0" err="1" smtClean="0"/>
              <a:t>sumPtr</a:t>
            </a:r>
            <a:r>
              <a:rPr lang="en-US" sz="2400" dirty="0" smtClean="0"/>
              <a:t>+=a[i];</a:t>
            </a:r>
          </a:p>
          <a:p>
            <a:pPr>
              <a:lnSpc>
                <a:spcPct val="90000"/>
              </a:lnSpc>
              <a:buFontTx/>
              <a:buNone/>
            </a:pPr>
            <a:r>
              <a:rPr lang="en-US" sz="2400" dirty="0" smtClean="0"/>
              <a:t>}</a:t>
            </a:r>
          </a:p>
          <a:p>
            <a:endParaRPr lang="en-US" sz="2400" dirty="0"/>
          </a:p>
        </p:txBody>
      </p:sp>
    </p:spTree>
    <p:extLst>
      <p:ext uri="{BB962C8B-B14F-4D97-AF65-F5344CB8AC3E}">
        <p14:creationId xmlns:p14="http://schemas.microsoft.com/office/powerpoint/2010/main" val="3407738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304800"/>
            <a:ext cx="88201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versus Arrays</a:t>
            </a: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endParaRPr lang="en-US" sz="2400" dirty="0" smtClean="0"/>
          </a:p>
          <a:p>
            <a:r>
              <a:rPr lang="en-US" sz="2400" dirty="0" smtClean="0"/>
              <a:t>An array name is considered as a constant pointer that always points to the first element in the array. </a:t>
            </a:r>
          </a:p>
          <a:p>
            <a:r>
              <a:rPr lang="en-US" sz="2400" dirty="0" smtClean="0"/>
              <a:t>Pointers can be used to do any operations involving array subscribing.</a:t>
            </a:r>
            <a:endParaRPr lang="en-US" sz="2400" dirty="0"/>
          </a:p>
        </p:txBody>
      </p:sp>
    </p:spTree>
    <p:extLst>
      <p:ext uri="{BB962C8B-B14F-4D97-AF65-F5344CB8AC3E}">
        <p14:creationId xmlns:p14="http://schemas.microsoft.com/office/powerpoint/2010/main" val="22702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versus Arrays</a:t>
            </a:r>
          </a:p>
        </p:txBody>
      </p:sp>
      <p:sp>
        <p:nvSpPr>
          <p:cNvPr id="7" name="Rectangle 3"/>
          <p:cNvSpPr txBox="1">
            <a:spLocks/>
          </p:cNvSpPr>
          <p:nvPr/>
        </p:nvSpPr>
        <p:spPr>
          <a:xfrm>
            <a:off x="228600" y="1295400"/>
            <a:ext cx="4953000" cy="4830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2" pitchFamily="18" charset="2"/>
              <a:buNone/>
            </a:pPr>
            <a:endParaRPr lang="en-US" sz="2400" dirty="0" smtClean="0"/>
          </a:p>
          <a:p>
            <a:pPr lvl="1">
              <a:buFont typeface="Wingdings 2" pitchFamily="18" charset="2"/>
              <a:buNone/>
            </a:pPr>
            <a:r>
              <a:rPr lang="en-US" sz="2400" dirty="0" smtClean="0"/>
              <a:t>a[i]  </a:t>
            </a:r>
            <a:r>
              <a:rPr lang="en-US" sz="2400" dirty="0" smtClean="0">
                <a:sym typeface="Symbol" pitchFamily="18" charset="2"/>
              </a:rPr>
              <a:t>  *(</a:t>
            </a:r>
            <a:r>
              <a:rPr lang="en-US" sz="2400" dirty="0" err="1" smtClean="0">
                <a:sym typeface="Symbol" pitchFamily="18" charset="2"/>
              </a:rPr>
              <a:t>a+i</a:t>
            </a:r>
            <a:r>
              <a:rPr lang="en-US" sz="2400" dirty="0" smtClean="0">
                <a:sym typeface="Symbol" pitchFamily="18" charset="2"/>
              </a:rPr>
              <a:t>)</a:t>
            </a:r>
          </a:p>
          <a:p>
            <a:endParaRPr lang="en-US" sz="2400" dirty="0" smtClean="0"/>
          </a:p>
          <a:p>
            <a:r>
              <a:rPr lang="en-US" sz="2400" dirty="0" smtClean="0"/>
              <a:t>An array is passed to a function as a pointer</a:t>
            </a:r>
          </a:p>
          <a:p>
            <a:pPr lvl="1"/>
            <a:r>
              <a:rPr lang="en-US" sz="2400" dirty="0" smtClean="0"/>
              <a:t>The array size is lost!</a:t>
            </a:r>
          </a:p>
          <a:p>
            <a:endParaRPr lang="en-US" sz="2400" dirty="0" smtClean="0"/>
          </a:p>
          <a:p>
            <a:r>
              <a:rPr lang="en-US" sz="2400" dirty="0" smtClean="0"/>
              <a:t>Usually bad style to interchange arrays and pointers</a:t>
            </a:r>
          </a:p>
          <a:p>
            <a:pPr lvl="1"/>
            <a:r>
              <a:rPr lang="en-US" sz="2400" dirty="0" smtClean="0"/>
              <a:t>Avoid pointer arithmetic!</a:t>
            </a:r>
            <a:endParaRPr lang="en-US" sz="2400" dirty="0"/>
          </a:p>
        </p:txBody>
      </p:sp>
      <p:sp>
        <p:nvSpPr>
          <p:cNvPr id="8" name="Text Box 4"/>
          <p:cNvSpPr txBox="1">
            <a:spLocks noChangeArrowheads="1"/>
          </p:cNvSpPr>
          <p:nvPr/>
        </p:nvSpPr>
        <p:spPr bwMode="auto">
          <a:xfrm>
            <a:off x="5334000" y="1536700"/>
            <a:ext cx="2001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600" i="1">
                <a:latin typeface="Tahoma" pitchFamily="34" charset="0"/>
              </a:rPr>
              <a:t>Really </a:t>
            </a:r>
            <a:r>
              <a:rPr lang="en-US" sz="1600" b="1">
                <a:latin typeface="Courier New" pitchFamily="49" charset="0"/>
              </a:rPr>
              <a:t>int *array</a:t>
            </a:r>
          </a:p>
        </p:txBody>
      </p:sp>
      <p:sp>
        <p:nvSpPr>
          <p:cNvPr id="9" name="Line 5"/>
          <p:cNvSpPr>
            <a:spLocks noChangeShapeType="1"/>
          </p:cNvSpPr>
          <p:nvPr/>
        </p:nvSpPr>
        <p:spPr bwMode="auto">
          <a:xfrm>
            <a:off x="6324600" y="18288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Text Box 6"/>
          <p:cNvSpPr txBox="1">
            <a:spLocks noChangeArrowheads="1"/>
          </p:cNvSpPr>
          <p:nvPr/>
        </p:nvSpPr>
        <p:spPr bwMode="auto">
          <a:xfrm>
            <a:off x="5181600" y="2286000"/>
            <a:ext cx="3640740" cy="32932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20000"/>
              </a:spcBef>
            </a:pPr>
            <a:r>
              <a:rPr lang="en-US" sz="1600" b="1" dirty="0">
                <a:latin typeface="Courier New" pitchFamily="49" charset="0"/>
              </a:rPr>
              <a:t>int </a:t>
            </a:r>
            <a:r>
              <a:rPr lang="en-US" sz="1600" b="1" dirty="0" smtClean="0">
                <a:latin typeface="Courier New" pitchFamily="49" charset="0"/>
              </a:rPr>
              <a:t>foo(int </a:t>
            </a:r>
            <a:r>
              <a:rPr lang="en-US" sz="1600" b="1" dirty="0">
                <a:latin typeface="Courier New" pitchFamily="49" charset="0"/>
              </a:rPr>
              <a:t>array[],</a:t>
            </a:r>
          </a:p>
          <a:p>
            <a:pPr>
              <a:spcBef>
                <a:spcPct val="20000"/>
              </a:spcBef>
            </a:pPr>
            <a:r>
              <a:rPr lang="en-US" sz="1600" b="1" dirty="0">
                <a:latin typeface="Courier New" pitchFamily="49" charset="0"/>
              </a:rPr>
              <a:t>    unsigned int size)</a:t>
            </a:r>
          </a:p>
          <a:p>
            <a:pPr>
              <a:spcBef>
                <a:spcPct val="20000"/>
              </a:spcBef>
            </a:pPr>
            <a:r>
              <a:rPr lang="en-US" sz="1600" b="1" dirty="0">
                <a:latin typeface="Courier New" pitchFamily="49" charset="0"/>
              </a:rPr>
              <a:t>{</a:t>
            </a:r>
          </a:p>
          <a:p>
            <a:pPr>
              <a:spcBef>
                <a:spcPct val="20000"/>
              </a:spcBef>
            </a:pPr>
            <a:r>
              <a:rPr lang="en-US" sz="1600" b="1" dirty="0">
                <a:latin typeface="Courier New" pitchFamily="49" charset="0"/>
              </a:rPr>
              <a:t>   … array[size - 1] …</a:t>
            </a:r>
          </a:p>
          <a:p>
            <a:pPr>
              <a:spcBef>
                <a:spcPct val="20000"/>
              </a:spcBef>
            </a:pPr>
            <a:r>
              <a:rPr lang="en-US" sz="1600" b="1" dirty="0">
                <a:latin typeface="Courier New" pitchFamily="49" charset="0"/>
              </a:rPr>
              <a:t>}</a:t>
            </a:r>
          </a:p>
          <a:p>
            <a:pPr>
              <a:spcBef>
                <a:spcPct val="20000"/>
              </a:spcBef>
            </a:pPr>
            <a:endParaRPr lang="en-US" sz="1600" b="1" dirty="0">
              <a:latin typeface="Courier New" pitchFamily="49" charset="0"/>
            </a:endParaRPr>
          </a:p>
          <a:p>
            <a:pPr>
              <a:spcBef>
                <a:spcPct val="20000"/>
              </a:spcBef>
            </a:pPr>
            <a:r>
              <a:rPr lang="en-US" sz="1600" b="1" dirty="0" smtClean="0">
                <a:latin typeface="Courier New" pitchFamily="49" charset="0"/>
              </a:rPr>
              <a:t>int main(void</a:t>
            </a:r>
            <a:r>
              <a:rPr lang="en-US" sz="1600" b="1" dirty="0">
                <a:latin typeface="Courier New" pitchFamily="49" charset="0"/>
              </a:rPr>
              <a:t>)</a:t>
            </a:r>
          </a:p>
          <a:p>
            <a:pPr>
              <a:spcBef>
                <a:spcPct val="20000"/>
              </a:spcBef>
            </a:pPr>
            <a:r>
              <a:rPr lang="en-US" sz="1600" b="1" dirty="0">
                <a:latin typeface="Courier New" pitchFamily="49" charset="0"/>
              </a:rPr>
              <a:t>{</a:t>
            </a:r>
          </a:p>
          <a:p>
            <a:pPr>
              <a:spcBef>
                <a:spcPct val="20000"/>
              </a:spcBef>
            </a:pPr>
            <a:r>
              <a:rPr lang="en-US" sz="1600" b="1" dirty="0">
                <a:latin typeface="Courier New" pitchFamily="49" charset="0"/>
              </a:rPr>
              <a:t>   int a[10], b[5];</a:t>
            </a:r>
          </a:p>
          <a:p>
            <a:pPr>
              <a:spcBef>
                <a:spcPct val="20000"/>
              </a:spcBef>
            </a:pPr>
            <a:r>
              <a:rPr lang="en-US" sz="1600" b="1" dirty="0">
                <a:latin typeface="Courier New" pitchFamily="49" charset="0"/>
              </a:rPr>
              <a:t>   … foo(a, 10)… foo(b, 5) …</a:t>
            </a:r>
          </a:p>
          <a:p>
            <a:pPr>
              <a:spcBef>
                <a:spcPct val="20000"/>
              </a:spcBef>
            </a:pPr>
            <a:r>
              <a:rPr lang="en-US" sz="1600" b="1" dirty="0">
                <a:latin typeface="Courier New" pitchFamily="49" charset="0"/>
              </a:rPr>
              <a:t>}</a:t>
            </a:r>
            <a:endParaRPr lang="en-US" sz="2400" b="1" u="sng" dirty="0">
              <a:latin typeface="Courier New" pitchFamily="49" charset="0"/>
            </a:endParaRPr>
          </a:p>
        </p:txBody>
      </p:sp>
      <p:sp>
        <p:nvSpPr>
          <p:cNvPr id="11" name="Text Box 7"/>
          <p:cNvSpPr txBox="1">
            <a:spLocks noChangeArrowheads="1"/>
          </p:cNvSpPr>
          <p:nvPr/>
        </p:nvSpPr>
        <p:spPr bwMode="auto">
          <a:xfrm>
            <a:off x="7358063" y="1371600"/>
            <a:ext cx="1444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600">
                <a:latin typeface="Tahoma" pitchFamily="34" charset="0"/>
              </a:rPr>
              <a:t>Must explicitly</a:t>
            </a:r>
          </a:p>
          <a:p>
            <a:r>
              <a:rPr lang="en-US" sz="1600">
                <a:latin typeface="Tahoma" pitchFamily="34" charset="0"/>
              </a:rPr>
              <a:t>pass the size</a:t>
            </a:r>
          </a:p>
        </p:txBody>
      </p:sp>
      <p:sp>
        <p:nvSpPr>
          <p:cNvPr id="12" name="Line 8"/>
          <p:cNvSpPr>
            <a:spLocks noChangeShapeType="1"/>
          </p:cNvSpPr>
          <p:nvPr/>
        </p:nvSpPr>
        <p:spPr bwMode="auto">
          <a:xfrm flipH="1">
            <a:off x="7620000" y="1905000"/>
            <a:ext cx="381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Text Box 9"/>
          <p:cNvSpPr txBox="1">
            <a:spLocks noChangeArrowheads="1"/>
          </p:cNvSpPr>
          <p:nvPr/>
        </p:nvSpPr>
        <p:spPr bwMode="auto">
          <a:xfrm>
            <a:off x="5791200" y="830263"/>
            <a:ext cx="222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dirty="0">
                <a:latin typeface="Tahoma" pitchFamily="34" charset="0"/>
              </a:rPr>
              <a:t>Passing arrays:</a:t>
            </a:r>
          </a:p>
        </p:txBody>
      </p:sp>
    </p:spTree>
    <p:extLst>
      <p:ext uri="{BB962C8B-B14F-4D97-AF65-F5344CB8AC3E}">
        <p14:creationId xmlns:p14="http://schemas.microsoft.com/office/powerpoint/2010/main" val="31929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Variable/functions names</a:t>
            </a:r>
            <a:endParaRPr lang="en-US" dirty="0"/>
          </a:p>
        </p:txBody>
      </p:sp>
      <p:sp>
        <p:nvSpPr>
          <p:cNvPr id="3" name="Content Placeholder 2"/>
          <p:cNvSpPr>
            <a:spLocks noGrp="1"/>
          </p:cNvSpPr>
          <p:nvPr>
            <p:ph idx="1"/>
          </p:nvPr>
        </p:nvSpPr>
        <p:spPr/>
        <p:txBody>
          <a:bodyPr/>
          <a:lstStyle/>
          <a:p>
            <a:r>
              <a:rPr lang="en-US" smtClean="0"/>
              <a:t>must start with an alphabetic character or ‘_’.  </a:t>
            </a:r>
          </a:p>
          <a:p>
            <a:r>
              <a:rPr lang="en-US" smtClean="0"/>
              <a:t>They may contain numeric digits as well but cannot start with a digit. </a:t>
            </a:r>
            <a:endParaRPr lang="ar-SA" smtClean="0"/>
          </a:p>
          <a:p>
            <a:r>
              <a:rPr lang="en-US" smtClean="0"/>
              <a:t>countDown10_1</a:t>
            </a:r>
          </a:p>
          <a:p>
            <a:r>
              <a:rPr lang="en-US" smtClean="0"/>
              <a:t> Common naming strategies are ‘CamelCase’, ‘lowerUpper’, and ‘under_bar’.  Some people use complicated schemes but I prefer lowerUpper.</a:t>
            </a:r>
          </a:p>
          <a:p>
            <a:r>
              <a:rPr lang="en-US" smtClean="0"/>
              <a:t>not one of C Keywords 32 reserved C keywords</a:t>
            </a:r>
          </a:p>
          <a:p>
            <a:pPr lvl="1"/>
            <a:r>
              <a:rPr lang="en-US" smtClean="0"/>
              <a:t>auto, break, case, char, const, continue, default, do, double, else, enum, extern ,float, for, goto, if, int, long, register, return, short, signed, sizeof, static, struct , switch, typedef, union, unsigned, void, volatile, while</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a:p>
        </p:txBody>
      </p:sp>
      <p:sp>
        <p:nvSpPr>
          <p:cNvPr id="5" name="Slide Number Placeholder 4"/>
          <p:cNvSpPr>
            <a:spLocks noGrp="1"/>
          </p:cNvSpPr>
          <p:nvPr>
            <p:ph type="sldNum" sz="quarter" idx="12"/>
          </p:nvPr>
        </p:nvSpPr>
        <p:spPr/>
        <p:txBody>
          <a:bodyPr/>
          <a:lstStyle/>
          <a:p>
            <a:fld id="{8786C6BC-55CD-4DA7-A85D-0461BDA2E211}" type="slidenum">
              <a:rPr lang="en-US" smtClean="0"/>
              <a:pPr/>
              <a:t>11</a:t>
            </a:fld>
            <a:endParaRPr lang="en-US"/>
          </a:p>
        </p:txBody>
      </p:sp>
    </p:spTree>
    <p:extLst>
      <p:ext uri="{BB962C8B-B14F-4D97-AF65-F5344CB8AC3E}">
        <p14:creationId xmlns:p14="http://schemas.microsoft.com/office/powerpoint/2010/main" val="8244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versus Arrays</a:t>
            </a: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int b[5], *</a:t>
            </a:r>
            <a:r>
              <a:rPr lang="en-US" sz="2400" dirty="0" err="1" smtClean="0"/>
              <a:t>bPtr</a:t>
            </a:r>
            <a:r>
              <a:rPr lang="en-US" sz="2400" dirty="0" smtClean="0"/>
              <a:t>;</a:t>
            </a:r>
          </a:p>
          <a:p>
            <a:r>
              <a:rPr lang="en-US" sz="2400" dirty="0" smtClean="0"/>
              <a:t>b++; //compiler error</a:t>
            </a:r>
          </a:p>
          <a:p>
            <a:r>
              <a:rPr lang="en-US" sz="2400" dirty="0" smtClean="0"/>
              <a:t>b=</a:t>
            </a:r>
            <a:r>
              <a:rPr lang="en-US" sz="2400" dirty="0" err="1" smtClean="0"/>
              <a:t>bPtr</a:t>
            </a:r>
            <a:r>
              <a:rPr lang="en-US" sz="2400" dirty="0" smtClean="0"/>
              <a:t>; //compiler error</a:t>
            </a:r>
          </a:p>
          <a:p>
            <a:r>
              <a:rPr lang="en-US" sz="2400" dirty="0" err="1" smtClean="0"/>
              <a:t>bPtr</a:t>
            </a:r>
            <a:r>
              <a:rPr lang="en-US" sz="2400" dirty="0" smtClean="0"/>
              <a:t>=b;    </a:t>
            </a:r>
            <a:r>
              <a:rPr lang="en-US" sz="2400" dirty="0" smtClean="0">
                <a:sym typeface="Wingdings" pitchFamily="2" charset="2"/>
              </a:rPr>
              <a:t> </a:t>
            </a:r>
            <a:r>
              <a:rPr lang="en-US" sz="2400" dirty="0" err="1" smtClean="0"/>
              <a:t>bPtr</a:t>
            </a:r>
            <a:r>
              <a:rPr lang="en-US" sz="2400" dirty="0" smtClean="0"/>
              <a:t>=&amp;b[0];</a:t>
            </a:r>
          </a:p>
          <a:p>
            <a:r>
              <a:rPr lang="en-US" sz="2400" dirty="0" smtClean="0"/>
              <a:t>if (b==&amp;b[0]) …//always true</a:t>
            </a:r>
          </a:p>
          <a:p>
            <a:r>
              <a:rPr lang="en-US" sz="2400" dirty="0" err="1"/>
              <a:t>ptr</a:t>
            </a:r>
            <a:r>
              <a:rPr lang="en-US" sz="2400" dirty="0"/>
              <a:t>[5]=</a:t>
            </a:r>
            <a:r>
              <a:rPr lang="en-US" sz="2400" dirty="0" smtClean="0"/>
              <a:t>3;//</a:t>
            </a:r>
            <a:r>
              <a:rPr lang="en-US" sz="2400" dirty="0"/>
              <a:t>work as array </a:t>
            </a:r>
            <a:r>
              <a:rPr lang="en-US" sz="2400" dirty="0" smtClean="0"/>
              <a:t>exactly</a:t>
            </a:r>
          </a:p>
        </p:txBody>
      </p:sp>
    </p:spTree>
    <p:extLst>
      <p:ext uri="{BB962C8B-B14F-4D97-AF65-F5344CB8AC3E}">
        <p14:creationId xmlns:p14="http://schemas.microsoft.com/office/powerpoint/2010/main" val="243674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Accessing pointers as array</a:t>
            </a: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char </a:t>
            </a:r>
            <a:r>
              <a:rPr lang="en-US" sz="2400" dirty="0" err="1" smtClean="0"/>
              <a:t>ch,arr</a:t>
            </a:r>
            <a:r>
              <a:rPr lang="en-US" sz="2400" dirty="0" smtClean="0"/>
              <a:t>[3]={0,1,2},*</a:t>
            </a:r>
            <a:r>
              <a:rPr lang="en-US" sz="2400" dirty="0" err="1" smtClean="0"/>
              <a:t>ptr</a:t>
            </a:r>
            <a:r>
              <a:rPr lang="en-US" sz="2400" dirty="0" smtClean="0"/>
              <a:t>=</a:t>
            </a:r>
            <a:r>
              <a:rPr lang="en-US" sz="2400" dirty="0" err="1" smtClean="0"/>
              <a:t>arr</a:t>
            </a:r>
            <a:r>
              <a:rPr lang="en-US" sz="2400" dirty="0" smtClean="0"/>
              <a:t>;</a:t>
            </a:r>
            <a:endParaRPr lang="en-US" sz="2400" dirty="0"/>
          </a:p>
          <a:p>
            <a:pPr marL="0" indent="0">
              <a:buNone/>
            </a:pPr>
            <a:r>
              <a:rPr lang="en-US" sz="2400" dirty="0" err="1"/>
              <a:t>ch</a:t>
            </a:r>
            <a:r>
              <a:rPr lang="en-US" sz="2400" dirty="0"/>
              <a:t> = </a:t>
            </a:r>
            <a:r>
              <a:rPr lang="en-US" sz="2400" dirty="0" err="1" smtClean="0"/>
              <a:t>arr</a:t>
            </a:r>
            <a:r>
              <a:rPr lang="en-US" sz="2400" dirty="0" smtClean="0"/>
              <a:t>[1</a:t>
            </a:r>
            <a:r>
              <a:rPr lang="en-US" sz="2400" dirty="0"/>
              <a:t>]; // array indexing</a:t>
            </a:r>
          </a:p>
          <a:p>
            <a:pPr marL="0" indent="0">
              <a:buNone/>
            </a:pPr>
            <a:r>
              <a:rPr lang="en-US" sz="2400" dirty="0" err="1"/>
              <a:t>ch</a:t>
            </a:r>
            <a:r>
              <a:rPr lang="en-US" sz="2400" dirty="0"/>
              <a:t> = </a:t>
            </a:r>
            <a:r>
              <a:rPr lang="en-US" sz="2400" dirty="0" err="1" smtClean="0"/>
              <a:t>ptr</a:t>
            </a:r>
            <a:r>
              <a:rPr lang="en-US" sz="2400" dirty="0" smtClean="0"/>
              <a:t>[1</a:t>
            </a:r>
            <a:r>
              <a:rPr lang="en-US" sz="2400" dirty="0"/>
              <a:t>]; // pointer indexing</a:t>
            </a:r>
          </a:p>
          <a:p>
            <a:pPr marL="0" indent="0">
              <a:buNone/>
            </a:pPr>
            <a:r>
              <a:rPr lang="en-US" sz="2400" dirty="0" err="1"/>
              <a:t>ch</a:t>
            </a:r>
            <a:r>
              <a:rPr lang="en-US" sz="2400" dirty="0"/>
              <a:t> = </a:t>
            </a:r>
            <a:r>
              <a:rPr lang="en-US" sz="2400" dirty="0" smtClean="0"/>
              <a:t>*(ptr+1</a:t>
            </a:r>
            <a:r>
              <a:rPr lang="en-US" sz="2400" dirty="0"/>
              <a:t>); //pointer arithmetic</a:t>
            </a:r>
            <a:endParaRPr lang="en-US" sz="2400" dirty="0" smtClean="0"/>
          </a:p>
        </p:txBody>
      </p:sp>
      <p:sp>
        <p:nvSpPr>
          <p:cNvPr id="2" name="Rectangle 1"/>
          <p:cNvSpPr/>
          <p:nvPr/>
        </p:nvSpPr>
        <p:spPr>
          <a:xfrm>
            <a:off x="300038" y="3645694"/>
            <a:ext cx="4572000" cy="1200329"/>
          </a:xfrm>
          <a:prstGeom prst="rect">
            <a:avLst/>
          </a:prstGeom>
        </p:spPr>
        <p:txBody>
          <a:bodyPr>
            <a:spAutoFit/>
          </a:bodyPr>
          <a:lstStyle/>
          <a:p>
            <a:r>
              <a:rPr lang="en-US" sz="2400" dirty="0" err="1"/>
              <a:t>arr</a:t>
            </a:r>
            <a:r>
              <a:rPr lang="en-US" sz="2400" dirty="0"/>
              <a:t>[3]=100;</a:t>
            </a:r>
          </a:p>
          <a:p>
            <a:r>
              <a:rPr lang="en-US" sz="2400" dirty="0"/>
              <a:t>3[</a:t>
            </a:r>
            <a:r>
              <a:rPr lang="en-US" sz="2400" dirty="0" err="1"/>
              <a:t>arr</a:t>
            </a:r>
            <a:r>
              <a:rPr lang="en-US" sz="2400" dirty="0" smtClean="0"/>
              <a:t>]=100;</a:t>
            </a:r>
          </a:p>
          <a:p>
            <a:r>
              <a:rPr lang="en-US" sz="2400" dirty="0" smtClean="0"/>
              <a:t>Is the same??</a:t>
            </a:r>
            <a:endParaRPr lang="en-US" sz="2400" dirty="0"/>
          </a:p>
        </p:txBody>
      </p:sp>
    </p:spTree>
    <p:extLst>
      <p:ext uri="{BB962C8B-B14F-4D97-AF65-F5344CB8AC3E}">
        <p14:creationId xmlns:p14="http://schemas.microsoft.com/office/powerpoint/2010/main" val="426061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Accessing pointers as array</a:t>
            </a: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Tx/>
              <a:buNone/>
            </a:pPr>
            <a:r>
              <a:rPr lang="en-US" sz="2400" dirty="0"/>
              <a:t>Given the declaration</a:t>
            </a:r>
          </a:p>
          <a:p>
            <a:pPr>
              <a:lnSpc>
                <a:spcPct val="90000"/>
              </a:lnSpc>
              <a:buFontTx/>
              <a:buNone/>
            </a:pPr>
            <a:r>
              <a:rPr lang="en-US" sz="2400" dirty="0"/>
              <a:t>	   int b[3][3] = {{1,3,5}, {7,9,11}, {13,15,17}};</a:t>
            </a:r>
          </a:p>
          <a:p>
            <a:pPr>
              <a:lnSpc>
                <a:spcPct val="90000"/>
              </a:lnSpc>
              <a:buFontTx/>
              <a:buNone/>
            </a:pPr>
            <a:r>
              <a:rPr lang="en-US" sz="2400" dirty="0"/>
              <a:t>	b 		is a pointer to b[0]</a:t>
            </a:r>
          </a:p>
          <a:p>
            <a:pPr>
              <a:lnSpc>
                <a:spcPct val="90000"/>
              </a:lnSpc>
              <a:buFontTx/>
              <a:buNone/>
            </a:pPr>
            <a:r>
              <a:rPr lang="en-US" sz="2400" dirty="0"/>
              <a:t>	b[0] 		is </a:t>
            </a:r>
            <a:r>
              <a:rPr lang="en-US" sz="2400" dirty="0" smtClean="0"/>
              <a:t>a </a:t>
            </a:r>
            <a:r>
              <a:rPr lang="en-US" sz="2400" dirty="0"/>
              <a:t>pointer to b[0][0]</a:t>
            </a:r>
          </a:p>
          <a:p>
            <a:pPr>
              <a:lnSpc>
                <a:spcPct val="90000"/>
              </a:lnSpc>
              <a:buFontTx/>
              <a:buNone/>
            </a:pPr>
            <a:r>
              <a:rPr lang="en-US" sz="2400" dirty="0"/>
              <a:t>	b[1] 		is a pointer to b[1][0] </a:t>
            </a:r>
          </a:p>
          <a:p>
            <a:pPr>
              <a:lnSpc>
                <a:spcPct val="90000"/>
              </a:lnSpc>
              <a:buFontTx/>
              <a:buNone/>
            </a:pPr>
            <a:r>
              <a:rPr lang="en-US" sz="2400" dirty="0"/>
              <a:t>	b[2] 		is a pointer to b[2][0] </a:t>
            </a:r>
          </a:p>
          <a:p>
            <a:pPr>
              <a:lnSpc>
                <a:spcPct val="90000"/>
              </a:lnSpc>
              <a:buFontTx/>
              <a:buNone/>
            </a:pPr>
            <a:r>
              <a:rPr lang="en-US" sz="2400" dirty="0"/>
              <a:t>	*b 		is a value of </a:t>
            </a:r>
            <a:r>
              <a:rPr lang="en-US" sz="2400" dirty="0" smtClean="0"/>
              <a:t>b[0</a:t>
            </a:r>
            <a:r>
              <a:rPr lang="en-US" sz="2400" dirty="0"/>
              <a:t>]  (special case) </a:t>
            </a:r>
          </a:p>
          <a:p>
            <a:pPr>
              <a:lnSpc>
                <a:spcPct val="90000"/>
              </a:lnSpc>
              <a:buFontTx/>
              <a:buNone/>
            </a:pPr>
            <a:r>
              <a:rPr lang="en-US" sz="2400" dirty="0"/>
              <a:t>	*b[1] 	is the value of b[1][0] (which is 7)</a:t>
            </a:r>
          </a:p>
          <a:p>
            <a:pPr>
              <a:lnSpc>
                <a:spcPct val="90000"/>
              </a:lnSpc>
              <a:buFontTx/>
              <a:buNone/>
            </a:pPr>
            <a:r>
              <a:rPr lang="en-US" sz="2400" dirty="0"/>
              <a:t>	*b[2] + 1 	is the value of b[2][0] + 1 (which is 14)</a:t>
            </a:r>
          </a:p>
        </p:txBody>
      </p:sp>
    </p:spTree>
    <p:extLst>
      <p:ext uri="{BB962C8B-B14F-4D97-AF65-F5344CB8AC3E}">
        <p14:creationId xmlns:p14="http://schemas.microsoft.com/office/powerpoint/2010/main" val="4249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versus Arrays</a:t>
            </a:r>
          </a:p>
        </p:txBody>
      </p:sp>
      <p:sp>
        <p:nvSpPr>
          <p:cNvPr id="14" name="Text Box 3"/>
          <p:cNvSpPr txBox="1">
            <a:spLocks noChangeArrowheads="1"/>
          </p:cNvSpPr>
          <p:nvPr/>
        </p:nvSpPr>
        <p:spPr bwMode="auto">
          <a:xfrm>
            <a:off x="533400" y="1680605"/>
            <a:ext cx="4419600" cy="41796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20000"/>
              </a:spcBef>
            </a:pPr>
            <a:r>
              <a:rPr lang="en-US" sz="1600" b="1" dirty="0" err="1">
                <a:latin typeface="+mn-lt"/>
              </a:rPr>
              <a:t>int</a:t>
            </a:r>
            <a:r>
              <a:rPr lang="en-US" sz="1600" b="1" dirty="0">
                <a:latin typeface="+mn-lt"/>
              </a:rPr>
              <a:t> </a:t>
            </a:r>
            <a:r>
              <a:rPr lang="en-US" sz="1600" b="1" dirty="0" smtClean="0">
                <a:latin typeface="+mn-lt"/>
              </a:rPr>
              <a:t>foo(</a:t>
            </a:r>
            <a:r>
              <a:rPr lang="en-US" sz="1600" b="1" dirty="0" err="1" smtClean="0">
                <a:latin typeface="+mn-lt"/>
              </a:rPr>
              <a:t>int</a:t>
            </a:r>
            <a:r>
              <a:rPr lang="en-US" sz="1600" b="1" dirty="0" smtClean="0">
                <a:latin typeface="+mn-lt"/>
              </a:rPr>
              <a:t> </a:t>
            </a:r>
            <a:r>
              <a:rPr lang="en-US" sz="1600" b="1" dirty="0">
                <a:latin typeface="+mn-lt"/>
              </a:rPr>
              <a:t>array[],</a:t>
            </a:r>
          </a:p>
          <a:p>
            <a:pPr>
              <a:spcBef>
                <a:spcPct val="20000"/>
              </a:spcBef>
            </a:pPr>
            <a:r>
              <a:rPr lang="en-US" sz="1600" b="1" dirty="0">
                <a:latin typeface="+mn-lt"/>
              </a:rPr>
              <a:t>    unsigned int size)</a:t>
            </a:r>
          </a:p>
          <a:p>
            <a:pPr>
              <a:spcBef>
                <a:spcPct val="20000"/>
              </a:spcBef>
            </a:pPr>
            <a:r>
              <a:rPr lang="en-US" sz="1600" b="1" dirty="0">
                <a:latin typeface="+mn-lt"/>
              </a:rPr>
              <a:t>{</a:t>
            </a:r>
          </a:p>
          <a:p>
            <a:pPr>
              <a:spcBef>
                <a:spcPct val="20000"/>
              </a:spcBef>
            </a:pPr>
            <a:r>
              <a:rPr lang="en-US" sz="1600" b="1" dirty="0">
                <a:latin typeface="+mn-lt"/>
              </a:rPr>
              <a:t>   …</a:t>
            </a:r>
          </a:p>
          <a:p>
            <a:pPr>
              <a:spcBef>
                <a:spcPct val="20000"/>
              </a:spcBef>
            </a:pPr>
            <a:r>
              <a:rPr lang="en-US" sz="1600" b="1" dirty="0">
                <a:latin typeface="+mn-lt"/>
              </a:rPr>
              <a:t>   </a:t>
            </a:r>
            <a:r>
              <a:rPr lang="en-US" sz="1600" b="1" dirty="0" err="1">
                <a:latin typeface="+mn-lt"/>
              </a:rPr>
              <a:t>printf</a:t>
            </a:r>
            <a:r>
              <a:rPr lang="en-US" sz="1600" b="1" dirty="0">
                <a:latin typeface="+mn-lt"/>
              </a:rPr>
              <a:t>(“%d\n”, </a:t>
            </a:r>
            <a:r>
              <a:rPr lang="en-US" sz="1600" b="1" dirty="0" err="1">
                <a:latin typeface="+mn-lt"/>
              </a:rPr>
              <a:t>sizeof</a:t>
            </a:r>
            <a:r>
              <a:rPr lang="en-US" sz="1600" b="1" dirty="0">
                <a:latin typeface="+mn-lt"/>
              </a:rPr>
              <a:t>(array));</a:t>
            </a:r>
          </a:p>
          <a:p>
            <a:pPr>
              <a:spcBef>
                <a:spcPct val="20000"/>
              </a:spcBef>
            </a:pPr>
            <a:r>
              <a:rPr lang="en-US" sz="1600" b="1" dirty="0">
                <a:latin typeface="+mn-lt"/>
              </a:rPr>
              <a:t>}</a:t>
            </a:r>
          </a:p>
          <a:p>
            <a:pPr>
              <a:spcBef>
                <a:spcPct val="20000"/>
              </a:spcBef>
            </a:pPr>
            <a:endParaRPr lang="en-US" sz="1600" b="1" dirty="0" smtClean="0">
              <a:latin typeface="+mn-lt"/>
            </a:endParaRPr>
          </a:p>
          <a:p>
            <a:pPr>
              <a:spcBef>
                <a:spcPct val="20000"/>
              </a:spcBef>
            </a:pPr>
            <a:endParaRPr lang="en-US" sz="1600" b="1" dirty="0">
              <a:latin typeface="+mn-lt"/>
            </a:endParaRPr>
          </a:p>
          <a:p>
            <a:pPr>
              <a:spcBef>
                <a:spcPct val="20000"/>
              </a:spcBef>
            </a:pPr>
            <a:r>
              <a:rPr lang="en-US" sz="1600" b="1" dirty="0" smtClean="0">
                <a:latin typeface="+mn-lt"/>
              </a:rPr>
              <a:t>Int main(void</a:t>
            </a:r>
            <a:r>
              <a:rPr lang="en-US" sz="1600" b="1" dirty="0">
                <a:latin typeface="+mn-lt"/>
              </a:rPr>
              <a:t>)</a:t>
            </a:r>
          </a:p>
          <a:p>
            <a:pPr>
              <a:spcBef>
                <a:spcPct val="20000"/>
              </a:spcBef>
            </a:pPr>
            <a:r>
              <a:rPr lang="en-US" sz="1600" b="1" dirty="0">
                <a:latin typeface="+mn-lt"/>
              </a:rPr>
              <a:t>{</a:t>
            </a:r>
          </a:p>
          <a:p>
            <a:pPr>
              <a:spcBef>
                <a:spcPct val="20000"/>
              </a:spcBef>
            </a:pPr>
            <a:r>
              <a:rPr lang="en-US" sz="1600" b="1" dirty="0">
                <a:latin typeface="+mn-lt"/>
              </a:rPr>
              <a:t>   int a[10], b[5];</a:t>
            </a:r>
          </a:p>
          <a:p>
            <a:pPr>
              <a:spcBef>
                <a:spcPct val="20000"/>
              </a:spcBef>
            </a:pPr>
            <a:r>
              <a:rPr lang="en-US" sz="1600" b="1" dirty="0">
                <a:latin typeface="+mn-lt"/>
              </a:rPr>
              <a:t>   … foo(a, 10)… foo(b, 5) …</a:t>
            </a:r>
          </a:p>
          <a:p>
            <a:pPr>
              <a:spcBef>
                <a:spcPct val="20000"/>
              </a:spcBef>
            </a:pPr>
            <a:r>
              <a:rPr lang="en-US" sz="1600" b="1" dirty="0">
                <a:latin typeface="+mn-lt"/>
              </a:rPr>
              <a:t>   </a:t>
            </a:r>
            <a:r>
              <a:rPr lang="en-US" sz="1600" b="1" dirty="0" err="1">
                <a:latin typeface="+mn-lt"/>
              </a:rPr>
              <a:t>printf</a:t>
            </a:r>
            <a:r>
              <a:rPr lang="en-US" sz="1600" b="1" dirty="0">
                <a:latin typeface="+mn-lt"/>
              </a:rPr>
              <a:t>(“%d\n”, </a:t>
            </a:r>
            <a:r>
              <a:rPr lang="en-US" sz="1600" b="1" dirty="0" err="1">
                <a:latin typeface="+mn-lt"/>
              </a:rPr>
              <a:t>sizeof</a:t>
            </a:r>
            <a:r>
              <a:rPr lang="en-US" sz="1600" b="1" dirty="0">
                <a:latin typeface="+mn-lt"/>
              </a:rPr>
              <a:t>(a));</a:t>
            </a:r>
          </a:p>
          <a:p>
            <a:pPr>
              <a:spcBef>
                <a:spcPct val="20000"/>
              </a:spcBef>
            </a:pPr>
            <a:r>
              <a:rPr lang="en-US" sz="1600" b="1" dirty="0">
                <a:latin typeface="+mn-lt"/>
              </a:rPr>
              <a:t>}</a:t>
            </a:r>
            <a:endParaRPr lang="en-US" sz="2400" b="1" u="sng" dirty="0">
              <a:latin typeface="+mn-lt"/>
            </a:endParaRPr>
          </a:p>
        </p:txBody>
      </p:sp>
      <p:sp>
        <p:nvSpPr>
          <p:cNvPr id="15" name="Line 4"/>
          <p:cNvSpPr>
            <a:spLocks noChangeShapeType="1"/>
          </p:cNvSpPr>
          <p:nvPr/>
        </p:nvSpPr>
        <p:spPr bwMode="auto">
          <a:xfrm flipH="1">
            <a:off x="3505200" y="2743200"/>
            <a:ext cx="1981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5"/>
          <p:cNvSpPr>
            <a:spLocks noChangeShapeType="1"/>
          </p:cNvSpPr>
          <p:nvPr/>
        </p:nvSpPr>
        <p:spPr bwMode="auto">
          <a:xfrm flipH="1">
            <a:off x="3124200" y="5105400"/>
            <a:ext cx="2362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Text Box 6"/>
          <p:cNvSpPr txBox="1">
            <a:spLocks noChangeArrowheads="1"/>
          </p:cNvSpPr>
          <p:nvPr/>
        </p:nvSpPr>
        <p:spPr bwMode="auto">
          <a:xfrm>
            <a:off x="5486400" y="2514600"/>
            <a:ext cx="233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What does this print?</a:t>
            </a:r>
          </a:p>
        </p:txBody>
      </p:sp>
      <p:sp>
        <p:nvSpPr>
          <p:cNvPr id="18" name="Text Box 7"/>
          <p:cNvSpPr txBox="1">
            <a:spLocks noChangeArrowheads="1"/>
          </p:cNvSpPr>
          <p:nvPr/>
        </p:nvSpPr>
        <p:spPr bwMode="auto">
          <a:xfrm>
            <a:off x="5486400" y="4876800"/>
            <a:ext cx="233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What does this print?</a:t>
            </a:r>
          </a:p>
        </p:txBody>
      </p:sp>
      <p:sp>
        <p:nvSpPr>
          <p:cNvPr id="19" name="Text Box 8"/>
          <p:cNvSpPr txBox="1">
            <a:spLocks noChangeArrowheads="1"/>
          </p:cNvSpPr>
          <p:nvPr/>
        </p:nvSpPr>
        <p:spPr bwMode="auto">
          <a:xfrm>
            <a:off x="8077200" y="2514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t>8</a:t>
            </a:r>
          </a:p>
        </p:txBody>
      </p:sp>
      <p:sp>
        <p:nvSpPr>
          <p:cNvPr id="20" name="Text Box 9"/>
          <p:cNvSpPr txBox="1">
            <a:spLocks noChangeArrowheads="1"/>
          </p:cNvSpPr>
          <p:nvPr/>
        </p:nvSpPr>
        <p:spPr bwMode="auto">
          <a:xfrm>
            <a:off x="7924800" y="4876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t>40</a:t>
            </a:r>
          </a:p>
        </p:txBody>
      </p:sp>
      <p:sp>
        <p:nvSpPr>
          <p:cNvPr id="21" name="Text Box 10"/>
          <p:cNvSpPr txBox="1">
            <a:spLocks noChangeArrowheads="1"/>
          </p:cNvSpPr>
          <p:nvPr/>
        </p:nvSpPr>
        <p:spPr bwMode="auto">
          <a:xfrm>
            <a:off x="5715000" y="2981325"/>
            <a:ext cx="2814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dirty="0"/>
              <a:t>... because </a:t>
            </a:r>
            <a:r>
              <a:rPr lang="en-US" sz="1600" b="1" dirty="0">
                <a:latin typeface="Courier New" pitchFamily="49" charset="0"/>
              </a:rPr>
              <a:t>array</a:t>
            </a:r>
            <a:r>
              <a:rPr lang="en-US" dirty="0"/>
              <a:t> is really</a:t>
            </a:r>
          </a:p>
          <a:p>
            <a:pPr eaLnBrk="1" hangingPunct="1"/>
            <a:r>
              <a:rPr lang="en-US" dirty="0"/>
              <a:t>a pointer</a:t>
            </a:r>
          </a:p>
        </p:txBody>
      </p:sp>
    </p:spTree>
    <p:extLst>
      <p:ext uri="{BB962C8B-B14F-4D97-AF65-F5344CB8AC3E}">
        <p14:creationId xmlns:p14="http://schemas.microsoft.com/office/powerpoint/2010/main" val="276623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versus Arrays</a:t>
            </a:r>
          </a:p>
        </p:txBody>
      </p:sp>
      <p:sp>
        <p:nvSpPr>
          <p:cNvPr id="12" name="Text Box 3"/>
          <p:cNvSpPr txBox="1">
            <a:spLocks noChangeArrowheads="1"/>
          </p:cNvSpPr>
          <p:nvPr/>
        </p:nvSpPr>
        <p:spPr bwMode="auto">
          <a:xfrm>
            <a:off x="530225" y="1213576"/>
            <a:ext cx="2086790" cy="23637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20000"/>
              </a:spcBef>
            </a:pPr>
            <a:r>
              <a:rPr lang="en-US" b="1" dirty="0">
                <a:latin typeface="+mn-lt"/>
              </a:rPr>
              <a:t>int  </a:t>
            </a:r>
            <a:r>
              <a:rPr lang="en-US" b="1" dirty="0" smtClean="0">
                <a:latin typeface="+mn-lt"/>
              </a:rPr>
              <a:t>i,</a:t>
            </a:r>
            <a:r>
              <a:rPr lang="en-US" b="1" dirty="0" smtClean="0">
                <a:latin typeface="Courier New" pitchFamily="49" charset="0"/>
              </a:rPr>
              <a:t>*</a:t>
            </a:r>
            <a:r>
              <a:rPr lang="en-US" b="1" dirty="0">
                <a:latin typeface="Courier New" pitchFamily="49" charset="0"/>
              </a:rPr>
              <a:t>p</a:t>
            </a:r>
            <a:r>
              <a:rPr lang="en-US" b="1" dirty="0" smtClean="0">
                <a:latin typeface="+mn-lt"/>
              </a:rPr>
              <a:t>;</a:t>
            </a:r>
            <a:endParaRPr lang="en-US" b="1" dirty="0">
              <a:latin typeface="+mn-lt"/>
            </a:endParaRPr>
          </a:p>
          <a:p>
            <a:pPr>
              <a:spcBef>
                <a:spcPct val="20000"/>
              </a:spcBef>
            </a:pPr>
            <a:r>
              <a:rPr lang="en-US" b="1" dirty="0">
                <a:latin typeface="+mn-lt"/>
              </a:rPr>
              <a:t>int  array[10];</a:t>
            </a:r>
          </a:p>
          <a:p>
            <a:pPr>
              <a:spcBef>
                <a:spcPct val="20000"/>
              </a:spcBef>
            </a:pPr>
            <a:r>
              <a:rPr lang="en-US" b="1" dirty="0" smtClean="0">
                <a:latin typeface="+mn-lt"/>
              </a:rPr>
              <a:t>p= array;</a:t>
            </a:r>
            <a:endParaRPr lang="en-US" b="1" dirty="0">
              <a:latin typeface="+mn-lt"/>
            </a:endParaRPr>
          </a:p>
          <a:p>
            <a:pPr>
              <a:spcBef>
                <a:spcPct val="20000"/>
              </a:spcBef>
            </a:pPr>
            <a:r>
              <a:rPr lang="en-US" b="1" dirty="0">
                <a:latin typeface="+mn-lt"/>
              </a:rPr>
              <a:t>for (i = 0; i &lt; 10; i++)</a:t>
            </a:r>
          </a:p>
          <a:p>
            <a:pPr>
              <a:spcBef>
                <a:spcPct val="20000"/>
              </a:spcBef>
            </a:pPr>
            <a:r>
              <a:rPr lang="en-US" b="1" dirty="0">
                <a:latin typeface="+mn-lt"/>
              </a:rPr>
              <a:t>{</a:t>
            </a:r>
          </a:p>
          <a:p>
            <a:pPr>
              <a:spcBef>
                <a:spcPct val="20000"/>
              </a:spcBef>
            </a:pPr>
            <a:r>
              <a:rPr lang="en-US" b="1" dirty="0">
                <a:latin typeface="+mn-lt"/>
              </a:rPr>
              <a:t>  array[i] </a:t>
            </a:r>
            <a:r>
              <a:rPr lang="en-US" b="1" dirty="0" smtClean="0">
                <a:latin typeface="+mn-lt"/>
              </a:rPr>
              <a:t>= 10-i;</a:t>
            </a:r>
            <a:endParaRPr lang="en-US" b="1" dirty="0">
              <a:latin typeface="+mn-lt"/>
            </a:endParaRPr>
          </a:p>
          <a:p>
            <a:pPr>
              <a:spcBef>
                <a:spcPct val="20000"/>
              </a:spcBef>
            </a:pPr>
            <a:r>
              <a:rPr lang="en-US" b="1" dirty="0">
                <a:latin typeface="+mn-lt"/>
              </a:rPr>
              <a:t>}</a:t>
            </a:r>
            <a:endParaRPr lang="en-US" sz="2800" b="1" u="sng" dirty="0">
              <a:latin typeface="+mn-lt"/>
            </a:endParaRPr>
          </a:p>
        </p:txBody>
      </p:sp>
      <p:sp>
        <p:nvSpPr>
          <p:cNvPr id="13" name="Text Box 4"/>
          <p:cNvSpPr txBox="1">
            <a:spLocks noChangeArrowheads="1"/>
          </p:cNvSpPr>
          <p:nvPr/>
        </p:nvSpPr>
        <p:spPr bwMode="auto">
          <a:xfrm>
            <a:off x="3962400" y="1213576"/>
            <a:ext cx="5486400" cy="21113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20000"/>
              </a:spcBef>
            </a:pPr>
            <a:r>
              <a:rPr lang="en-US" sz="1600" b="1"/>
              <a:t>int </a:t>
            </a:r>
            <a:r>
              <a:rPr lang="en-US" sz="1600" b="1" smtClean="0"/>
              <a:t>i=0,</a:t>
            </a:r>
            <a:r>
              <a:rPr lang="en-US" sz="1600" b="1" smtClean="0">
                <a:latin typeface="Courier New" pitchFamily="49" charset="0"/>
              </a:rPr>
              <a:t>*</a:t>
            </a:r>
            <a:r>
              <a:rPr lang="en-US" sz="1600" b="1" dirty="0">
                <a:latin typeface="Courier New" pitchFamily="49" charset="0"/>
              </a:rPr>
              <a:t>p</a:t>
            </a:r>
            <a:r>
              <a:rPr lang="en-US" sz="1600" b="1" dirty="0"/>
              <a:t>;</a:t>
            </a:r>
          </a:p>
          <a:p>
            <a:pPr>
              <a:spcBef>
                <a:spcPct val="20000"/>
              </a:spcBef>
            </a:pPr>
            <a:r>
              <a:rPr lang="en-US" sz="1600" b="1" dirty="0">
                <a:latin typeface="Courier New" pitchFamily="49" charset="0"/>
              </a:rPr>
              <a:t>int  array[10];</a:t>
            </a:r>
          </a:p>
          <a:p>
            <a:pPr>
              <a:spcBef>
                <a:spcPct val="20000"/>
              </a:spcBef>
            </a:pPr>
            <a:r>
              <a:rPr lang="en-US" sz="1600" b="1" dirty="0"/>
              <a:t>p= array;</a:t>
            </a:r>
            <a:endParaRPr lang="en-US" sz="1600" b="1" dirty="0">
              <a:latin typeface="Courier New" pitchFamily="49" charset="0"/>
            </a:endParaRPr>
          </a:p>
          <a:p>
            <a:pPr>
              <a:spcBef>
                <a:spcPct val="20000"/>
              </a:spcBef>
            </a:pPr>
            <a:r>
              <a:rPr lang="en-US" sz="1600" b="1" dirty="0">
                <a:latin typeface="Courier New" pitchFamily="49" charset="0"/>
              </a:rPr>
              <a:t>for (p = array; p &lt; &amp;array[10]; p++,i++)</a:t>
            </a:r>
          </a:p>
          <a:p>
            <a:pPr>
              <a:spcBef>
                <a:spcPct val="20000"/>
              </a:spcBef>
            </a:pPr>
            <a:r>
              <a:rPr lang="en-US" sz="1600" b="1" dirty="0">
                <a:latin typeface="Courier New" pitchFamily="49" charset="0"/>
              </a:rPr>
              <a:t>{</a:t>
            </a:r>
          </a:p>
          <a:p>
            <a:pPr>
              <a:spcBef>
                <a:spcPct val="20000"/>
              </a:spcBef>
            </a:pPr>
            <a:r>
              <a:rPr lang="en-US" sz="1600" b="1" dirty="0">
                <a:latin typeface="Courier New" pitchFamily="49" charset="0"/>
              </a:rPr>
              <a:t>  *p = 10-i;</a:t>
            </a:r>
          </a:p>
          <a:p>
            <a:pPr>
              <a:spcBef>
                <a:spcPct val="20000"/>
              </a:spcBef>
            </a:pPr>
            <a:r>
              <a:rPr lang="en-US" sz="1600" b="1" dirty="0">
                <a:latin typeface="Courier New" pitchFamily="49" charset="0"/>
              </a:rPr>
              <a:t>}</a:t>
            </a:r>
            <a:endParaRPr lang="en-US" sz="2400" b="1" u="sng" dirty="0">
              <a:latin typeface="Courier New" pitchFamily="49" charset="0"/>
            </a:endParaRPr>
          </a:p>
        </p:txBody>
      </p:sp>
      <p:sp>
        <p:nvSpPr>
          <p:cNvPr id="22" name="Oval 5"/>
          <p:cNvSpPr>
            <a:spLocks noChangeArrowheads="1"/>
          </p:cNvSpPr>
          <p:nvPr/>
        </p:nvSpPr>
        <p:spPr bwMode="auto">
          <a:xfrm>
            <a:off x="4572000" y="1962876"/>
            <a:ext cx="1295400" cy="60960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Oval 6"/>
          <p:cNvSpPr>
            <a:spLocks noChangeArrowheads="1"/>
          </p:cNvSpPr>
          <p:nvPr/>
        </p:nvSpPr>
        <p:spPr bwMode="auto">
          <a:xfrm>
            <a:off x="5943600" y="1962876"/>
            <a:ext cx="1828800" cy="60960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Oval 7"/>
          <p:cNvSpPr>
            <a:spLocks noChangeArrowheads="1"/>
          </p:cNvSpPr>
          <p:nvPr/>
        </p:nvSpPr>
        <p:spPr bwMode="auto">
          <a:xfrm>
            <a:off x="7848600" y="2039076"/>
            <a:ext cx="609600" cy="45720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Oval 8"/>
          <p:cNvSpPr>
            <a:spLocks noChangeArrowheads="1"/>
          </p:cNvSpPr>
          <p:nvPr/>
        </p:nvSpPr>
        <p:spPr bwMode="auto">
          <a:xfrm>
            <a:off x="4114800" y="2648676"/>
            <a:ext cx="609600" cy="45720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Text Box 3"/>
          <p:cNvSpPr txBox="1">
            <a:spLocks noChangeArrowheads="1"/>
          </p:cNvSpPr>
          <p:nvPr/>
        </p:nvSpPr>
        <p:spPr bwMode="auto">
          <a:xfrm>
            <a:off x="1670212" y="3563076"/>
            <a:ext cx="5281202" cy="10279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600" b="1" dirty="0">
                <a:latin typeface="Courier New" pitchFamily="49" charset="0"/>
              </a:rPr>
              <a:t>for (i=0;i&lt;10;i++)</a:t>
            </a:r>
          </a:p>
          <a:p>
            <a:r>
              <a:rPr lang="en-US" sz="1600" b="1" dirty="0" smtClean="0">
                <a:latin typeface="Courier New" pitchFamily="49" charset="0"/>
              </a:rPr>
              <a:t>	</a:t>
            </a:r>
            <a:r>
              <a:rPr lang="en-US" sz="1600" b="1" dirty="0" err="1" smtClean="0">
                <a:latin typeface="Courier New" pitchFamily="49" charset="0"/>
              </a:rPr>
              <a:t>printf</a:t>
            </a:r>
            <a:r>
              <a:rPr lang="en-US" sz="1600" b="1" dirty="0">
                <a:latin typeface="Courier New" pitchFamily="49" charset="0"/>
              </a:rPr>
              <a:t>("%d\</a:t>
            </a:r>
            <a:r>
              <a:rPr lang="en-US" sz="1600" b="1" dirty="0" err="1">
                <a:latin typeface="Courier New" pitchFamily="49" charset="0"/>
              </a:rPr>
              <a:t>n",p</a:t>
            </a:r>
            <a:r>
              <a:rPr lang="en-US" sz="1600" b="1" dirty="0">
                <a:latin typeface="Courier New" pitchFamily="49" charset="0"/>
              </a:rPr>
              <a:t>[i</a:t>
            </a:r>
            <a:r>
              <a:rPr lang="en-US" sz="1600" b="1" dirty="0" smtClean="0">
                <a:latin typeface="Courier New" pitchFamily="49" charset="0"/>
              </a:rPr>
              <a:t>]);</a:t>
            </a:r>
          </a:p>
          <a:p>
            <a:pPr>
              <a:spcBef>
                <a:spcPct val="20000"/>
              </a:spcBef>
            </a:pPr>
            <a:r>
              <a:rPr lang="en-US" sz="2400" b="1" u="sng" dirty="0" smtClean="0">
                <a:latin typeface="Courier New" pitchFamily="49" charset="0"/>
              </a:rPr>
              <a:t>???????</a:t>
            </a:r>
            <a:endParaRPr lang="en-US" sz="2400" b="1" u="sng" dirty="0">
              <a:latin typeface="Courier New" pitchFamily="49" charset="0"/>
            </a:endParaRPr>
          </a:p>
        </p:txBody>
      </p:sp>
      <p:sp>
        <p:nvSpPr>
          <p:cNvPr id="27" name="Rectangle 14"/>
          <p:cNvSpPr>
            <a:spLocks noChangeArrowheads="1"/>
          </p:cNvSpPr>
          <p:nvPr/>
        </p:nvSpPr>
        <p:spPr bwMode="gray">
          <a:xfrm>
            <a:off x="812800" y="4724400"/>
            <a:ext cx="8026400" cy="1047750"/>
          </a:xfrm>
          <a:prstGeom prst="rect">
            <a:avLst/>
          </a:prstGeom>
          <a:solidFill>
            <a:schemeClr val="bg1"/>
          </a:soli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lIns="108000" tIns="108000" rIns="144000" bIns="72000" anchor="ctr"/>
          <a:lstStyle/>
          <a:p>
            <a:pPr algn="ctr"/>
            <a:r>
              <a:rPr lang="en-US" sz="2000" b="1" dirty="0" smtClean="0"/>
              <a:t>P here is no longer points to the start of the array</a:t>
            </a:r>
          </a:p>
          <a:p>
            <a:pPr algn="ctr"/>
            <a:r>
              <a:rPr lang="en-US" sz="2000" b="1" dirty="0" smtClean="0"/>
              <a:t>so u have to make p=array; again</a:t>
            </a:r>
          </a:p>
        </p:txBody>
      </p:sp>
      <p:sp>
        <p:nvSpPr>
          <p:cNvPr id="28" name="Rectangle 14"/>
          <p:cNvSpPr>
            <a:spLocks noChangeArrowheads="1"/>
          </p:cNvSpPr>
          <p:nvPr/>
        </p:nvSpPr>
        <p:spPr bwMode="gray">
          <a:xfrm rot="16200000">
            <a:off x="9524" y="5029200"/>
            <a:ext cx="101917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dirty="0" smtClean="0">
                <a:solidFill>
                  <a:schemeClr val="bg1"/>
                </a:solidFill>
              </a:rPr>
              <a:t>Note</a:t>
            </a:r>
            <a:endParaRPr lang="de-DE" sz="2000" b="1" noProof="1">
              <a:solidFill>
                <a:schemeClr val="bg1"/>
              </a:solidFill>
            </a:endParaRPr>
          </a:p>
        </p:txBody>
      </p:sp>
      <p:grpSp>
        <p:nvGrpSpPr>
          <p:cNvPr id="14" name="Group 48"/>
          <p:cNvGrpSpPr>
            <a:grpSpLocks/>
          </p:cNvGrpSpPr>
          <p:nvPr/>
        </p:nvGrpSpPr>
        <p:grpSpPr bwMode="auto">
          <a:xfrm>
            <a:off x="6742113" y="381000"/>
            <a:ext cx="511175" cy="584200"/>
            <a:chOff x="5760" y="960"/>
            <a:chExt cx="1004" cy="1151"/>
          </a:xfrm>
        </p:grpSpPr>
        <p:pic>
          <p:nvPicPr>
            <p:cNvPr id="15"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4"/>
            <p:cNvGrpSpPr>
              <a:grpSpLocks/>
            </p:cNvGrpSpPr>
            <p:nvPr/>
          </p:nvGrpSpPr>
          <p:grpSpPr bwMode="auto">
            <a:xfrm>
              <a:off x="5760" y="960"/>
              <a:ext cx="1004" cy="867"/>
              <a:chOff x="1637" y="1258"/>
              <a:chExt cx="2452" cy="2119"/>
            </a:xfrm>
          </p:grpSpPr>
          <p:sp>
            <p:nvSpPr>
              <p:cNvPr id="17"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19"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21"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29"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30"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31" name="Group 58"/>
          <p:cNvGrpSpPr>
            <a:grpSpLocks/>
          </p:cNvGrpSpPr>
          <p:nvPr/>
        </p:nvGrpSpPr>
        <p:grpSpPr bwMode="auto">
          <a:xfrm>
            <a:off x="7489825" y="381000"/>
            <a:ext cx="511175" cy="584200"/>
            <a:chOff x="5760" y="960"/>
            <a:chExt cx="1004" cy="1151"/>
          </a:xfrm>
        </p:grpSpPr>
        <p:pic>
          <p:nvPicPr>
            <p:cNvPr id="32"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Group 14"/>
            <p:cNvGrpSpPr>
              <a:grpSpLocks/>
            </p:cNvGrpSpPr>
            <p:nvPr/>
          </p:nvGrpSpPr>
          <p:grpSpPr bwMode="auto">
            <a:xfrm>
              <a:off x="5760" y="960"/>
              <a:ext cx="1004" cy="867"/>
              <a:chOff x="1637" y="1258"/>
              <a:chExt cx="2452" cy="2119"/>
            </a:xfrm>
          </p:grpSpPr>
          <p:sp>
            <p:nvSpPr>
              <p:cNvPr id="34"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36"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7"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38"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9"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40"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41" name="Group 81"/>
          <p:cNvGrpSpPr>
            <a:grpSpLocks/>
          </p:cNvGrpSpPr>
          <p:nvPr/>
        </p:nvGrpSpPr>
        <p:grpSpPr bwMode="auto">
          <a:xfrm>
            <a:off x="8251825" y="381000"/>
            <a:ext cx="511175" cy="584200"/>
            <a:chOff x="5760" y="960"/>
            <a:chExt cx="1004" cy="1151"/>
          </a:xfrm>
        </p:grpSpPr>
        <p:pic>
          <p:nvPicPr>
            <p:cNvPr id="42"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 name="Group 14"/>
            <p:cNvGrpSpPr>
              <a:grpSpLocks/>
            </p:cNvGrpSpPr>
            <p:nvPr/>
          </p:nvGrpSpPr>
          <p:grpSpPr bwMode="auto">
            <a:xfrm>
              <a:off x="5760" y="960"/>
              <a:ext cx="1004" cy="867"/>
              <a:chOff x="1637" y="1258"/>
              <a:chExt cx="2452" cy="2119"/>
            </a:xfrm>
          </p:grpSpPr>
          <p:sp>
            <p:nvSpPr>
              <p:cNvPr id="44"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5"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46"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7"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48"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49"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50"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sp>
        <p:nvSpPr>
          <p:cNvPr id="51" name="Rectangle 14"/>
          <p:cNvSpPr>
            <a:spLocks noChangeArrowheads="1"/>
          </p:cNvSpPr>
          <p:nvPr/>
        </p:nvSpPr>
        <p:spPr bwMode="gray">
          <a:xfrm>
            <a:off x="6734018" y="834572"/>
            <a:ext cx="2105182"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noProof="1" smtClean="0">
                <a:solidFill>
                  <a:schemeClr val="bg1"/>
                </a:solidFill>
              </a:rPr>
              <a:t>Intreview question</a:t>
            </a:r>
            <a:endParaRPr lang="de-DE" sz="2000" b="1" noProof="1">
              <a:solidFill>
                <a:schemeClr val="bg1"/>
              </a:solidFill>
            </a:endParaRPr>
          </a:p>
        </p:txBody>
      </p:sp>
    </p:spTree>
    <p:extLst>
      <p:ext uri="{BB962C8B-B14F-4D97-AF65-F5344CB8AC3E}">
        <p14:creationId xmlns:p14="http://schemas.microsoft.com/office/powerpoint/2010/main" val="102094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22"/>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par>
                                <p:cTn id="28" presetID="1" presetClass="exit" presetSubtype="0" fill="hold" grpId="1" nodeType="withEffect">
                                  <p:stCondLst>
                                    <p:cond delay="0"/>
                                  </p:stCondLst>
                                  <p:childTnLst>
                                    <p:set>
                                      <p:cBhvr>
                                        <p:cTn id="29" dur="1" fill="hold">
                                          <p:stCondLst>
                                            <p:cond delay="0"/>
                                          </p:stCondLst>
                                        </p:cTn>
                                        <p:tgtEl>
                                          <p:spTgt spid="2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1+#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2" presetClass="entr" presetSubtype="8" fill="hold" nodeType="afterEffect">
                                  <p:stCondLst>
                                    <p:cond delay="20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200"/>
                                        <p:tgtEl>
                                          <p:spTgt spid="14"/>
                                        </p:tgtEl>
                                      </p:cBhvr>
                                    </p:animEffect>
                                  </p:childTnLst>
                                </p:cTn>
                              </p:par>
                            </p:childTnLst>
                          </p:cTn>
                        </p:par>
                        <p:par>
                          <p:cTn id="49" fill="hold">
                            <p:stCondLst>
                              <p:cond delay="9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1100"/>
                            </p:stCondLst>
                            <p:childTnLst>
                              <p:par>
                                <p:cTn id="54" presetID="22" presetClass="entr" presetSubtype="8" fill="hold"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left)">
                                      <p:cBhvr>
                                        <p:cTn id="56" dur="200"/>
                                        <p:tgtEl>
                                          <p:spTgt spid="41"/>
                                        </p:tgtEl>
                                      </p:cBhvr>
                                    </p:animEffect>
                                  </p:childTnLst>
                                </p:cTn>
                              </p:par>
                            </p:childTnLst>
                          </p:cTn>
                        </p:par>
                        <p:par>
                          <p:cTn id="57" fill="hold">
                            <p:stCondLst>
                              <p:cond delay="1300"/>
                            </p:stCondLst>
                            <p:childTnLst>
                              <p:par>
                                <p:cTn id="58" presetID="42" presetClass="entr" presetSubtype="0"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1000"/>
                                        <p:tgtEl>
                                          <p:spTgt spid="51"/>
                                        </p:tgtEl>
                                      </p:cBhvr>
                                    </p:animEffect>
                                    <p:anim calcmode="lin" valueType="num">
                                      <p:cBhvr>
                                        <p:cTn id="61" dur="1000" fill="hold"/>
                                        <p:tgtEl>
                                          <p:spTgt spid="51"/>
                                        </p:tgtEl>
                                        <p:attrNameLst>
                                          <p:attrName>ppt_x</p:attrName>
                                        </p:attrNameLst>
                                      </p:cBhvr>
                                      <p:tavLst>
                                        <p:tav tm="0">
                                          <p:val>
                                            <p:strVal val="#ppt_x"/>
                                          </p:val>
                                        </p:tav>
                                        <p:tav tm="100000">
                                          <p:val>
                                            <p:strVal val="#ppt_x"/>
                                          </p:val>
                                        </p:tav>
                                      </p:tavLst>
                                    </p:anim>
                                    <p:anim calcmode="lin" valueType="num">
                                      <p:cBhvr>
                                        <p:cTn id="62"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P spid="22" grpId="1" animBg="1"/>
      <p:bldP spid="23" grpId="0" animBg="1"/>
      <p:bldP spid="23" grpId="1" animBg="1"/>
      <p:bldP spid="24" grpId="0" animBg="1"/>
      <p:bldP spid="24" grpId="1" animBg="1"/>
      <p:bldP spid="25" grpId="0" animBg="1"/>
      <p:bldP spid="26" grpId="0" animBg="1"/>
      <p:bldP spid="27" grpId="0" animBg="1"/>
      <p:bldP spid="28" grpId="0" animBg="1"/>
      <p:bldP spid="51"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00038" y="411163"/>
            <a:ext cx="8520112" cy="6477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endParaRPr lang="en-GB" sz="32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endParaRPr>
          </a:p>
        </p:txBody>
      </p:sp>
      <p:sp>
        <p:nvSpPr>
          <p:cNvPr id="2" name="Title 1"/>
          <p:cNvSpPr>
            <a:spLocks noGrp="1"/>
          </p:cNvSpPr>
          <p:nvPr>
            <p:ph type="ctrTitle"/>
          </p:nvPr>
        </p:nvSpPr>
        <p:spPr>
          <a:xfrm>
            <a:off x="3733800" y="2130425"/>
            <a:ext cx="4724400" cy="1470025"/>
          </a:xfrm>
        </p:spPr>
        <p:txBody>
          <a:bodyPr>
            <a:noAutofit/>
          </a:bodyPr>
          <a:lstStyle/>
          <a:p>
            <a:r>
              <a:rPr lang="en-US" sz="4800" dirty="0"/>
              <a:t>Advanced Pointers</a:t>
            </a:r>
            <a:endParaRPr lang="en-US" dirty="0"/>
          </a:p>
        </p:txBody>
      </p:sp>
      <p:sp>
        <p:nvSpPr>
          <p:cNvPr id="11" name="Subtitle 10"/>
          <p:cNvSpPr>
            <a:spLocks noGrp="1"/>
          </p:cNvSpPr>
          <p:nvPr>
            <p:ph type="subTitle" idx="1"/>
          </p:nvPr>
        </p:nvSpPr>
        <p:spPr/>
        <p:txBody>
          <a:bodyPr/>
          <a:lstStyle/>
          <a:p>
            <a:endParaRPr lang="en-US"/>
          </a:p>
        </p:txBody>
      </p:sp>
      <p:grpSp>
        <p:nvGrpSpPr>
          <p:cNvPr id="5" name="Group 14"/>
          <p:cNvGrpSpPr>
            <a:grpSpLocks/>
          </p:cNvGrpSpPr>
          <p:nvPr/>
        </p:nvGrpSpPr>
        <p:grpSpPr bwMode="auto">
          <a:xfrm>
            <a:off x="-838200" y="934243"/>
            <a:ext cx="5789613" cy="4475163"/>
            <a:chOff x="0" y="876"/>
            <a:chExt cx="3647" cy="2819"/>
          </a:xfrm>
        </p:grpSpPr>
        <p:pic>
          <p:nvPicPr>
            <p:cNvPr id="6" name="Picture 5" descr="magnifier"/>
            <p:cNvPicPr>
              <a:picLocks noChangeAspect="1" noChangeArrowheads="1"/>
            </p:cNvPicPr>
            <p:nvPr/>
          </p:nvPicPr>
          <p:blipFill>
            <a:blip r:embed="rId3">
              <a:extLst>
                <a:ext uri="{28A0092B-C50C-407E-A947-70E740481C1C}">
                  <a14:useLocalDpi xmlns:a14="http://schemas.microsoft.com/office/drawing/2010/main" val="0"/>
                </a:ext>
              </a:extLst>
            </a:blip>
            <a:srcRect l="2980"/>
            <a:stretch>
              <a:fillRect/>
            </a:stretch>
          </p:blipFill>
          <p:spPr bwMode="auto">
            <a:xfrm>
              <a:off x="0" y="876"/>
              <a:ext cx="3647" cy="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llipse 5"/>
            <p:cNvSpPr>
              <a:spLocks noChangeArrowheads="1"/>
            </p:cNvSpPr>
            <p:nvPr/>
          </p:nvSpPr>
          <p:spPr bwMode="auto">
            <a:xfrm flipH="1">
              <a:off x="919" y="1333"/>
              <a:ext cx="1762" cy="1737"/>
            </a:xfrm>
            <a:prstGeom prst="ellipse">
              <a:avLst/>
            </a:prstGeom>
            <a:gradFill rotWithShape="1">
              <a:gsLst>
                <a:gs pos="0">
                  <a:srgbClr val="DDDDDD">
                    <a:alpha val="85001"/>
                  </a:srgbClr>
                </a:gs>
                <a:gs pos="100000">
                  <a:srgbClr val="FFFFFF"/>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noProof="1"/>
            </a:p>
          </p:txBody>
        </p:sp>
        <p:sp>
          <p:nvSpPr>
            <p:cNvPr id="8" name="Textfeld 3"/>
            <p:cNvSpPr txBox="1">
              <a:spLocks noChangeArrowheads="1"/>
            </p:cNvSpPr>
            <p:nvPr/>
          </p:nvSpPr>
          <p:spPr bwMode="auto">
            <a:xfrm>
              <a:off x="912" y="1872"/>
              <a:ext cx="170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ctr"/>
              <a:r>
                <a:rPr lang="en-US" sz="3600" b="1" noProof="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CHAPTER </a:t>
              </a:r>
              <a:r>
                <a:rPr lang="en-US" sz="3600" b="1" noProof="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4</a:t>
              </a:r>
            </a:p>
          </p:txBody>
        </p:sp>
        <p:sp>
          <p:nvSpPr>
            <p:cNvPr id="9" name="Oval 12"/>
            <p:cNvSpPr>
              <a:spLocks noChangeArrowheads="1"/>
            </p:cNvSpPr>
            <p:nvPr/>
          </p:nvSpPr>
          <p:spPr bwMode="auto">
            <a:xfrm>
              <a:off x="880" y="1304"/>
              <a:ext cx="1816" cy="1808"/>
            </a:xfrm>
            <a:prstGeom prst="ellipse">
              <a:avLst/>
            </a:prstGeom>
            <a:noFill/>
            <a:ln w="28575">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4230404549"/>
      </p:ext>
    </p:extLst>
  </p:cSld>
  <p:clrMapOvr>
    <a:masterClrMapping/>
  </p:clrMapOvr>
  <p:transition spd="slow" advTm="1000">
    <p:cove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Structure   				cont’d…</a:t>
            </a:r>
            <a:endParaRPr lang="en-US" dirty="0"/>
          </a:p>
        </p:txBody>
      </p:sp>
      <p:sp>
        <p:nvSpPr>
          <p:cNvPr id="3" name="Content Placeholder 2"/>
          <p:cNvSpPr>
            <a:spLocks noGrp="1"/>
          </p:cNvSpPr>
          <p:nvPr>
            <p:ph idx="1"/>
          </p:nvPr>
        </p:nvSpPr>
        <p:spPr/>
        <p:txBody>
          <a:bodyPr/>
          <a:lstStyle/>
          <a:p>
            <a:r>
              <a:rPr lang="en-US" smtClean="0"/>
              <a:t>struct st {</a:t>
            </a:r>
          </a:p>
          <a:p>
            <a:r>
              <a:rPr lang="en-US" smtClean="0"/>
              <a:t>int array[10];</a:t>
            </a:r>
          </a:p>
          <a:p>
            <a:r>
              <a:rPr lang="en-US" smtClean="0"/>
              <a:t>};</a:t>
            </a:r>
          </a:p>
          <a:p>
            <a:r>
              <a:rPr lang="en-US" smtClean="0"/>
              <a:t>struct st a, b;</a:t>
            </a:r>
          </a:p>
          <a:p>
            <a:r>
              <a:rPr lang="en-US" smtClean="0"/>
              <a:t>a = b;</a:t>
            </a:r>
          </a:p>
          <a:p>
            <a:endParaRPr lang="en-US" smtClean="0"/>
          </a:p>
          <a:p>
            <a:r>
              <a:rPr lang="en-US" smtClean="0"/>
              <a:t>So what will happen when passing structure to function</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116</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16622019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Pointers to Structures</a:t>
            </a:r>
            <a:endParaRPr lang="en-US" dirty="0"/>
          </a:p>
        </p:txBody>
      </p:sp>
      <p:sp>
        <p:nvSpPr>
          <p:cNvPr id="3" name="Content Placeholder 2"/>
          <p:cNvSpPr>
            <a:spLocks noGrp="1"/>
          </p:cNvSpPr>
          <p:nvPr>
            <p:ph idx="1"/>
          </p:nvPr>
        </p:nvSpPr>
        <p:spPr>
          <a:xfrm>
            <a:off x="228600" y="1219200"/>
            <a:ext cx="8839200" cy="5334000"/>
          </a:xfrm>
        </p:spPr>
        <p:txBody>
          <a:bodyPr>
            <a:normAutofit fontScale="85000" lnSpcReduction="20000"/>
          </a:bodyPr>
          <a:lstStyle/>
          <a:p>
            <a:pPr>
              <a:lnSpc>
                <a:spcPct val="120000"/>
              </a:lnSpc>
            </a:pPr>
            <a:r>
              <a:rPr lang="en-US" dirty="0"/>
              <a:t>Passing pointers to structure instances is more efficient</a:t>
            </a:r>
            <a:endParaRPr lang="en-US" dirty="0" smtClean="0"/>
          </a:p>
          <a:p>
            <a:pPr>
              <a:lnSpc>
                <a:spcPct val="120000"/>
              </a:lnSpc>
            </a:pPr>
            <a:r>
              <a:rPr lang="en-US" dirty="0"/>
              <a:t>Dealing with an instance at the end of a pointer is not so straightforward!</a:t>
            </a:r>
            <a:endParaRPr lang="en-US" dirty="0" smtClean="0"/>
          </a:p>
          <a:p>
            <a:pPr>
              <a:lnSpc>
                <a:spcPct val="120000"/>
              </a:lnSpc>
            </a:pPr>
            <a:endParaRPr lang="en-US" dirty="0" smtClean="0"/>
          </a:p>
          <a:p>
            <a:pPr>
              <a:lnSpc>
                <a:spcPct val="120000"/>
              </a:lnSpc>
            </a:pPr>
            <a:endParaRPr lang="en-US" dirty="0" smtClean="0"/>
          </a:p>
          <a:p>
            <a:pPr>
              <a:lnSpc>
                <a:spcPct val="120000"/>
              </a:lnSpc>
            </a:pPr>
            <a:r>
              <a:rPr lang="en-US" dirty="0"/>
              <a:t>void </a:t>
            </a:r>
            <a:r>
              <a:rPr lang="en-US" dirty="0" err="1"/>
              <a:t>member_display</a:t>
            </a:r>
            <a:r>
              <a:rPr lang="en-US" dirty="0"/>
              <a:t>(</a:t>
            </a:r>
            <a:r>
              <a:rPr lang="en-US" dirty="0" err="1"/>
              <a:t>struct</a:t>
            </a:r>
            <a:r>
              <a:rPr lang="en-US" dirty="0"/>
              <a:t> </a:t>
            </a:r>
            <a:r>
              <a:rPr lang="en-US" dirty="0" err="1"/>
              <a:t>Library_member</a:t>
            </a:r>
            <a:r>
              <a:rPr lang="en-US" dirty="0"/>
              <a:t> *p)</a:t>
            </a:r>
          </a:p>
          <a:p>
            <a:pPr>
              <a:lnSpc>
                <a:spcPct val="120000"/>
              </a:lnSpc>
            </a:pPr>
            <a:r>
              <a:rPr lang="en-US" dirty="0"/>
              <a:t>{</a:t>
            </a:r>
          </a:p>
          <a:p>
            <a:pPr lvl="1">
              <a:lnSpc>
                <a:spcPct val="120000"/>
              </a:lnSpc>
            </a:pPr>
            <a:r>
              <a:rPr lang="en-US" dirty="0" err="1"/>
              <a:t>printf</a:t>
            </a:r>
            <a:r>
              <a:rPr lang="en-US" dirty="0"/>
              <a:t>("name = %s\n", (*p).name);</a:t>
            </a:r>
          </a:p>
          <a:p>
            <a:pPr lvl="1">
              <a:lnSpc>
                <a:spcPct val="120000"/>
              </a:lnSpc>
            </a:pPr>
            <a:r>
              <a:rPr lang="en-US" dirty="0" err="1" smtClean="0"/>
              <a:t>printf</a:t>
            </a:r>
            <a:r>
              <a:rPr lang="en-US" dirty="0" smtClean="0"/>
              <a:t>("membership number = %li\n", (*p).</a:t>
            </a:r>
            <a:r>
              <a:rPr lang="en-US" dirty="0" err="1" smtClean="0"/>
              <a:t>member_number</a:t>
            </a:r>
            <a:r>
              <a:rPr lang="en-US" dirty="0" smtClean="0"/>
              <a:t>);</a:t>
            </a:r>
            <a:endParaRPr lang="en-US" dirty="0"/>
          </a:p>
          <a:p>
            <a:pPr lvl="1">
              <a:lnSpc>
                <a:spcPct val="120000"/>
              </a:lnSpc>
            </a:pPr>
            <a:r>
              <a:rPr lang="en-US" dirty="0" err="1" smtClean="0"/>
              <a:t>printf</a:t>
            </a:r>
            <a:r>
              <a:rPr lang="en-US" dirty="0" smtClean="0"/>
              <a:t>("fines: ");</a:t>
            </a:r>
            <a:endParaRPr lang="en-US" dirty="0"/>
          </a:p>
          <a:p>
            <a:pPr lvl="1">
              <a:lnSpc>
                <a:spcPct val="120000"/>
              </a:lnSpc>
            </a:pPr>
            <a:r>
              <a:rPr lang="en-US" dirty="0" smtClean="0"/>
              <a:t>for(i = 0; i &lt; 10 &amp;&amp; (*p).fines[i] &gt; 0.0; i++)</a:t>
            </a:r>
            <a:endParaRPr lang="en-US" dirty="0"/>
          </a:p>
          <a:p>
            <a:pPr lvl="1">
              <a:lnSpc>
                <a:spcPct val="120000"/>
              </a:lnSpc>
            </a:pPr>
            <a:r>
              <a:rPr lang="en-US" dirty="0" smtClean="0"/>
              <a:t>	</a:t>
            </a:r>
            <a:r>
              <a:rPr lang="en-US" dirty="0" err="1" smtClean="0"/>
              <a:t>printf</a:t>
            </a:r>
            <a:r>
              <a:rPr lang="en-US" dirty="0" smtClean="0"/>
              <a:t>("£%.2f ", (*p).fines[i]);</a:t>
            </a:r>
            <a:endParaRPr lang="en-US" dirty="0"/>
          </a:p>
          <a:p>
            <a:pPr lvl="1">
              <a:lnSpc>
                <a:spcPct val="120000"/>
              </a:lnSpc>
            </a:pPr>
            <a:r>
              <a:rPr lang="en-US" dirty="0" err="1" smtClean="0"/>
              <a:t>printf</a:t>
            </a:r>
            <a:r>
              <a:rPr lang="en-US" dirty="0" smtClean="0"/>
              <a:t>("\</a:t>
            </a:r>
            <a:r>
              <a:rPr lang="en-US" dirty="0" err="1" smtClean="0"/>
              <a:t>njoined</a:t>
            </a:r>
            <a:r>
              <a:rPr lang="en-US" dirty="0" smtClean="0"/>
              <a:t> %i/%i/%i\n", (*p).</a:t>
            </a:r>
            <a:r>
              <a:rPr lang="en-US" dirty="0" err="1" smtClean="0"/>
              <a:t>enrolled.day</a:t>
            </a:r>
            <a:r>
              <a:rPr lang="en-US" dirty="0" smtClean="0"/>
              <a:t>, (*p).</a:t>
            </a:r>
            <a:r>
              <a:rPr lang="en-US" dirty="0" err="1" smtClean="0"/>
              <a:t>enrolled.month</a:t>
            </a:r>
            <a:r>
              <a:rPr lang="en-US" dirty="0" smtClean="0"/>
              <a:t>, (*p).</a:t>
            </a:r>
            <a:r>
              <a:rPr lang="en-US" dirty="0" err="1" smtClean="0"/>
              <a:t>enrolled.year</a:t>
            </a:r>
            <a:r>
              <a:rPr lang="en-US" dirty="0" smtClean="0"/>
              <a:t>);</a:t>
            </a:r>
            <a:endParaRPr lang="en-US" dirty="0"/>
          </a:p>
          <a:p>
            <a:pPr>
              <a:lnSpc>
                <a:spcPct val="120000"/>
              </a:lnSpc>
            </a:pPr>
            <a:r>
              <a:rPr lang="en-US" dirty="0" smtClean="0"/>
              <a:t>}</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117</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6" name="Rectangle 5"/>
          <p:cNvSpPr/>
          <p:nvPr/>
        </p:nvSpPr>
        <p:spPr>
          <a:xfrm>
            <a:off x="3395207" y="2057400"/>
            <a:ext cx="1500732" cy="461665"/>
          </a:xfrm>
          <a:prstGeom prst="rect">
            <a:avLst/>
          </a:prstGeom>
        </p:spPr>
        <p:txBody>
          <a:bodyPr wrap="none">
            <a:spAutoFit/>
          </a:bodyPr>
          <a:lstStyle/>
          <a:p>
            <a:r>
              <a:rPr lang="en-US" sz="2400" b="1" dirty="0">
                <a:solidFill>
                  <a:srgbClr val="FF0000"/>
                </a:solidFill>
              </a:rPr>
              <a:t>(*p).name</a:t>
            </a:r>
            <a:endParaRPr lang="en-US" sz="2400" dirty="0">
              <a:solidFill>
                <a:srgbClr val="FF0000"/>
              </a:solidFill>
            </a:endParaRPr>
          </a:p>
        </p:txBody>
      </p:sp>
    </p:spTree>
    <p:extLst>
      <p:ext uri="{BB962C8B-B14F-4D97-AF65-F5344CB8AC3E}">
        <p14:creationId xmlns:p14="http://schemas.microsoft.com/office/powerpoint/2010/main" val="380104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Pointers to Structures</a:t>
            </a:r>
            <a:endParaRPr lang="en-US" dirty="0"/>
          </a:p>
        </p:txBody>
      </p:sp>
      <p:sp>
        <p:nvSpPr>
          <p:cNvPr id="3" name="Content Placeholder 2"/>
          <p:cNvSpPr>
            <a:spLocks noGrp="1"/>
          </p:cNvSpPr>
          <p:nvPr>
            <p:ph idx="1"/>
          </p:nvPr>
        </p:nvSpPr>
        <p:spPr/>
        <p:txBody>
          <a:bodyPr>
            <a:normAutofit fontScale="92500" lnSpcReduction="20000"/>
          </a:bodyPr>
          <a:lstStyle/>
          <a:p>
            <a:pPr algn="ctr"/>
            <a:r>
              <a:rPr lang="en-US" sz="3000" dirty="0" smtClean="0">
                <a:solidFill>
                  <a:srgbClr val="FF0000"/>
                </a:solidFill>
              </a:rPr>
              <a:t>Using p-&gt;name</a:t>
            </a:r>
          </a:p>
          <a:p>
            <a:endParaRPr lang="en-US" dirty="0" smtClean="0"/>
          </a:p>
          <a:p>
            <a:r>
              <a:rPr lang="en-US" dirty="0" smtClean="0"/>
              <a:t>void </a:t>
            </a:r>
            <a:r>
              <a:rPr lang="en-US" dirty="0" err="1" smtClean="0"/>
              <a:t>member_display</a:t>
            </a:r>
            <a:r>
              <a:rPr lang="en-US" dirty="0" smtClean="0"/>
              <a:t>(</a:t>
            </a:r>
            <a:r>
              <a:rPr lang="en-US" dirty="0" err="1" smtClean="0"/>
              <a:t>struct</a:t>
            </a:r>
            <a:r>
              <a:rPr lang="en-US" dirty="0" smtClean="0"/>
              <a:t> </a:t>
            </a:r>
            <a:r>
              <a:rPr lang="en-US" dirty="0" err="1" smtClean="0"/>
              <a:t>Library_member</a:t>
            </a:r>
            <a:r>
              <a:rPr lang="en-US" dirty="0" smtClean="0"/>
              <a:t> *p)</a:t>
            </a:r>
          </a:p>
          <a:p>
            <a:r>
              <a:rPr lang="en-US" dirty="0" smtClean="0"/>
              <a:t>{</a:t>
            </a:r>
          </a:p>
          <a:p>
            <a:pPr lvl="1"/>
            <a:r>
              <a:rPr lang="en-US" dirty="0" err="1" smtClean="0"/>
              <a:t>printf</a:t>
            </a:r>
            <a:r>
              <a:rPr lang="en-US" dirty="0" smtClean="0"/>
              <a:t>("name = %s\n", p-&gt;name);</a:t>
            </a:r>
          </a:p>
          <a:p>
            <a:pPr lvl="1"/>
            <a:r>
              <a:rPr lang="en-US" dirty="0" err="1" smtClean="0"/>
              <a:t>printf</a:t>
            </a:r>
            <a:r>
              <a:rPr lang="en-US" dirty="0" smtClean="0"/>
              <a:t>("address = %s\n", p-&gt;address);</a:t>
            </a:r>
          </a:p>
          <a:p>
            <a:pPr lvl="1"/>
            <a:r>
              <a:rPr lang="en-US" dirty="0" err="1" smtClean="0"/>
              <a:t>printf</a:t>
            </a:r>
            <a:r>
              <a:rPr lang="en-US" dirty="0" smtClean="0"/>
              <a:t>("membership number = %li\n", p-&gt;</a:t>
            </a:r>
            <a:r>
              <a:rPr lang="en-US" dirty="0" err="1" smtClean="0"/>
              <a:t>member_number</a:t>
            </a:r>
            <a:r>
              <a:rPr lang="en-US" dirty="0" smtClean="0"/>
              <a:t>);</a:t>
            </a:r>
          </a:p>
          <a:p>
            <a:pPr lvl="1"/>
            <a:r>
              <a:rPr lang="en-US" dirty="0" err="1" smtClean="0"/>
              <a:t>printf</a:t>
            </a:r>
            <a:r>
              <a:rPr lang="en-US" dirty="0" smtClean="0"/>
              <a:t>("fines: ");</a:t>
            </a:r>
          </a:p>
          <a:p>
            <a:pPr lvl="1"/>
            <a:r>
              <a:rPr lang="en-US" dirty="0" smtClean="0"/>
              <a:t>for(i = 0; i &lt; 10 &amp;&amp; p-&gt;fines[i] &gt; 0.0; i++)</a:t>
            </a:r>
          </a:p>
          <a:p>
            <a:pPr lvl="1"/>
            <a:r>
              <a:rPr lang="en-US" dirty="0" smtClean="0"/>
              <a:t>	</a:t>
            </a:r>
            <a:r>
              <a:rPr lang="en-US" dirty="0" err="1" smtClean="0"/>
              <a:t>printf</a:t>
            </a:r>
            <a:r>
              <a:rPr lang="en-US" dirty="0" smtClean="0"/>
              <a:t>("£%.2f ", p-&gt;fines[i]);</a:t>
            </a:r>
          </a:p>
          <a:p>
            <a:pPr lvl="1"/>
            <a:r>
              <a:rPr lang="en-US" dirty="0" err="1" smtClean="0"/>
              <a:t>printf</a:t>
            </a:r>
            <a:r>
              <a:rPr lang="en-US" dirty="0" smtClean="0"/>
              <a:t>("\</a:t>
            </a:r>
            <a:r>
              <a:rPr lang="en-US" dirty="0" err="1" smtClean="0"/>
              <a:t>njoined</a:t>
            </a:r>
            <a:r>
              <a:rPr lang="en-US" dirty="0" smtClean="0"/>
              <a:t> %i/%i/%i\n", p-&gt;</a:t>
            </a:r>
            <a:r>
              <a:rPr lang="en-US" dirty="0" err="1" smtClean="0"/>
              <a:t>enrolled.day</a:t>
            </a:r>
            <a:r>
              <a:rPr lang="en-US" dirty="0" smtClean="0"/>
              <a:t>,  p-&gt;</a:t>
            </a:r>
            <a:r>
              <a:rPr lang="en-US" dirty="0" err="1" smtClean="0"/>
              <a:t>enrolled.month</a:t>
            </a:r>
            <a:r>
              <a:rPr lang="en-US" dirty="0" smtClean="0"/>
              <a:t>, </a:t>
            </a:r>
          </a:p>
          <a:p>
            <a:pPr lvl="1"/>
            <a:r>
              <a:rPr lang="en-US" dirty="0" smtClean="0"/>
              <a:t>p-&gt;</a:t>
            </a:r>
            <a:r>
              <a:rPr lang="en-US" dirty="0" err="1" smtClean="0"/>
              <a:t>enrolled.year</a:t>
            </a:r>
            <a:r>
              <a:rPr lang="en-US" dirty="0" smtClean="0"/>
              <a:t>);</a:t>
            </a:r>
          </a:p>
          <a:p>
            <a:r>
              <a:rPr lang="en-US" dirty="0" smtClean="0"/>
              <a:t>}</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118</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197398227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 by address - Warning</a:t>
            </a:r>
            <a:endParaRPr lang="en-US" dirty="0"/>
          </a:p>
        </p:txBody>
      </p:sp>
      <p:sp>
        <p:nvSpPr>
          <p:cNvPr id="3" name="Content Placeholder 2"/>
          <p:cNvSpPr>
            <a:spLocks noGrp="1"/>
          </p:cNvSpPr>
          <p:nvPr>
            <p:ph idx="1"/>
          </p:nvPr>
        </p:nvSpPr>
        <p:spPr/>
        <p:txBody>
          <a:bodyPr/>
          <a:lstStyle/>
          <a:p>
            <a:r>
              <a:rPr lang="en-US" dirty="0" smtClean="0"/>
              <a:t>void </a:t>
            </a:r>
            <a:r>
              <a:rPr lang="en-US" dirty="0" err="1" smtClean="0"/>
              <a:t>member_display</a:t>
            </a:r>
            <a:r>
              <a:rPr lang="en-US" dirty="0" smtClean="0"/>
              <a:t> (</a:t>
            </a:r>
            <a:r>
              <a:rPr lang="en-US" dirty="0" err="1" smtClean="0"/>
              <a:t>struct</a:t>
            </a:r>
            <a:r>
              <a:rPr lang="en-US" dirty="0" smtClean="0"/>
              <a:t> </a:t>
            </a:r>
            <a:r>
              <a:rPr lang="en-US" dirty="0" err="1" smtClean="0"/>
              <a:t>Library_member</a:t>
            </a:r>
            <a:r>
              <a:rPr lang="en-US" dirty="0" smtClean="0"/>
              <a:t> *p)</a:t>
            </a:r>
          </a:p>
          <a:p>
            <a:r>
              <a:rPr lang="en-US" dirty="0" smtClean="0"/>
              <a:t>{</a:t>
            </a:r>
          </a:p>
          <a:p>
            <a:pPr lvl="1"/>
            <a:r>
              <a:rPr lang="en-US" dirty="0" err="1" smtClean="0"/>
              <a:t>printf</a:t>
            </a:r>
            <a:r>
              <a:rPr lang="en-US" dirty="0" smtClean="0"/>
              <a:t>("fines: ");</a:t>
            </a:r>
          </a:p>
          <a:p>
            <a:pPr lvl="1"/>
            <a:r>
              <a:rPr lang="en-US" dirty="0" smtClean="0"/>
              <a:t>for(i = 0; i &lt; 10 &amp;&amp; p-&gt;fines[i] = 0.0; i++)</a:t>
            </a:r>
          </a:p>
          <a:p>
            <a:pPr lvl="1"/>
            <a:r>
              <a:rPr lang="en-US" dirty="0" err="1" smtClean="0"/>
              <a:t>printf</a:t>
            </a:r>
            <a:r>
              <a:rPr lang="en-US" dirty="0" smtClean="0"/>
              <a:t>("£%.2f ", p-&gt;fines[i]);</a:t>
            </a:r>
          </a:p>
          <a:p>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119</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6" name="Rectangle 5"/>
          <p:cNvSpPr/>
          <p:nvPr/>
        </p:nvSpPr>
        <p:spPr>
          <a:xfrm>
            <a:off x="304800" y="4038600"/>
            <a:ext cx="7924800" cy="1569660"/>
          </a:xfrm>
          <a:prstGeom prst="rect">
            <a:avLst/>
          </a:prstGeom>
        </p:spPr>
        <p:txBody>
          <a:bodyPr wrap="square">
            <a:spAutoFit/>
          </a:bodyPr>
          <a:lstStyle/>
          <a:p>
            <a:r>
              <a:rPr lang="en-US" sz="2400" dirty="0"/>
              <a:t>void </a:t>
            </a:r>
            <a:r>
              <a:rPr lang="en-US" sz="2400" dirty="0" err="1"/>
              <a:t>member_display</a:t>
            </a:r>
            <a:r>
              <a:rPr lang="en-US" sz="2400" dirty="0"/>
              <a:t>(</a:t>
            </a:r>
            <a:r>
              <a:rPr lang="en-US" sz="2400" dirty="0" err="1"/>
              <a:t>const</a:t>
            </a:r>
            <a:r>
              <a:rPr lang="en-US" sz="2400" dirty="0"/>
              <a:t> </a:t>
            </a:r>
            <a:r>
              <a:rPr lang="en-US" sz="2400" dirty="0" err="1"/>
              <a:t>struct</a:t>
            </a:r>
            <a:r>
              <a:rPr lang="en-US" sz="2400" dirty="0"/>
              <a:t> </a:t>
            </a:r>
            <a:r>
              <a:rPr lang="en-US" sz="2400" dirty="0" err="1"/>
              <a:t>Library_member</a:t>
            </a:r>
            <a:r>
              <a:rPr lang="en-US" sz="2400" dirty="0"/>
              <a:t> *p)</a:t>
            </a:r>
          </a:p>
          <a:p>
            <a:r>
              <a:rPr lang="en-US" sz="2400" dirty="0"/>
              <a:t>{</a:t>
            </a:r>
          </a:p>
          <a:p>
            <a:r>
              <a:rPr lang="en-US" sz="2400" dirty="0"/>
              <a:t>....</a:t>
            </a:r>
          </a:p>
          <a:p>
            <a:r>
              <a:rPr lang="en-US" sz="2400" dirty="0"/>
              <a:t>}</a:t>
            </a:r>
          </a:p>
        </p:txBody>
      </p:sp>
      <p:sp>
        <p:nvSpPr>
          <p:cNvPr id="7" name="Rectangle 6"/>
          <p:cNvSpPr/>
          <p:nvPr/>
        </p:nvSpPr>
        <p:spPr>
          <a:xfrm>
            <a:off x="5644055" y="2318266"/>
            <a:ext cx="3149837" cy="369332"/>
          </a:xfrm>
          <a:prstGeom prst="rect">
            <a:avLst/>
          </a:prstGeom>
        </p:spPr>
        <p:txBody>
          <a:bodyPr wrap="none">
            <a:spAutoFit/>
          </a:bodyPr>
          <a:lstStyle/>
          <a:p>
            <a:r>
              <a:rPr lang="en-US" b="1" dirty="0"/>
              <a:t>p-&gt;fines[i] </a:t>
            </a:r>
            <a:r>
              <a:rPr lang="en-US" b="1" dirty="0" smtClean="0"/>
              <a:t> changed by mistake</a:t>
            </a:r>
            <a:endParaRPr lang="en-US" dirty="0"/>
          </a:p>
        </p:txBody>
      </p:sp>
    </p:spTree>
    <p:extLst>
      <p:ext uri="{BB962C8B-B14F-4D97-AF65-F5344CB8AC3E}">
        <p14:creationId xmlns:p14="http://schemas.microsoft.com/office/powerpoint/2010/main" val="393819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 declaration (cont’d)</a:t>
            </a:r>
            <a:endParaRPr lang="en-US" dirty="0"/>
          </a:p>
        </p:txBody>
      </p:sp>
      <p:sp>
        <p:nvSpPr>
          <p:cNvPr id="3" name="Content Placeholder 2"/>
          <p:cNvSpPr>
            <a:spLocks noGrp="1"/>
          </p:cNvSpPr>
          <p:nvPr>
            <p:ph idx="1"/>
          </p:nvPr>
        </p:nvSpPr>
        <p:spPr/>
        <p:txBody>
          <a:bodyPr/>
          <a:lstStyle/>
          <a:p>
            <a:r>
              <a:rPr lang="en-US" smtClean="0"/>
              <a:t>Decelerate variables</a:t>
            </a:r>
          </a:p>
          <a:p>
            <a:pPr lvl="1"/>
            <a:r>
              <a:rPr lang="en-US" smtClean="0"/>
              <a:t>variableDataType variablename1= [=char];</a:t>
            </a:r>
          </a:p>
          <a:p>
            <a:pPr lvl="1"/>
            <a:r>
              <a:rPr lang="en-US" smtClean="0"/>
              <a:t>Ex:</a:t>
            </a:r>
          </a:p>
          <a:p>
            <a:pPr lvl="2"/>
            <a:r>
              <a:rPr lang="en-US" smtClean="0"/>
              <a:t>Char i=5; 	   </a:t>
            </a:r>
          </a:p>
          <a:p>
            <a:r>
              <a:rPr lang="en-US" smtClean="0"/>
              <a:t>Decelerate multiple variables </a:t>
            </a:r>
          </a:p>
          <a:p>
            <a:pPr lvl="1"/>
            <a:r>
              <a:rPr lang="en-US" smtClean="0"/>
              <a:t>variableDataType variableName1, variableName2;</a:t>
            </a:r>
          </a:p>
          <a:p>
            <a:pPr lvl="1"/>
            <a:r>
              <a:rPr lang="en-US" smtClean="0"/>
              <a:t>Ex:</a:t>
            </a:r>
          </a:p>
          <a:p>
            <a:pPr lvl="1"/>
            <a:r>
              <a:rPr lang="en-US" smtClean="0"/>
              <a:t>	char x,y,z;</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a:p>
        </p:txBody>
      </p:sp>
      <p:sp>
        <p:nvSpPr>
          <p:cNvPr id="5" name="Slide Number Placeholder 4"/>
          <p:cNvSpPr>
            <a:spLocks noGrp="1"/>
          </p:cNvSpPr>
          <p:nvPr>
            <p:ph type="sldNum" sz="quarter" idx="12"/>
          </p:nvPr>
        </p:nvSpPr>
        <p:spPr/>
        <p:txBody>
          <a:bodyPr/>
          <a:lstStyle/>
          <a:p>
            <a:fld id="{8786C6BC-55CD-4DA7-A85D-0461BDA2E211}" type="slidenum">
              <a:rPr lang="en-US" smtClean="0"/>
              <a:pPr/>
              <a:t>12</a:t>
            </a:fld>
            <a:endParaRPr lang="en-US"/>
          </a:p>
        </p:txBody>
      </p:sp>
    </p:spTree>
    <p:extLst>
      <p:ext uri="{BB962C8B-B14F-4D97-AF65-F5344CB8AC3E}">
        <p14:creationId xmlns:p14="http://schemas.microsoft.com/office/powerpoint/2010/main" val="390291769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Returning Structure Instances</a:t>
            </a:r>
            <a:endParaRPr lang="en-US" dirty="0"/>
          </a:p>
        </p:txBody>
      </p:sp>
      <p:sp>
        <p:nvSpPr>
          <p:cNvPr id="3" name="Content Placeholder 2"/>
          <p:cNvSpPr>
            <a:spLocks noGrp="1"/>
          </p:cNvSpPr>
          <p:nvPr>
            <p:ph idx="1"/>
          </p:nvPr>
        </p:nvSpPr>
        <p:spPr/>
        <p:txBody>
          <a:bodyPr>
            <a:normAutofit/>
          </a:bodyPr>
          <a:lstStyle/>
          <a:p>
            <a:r>
              <a:rPr lang="en-US" sz="2000" dirty="0" err="1" smtClean="0"/>
              <a:t>struct</a:t>
            </a:r>
            <a:r>
              <a:rPr lang="en-US" sz="2000" dirty="0" smtClean="0"/>
              <a:t> Complex add(</a:t>
            </a:r>
            <a:r>
              <a:rPr lang="en-US" sz="2000" dirty="0" err="1" smtClean="0"/>
              <a:t>struct</a:t>
            </a:r>
            <a:r>
              <a:rPr lang="en-US" sz="2000" dirty="0" smtClean="0"/>
              <a:t> Complex a, </a:t>
            </a:r>
            <a:r>
              <a:rPr lang="en-US" sz="2000" dirty="0" err="1" smtClean="0"/>
              <a:t>struct</a:t>
            </a:r>
            <a:r>
              <a:rPr lang="en-US" sz="2000" dirty="0" smtClean="0"/>
              <a:t> Complex b)</a:t>
            </a:r>
          </a:p>
          <a:p>
            <a:r>
              <a:rPr lang="en-US" sz="2000" dirty="0" smtClean="0"/>
              <a:t>{</a:t>
            </a:r>
          </a:p>
          <a:p>
            <a:pPr lvl="1"/>
            <a:r>
              <a:rPr lang="en-US" sz="2000" dirty="0" err="1" smtClean="0"/>
              <a:t>struct</a:t>
            </a:r>
            <a:r>
              <a:rPr lang="en-US" sz="2000" dirty="0" smtClean="0"/>
              <a:t> Complex result = a;</a:t>
            </a:r>
          </a:p>
          <a:p>
            <a:pPr lvl="1"/>
            <a:r>
              <a:rPr lang="en-US" sz="2000" dirty="0" err="1" smtClean="0"/>
              <a:t>result.real_part</a:t>
            </a:r>
            <a:r>
              <a:rPr lang="en-US" sz="2000" dirty="0" smtClean="0"/>
              <a:t> += </a:t>
            </a:r>
            <a:r>
              <a:rPr lang="en-US" sz="2000" dirty="0" err="1" smtClean="0"/>
              <a:t>b.real_part</a:t>
            </a:r>
            <a:r>
              <a:rPr lang="en-US" sz="2000" dirty="0" smtClean="0"/>
              <a:t>;</a:t>
            </a:r>
          </a:p>
          <a:p>
            <a:pPr lvl="1"/>
            <a:r>
              <a:rPr lang="en-US" sz="2000" dirty="0" err="1" smtClean="0"/>
              <a:t>result.imag_part</a:t>
            </a:r>
            <a:r>
              <a:rPr lang="en-US" sz="2000" dirty="0" smtClean="0"/>
              <a:t> += </a:t>
            </a:r>
            <a:r>
              <a:rPr lang="en-US" sz="2000" dirty="0" err="1" smtClean="0"/>
              <a:t>b.imag_part</a:t>
            </a:r>
            <a:r>
              <a:rPr lang="en-US" sz="2000" dirty="0" smtClean="0"/>
              <a:t>;</a:t>
            </a:r>
          </a:p>
          <a:p>
            <a:pPr lvl="1"/>
            <a:r>
              <a:rPr lang="en-US" sz="2000" dirty="0" smtClean="0"/>
              <a:t>return result;</a:t>
            </a:r>
          </a:p>
          <a:p>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120</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6" name="Rectangle 5"/>
          <p:cNvSpPr/>
          <p:nvPr/>
        </p:nvSpPr>
        <p:spPr>
          <a:xfrm>
            <a:off x="304800" y="3962400"/>
            <a:ext cx="8382000" cy="1877437"/>
          </a:xfrm>
          <a:prstGeom prst="rect">
            <a:avLst/>
          </a:prstGeom>
        </p:spPr>
        <p:txBody>
          <a:bodyPr wrap="square">
            <a:spAutoFit/>
          </a:bodyPr>
          <a:lstStyle/>
          <a:p>
            <a:pPr>
              <a:spcBef>
                <a:spcPct val="20000"/>
              </a:spcBef>
            </a:pPr>
            <a:r>
              <a:rPr lang="en-US" sz="2000" dirty="0"/>
              <a:t>void add(</a:t>
            </a:r>
            <a:r>
              <a:rPr lang="en-US" sz="2000" dirty="0" err="1"/>
              <a:t>struct</a:t>
            </a:r>
            <a:r>
              <a:rPr lang="en-US" sz="2000" dirty="0"/>
              <a:t> Complex *a, </a:t>
            </a:r>
            <a:r>
              <a:rPr lang="en-US" sz="2000" dirty="0" err="1"/>
              <a:t>struct</a:t>
            </a:r>
            <a:r>
              <a:rPr lang="en-US" sz="2000" dirty="0"/>
              <a:t> Complex *b, </a:t>
            </a:r>
            <a:r>
              <a:rPr lang="en-US" sz="2000" dirty="0" err="1"/>
              <a:t>struct</a:t>
            </a:r>
            <a:r>
              <a:rPr lang="en-US" sz="2000" dirty="0"/>
              <a:t> Complex *result)</a:t>
            </a:r>
          </a:p>
          <a:p>
            <a:pPr>
              <a:spcBef>
                <a:spcPct val="20000"/>
              </a:spcBef>
            </a:pPr>
            <a:r>
              <a:rPr lang="en-US" sz="2000" dirty="0"/>
              <a:t>{</a:t>
            </a:r>
          </a:p>
          <a:p>
            <a:pPr lvl="1">
              <a:spcBef>
                <a:spcPct val="20000"/>
              </a:spcBef>
            </a:pPr>
            <a:r>
              <a:rPr lang="en-US" sz="2000" dirty="0" smtClean="0"/>
              <a:t>result-&gt;</a:t>
            </a:r>
            <a:r>
              <a:rPr lang="en-US" sz="2000" dirty="0" err="1" smtClean="0"/>
              <a:t>real_part</a:t>
            </a:r>
            <a:r>
              <a:rPr lang="en-US" sz="2000" dirty="0" smtClean="0"/>
              <a:t> = a-&gt;</a:t>
            </a:r>
            <a:r>
              <a:rPr lang="en-US" sz="2000" dirty="0" err="1" smtClean="0"/>
              <a:t>real_part</a:t>
            </a:r>
            <a:r>
              <a:rPr lang="en-US" sz="2000" dirty="0" smtClean="0"/>
              <a:t> + b-&gt;</a:t>
            </a:r>
            <a:r>
              <a:rPr lang="en-US" sz="2000" dirty="0" err="1" smtClean="0"/>
              <a:t>real_part</a:t>
            </a:r>
            <a:r>
              <a:rPr lang="en-US" sz="2000" dirty="0" smtClean="0"/>
              <a:t>;</a:t>
            </a:r>
            <a:endParaRPr lang="en-US" sz="2000" dirty="0"/>
          </a:p>
          <a:p>
            <a:pPr lvl="1">
              <a:spcBef>
                <a:spcPct val="20000"/>
              </a:spcBef>
            </a:pPr>
            <a:r>
              <a:rPr lang="en-US" sz="2000" dirty="0"/>
              <a:t>result-&gt;</a:t>
            </a:r>
            <a:r>
              <a:rPr lang="en-US" sz="2000" dirty="0" err="1"/>
              <a:t>imag_part</a:t>
            </a:r>
            <a:r>
              <a:rPr lang="en-US" sz="2000" dirty="0"/>
              <a:t> = a-&gt;</a:t>
            </a:r>
            <a:r>
              <a:rPr lang="en-US" sz="2000" dirty="0" err="1"/>
              <a:t>imag_part</a:t>
            </a:r>
            <a:r>
              <a:rPr lang="en-US" sz="2000" dirty="0"/>
              <a:t> + b-&gt;</a:t>
            </a:r>
            <a:r>
              <a:rPr lang="en-US" sz="2000" dirty="0" err="1"/>
              <a:t>imag_part</a:t>
            </a:r>
            <a:r>
              <a:rPr lang="en-US" sz="2000" dirty="0"/>
              <a:t>;</a:t>
            </a:r>
          </a:p>
          <a:p>
            <a:pPr>
              <a:spcBef>
                <a:spcPct val="20000"/>
              </a:spcBef>
            </a:pPr>
            <a:r>
              <a:rPr lang="en-US" sz="2000" dirty="0"/>
              <a:t>}</a:t>
            </a:r>
          </a:p>
        </p:txBody>
      </p:sp>
    </p:spTree>
    <p:extLst>
      <p:ext uri="{BB962C8B-B14F-4D97-AF65-F5344CB8AC3E}">
        <p14:creationId xmlns:p14="http://schemas.microsoft.com/office/powerpoint/2010/main" val="389837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Pointers to Pointers</a:t>
            </a: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400" dirty="0" smtClean="0"/>
              <a:t>A pointer can also be made to point to a pointer variable (but the pointer must be of a type that allows it to point to a pointer)</a:t>
            </a:r>
          </a:p>
          <a:p>
            <a:pPr>
              <a:buFontTx/>
              <a:buNone/>
            </a:pPr>
            <a:r>
              <a:rPr lang="en-US" sz="2400" dirty="0" smtClean="0"/>
              <a:t>Example:</a:t>
            </a:r>
          </a:p>
          <a:p>
            <a:pPr lvl="1">
              <a:buFontTx/>
              <a:buNone/>
            </a:pPr>
            <a:r>
              <a:rPr lang="en-US" sz="2400" dirty="0" smtClean="0"/>
              <a:t>int V = 101;</a:t>
            </a:r>
          </a:p>
          <a:p>
            <a:pPr lvl="1">
              <a:buFontTx/>
              <a:buNone/>
            </a:pPr>
            <a:r>
              <a:rPr lang="en-US" sz="2400" dirty="0" smtClean="0"/>
              <a:t>int *P = &amp;V;	/* P points to int V */</a:t>
            </a:r>
          </a:p>
          <a:p>
            <a:pPr lvl="1">
              <a:buFontTx/>
              <a:buNone/>
            </a:pPr>
            <a:r>
              <a:rPr lang="en-US" sz="2400" dirty="0" smtClean="0"/>
              <a:t>int **Q = &amp;P;	/* Q points to int pointer P */</a:t>
            </a:r>
          </a:p>
          <a:p>
            <a:pPr lvl="1">
              <a:buFontTx/>
              <a:buNone/>
            </a:pPr>
            <a:endParaRPr lang="en-US" sz="2400" dirty="0" smtClean="0"/>
          </a:p>
          <a:p>
            <a:pPr lvl="1">
              <a:buFontTx/>
              <a:buNone/>
            </a:pPr>
            <a:r>
              <a:rPr lang="en-US" sz="2400" dirty="0" err="1" smtClean="0"/>
              <a:t>printf</a:t>
            </a:r>
            <a:r>
              <a:rPr lang="en-US" sz="2400" dirty="0" smtClean="0"/>
              <a:t>(“%d %d %d\</a:t>
            </a:r>
            <a:r>
              <a:rPr lang="en-US" sz="2400" dirty="0" err="1" smtClean="0"/>
              <a:t>n”,V</a:t>
            </a:r>
            <a:r>
              <a:rPr lang="en-US" sz="2400" dirty="0" smtClean="0"/>
              <a:t>,*P,**Q); /* prints 101 3 times */</a:t>
            </a:r>
            <a:endParaRPr lang="en-US" sz="2400" dirty="0"/>
          </a:p>
        </p:txBody>
      </p:sp>
    </p:spTree>
    <p:extLst>
      <p:ext uri="{BB962C8B-B14F-4D97-AF65-F5344CB8AC3E}">
        <p14:creationId xmlns:p14="http://schemas.microsoft.com/office/powerpoint/2010/main" val="28373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Pointers to </a:t>
            </a:r>
            <a:r>
              <a:rPr lang="en-GB" sz="36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Pointers</a:t>
            </a: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0" i="0" u="none" strike="noStrike" baseline="0" dirty="0" smtClean="0"/>
              <a:t>void fun (int **);</a:t>
            </a:r>
          </a:p>
          <a:p>
            <a:pPr marL="0" indent="0">
              <a:buNone/>
            </a:pPr>
            <a:r>
              <a:rPr lang="en-US" sz="2400" b="0" i="0" u="none" strike="noStrike" baseline="0" dirty="0" smtClean="0"/>
              <a:t>main()</a:t>
            </a:r>
          </a:p>
          <a:p>
            <a:pPr marL="0" indent="0">
              <a:buNone/>
            </a:pPr>
            <a:r>
              <a:rPr lang="en-US" sz="2400" b="0" i="0" u="none" strike="noStrike" baseline="0" dirty="0" smtClean="0"/>
              <a:t>{</a:t>
            </a:r>
          </a:p>
          <a:p>
            <a:pPr marL="0" indent="0">
              <a:buNone/>
            </a:pPr>
            <a:r>
              <a:rPr lang="en-US" sz="2400" b="0" i="0" u="none" strike="noStrike" baseline="0" dirty="0" smtClean="0"/>
              <a:t>	int * j;</a:t>
            </a:r>
          </a:p>
          <a:p>
            <a:pPr marL="0" indent="0">
              <a:buNone/>
            </a:pPr>
            <a:r>
              <a:rPr lang="en-US" sz="2400" b="0" i="0" u="none" strike="noStrike" baseline="0" dirty="0" smtClean="0"/>
              <a:t>	fun(&amp;j);</a:t>
            </a:r>
          </a:p>
          <a:p>
            <a:pPr marL="0" indent="0">
              <a:buNone/>
            </a:pPr>
            <a:r>
              <a:rPr lang="en-US" sz="2400" b="0" i="0" u="none" strike="noStrike" baseline="0" dirty="0" smtClean="0"/>
              <a:t>}</a:t>
            </a:r>
          </a:p>
        </p:txBody>
      </p:sp>
      <p:sp>
        <p:nvSpPr>
          <p:cNvPr id="2" name="Rectangle 1"/>
          <p:cNvSpPr/>
          <p:nvPr/>
        </p:nvSpPr>
        <p:spPr>
          <a:xfrm>
            <a:off x="3200400" y="1499273"/>
            <a:ext cx="5638800" cy="2308324"/>
          </a:xfrm>
          <a:prstGeom prst="rect">
            <a:avLst/>
          </a:prstGeom>
        </p:spPr>
        <p:txBody>
          <a:bodyPr wrap="square">
            <a:spAutoFit/>
          </a:bodyPr>
          <a:lstStyle/>
          <a:p>
            <a:r>
              <a:rPr lang="en-US" sz="2400" dirty="0"/>
              <a:t>void fun (int ** k)</a:t>
            </a:r>
          </a:p>
          <a:p>
            <a:r>
              <a:rPr lang="en-US" sz="2400" dirty="0"/>
              <a:t>{</a:t>
            </a:r>
          </a:p>
          <a:p>
            <a:r>
              <a:rPr lang="en-US" sz="2400" dirty="0"/>
              <a:t>	int a = 10;</a:t>
            </a:r>
          </a:p>
          <a:p>
            <a:r>
              <a:rPr lang="en-US" sz="2400" dirty="0"/>
              <a:t>	/*add statement here such that </a:t>
            </a:r>
            <a:r>
              <a:rPr lang="en-US" sz="2400" dirty="0" smtClean="0"/>
              <a:t>	address </a:t>
            </a:r>
            <a:r>
              <a:rPr lang="en-US" sz="2400" dirty="0"/>
              <a:t>of a is stored in </a:t>
            </a:r>
            <a:r>
              <a:rPr lang="en-US" sz="2400" dirty="0" smtClean="0"/>
              <a:t>j */</a:t>
            </a:r>
            <a:endParaRPr lang="en-US" sz="2400" dirty="0"/>
          </a:p>
          <a:p>
            <a:r>
              <a:rPr lang="en-US" sz="2400" dirty="0"/>
              <a:t>}</a:t>
            </a:r>
            <a:endParaRPr lang="en-US" sz="2800" dirty="0"/>
          </a:p>
        </p:txBody>
      </p:sp>
      <p:grpSp>
        <p:nvGrpSpPr>
          <p:cNvPr id="5" name="Group 48"/>
          <p:cNvGrpSpPr>
            <a:grpSpLocks/>
          </p:cNvGrpSpPr>
          <p:nvPr/>
        </p:nvGrpSpPr>
        <p:grpSpPr bwMode="auto">
          <a:xfrm>
            <a:off x="6742113" y="381000"/>
            <a:ext cx="511175" cy="584200"/>
            <a:chOff x="5760" y="960"/>
            <a:chExt cx="1004" cy="1151"/>
          </a:xfrm>
        </p:grpSpPr>
        <p:pic>
          <p:nvPicPr>
            <p:cNvPr id="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4"/>
            <p:cNvGrpSpPr>
              <a:grpSpLocks/>
            </p:cNvGrpSpPr>
            <p:nvPr/>
          </p:nvGrpSpPr>
          <p:grpSpPr bwMode="auto">
            <a:xfrm>
              <a:off x="5760" y="960"/>
              <a:ext cx="1004" cy="867"/>
              <a:chOff x="1637" y="1258"/>
              <a:chExt cx="2452" cy="2119"/>
            </a:xfrm>
          </p:grpSpPr>
          <p:sp>
            <p:nvSpPr>
              <p:cNvPr id="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1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1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1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1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16" name="Group 58"/>
          <p:cNvGrpSpPr>
            <a:grpSpLocks/>
          </p:cNvGrpSpPr>
          <p:nvPr/>
        </p:nvGrpSpPr>
        <p:grpSpPr bwMode="auto">
          <a:xfrm>
            <a:off x="7489825" y="381000"/>
            <a:ext cx="511175" cy="584200"/>
            <a:chOff x="5760" y="960"/>
            <a:chExt cx="1004" cy="1151"/>
          </a:xfrm>
        </p:grpSpPr>
        <p:pic>
          <p:nvPicPr>
            <p:cNvPr id="1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4"/>
            <p:cNvGrpSpPr>
              <a:grpSpLocks/>
            </p:cNvGrpSpPr>
            <p:nvPr/>
          </p:nvGrpSpPr>
          <p:grpSpPr bwMode="auto">
            <a:xfrm>
              <a:off x="5760" y="960"/>
              <a:ext cx="1004" cy="867"/>
              <a:chOff x="1637" y="1258"/>
              <a:chExt cx="2452" cy="2119"/>
            </a:xfrm>
          </p:grpSpPr>
          <p:sp>
            <p:nvSpPr>
              <p:cNvPr id="1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2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2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2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2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26" name="Group 81"/>
          <p:cNvGrpSpPr>
            <a:grpSpLocks/>
          </p:cNvGrpSpPr>
          <p:nvPr/>
        </p:nvGrpSpPr>
        <p:grpSpPr bwMode="auto">
          <a:xfrm>
            <a:off x="8251825" y="381000"/>
            <a:ext cx="511175" cy="584200"/>
            <a:chOff x="5760" y="960"/>
            <a:chExt cx="1004" cy="1151"/>
          </a:xfrm>
        </p:grpSpPr>
        <p:pic>
          <p:nvPicPr>
            <p:cNvPr id="27"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14"/>
            <p:cNvGrpSpPr>
              <a:grpSpLocks/>
            </p:cNvGrpSpPr>
            <p:nvPr/>
          </p:nvGrpSpPr>
          <p:grpSpPr bwMode="auto">
            <a:xfrm>
              <a:off x="5760" y="960"/>
              <a:ext cx="1004" cy="867"/>
              <a:chOff x="1637" y="1258"/>
              <a:chExt cx="2452" cy="2119"/>
            </a:xfrm>
          </p:grpSpPr>
          <p:sp>
            <p:nvSpPr>
              <p:cNvPr id="2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3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3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3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sp>
        <p:nvSpPr>
          <p:cNvPr id="36" name="Rectangle 14"/>
          <p:cNvSpPr>
            <a:spLocks noChangeArrowheads="1"/>
          </p:cNvSpPr>
          <p:nvPr/>
        </p:nvSpPr>
        <p:spPr bwMode="gray">
          <a:xfrm>
            <a:off x="6734018" y="834572"/>
            <a:ext cx="2105182"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noProof="1" smtClean="0">
                <a:solidFill>
                  <a:schemeClr val="bg1"/>
                </a:solidFill>
              </a:rPr>
              <a:t>Intreview question</a:t>
            </a:r>
            <a:endParaRPr lang="de-DE" sz="2000" b="1" noProof="1">
              <a:solidFill>
                <a:schemeClr val="bg1"/>
              </a:solidFill>
            </a:endParaRPr>
          </a:p>
        </p:txBody>
      </p:sp>
    </p:spTree>
    <p:extLst>
      <p:ext uri="{BB962C8B-B14F-4D97-AF65-F5344CB8AC3E}">
        <p14:creationId xmlns:p14="http://schemas.microsoft.com/office/powerpoint/2010/main" val="268829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par>
                          <p:cTn id="23" fill="hold">
                            <p:stCondLst>
                              <p:cond delay="500"/>
                            </p:stCondLst>
                            <p:childTnLst>
                              <p:par>
                                <p:cTn id="24" presetID="22" presetClass="entr" presetSubtype="8" fill="hold" nodeType="afterEffect">
                                  <p:stCondLst>
                                    <p:cond delay="20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200"/>
                                        <p:tgtEl>
                                          <p:spTgt spid="5"/>
                                        </p:tgtEl>
                                      </p:cBhvr>
                                    </p:animEffect>
                                  </p:childTnLst>
                                </p:cTn>
                              </p:par>
                            </p:childTnLst>
                          </p:cTn>
                        </p:par>
                        <p:par>
                          <p:cTn id="27" fill="hold">
                            <p:stCondLst>
                              <p:cond delay="900"/>
                            </p:stCondLst>
                            <p:childTnLst>
                              <p:par>
                                <p:cTn id="28" presetID="22" presetClass="entr" presetSubtype="8"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200"/>
                                        <p:tgtEl>
                                          <p:spTgt spid="16"/>
                                        </p:tgtEl>
                                      </p:cBhvr>
                                    </p:animEffect>
                                  </p:childTnLst>
                                </p:cTn>
                              </p:par>
                            </p:childTnLst>
                          </p:cTn>
                        </p:par>
                        <p:par>
                          <p:cTn id="31" fill="hold">
                            <p:stCondLst>
                              <p:cond delay="1100"/>
                            </p:stCondLst>
                            <p:childTnLst>
                              <p:par>
                                <p:cTn id="32" presetID="22" presetClass="entr" presetSubtype="8"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200"/>
                                        <p:tgtEl>
                                          <p:spTgt spid="26"/>
                                        </p:tgtEl>
                                      </p:cBhvr>
                                    </p:animEffect>
                                  </p:childTnLst>
                                </p:cTn>
                              </p:par>
                            </p:childTnLst>
                          </p:cTn>
                        </p:par>
                        <p:par>
                          <p:cTn id="35" fill="hold">
                            <p:stCondLst>
                              <p:cond delay="1300"/>
                            </p:stCondLst>
                            <p:childTnLst>
                              <p:par>
                                <p:cTn id="36" presetID="42"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anim calcmode="lin" valueType="num">
                                      <p:cBhvr>
                                        <p:cTn id="39" dur="1000" fill="hold"/>
                                        <p:tgtEl>
                                          <p:spTgt spid="36"/>
                                        </p:tgtEl>
                                        <p:attrNameLst>
                                          <p:attrName>ppt_x</p:attrName>
                                        </p:attrNameLst>
                                      </p:cBhvr>
                                      <p:tavLst>
                                        <p:tav tm="0">
                                          <p:val>
                                            <p:strVal val="#ppt_x"/>
                                          </p:val>
                                        </p:tav>
                                        <p:tav tm="100000">
                                          <p:val>
                                            <p:strVal val="#ppt_x"/>
                                          </p:val>
                                        </p:tav>
                                      </p:tavLst>
                                    </p:anim>
                                    <p:anim calcmode="lin" valueType="num">
                                      <p:cBhvr>
                                        <p:cTn id="4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6"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ounded Rectangle 155"/>
          <p:cNvSpPr/>
          <p:nvPr/>
        </p:nvSpPr>
        <p:spPr>
          <a:xfrm>
            <a:off x="6858000" y="24256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8</a:t>
            </a:r>
          </a:p>
        </p:txBody>
      </p:sp>
      <p:sp>
        <p:nvSpPr>
          <p:cNvPr id="157" name="Rounded Rectangle 156"/>
          <p:cNvSpPr/>
          <p:nvPr/>
        </p:nvSpPr>
        <p:spPr>
          <a:xfrm>
            <a:off x="7391400" y="34162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p>
        </p:txBody>
      </p:sp>
      <p:sp>
        <p:nvSpPr>
          <p:cNvPr id="167" name="Rounded Rectangle 166"/>
          <p:cNvSpPr/>
          <p:nvPr/>
        </p:nvSpPr>
        <p:spPr>
          <a:xfrm>
            <a:off x="6858000" y="44068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68" name="Rounded Rectangle 167"/>
          <p:cNvSpPr/>
          <p:nvPr/>
        </p:nvSpPr>
        <p:spPr>
          <a:xfrm>
            <a:off x="6324600" y="24256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7</a:t>
            </a:r>
          </a:p>
        </p:txBody>
      </p:sp>
      <p:sp>
        <p:nvSpPr>
          <p:cNvPr id="169" name="Rounded Rectangle 168"/>
          <p:cNvSpPr/>
          <p:nvPr/>
        </p:nvSpPr>
        <p:spPr>
          <a:xfrm>
            <a:off x="6858000" y="34162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p>
        </p:txBody>
      </p:sp>
      <p:sp>
        <p:nvSpPr>
          <p:cNvPr id="170" name="Rounded Rectangle 169"/>
          <p:cNvSpPr/>
          <p:nvPr/>
        </p:nvSpPr>
        <p:spPr>
          <a:xfrm>
            <a:off x="6324600" y="44068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71" name="Rounded Rectangle 170"/>
          <p:cNvSpPr/>
          <p:nvPr/>
        </p:nvSpPr>
        <p:spPr>
          <a:xfrm>
            <a:off x="7924800" y="34162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p>
        </p:txBody>
      </p:sp>
      <p:sp>
        <p:nvSpPr>
          <p:cNvPr id="172" name="Rounded Rectangle 171"/>
          <p:cNvSpPr/>
          <p:nvPr/>
        </p:nvSpPr>
        <p:spPr>
          <a:xfrm>
            <a:off x="7391400" y="24256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9</a:t>
            </a:r>
          </a:p>
        </p:txBody>
      </p:sp>
      <p:sp>
        <p:nvSpPr>
          <p:cNvPr id="158" name="Rounded Rectangle 157"/>
          <p:cNvSpPr/>
          <p:nvPr/>
        </p:nvSpPr>
        <p:spPr>
          <a:xfrm>
            <a:off x="1600200" y="28955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7</a:t>
            </a:r>
          </a:p>
        </p:txBody>
      </p:sp>
      <p:sp>
        <p:nvSpPr>
          <p:cNvPr id="159" name="Rounded Rectangle 158"/>
          <p:cNvSpPr/>
          <p:nvPr/>
        </p:nvSpPr>
        <p:spPr>
          <a:xfrm>
            <a:off x="2667000" y="34289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p>
        </p:txBody>
      </p:sp>
      <p:sp>
        <p:nvSpPr>
          <p:cNvPr id="160" name="Rounded Rectangle 159"/>
          <p:cNvSpPr/>
          <p:nvPr/>
        </p:nvSpPr>
        <p:spPr>
          <a:xfrm>
            <a:off x="2133600" y="34289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p>
        </p:txBody>
      </p:sp>
      <p:sp>
        <p:nvSpPr>
          <p:cNvPr id="161" name="Rounded Rectangle 160"/>
          <p:cNvSpPr/>
          <p:nvPr/>
        </p:nvSpPr>
        <p:spPr>
          <a:xfrm>
            <a:off x="1600200" y="34289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62" name="Rounded Rectangle 161"/>
          <p:cNvSpPr/>
          <p:nvPr/>
        </p:nvSpPr>
        <p:spPr>
          <a:xfrm>
            <a:off x="2667000" y="39623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163" name="Rounded Rectangle 162"/>
          <p:cNvSpPr/>
          <p:nvPr/>
        </p:nvSpPr>
        <p:spPr>
          <a:xfrm>
            <a:off x="2133600" y="39623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p>
        </p:txBody>
      </p:sp>
      <p:sp>
        <p:nvSpPr>
          <p:cNvPr id="164" name="Rounded Rectangle 163"/>
          <p:cNvSpPr/>
          <p:nvPr/>
        </p:nvSpPr>
        <p:spPr>
          <a:xfrm>
            <a:off x="1600200" y="39623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65" name="Rounded Rectangle 164"/>
          <p:cNvSpPr/>
          <p:nvPr/>
        </p:nvSpPr>
        <p:spPr>
          <a:xfrm>
            <a:off x="2133600" y="28955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8</a:t>
            </a:r>
          </a:p>
        </p:txBody>
      </p:sp>
      <p:sp>
        <p:nvSpPr>
          <p:cNvPr id="166" name="Rounded Rectangle 165"/>
          <p:cNvSpPr/>
          <p:nvPr/>
        </p:nvSpPr>
        <p:spPr>
          <a:xfrm>
            <a:off x="2667000" y="28955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9</a:t>
            </a:r>
          </a:p>
        </p:txBody>
      </p:sp>
      <p:sp>
        <p:nvSpPr>
          <p:cNvPr id="51" name="Rectangle 50"/>
          <p:cNvSpPr/>
          <p:nvPr/>
        </p:nvSpPr>
        <p:spPr bwMode="auto">
          <a:xfrm>
            <a:off x="1524000" y="3886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52" name="Rectangle 51"/>
          <p:cNvSpPr/>
          <p:nvPr/>
        </p:nvSpPr>
        <p:spPr bwMode="auto">
          <a:xfrm>
            <a:off x="2590800" y="3352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59" name="Rectangle 58"/>
          <p:cNvSpPr/>
          <p:nvPr/>
        </p:nvSpPr>
        <p:spPr bwMode="auto">
          <a:xfrm>
            <a:off x="2057400" y="3352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60" name="Rectangle 59"/>
          <p:cNvSpPr/>
          <p:nvPr/>
        </p:nvSpPr>
        <p:spPr bwMode="auto">
          <a:xfrm>
            <a:off x="1524000" y="3352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68" name="Rectangle 67"/>
          <p:cNvSpPr/>
          <p:nvPr/>
        </p:nvSpPr>
        <p:spPr bwMode="auto">
          <a:xfrm>
            <a:off x="2590800" y="2819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69" name="Rectangle 68"/>
          <p:cNvSpPr/>
          <p:nvPr/>
        </p:nvSpPr>
        <p:spPr bwMode="auto">
          <a:xfrm>
            <a:off x="2057400" y="2819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71" name="Rounded Rectangle 70"/>
          <p:cNvSpPr/>
          <p:nvPr/>
        </p:nvSpPr>
        <p:spPr>
          <a:xfrm>
            <a:off x="1600200" y="28955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7</a:t>
            </a:r>
          </a:p>
        </p:txBody>
      </p:sp>
      <p:sp>
        <p:nvSpPr>
          <p:cNvPr id="72" name="Rounded Rectangle 71"/>
          <p:cNvSpPr/>
          <p:nvPr/>
        </p:nvSpPr>
        <p:spPr>
          <a:xfrm>
            <a:off x="2667000" y="34289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p>
        </p:txBody>
      </p:sp>
      <p:sp>
        <p:nvSpPr>
          <p:cNvPr id="80" name="Rounded Rectangle 79"/>
          <p:cNvSpPr/>
          <p:nvPr/>
        </p:nvSpPr>
        <p:spPr>
          <a:xfrm>
            <a:off x="2133600" y="34289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p>
        </p:txBody>
      </p:sp>
      <p:sp>
        <p:nvSpPr>
          <p:cNvPr id="82" name="Rounded Rectangle 81"/>
          <p:cNvSpPr/>
          <p:nvPr/>
        </p:nvSpPr>
        <p:spPr>
          <a:xfrm>
            <a:off x="1600200" y="34289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3" name="Rounded Rectangle 82"/>
          <p:cNvSpPr/>
          <p:nvPr/>
        </p:nvSpPr>
        <p:spPr>
          <a:xfrm>
            <a:off x="2667000" y="39623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84" name="Rounded Rectangle 83"/>
          <p:cNvSpPr/>
          <p:nvPr/>
        </p:nvSpPr>
        <p:spPr>
          <a:xfrm>
            <a:off x="2133600" y="39623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p>
        </p:txBody>
      </p:sp>
      <p:sp>
        <p:nvSpPr>
          <p:cNvPr id="85" name="Rounded Rectangle 84"/>
          <p:cNvSpPr/>
          <p:nvPr/>
        </p:nvSpPr>
        <p:spPr>
          <a:xfrm>
            <a:off x="1600200" y="39623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6" name="Rectangle 85"/>
          <p:cNvSpPr/>
          <p:nvPr/>
        </p:nvSpPr>
        <p:spPr bwMode="auto">
          <a:xfrm>
            <a:off x="2057400" y="3886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87" name="Rectangle 86"/>
          <p:cNvSpPr/>
          <p:nvPr/>
        </p:nvSpPr>
        <p:spPr bwMode="auto">
          <a:xfrm>
            <a:off x="2590800" y="3886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88" name="Rectangle 87"/>
          <p:cNvSpPr/>
          <p:nvPr/>
        </p:nvSpPr>
        <p:spPr bwMode="auto">
          <a:xfrm>
            <a:off x="1524000" y="2819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89" name="Rounded Rectangle 88"/>
          <p:cNvSpPr/>
          <p:nvPr/>
        </p:nvSpPr>
        <p:spPr>
          <a:xfrm>
            <a:off x="2133600" y="28955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8</a:t>
            </a:r>
          </a:p>
        </p:txBody>
      </p:sp>
      <p:sp>
        <p:nvSpPr>
          <p:cNvPr id="90" name="Rounded Rectangle 89"/>
          <p:cNvSpPr/>
          <p:nvPr/>
        </p:nvSpPr>
        <p:spPr>
          <a:xfrm>
            <a:off x="2667000" y="28955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9</a:t>
            </a:r>
          </a:p>
        </p:txBody>
      </p:sp>
      <p:sp>
        <p:nvSpPr>
          <p:cNvPr id="116" name="Rectangle 115"/>
          <p:cNvSpPr/>
          <p:nvPr/>
        </p:nvSpPr>
        <p:spPr bwMode="auto">
          <a:xfrm>
            <a:off x="6248400" y="4343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17" name="Rectangle 116"/>
          <p:cNvSpPr/>
          <p:nvPr/>
        </p:nvSpPr>
        <p:spPr bwMode="auto">
          <a:xfrm>
            <a:off x="7848600" y="3352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18" name="Rectangle 117"/>
          <p:cNvSpPr/>
          <p:nvPr/>
        </p:nvSpPr>
        <p:spPr bwMode="auto">
          <a:xfrm>
            <a:off x="7315200" y="3352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19" name="Rectangle 118"/>
          <p:cNvSpPr/>
          <p:nvPr/>
        </p:nvSpPr>
        <p:spPr bwMode="auto">
          <a:xfrm>
            <a:off x="6781800" y="3352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20" name="Rectangle 119"/>
          <p:cNvSpPr/>
          <p:nvPr/>
        </p:nvSpPr>
        <p:spPr bwMode="auto">
          <a:xfrm>
            <a:off x="7315200" y="2362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21" name="Rectangle 120"/>
          <p:cNvSpPr/>
          <p:nvPr/>
        </p:nvSpPr>
        <p:spPr bwMode="auto">
          <a:xfrm>
            <a:off x="6781800" y="2362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22" name="Rounded Rectangle 121"/>
          <p:cNvSpPr/>
          <p:nvPr/>
        </p:nvSpPr>
        <p:spPr>
          <a:xfrm>
            <a:off x="6324600" y="34289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123" name="Rounded Rectangle 122"/>
          <p:cNvSpPr/>
          <p:nvPr/>
        </p:nvSpPr>
        <p:spPr>
          <a:xfrm>
            <a:off x="6858000" y="24256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8</a:t>
            </a:r>
          </a:p>
        </p:txBody>
      </p:sp>
      <p:sp>
        <p:nvSpPr>
          <p:cNvPr id="124" name="Rounded Rectangle 123"/>
          <p:cNvSpPr/>
          <p:nvPr/>
        </p:nvSpPr>
        <p:spPr>
          <a:xfrm>
            <a:off x="7391400" y="34162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p>
        </p:txBody>
      </p:sp>
      <p:sp>
        <p:nvSpPr>
          <p:cNvPr id="125" name="Rounded Rectangle 124"/>
          <p:cNvSpPr/>
          <p:nvPr/>
        </p:nvSpPr>
        <p:spPr>
          <a:xfrm>
            <a:off x="6858000" y="44068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6" name="Rounded Rectangle 125"/>
          <p:cNvSpPr/>
          <p:nvPr/>
        </p:nvSpPr>
        <p:spPr>
          <a:xfrm>
            <a:off x="6324600" y="24256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7</a:t>
            </a:r>
          </a:p>
        </p:txBody>
      </p:sp>
      <p:sp>
        <p:nvSpPr>
          <p:cNvPr id="127" name="Rounded Rectangle 126"/>
          <p:cNvSpPr/>
          <p:nvPr/>
        </p:nvSpPr>
        <p:spPr>
          <a:xfrm>
            <a:off x="6858000" y="34162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p>
        </p:txBody>
      </p:sp>
      <p:sp>
        <p:nvSpPr>
          <p:cNvPr id="128" name="Rounded Rectangle 127"/>
          <p:cNvSpPr/>
          <p:nvPr/>
        </p:nvSpPr>
        <p:spPr>
          <a:xfrm>
            <a:off x="6324600" y="44068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9" name="Rectangle 128"/>
          <p:cNvSpPr/>
          <p:nvPr/>
        </p:nvSpPr>
        <p:spPr bwMode="auto">
          <a:xfrm>
            <a:off x="6781800" y="4343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30" name="Rectangle 129"/>
          <p:cNvSpPr/>
          <p:nvPr/>
        </p:nvSpPr>
        <p:spPr bwMode="auto">
          <a:xfrm>
            <a:off x="6248400" y="3352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31" name="Rectangle 130"/>
          <p:cNvSpPr/>
          <p:nvPr/>
        </p:nvSpPr>
        <p:spPr bwMode="auto">
          <a:xfrm>
            <a:off x="6248400" y="2362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32" name="Rounded Rectangle 131"/>
          <p:cNvSpPr/>
          <p:nvPr/>
        </p:nvSpPr>
        <p:spPr>
          <a:xfrm>
            <a:off x="7924800" y="34162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p>
        </p:txBody>
      </p:sp>
      <p:sp>
        <p:nvSpPr>
          <p:cNvPr id="133" name="Rounded Rectangle 132"/>
          <p:cNvSpPr/>
          <p:nvPr/>
        </p:nvSpPr>
        <p:spPr>
          <a:xfrm>
            <a:off x="7391400" y="2425699"/>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9</a:t>
            </a:r>
          </a:p>
        </p:txBody>
      </p:sp>
      <p:cxnSp>
        <p:nvCxnSpPr>
          <p:cNvPr id="9259" name="Straight Connector 144"/>
          <p:cNvCxnSpPr>
            <a:cxnSpLocks noChangeShapeType="1"/>
          </p:cNvCxnSpPr>
          <p:nvPr/>
        </p:nvCxnSpPr>
        <p:spPr bwMode="auto">
          <a:xfrm rot="5400000">
            <a:off x="2362201" y="4038600"/>
            <a:ext cx="4419600" cy="3175"/>
          </a:xfrm>
          <a:prstGeom prst="line">
            <a:avLst/>
          </a:prstGeom>
          <a:noFill/>
          <a:ln w="9525" algn="ctr">
            <a:solidFill>
              <a:schemeClr val="tx1"/>
            </a:solidFill>
            <a:round/>
            <a:headEnd/>
            <a:tailEnd/>
          </a:ln>
          <a:effectLst>
            <a:outerShdw blurRad="50800" dist="38100" algn="l" rotWithShape="0">
              <a:srgbClr val="92D050">
                <a:alpha val="40000"/>
              </a:srgbClr>
            </a:outerShdw>
          </a:effectLst>
        </p:spPr>
      </p:cxnSp>
      <p:sp>
        <p:nvSpPr>
          <p:cNvPr id="146" name="TextBox 145"/>
          <p:cNvSpPr txBox="1"/>
          <p:nvPr/>
        </p:nvSpPr>
        <p:spPr>
          <a:xfrm>
            <a:off x="688975" y="1752600"/>
            <a:ext cx="3502025" cy="288925"/>
          </a:xfrm>
          <a:prstGeom prst="rect">
            <a:avLst/>
          </a:prstGeom>
          <a:noFill/>
        </p:spPr>
        <p:txBody>
          <a:bodyPr wrap="none">
            <a:spAutoFit/>
          </a:bodyPr>
          <a:lstStyle/>
          <a:p>
            <a:pPr algn="r" rtl="1">
              <a:lnSpc>
                <a:spcPct val="71000"/>
              </a:lnSpc>
              <a:buClr>
                <a:srgbClr val="000000"/>
              </a:buClr>
              <a:buSzPct val="100000"/>
              <a:buFont typeface="Arial" charset="0"/>
              <a:buNone/>
              <a:defRPr/>
            </a:pPr>
            <a:r>
              <a:rPr lang="en-US" dirty="0">
                <a:solidFill>
                  <a:schemeClr val="accent4"/>
                </a:solidFill>
                <a:latin typeface="+mn-lt"/>
              </a:rPr>
              <a:t>Static two dimensional array</a:t>
            </a:r>
          </a:p>
        </p:txBody>
      </p:sp>
      <p:sp>
        <p:nvSpPr>
          <p:cNvPr id="147" name="TextBox 146"/>
          <p:cNvSpPr txBox="1"/>
          <p:nvPr/>
        </p:nvSpPr>
        <p:spPr>
          <a:xfrm>
            <a:off x="4724400" y="1752600"/>
            <a:ext cx="4249738" cy="288925"/>
          </a:xfrm>
          <a:prstGeom prst="rect">
            <a:avLst/>
          </a:prstGeom>
          <a:noFill/>
        </p:spPr>
        <p:txBody>
          <a:bodyPr wrap="none">
            <a:spAutoFit/>
          </a:bodyPr>
          <a:lstStyle/>
          <a:p>
            <a:pPr algn="r" rtl="1">
              <a:lnSpc>
                <a:spcPct val="71000"/>
              </a:lnSpc>
              <a:buClr>
                <a:srgbClr val="000000"/>
              </a:buClr>
              <a:buSzPct val="100000"/>
              <a:buFont typeface="Arial" charset="0"/>
              <a:buNone/>
              <a:defRPr/>
            </a:pPr>
            <a:r>
              <a:rPr lang="en-US" dirty="0">
                <a:solidFill>
                  <a:schemeClr val="accent4"/>
                </a:solidFill>
                <a:latin typeface="+mn-lt"/>
              </a:rPr>
              <a:t> Array of references (jagged array)</a:t>
            </a:r>
          </a:p>
        </p:txBody>
      </p:sp>
      <p:sp>
        <p:nvSpPr>
          <p:cNvPr id="94" name="Rectangle 93"/>
          <p:cNvSpPr/>
          <p:nvPr/>
        </p:nvSpPr>
        <p:spPr bwMode="auto">
          <a:xfrm>
            <a:off x="5334000" y="3886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95" name="Rectangle 94"/>
          <p:cNvSpPr/>
          <p:nvPr/>
        </p:nvSpPr>
        <p:spPr bwMode="auto">
          <a:xfrm>
            <a:off x="5334000" y="3352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96" name="Rectangle 95"/>
          <p:cNvSpPr/>
          <p:nvPr/>
        </p:nvSpPr>
        <p:spPr bwMode="auto">
          <a:xfrm>
            <a:off x="5334000" y="2819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sz="4000" b="1" dirty="0">
              <a:solidFill>
                <a:schemeClr val="tx1"/>
              </a:solidFill>
            </a:endParaRPr>
          </a:p>
        </p:txBody>
      </p:sp>
      <p:cxnSp>
        <p:nvCxnSpPr>
          <p:cNvPr id="11325" name="Straight Arrow Connector 109"/>
          <p:cNvCxnSpPr>
            <a:cxnSpLocks noChangeShapeType="1"/>
            <a:stCxn id="96" idx="3"/>
            <a:endCxn id="131" idx="1"/>
          </p:cNvCxnSpPr>
          <p:nvPr/>
        </p:nvCxnSpPr>
        <p:spPr bwMode="auto">
          <a:xfrm flipV="1">
            <a:off x="5867400" y="2628900"/>
            <a:ext cx="3810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326" name="Straight Arrow Connector 111"/>
          <p:cNvCxnSpPr>
            <a:cxnSpLocks noChangeShapeType="1"/>
            <a:stCxn id="95" idx="3"/>
            <a:endCxn id="130" idx="1"/>
          </p:cNvCxnSpPr>
          <p:nvPr/>
        </p:nvCxnSpPr>
        <p:spPr bwMode="auto">
          <a:xfrm>
            <a:off x="5867400" y="3619500"/>
            <a:ext cx="381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327" name="Straight Arrow Connector 113"/>
          <p:cNvCxnSpPr>
            <a:cxnSpLocks noChangeShapeType="1"/>
            <a:stCxn id="94" idx="3"/>
            <a:endCxn id="116" idx="1"/>
          </p:cNvCxnSpPr>
          <p:nvPr/>
        </p:nvCxnSpPr>
        <p:spPr bwMode="auto">
          <a:xfrm>
            <a:off x="5867400" y="4152900"/>
            <a:ext cx="3810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328" name="Rectangle 133"/>
          <p:cNvSpPr>
            <a:spLocks noChangeArrowheads="1"/>
          </p:cNvSpPr>
          <p:nvPr/>
        </p:nvSpPr>
        <p:spPr bwMode="auto">
          <a:xfrm>
            <a:off x="6477000" y="2971800"/>
            <a:ext cx="152400" cy="228600"/>
          </a:xfrm>
          <a:prstGeom prst="rect">
            <a:avLst/>
          </a:prstGeom>
          <a:solidFill>
            <a:schemeClr val="bg1"/>
          </a:solidFill>
          <a:ln w="9525" algn="ctr">
            <a:solidFill>
              <a:schemeClr val="bg1"/>
            </a:solidFill>
            <a:round/>
            <a:headEnd/>
            <a:tailEnd/>
          </a:ln>
        </p:spPr>
        <p:txBody>
          <a:bodyPr/>
          <a:lstStyle/>
          <a:p>
            <a:pPr algn="r" rtl="1">
              <a:lnSpc>
                <a:spcPct val="71000"/>
              </a:lnSpc>
              <a:buClr>
                <a:srgbClr val="000000"/>
              </a:buClr>
              <a:buSzPct val="100000"/>
              <a:buFont typeface="Arial" charset="0"/>
              <a:buNone/>
            </a:pPr>
            <a:r>
              <a:rPr lang="en-US" sz="800" b="1">
                <a:solidFill>
                  <a:schemeClr val="tx1"/>
                </a:solidFill>
              </a:rPr>
              <a:t>.</a:t>
            </a:r>
          </a:p>
          <a:p>
            <a:pPr algn="r" rtl="1">
              <a:lnSpc>
                <a:spcPct val="71000"/>
              </a:lnSpc>
              <a:buClr>
                <a:srgbClr val="000000"/>
              </a:buClr>
              <a:buSzPct val="100000"/>
              <a:buFont typeface="Arial" charset="0"/>
              <a:buNone/>
            </a:pPr>
            <a:r>
              <a:rPr lang="en-US" sz="800" b="1">
                <a:solidFill>
                  <a:schemeClr val="tx1"/>
                </a:solidFill>
              </a:rPr>
              <a:t>.</a:t>
            </a:r>
          </a:p>
          <a:p>
            <a:pPr algn="r" rtl="1">
              <a:lnSpc>
                <a:spcPct val="71000"/>
              </a:lnSpc>
              <a:buClr>
                <a:srgbClr val="000000"/>
              </a:buClr>
              <a:buSzPct val="100000"/>
              <a:buFont typeface="Arial" charset="0"/>
              <a:buNone/>
            </a:pPr>
            <a:r>
              <a:rPr lang="en-US" sz="800" b="1">
                <a:solidFill>
                  <a:schemeClr val="tx1"/>
                </a:solidFill>
              </a:rPr>
              <a:t>.</a:t>
            </a:r>
          </a:p>
        </p:txBody>
      </p:sp>
      <p:sp>
        <p:nvSpPr>
          <p:cNvPr id="11329" name="Rectangle 143"/>
          <p:cNvSpPr>
            <a:spLocks noChangeArrowheads="1"/>
          </p:cNvSpPr>
          <p:nvPr/>
        </p:nvSpPr>
        <p:spPr bwMode="auto">
          <a:xfrm>
            <a:off x="6477000" y="3962400"/>
            <a:ext cx="152400" cy="228600"/>
          </a:xfrm>
          <a:prstGeom prst="rect">
            <a:avLst/>
          </a:prstGeom>
          <a:solidFill>
            <a:schemeClr val="bg1"/>
          </a:solidFill>
          <a:ln w="9525" algn="ctr">
            <a:solidFill>
              <a:schemeClr val="bg1"/>
            </a:solidFill>
            <a:round/>
            <a:headEnd/>
            <a:tailEnd/>
          </a:ln>
        </p:spPr>
        <p:txBody>
          <a:bodyPr/>
          <a:lstStyle/>
          <a:p>
            <a:pPr algn="r" rtl="1">
              <a:lnSpc>
                <a:spcPct val="71000"/>
              </a:lnSpc>
              <a:buClr>
                <a:srgbClr val="000000"/>
              </a:buClr>
              <a:buSzPct val="100000"/>
              <a:buFont typeface="Arial" charset="0"/>
              <a:buNone/>
            </a:pPr>
            <a:r>
              <a:rPr lang="en-US" sz="800" b="1">
                <a:solidFill>
                  <a:schemeClr val="tx1"/>
                </a:solidFill>
              </a:rPr>
              <a:t>.</a:t>
            </a:r>
          </a:p>
          <a:p>
            <a:pPr algn="r" rtl="1">
              <a:lnSpc>
                <a:spcPct val="71000"/>
              </a:lnSpc>
              <a:buClr>
                <a:srgbClr val="000000"/>
              </a:buClr>
              <a:buSzPct val="100000"/>
              <a:buFont typeface="Arial" charset="0"/>
              <a:buNone/>
            </a:pPr>
            <a:r>
              <a:rPr lang="en-US" sz="800" b="1">
                <a:solidFill>
                  <a:schemeClr val="tx1"/>
                </a:solidFill>
              </a:rPr>
              <a:t>.</a:t>
            </a:r>
          </a:p>
          <a:p>
            <a:pPr algn="r" rtl="1">
              <a:lnSpc>
                <a:spcPct val="71000"/>
              </a:lnSpc>
              <a:buClr>
                <a:srgbClr val="000000"/>
              </a:buClr>
              <a:buSzPct val="100000"/>
              <a:buFont typeface="Arial" charset="0"/>
              <a:buNone/>
            </a:pPr>
            <a:r>
              <a:rPr lang="en-US" sz="800" b="1">
                <a:solidFill>
                  <a:schemeClr val="tx1"/>
                </a:solidFill>
              </a:rPr>
              <a:t>.</a:t>
            </a:r>
          </a:p>
        </p:txBody>
      </p:sp>
      <p:sp>
        <p:nvSpPr>
          <p:cNvPr id="11330" name="Title 150"/>
          <p:cNvSpPr>
            <a:spLocks noGrp="1"/>
          </p:cNvSpPr>
          <p:nvPr>
            <p:ph type="title"/>
          </p:nvPr>
        </p:nvSpPr>
        <p:spPr>
          <a:xfrm>
            <a:off x="381000" y="41275"/>
            <a:ext cx="8763000" cy="1360488"/>
          </a:xfrm>
        </p:spPr>
        <p:txBody>
          <a:bodyPr/>
          <a:lstStyle/>
          <a:p>
            <a:r>
              <a:rPr lang="en-US" smtClean="0"/>
              <a:t>How array works</a:t>
            </a:r>
            <a:r>
              <a:rPr lang="en-US"/>
              <a:t>?</a:t>
            </a:r>
            <a:r>
              <a:rPr lang="en-US" sz="2400"/>
              <a:t>(multi dimensional) cont.</a:t>
            </a:r>
            <a:endParaRPr lang="en-US" smtClean="0"/>
          </a:p>
        </p:txBody>
      </p:sp>
      <p:sp>
        <p:nvSpPr>
          <p:cNvPr id="11331" name="Content Placeholder 151"/>
          <p:cNvSpPr>
            <a:spLocks noGrp="1"/>
          </p:cNvSpPr>
          <p:nvPr>
            <p:ph idx="1"/>
          </p:nvPr>
        </p:nvSpPr>
        <p:spPr>
          <a:xfrm>
            <a:off x="457200" y="5334000"/>
            <a:ext cx="4038600" cy="1295400"/>
          </a:xfrm>
        </p:spPr>
        <p:txBody>
          <a:bodyPr/>
          <a:lstStyle/>
          <a:p>
            <a:r>
              <a:rPr lang="en-US" sz="1800"/>
              <a:t>More compact.</a:t>
            </a:r>
            <a:endParaRPr lang="en-US" smtClean="0"/>
          </a:p>
          <a:p>
            <a:r>
              <a:rPr lang="en-US" sz="1800"/>
              <a:t>Better locality of reference.</a:t>
            </a:r>
            <a:endParaRPr lang="en-US" smtClean="0"/>
          </a:p>
        </p:txBody>
      </p:sp>
      <p:sp>
        <p:nvSpPr>
          <p:cNvPr id="153" name="Content Placeholder 151"/>
          <p:cNvSpPr txBox="1">
            <a:spLocks/>
          </p:cNvSpPr>
          <p:nvPr/>
        </p:nvSpPr>
        <p:spPr bwMode="auto">
          <a:xfrm>
            <a:off x="4876800" y="5334000"/>
            <a:ext cx="3657600" cy="1295400"/>
          </a:xfrm>
          <a:prstGeom prst="rect">
            <a:avLst/>
          </a:prstGeom>
          <a:noFill/>
          <a:ln w="9525">
            <a:noFill/>
            <a:round/>
            <a:headEnd/>
            <a:tailEnd/>
          </a:ln>
        </p:spPr>
        <p:txBody>
          <a:bodyPr lIns="90000" tIns="46800" rIns="90000" bIns="46800"/>
          <a:lstStyle/>
          <a:p>
            <a:pPr marL="334963" indent="-334963" eaLnBrk="0" hangingPunct="0">
              <a:lnSpc>
                <a:spcPct val="105000"/>
              </a:lnSpc>
              <a:spcBef>
                <a:spcPts val="700"/>
              </a:spcBef>
              <a:buClr>
                <a:srgbClr val="99CC00"/>
              </a:buClr>
              <a:buSzPct val="75000"/>
              <a:buFont typeface="Times New Roman" pitchFamily="18" charset="0"/>
              <a:buChar char="►"/>
              <a:defRPr/>
            </a:pPr>
            <a:r>
              <a:rPr lang="en-US" kern="0" dirty="0">
                <a:solidFill>
                  <a:srgbClr val="000000"/>
                </a:solidFill>
                <a:latin typeface="+mn-lt"/>
                <a:cs typeface="+mn-cs"/>
              </a:rPr>
              <a:t>More flexible.</a:t>
            </a:r>
          </a:p>
        </p:txBody>
      </p:sp>
      <p:sp>
        <p:nvSpPr>
          <p:cNvPr id="177" name="Rounded Rectangle 176"/>
          <p:cNvSpPr/>
          <p:nvPr/>
        </p:nvSpPr>
        <p:spPr>
          <a:xfrm>
            <a:off x="5410200" y="2971799"/>
            <a:ext cx="3810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78" name="Rounded Rectangle 177"/>
          <p:cNvSpPr/>
          <p:nvPr/>
        </p:nvSpPr>
        <p:spPr>
          <a:xfrm>
            <a:off x="5410200" y="3505199"/>
            <a:ext cx="3810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79" name="Rounded Rectangle 178"/>
          <p:cNvSpPr/>
          <p:nvPr/>
        </p:nvSpPr>
        <p:spPr>
          <a:xfrm>
            <a:off x="5410200" y="4038599"/>
            <a:ext cx="3810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104037920"/>
      </p:ext>
    </p:extLst>
  </p:cSld>
  <p:clrMapOvr>
    <a:masterClrMapping/>
  </p:clrMapOvr>
  <p:transition>
    <p:randomBar dir="vert"/>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ARRAY of pointers</a:t>
            </a:r>
          </a:p>
        </p:txBody>
      </p:sp>
      <p:sp>
        <p:nvSpPr>
          <p:cNvPr id="6" name="Content Placeholder 2"/>
          <p:cNvSpPr txBox="1">
            <a:spLocks/>
          </p:cNvSpPr>
          <p:nvPr/>
        </p:nvSpPr>
        <p:spPr>
          <a:xfrm>
            <a:off x="258305" y="1363365"/>
            <a:ext cx="852487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Most uses for arrays with variable 1</a:t>
            </a:r>
            <a:r>
              <a:rPr lang="en-US" sz="2400" baseline="30000" dirty="0" smtClean="0"/>
              <a:t>st</a:t>
            </a:r>
            <a:r>
              <a:rPr lang="en-US" sz="2400" dirty="0" smtClean="0"/>
              <a:t> dimension </a:t>
            </a:r>
          </a:p>
          <a:p>
            <a:r>
              <a:rPr lang="en-US" sz="2400" dirty="0" smtClean="0"/>
              <a:t>int</a:t>
            </a:r>
            <a:r>
              <a:rPr lang="en-US" sz="2400" dirty="0"/>
              <a:t>* </a:t>
            </a:r>
            <a:r>
              <a:rPr lang="en-US" sz="2400" dirty="0" err="1"/>
              <a:t>arr</a:t>
            </a:r>
            <a:r>
              <a:rPr lang="en-US" sz="2400" dirty="0"/>
              <a:t>[3</a:t>
            </a:r>
            <a:r>
              <a:rPr lang="en-US" sz="2400" dirty="0" smtClean="0"/>
              <a:t>];</a:t>
            </a:r>
          </a:p>
          <a:p>
            <a:pPr>
              <a:spcBef>
                <a:spcPts val="0"/>
              </a:spcBef>
            </a:pPr>
            <a:r>
              <a:rPr lang="en-US" sz="2400" dirty="0"/>
              <a:t>EX:</a:t>
            </a:r>
          </a:p>
          <a:p>
            <a:pPr marR="0" indent="0">
              <a:spcBef>
                <a:spcPts val="0"/>
              </a:spcBef>
              <a:spcAft>
                <a:spcPts val="0"/>
              </a:spcAft>
              <a:buNone/>
            </a:pPr>
            <a:r>
              <a:rPr lang="en-US" sz="2400" dirty="0"/>
              <a:t>char *</a:t>
            </a:r>
            <a:r>
              <a:rPr lang="en-US" sz="2400" dirty="0" err="1"/>
              <a:t>str</a:t>
            </a:r>
            <a:r>
              <a:rPr lang="en-US" sz="2400" dirty="0"/>
              <a:t>[4] = {"There's music in the sighing of a reed</a:t>
            </a:r>
            <a:r>
              <a:rPr lang="en-US" sz="2400" dirty="0" smtClean="0"/>
              <a:t>;", </a:t>
            </a:r>
          </a:p>
          <a:p>
            <a:pPr marR="0" indent="0">
              <a:spcBef>
                <a:spcPts val="0"/>
              </a:spcBef>
              <a:spcAft>
                <a:spcPts val="0"/>
              </a:spcAft>
              <a:buNone/>
            </a:pPr>
            <a:r>
              <a:rPr lang="en-US" sz="2400" dirty="0" smtClean="0"/>
              <a:t>"</a:t>
            </a:r>
            <a:r>
              <a:rPr lang="en-US" sz="2400" dirty="0"/>
              <a:t>There's music in the gushing of a rill;",</a:t>
            </a:r>
          </a:p>
          <a:p>
            <a:pPr marR="0" indent="0">
              <a:spcBef>
                <a:spcPts val="0"/>
              </a:spcBef>
              <a:spcAft>
                <a:spcPts val="0"/>
              </a:spcAft>
              <a:buNone/>
            </a:pPr>
            <a:r>
              <a:rPr lang="en-US" sz="2400" dirty="0" smtClean="0"/>
              <a:t>"</a:t>
            </a:r>
            <a:r>
              <a:rPr lang="en-US" sz="2400" dirty="0"/>
              <a:t>There's music in all things if men had ears;",</a:t>
            </a:r>
          </a:p>
          <a:p>
            <a:pPr marR="0" indent="0">
              <a:spcBef>
                <a:spcPts val="0"/>
              </a:spcBef>
              <a:spcAft>
                <a:spcPts val="0"/>
              </a:spcAft>
              <a:buNone/>
            </a:pPr>
            <a:r>
              <a:rPr lang="en-US" sz="2400" dirty="0"/>
              <a:t>"There earth is but an echo of the spheres.\n");</a:t>
            </a:r>
          </a:p>
          <a:p>
            <a:endParaRPr lang="en-US" sz="2400" dirty="0"/>
          </a:p>
        </p:txBody>
      </p:sp>
    </p:spTree>
    <p:extLst>
      <p:ext uri="{BB962C8B-B14F-4D97-AF65-F5344CB8AC3E}">
        <p14:creationId xmlns:p14="http://schemas.microsoft.com/office/powerpoint/2010/main" val="984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ARRAY of Strings</a:t>
            </a:r>
          </a:p>
        </p:txBody>
      </p:sp>
      <p:sp>
        <p:nvSpPr>
          <p:cNvPr id="3" name="Content Placeholder 2"/>
          <p:cNvSpPr>
            <a:spLocks noGrp="1"/>
          </p:cNvSpPr>
          <p:nvPr>
            <p:ph sz="half" idx="4294967295"/>
          </p:nvPr>
        </p:nvSpPr>
        <p:spPr>
          <a:xfrm>
            <a:off x="0" y="1470025"/>
            <a:ext cx="4038600" cy="4525963"/>
          </a:xfrm>
          <a:prstGeom prst="rect">
            <a:avLst/>
          </a:prstGeom>
        </p:spPr>
        <p:txBody>
          <a:bodyPr>
            <a:normAutofit/>
          </a:bodyPr>
          <a:lstStyle/>
          <a:p>
            <a:pPr marR="0" indent="0">
              <a:spcBef>
                <a:spcPts val="0"/>
              </a:spcBef>
              <a:spcAft>
                <a:spcPts val="0"/>
              </a:spcAft>
              <a:buNone/>
            </a:pPr>
            <a:r>
              <a:rPr lang="en-US" dirty="0"/>
              <a:t>char *</a:t>
            </a:r>
            <a:r>
              <a:rPr lang="en-US" dirty="0" err="1"/>
              <a:t>str</a:t>
            </a:r>
            <a:r>
              <a:rPr lang="en-US" dirty="0"/>
              <a:t>[4] = {“Ahmed", </a:t>
            </a:r>
          </a:p>
          <a:p>
            <a:pPr marR="0" indent="0">
              <a:spcBef>
                <a:spcPts val="0"/>
              </a:spcBef>
              <a:spcAft>
                <a:spcPts val="0"/>
              </a:spcAft>
              <a:buNone/>
            </a:pPr>
            <a:r>
              <a:rPr lang="en-US" dirty="0"/>
              <a:t>“Ali”,</a:t>
            </a:r>
          </a:p>
          <a:p>
            <a:pPr marR="0" indent="0">
              <a:spcBef>
                <a:spcPts val="0"/>
              </a:spcBef>
              <a:spcAft>
                <a:spcPts val="0"/>
              </a:spcAft>
              <a:buNone/>
            </a:pPr>
            <a:r>
              <a:rPr lang="en-US" dirty="0"/>
              <a:t>“</a:t>
            </a:r>
            <a:r>
              <a:rPr lang="en-US" dirty="0" err="1"/>
              <a:t>Ibraheem</a:t>
            </a:r>
            <a:r>
              <a:rPr lang="en-US" dirty="0"/>
              <a:t>",</a:t>
            </a:r>
          </a:p>
          <a:p>
            <a:pPr marR="0" indent="0">
              <a:spcBef>
                <a:spcPts val="0"/>
              </a:spcBef>
              <a:spcAft>
                <a:spcPts val="0"/>
              </a:spcAft>
              <a:buNone/>
            </a:pPr>
            <a:r>
              <a:rPr lang="en-US" dirty="0"/>
              <a:t>“</a:t>
            </a:r>
            <a:r>
              <a:rPr lang="en-US" dirty="0" err="1"/>
              <a:t>mostafa</a:t>
            </a:r>
            <a:r>
              <a:rPr lang="en-US" dirty="0"/>
              <a:t>");</a:t>
            </a:r>
          </a:p>
          <a:p>
            <a:pPr marR="0" indent="0">
              <a:spcBef>
                <a:spcPts val="0"/>
              </a:spcBef>
              <a:spcAft>
                <a:spcPts val="0"/>
              </a:spcAft>
              <a:buNone/>
            </a:pPr>
            <a:r>
              <a:rPr lang="en-US" dirty="0"/>
              <a:t>//print all</a:t>
            </a:r>
          </a:p>
          <a:p>
            <a:pPr indent="0">
              <a:spcBef>
                <a:spcPts val="0"/>
              </a:spcBef>
              <a:buNone/>
            </a:pPr>
            <a:r>
              <a:rPr lang="en-US" dirty="0"/>
              <a:t>StrPrint1(</a:t>
            </a:r>
            <a:r>
              <a:rPr lang="en-US" dirty="0" err="1"/>
              <a:t>str</a:t>
            </a:r>
            <a:r>
              <a:rPr lang="en-US" dirty="0"/>
              <a:t>, 4);</a:t>
            </a:r>
          </a:p>
          <a:p>
            <a:pPr indent="0">
              <a:spcBef>
                <a:spcPts val="0"/>
              </a:spcBef>
              <a:buNone/>
            </a:pPr>
            <a:r>
              <a:rPr lang="en-US" dirty="0"/>
              <a:t>//Print element</a:t>
            </a:r>
          </a:p>
          <a:p>
            <a:pPr indent="0">
              <a:spcBef>
                <a:spcPts val="0"/>
              </a:spcBef>
              <a:buNone/>
            </a:pPr>
            <a:r>
              <a:rPr lang="en-US" dirty="0"/>
              <a:t>StrPrint2(</a:t>
            </a:r>
            <a:r>
              <a:rPr lang="en-US" dirty="0" err="1"/>
              <a:t>str</a:t>
            </a:r>
            <a:r>
              <a:rPr lang="en-US" dirty="0"/>
              <a:t>[i]);</a:t>
            </a:r>
          </a:p>
          <a:p>
            <a:pPr indent="0">
              <a:spcBef>
                <a:spcPts val="0"/>
              </a:spcBef>
              <a:buNone/>
            </a:pPr>
            <a:endParaRPr lang="en-US" dirty="0"/>
          </a:p>
          <a:p>
            <a:pPr marR="0" indent="0">
              <a:spcBef>
                <a:spcPts val="0"/>
              </a:spcBef>
              <a:spcAft>
                <a:spcPts val="0"/>
              </a:spcAft>
              <a:buNone/>
            </a:pPr>
            <a:endParaRPr lang="en-US" dirty="0" smtClean="0"/>
          </a:p>
        </p:txBody>
      </p:sp>
      <p:sp>
        <p:nvSpPr>
          <p:cNvPr id="7" name="Content Placeholder 6"/>
          <p:cNvSpPr>
            <a:spLocks noGrp="1"/>
          </p:cNvSpPr>
          <p:nvPr>
            <p:ph sz="half" idx="4294967295"/>
          </p:nvPr>
        </p:nvSpPr>
        <p:spPr>
          <a:xfrm>
            <a:off x="3962400" y="1524000"/>
            <a:ext cx="5181600" cy="1828800"/>
          </a:xfrm>
          <a:prstGeom prst="rect">
            <a:avLst/>
          </a:prstGeom>
        </p:spPr>
        <p:txBody>
          <a:bodyPr>
            <a:noAutofit/>
          </a:bodyPr>
          <a:lstStyle/>
          <a:p>
            <a:pPr marL="0" indent="0">
              <a:buNone/>
            </a:pPr>
            <a:r>
              <a:rPr lang="en-US" dirty="0"/>
              <a:t>void StrPrint1(char **str1, int size</a:t>
            </a:r>
            <a:r>
              <a:rPr lang="en-US" dirty="0" smtClean="0"/>
              <a:t>) {</a:t>
            </a:r>
          </a:p>
          <a:p>
            <a:pPr marL="0" indent="0">
              <a:buNone/>
            </a:pPr>
            <a:r>
              <a:rPr lang="en-US" dirty="0" smtClean="0"/>
              <a:t>for </a:t>
            </a:r>
            <a:r>
              <a:rPr lang="en-US" dirty="0"/>
              <a:t>(i=0; i&lt;size; i++)</a:t>
            </a:r>
          </a:p>
          <a:p>
            <a:pPr marL="457200" lvl="1" indent="0">
              <a:buNone/>
            </a:pPr>
            <a:r>
              <a:rPr lang="en-US" sz="2400" dirty="0" err="1"/>
              <a:t>printf</a:t>
            </a:r>
            <a:r>
              <a:rPr lang="en-US" sz="2400" dirty="0"/>
              <a:t>("%s\n", str1[i</a:t>
            </a:r>
            <a:r>
              <a:rPr lang="en-US" sz="2400" dirty="0" smtClean="0"/>
              <a:t>]);</a:t>
            </a:r>
          </a:p>
          <a:p>
            <a:pPr marL="57150" indent="0">
              <a:buNone/>
            </a:pPr>
            <a:r>
              <a:rPr lang="en-US" dirty="0" smtClean="0"/>
              <a:t>}</a:t>
            </a:r>
            <a:endParaRPr lang="en-US" dirty="0"/>
          </a:p>
        </p:txBody>
      </p:sp>
      <p:sp>
        <p:nvSpPr>
          <p:cNvPr id="8" name="Content Placeholder 6"/>
          <p:cNvSpPr txBox="1">
            <a:spLocks/>
          </p:cNvSpPr>
          <p:nvPr/>
        </p:nvSpPr>
        <p:spPr>
          <a:xfrm>
            <a:off x="3657600" y="3505200"/>
            <a:ext cx="4552950" cy="21566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spcBef>
                <a:spcPts val="0"/>
              </a:spcBef>
              <a:buNone/>
            </a:pPr>
            <a:r>
              <a:rPr lang="en-US" sz="2400" dirty="0" smtClean="0"/>
              <a:t>void </a:t>
            </a:r>
            <a:r>
              <a:rPr lang="en-US" sz="2400" dirty="0"/>
              <a:t>StrPrint2(char *</a:t>
            </a:r>
            <a:r>
              <a:rPr lang="en-US" sz="2400" dirty="0" smtClean="0"/>
              <a:t>str2)</a:t>
            </a:r>
          </a:p>
          <a:p>
            <a:pPr indent="0">
              <a:spcBef>
                <a:spcPts val="0"/>
              </a:spcBef>
              <a:buNone/>
            </a:pPr>
            <a:r>
              <a:rPr lang="en-US" sz="2400" dirty="0" smtClean="0"/>
              <a:t>{</a:t>
            </a:r>
            <a:endParaRPr lang="en-US" sz="2400" dirty="0"/>
          </a:p>
          <a:p>
            <a:pPr indent="0">
              <a:spcBef>
                <a:spcPts val="0"/>
              </a:spcBef>
              <a:buNone/>
            </a:pPr>
            <a:r>
              <a:rPr lang="en-US" sz="2400" dirty="0" smtClean="0"/>
              <a:t>	</a:t>
            </a:r>
            <a:r>
              <a:rPr lang="en-US" sz="2400" dirty="0" err="1" smtClean="0"/>
              <a:t>printf</a:t>
            </a:r>
            <a:r>
              <a:rPr lang="en-US" sz="2400" dirty="0"/>
              <a:t>("%s\n", str2);</a:t>
            </a:r>
          </a:p>
          <a:p>
            <a:pPr indent="0">
              <a:spcBef>
                <a:spcPts val="0"/>
              </a:spcBef>
              <a:buNone/>
            </a:pPr>
            <a:r>
              <a:rPr lang="en-US" sz="2400" dirty="0" smtClean="0"/>
              <a:t>}</a:t>
            </a:r>
            <a:endParaRPr lang="en-US" sz="2400" dirty="0"/>
          </a:p>
        </p:txBody>
      </p:sp>
    </p:spTree>
    <p:extLst>
      <p:ext uri="{BB962C8B-B14F-4D97-AF65-F5344CB8AC3E}">
        <p14:creationId xmlns:p14="http://schemas.microsoft.com/office/powerpoint/2010/main" val="31657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fade">
                                      <p:cBhvr>
                                        <p:cTn id="33" dur="500"/>
                                        <p:tgtEl>
                                          <p:spTgt spid="7">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fade">
                                      <p:cBhvr>
                                        <p:cTn id="36" dur="500"/>
                                        <p:tgtEl>
                                          <p:spTgt spid="7">
                                            <p:txEl>
                                              <p:pRg st="1" end="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fade">
                                      <p:cBhvr>
                                        <p:cTn id="39" dur="500"/>
                                        <p:tgtEl>
                                          <p:spTgt spid="7">
                                            <p:txEl>
                                              <p:pRg st="2" end="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8"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Strings using pointers</a:t>
            </a:r>
          </a:p>
        </p:txBody>
      </p:sp>
      <p:sp>
        <p:nvSpPr>
          <p:cNvPr id="6" name="Content Placeholder 2"/>
          <p:cNvSpPr txBox="1">
            <a:spLocks/>
          </p:cNvSpPr>
          <p:nvPr/>
        </p:nvSpPr>
        <p:spPr>
          <a:xfrm>
            <a:off x="295275" y="1489075"/>
            <a:ext cx="852487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Tx/>
              <a:buNone/>
            </a:pPr>
            <a:r>
              <a:rPr lang="en-US" sz="2400" dirty="0" smtClean="0"/>
              <a:t>	The following often results in a run-time error (illegal memory access):</a:t>
            </a:r>
          </a:p>
          <a:p>
            <a:pPr>
              <a:lnSpc>
                <a:spcPct val="90000"/>
              </a:lnSpc>
              <a:buFontTx/>
              <a:buNone/>
            </a:pPr>
            <a:endParaRPr lang="en-US" sz="2400" dirty="0" smtClean="0"/>
          </a:p>
          <a:p>
            <a:pPr>
              <a:lnSpc>
                <a:spcPct val="90000"/>
              </a:lnSpc>
              <a:buFontTx/>
              <a:buNone/>
            </a:pPr>
            <a:r>
              <a:rPr lang="en-US" sz="2400" dirty="0" smtClean="0"/>
              <a:t>	void f(char *s){(*s)++;}</a:t>
            </a:r>
          </a:p>
          <a:p>
            <a:pPr>
              <a:lnSpc>
                <a:spcPct val="90000"/>
              </a:lnSpc>
              <a:buFontTx/>
              <a:buNone/>
            </a:pPr>
            <a:r>
              <a:rPr lang="en-US" sz="2400" dirty="0" smtClean="0"/>
              <a:t>	void main( ){f(‘a’);}</a:t>
            </a:r>
          </a:p>
          <a:p>
            <a:pPr>
              <a:lnSpc>
                <a:spcPct val="90000"/>
              </a:lnSpc>
              <a:buFontTx/>
              <a:buNone/>
            </a:pPr>
            <a:endParaRPr lang="en-US" sz="2400" dirty="0" smtClean="0"/>
          </a:p>
          <a:p>
            <a:pPr>
              <a:lnSpc>
                <a:spcPct val="90000"/>
              </a:lnSpc>
              <a:buFontTx/>
              <a:buNone/>
            </a:pPr>
            <a:r>
              <a:rPr lang="en-US" sz="2400" dirty="0" smtClean="0"/>
              <a:t>	main passes 97 to s which is the address of some location that is often reserved for the Operating System.</a:t>
            </a:r>
            <a:endParaRPr lang="en-US" sz="2400" dirty="0"/>
          </a:p>
        </p:txBody>
      </p:sp>
    </p:spTree>
    <p:extLst>
      <p:ext uri="{BB962C8B-B14F-4D97-AF65-F5344CB8AC3E}">
        <p14:creationId xmlns:p14="http://schemas.microsoft.com/office/powerpoint/2010/main" val="302346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fade">
                                      <p:cBhvr>
                                        <p:cTn id="15" dur="500"/>
                                        <p:tgtEl>
                                          <p:spTgt spid="6">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Strings using pointers</a:t>
            </a:r>
          </a:p>
        </p:txBody>
      </p:sp>
      <p:sp>
        <p:nvSpPr>
          <p:cNvPr id="6" name="Content Placeholder 2"/>
          <p:cNvSpPr txBox="1">
            <a:spLocks/>
          </p:cNvSpPr>
          <p:nvPr/>
        </p:nvSpPr>
        <p:spPr>
          <a:xfrm>
            <a:off x="295275" y="1489075"/>
            <a:ext cx="852487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400" dirty="0" smtClean="0"/>
              <a:t>Another way to store a list of names:</a:t>
            </a:r>
          </a:p>
          <a:p>
            <a:pPr>
              <a:buFontTx/>
              <a:buNone/>
            </a:pPr>
            <a:r>
              <a:rPr lang="en-US" sz="2400" dirty="0" smtClean="0"/>
              <a:t>char *N[]={“</a:t>
            </a:r>
            <a:r>
              <a:rPr lang="en-US" sz="2400" dirty="0" err="1" smtClean="0"/>
              <a:t>ali</a:t>
            </a:r>
            <a:r>
              <a:rPr lang="en-US" sz="2400" dirty="0" smtClean="0"/>
              <a:t>”, “</a:t>
            </a:r>
            <a:r>
              <a:rPr lang="en-US" sz="2400" dirty="0" err="1" smtClean="0"/>
              <a:t>ahmad</a:t>
            </a:r>
            <a:r>
              <a:rPr lang="en-US" sz="2400" dirty="0" smtClean="0"/>
              <a:t>”,”</a:t>
            </a:r>
            <a:r>
              <a:rPr lang="en-US" sz="2400" dirty="0" err="1" smtClean="0"/>
              <a:t>sami</a:t>
            </a:r>
            <a:r>
              <a:rPr lang="en-US" sz="2400" dirty="0" smtClean="0"/>
              <a:t>”}; //draw the resulting memory</a:t>
            </a:r>
          </a:p>
          <a:p>
            <a:pPr>
              <a:buFontTx/>
              <a:buNone/>
            </a:pPr>
            <a:r>
              <a:rPr lang="en-US" sz="2400" dirty="0" smtClean="0"/>
              <a:t>N[0]; //</a:t>
            </a:r>
            <a:r>
              <a:rPr lang="en-US" sz="2400" dirty="0" err="1" smtClean="0"/>
              <a:t>ali</a:t>
            </a:r>
            <a:endParaRPr lang="en-US" sz="2400" dirty="0" smtClean="0"/>
          </a:p>
          <a:p>
            <a:pPr>
              <a:buFontTx/>
              <a:buNone/>
            </a:pPr>
            <a:r>
              <a:rPr lang="en-US" sz="2400" dirty="0" smtClean="0"/>
              <a:t>N[0][1]//l</a:t>
            </a:r>
          </a:p>
          <a:p>
            <a:pPr>
              <a:buFontTx/>
              <a:buNone/>
            </a:pPr>
            <a:r>
              <a:rPr lang="en-US" sz="2400" dirty="0" smtClean="0"/>
              <a:t>*(N[0]+2); //i</a:t>
            </a:r>
          </a:p>
          <a:p>
            <a:pPr>
              <a:buFontTx/>
              <a:buNone/>
            </a:pPr>
            <a:r>
              <a:rPr lang="en-US" sz="2400" dirty="0" smtClean="0"/>
              <a:t>N[1]+1; //</a:t>
            </a:r>
            <a:r>
              <a:rPr lang="en-US" sz="2400" dirty="0" err="1" smtClean="0"/>
              <a:t>hmad</a:t>
            </a:r>
            <a:endParaRPr lang="en-US" sz="2400" dirty="0" smtClean="0"/>
          </a:p>
          <a:p>
            <a:pPr>
              <a:buNone/>
            </a:pPr>
            <a:r>
              <a:rPr lang="en-US" sz="2400" i="1" dirty="0" err="1" smtClean="0"/>
              <a:t>scanf</a:t>
            </a:r>
            <a:r>
              <a:rPr lang="en-US" sz="2400" i="1" dirty="0"/>
              <a:t>("%</a:t>
            </a:r>
            <a:r>
              <a:rPr lang="en-US" sz="2400" i="1" dirty="0" err="1"/>
              <a:t>s</a:t>
            </a:r>
            <a:r>
              <a:rPr lang="en-US" sz="2400" i="1" dirty="0" err="1" smtClean="0"/>
              <a:t>",</a:t>
            </a:r>
            <a:r>
              <a:rPr lang="en-US" sz="2400" dirty="0" err="1" smtClean="0"/>
              <a:t>N</a:t>
            </a:r>
            <a:r>
              <a:rPr lang="en-US" sz="2400" dirty="0" smtClean="0"/>
              <a:t>[0]);// ok only if string is shorter than 3 characters</a:t>
            </a:r>
            <a:endParaRPr lang="en-US" sz="2400" dirty="0"/>
          </a:p>
        </p:txBody>
      </p:sp>
    </p:spTree>
    <p:extLst>
      <p:ext uri="{BB962C8B-B14F-4D97-AF65-F5344CB8AC3E}">
        <p14:creationId xmlns:p14="http://schemas.microsoft.com/office/powerpoint/2010/main" val="238007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to function</a:t>
            </a:r>
          </a:p>
        </p:txBody>
      </p:sp>
      <p:sp>
        <p:nvSpPr>
          <p:cNvPr id="6" name="Content Placeholder 2"/>
          <p:cNvSpPr txBox="1">
            <a:spLocks/>
          </p:cNvSpPr>
          <p:nvPr/>
        </p:nvSpPr>
        <p:spPr>
          <a:xfrm>
            <a:off x="236349" y="1271032"/>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 </a:t>
            </a:r>
            <a:r>
              <a:rPr lang="en-US" sz="2400" dirty="0"/>
              <a:t>Definition:</a:t>
            </a:r>
          </a:p>
          <a:p>
            <a:pPr marL="0" indent="0">
              <a:buNone/>
            </a:pPr>
            <a:r>
              <a:rPr lang="en-US" sz="2400" dirty="0" err="1"/>
              <a:t>Return_type</a:t>
            </a:r>
            <a:r>
              <a:rPr lang="en-US" sz="2400" dirty="0"/>
              <a:t> (*</a:t>
            </a:r>
            <a:r>
              <a:rPr lang="en-US" sz="2400" dirty="0" err="1"/>
              <a:t>ptr_name</a:t>
            </a:r>
            <a:r>
              <a:rPr lang="en-US" sz="2400" dirty="0"/>
              <a:t>) (</a:t>
            </a:r>
            <a:r>
              <a:rPr lang="en-US" sz="2400" dirty="0" err="1"/>
              <a:t>argument_type</a:t>
            </a:r>
            <a:r>
              <a:rPr lang="en-US" sz="2400" dirty="0"/>
              <a:t> </a:t>
            </a:r>
            <a:r>
              <a:rPr lang="en-US" sz="2400" dirty="0" err="1" smtClean="0"/>
              <a:t>argument_name</a:t>
            </a:r>
            <a:r>
              <a:rPr lang="en-US" sz="2400" dirty="0" smtClean="0"/>
              <a:t>,…);</a:t>
            </a:r>
          </a:p>
          <a:p>
            <a:r>
              <a:rPr lang="en-US" sz="2400" dirty="0"/>
              <a:t>Examples:</a:t>
            </a:r>
          </a:p>
          <a:p>
            <a:pPr>
              <a:buFont typeface="Wingdings 3" pitchFamily="18" charset="2"/>
              <a:buNone/>
            </a:pPr>
            <a:r>
              <a:rPr lang="en-US" sz="2400" dirty="0"/>
              <a:t>int (*f)(int, float);</a:t>
            </a:r>
          </a:p>
          <a:p>
            <a:pPr>
              <a:buNone/>
            </a:pPr>
            <a:r>
              <a:rPr lang="en-US" sz="2400" dirty="0"/>
              <a:t>pointer to a function that takes an integer argument and a float argument and returns an </a:t>
            </a:r>
            <a:r>
              <a:rPr lang="en-US" sz="2400" dirty="0" smtClean="0"/>
              <a:t>integer</a:t>
            </a:r>
            <a:endParaRPr lang="en-US" sz="2400" dirty="0"/>
          </a:p>
          <a:p>
            <a:pPr marL="0" indent="0">
              <a:buNone/>
            </a:pPr>
            <a:r>
              <a:rPr lang="en-US" sz="2400" dirty="0" smtClean="0"/>
              <a:t>– </a:t>
            </a:r>
            <a:r>
              <a:rPr lang="en-US" sz="2400" dirty="0"/>
              <a:t>Initialization:</a:t>
            </a:r>
          </a:p>
          <a:p>
            <a:pPr marL="0" indent="0">
              <a:buNone/>
            </a:pPr>
            <a:r>
              <a:rPr lang="en-US" sz="2400" dirty="0" err="1"/>
              <a:t>Ptr_name</a:t>
            </a:r>
            <a:r>
              <a:rPr lang="en-US" sz="2400" dirty="0"/>
              <a:t> = </a:t>
            </a:r>
            <a:r>
              <a:rPr lang="en-US" sz="2400" dirty="0" err="1"/>
              <a:t>func_name</a:t>
            </a:r>
            <a:r>
              <a:rPr lang="en-US" sz="2400" dirty="0"/>
              <a:t>;</a:t>
            </a:r>
          </a:p>
          <a:p>
            <a:pPr marL="0" indent="0">
              <a:buNone/>
            </a:pPr>
            <a:r>
              <a:rPr lang="en-US" sz="2400" dirty="0"/>
              <a:t>– Calling:</a:t>
            </a:r>
          </a:p>
          <a:p>
            <a:pPr marL="0" indent="0">
              <a:buNone/>
            </a:pPr>
            <a:r>
              <a:rPr lang="en-US" sz="2400" dirty="0"/>
              <a:t>Same as function call;</a:t>
            </a:r>
          </a:p>
          <a:p>
            <a:pPr>
              <a:buFont typeface="Wingdings 3" pitchFamily="18" charset="2"/>
              <a:buNone/>
            </a:pPr>
            <a:endParaRPr lang="en-US" sz="2400" dirty="0"/>
          </a:p>
        </p:txBody>
      </p:sp>
    </p:spTree>
    <p:extLst>
      <p:ext uri="{BB962C8B-B14F-4D97-AF65-F5344CB8AC3E}">
        <p14:creationId xmlns:p14="http://schemas.microsoft.com/office/powerpoint/2010/main" val="418401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fade">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fade">
                                      <p:cBhvr>
                                        <p:cTn id="40" dur="500"/>
                                        <p:tgtEl>
                                          <p:spTgt spid="6">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fade">
                                      <p:cBhvr>
                                        <p:cTn id="45"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to function example</a:t>
            </a:r>
          </a:p>
        </p:txBody>
      </p:sp>
      <p:sp>
        <p:nvSpPr>
          <p:cNvPr id="6" name="Content Placeholder 2"/>
          <p:cNvSpPr txBox="1">
            <a:spLocks/>
          </p:cNvSpPr>
          <p:nvPr/>
        </p:nvSpPr>
        <p:spPr>
          <a:xfrm>
            <a:off x="295275" y="1489075"/>
            <a:ext cx="86963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char(*</a:t>
            </a:r>
            <a:r>
              <a:rPr lang="en-US" sz="2400" dirty="0" err="1" smtClean="0"/>
              <a:t>ptr</a:t>
            </a:r>
            <a:r>
              <a:rPr lang="en-US" sz="2400" dirty="0" smtClean="0"/>
              <a:t>) (char x);</a:t>
            </a:r>
          </a:p>
          <a:p>
            <a:pPr marL="0" indent="0">
              <a:buNone/>
            </a:pPr>
            <a:r>
              <a:rPr lang="en-US" sz="2400" dirty="0" smtClean="0"/>
              <a:t>char </a:t>
            </a:r>
            <a:r>
              <a:rPr lang="en-US" sz="2400" dirty="0" err="1" smtClean="0"/>
              <a:t>func_arth</a:t>
            </a:r>
            <a:r>
              <a:rPr lang="en-US" sz="2400" dirty="0" smtClean="0"/>
              <a:t> (char x) </a:t>
            </a:r>
          </a:p>
          <a:p>
            <a:pPr marL="0" indent="0">
              <a:buNone/>
            </a:pPr>
            <a:r>
              <a:rPr lang="en-US" sz="2400" dirty="0" smtClean="0"/>
              <a:t>{return (x*2);}</a:t>
            </a:r>
          </a:p>
          <a:p>
            <a:pPr marL="0" indent="0">
              <a:buNone/>
            </a:pPr>
            <a:r>
              <a:rPr lang="en-US" sz="2400" dirty="0" smtClean="0"/>
              <a:t>main(){</a:t>
            </a:r>
          </a:p>
          <a:p>
            <a:pPr marL="0" indent="0">
              <a:buNone/>
            </a:pPr>
            <a:r>
              <a:rPr lang="en-US" sz="2400" dirty="0"/>
              <a:t>	</a:t>
            </a:r>
            <a:r>
              <a:rPr lang="en-US" sz="2400" dirty="0" smtClean="0"/>
              <a:t>char x;</a:t>
            </a:r>
            <a:endParaRPr lang="en-US" sz="2400" dirty="0"/>
          </a:p>
          <a:p>
            <a:pPr marL="0" indent="0">
              <a:buNone/>
            </a:pPr>
            <a:r>
              <a:rPr lang="en-US" sz="2400" dirty="0" smtClean="0"/>
              <a:t>	</a:t>
            </a:r>
            <a:r>
              <a:rPr lang="en-US" sz="2400" dirty="0" err="1" smtClean="0"/>
              <a:t>ptr</a:t>
            </a:r>
            <a:r>
              <a:rPr lang="en-US" sz="2400" dirty="0" smtClean="0"/>
              <a:t> </a:t>
            </a:r>
            <a:r>
              <a:rPr lang="en-US" sz="2400" dirty="0"/>
              <a:t>= </a:t>
            </a:r>
            <a:r>
              <a:rPr lang="en-US" sz="2400" dirty="0" err="1"/>
              <a:t>func_arth</a:t>
            </a:r>
            <a:r>
              <a:rPr lang="en-US" sz="2400" dirty="0"/>
              <a:t> ;</a:t>
            </a:r>
          </a:p>
          <a:p>
            <a:pPr marL="0" indent="0">
              <a:buNone/>
            </a:pPr>
            <a:r>
              <a:rPr lang="en-US" sz="2400" dirty="0" smtClean="0"/>
              <a:t>	x=</a:t>
            </a:r>
            <a:r>
              <a:rPr lang="en-US" sz="2400" dirty="0" err="1" smtClean="0"/>
              <a:t>ptr</a:t>
            </a:r>
            <a:r>
              <a:rPr lang="en-US" sz="2400" dirty="0" smtClean="0"/>
              <a:t>(3);</a:t>
            </a:r>
          </a:p>
          <a:p>
            <a:pPr marL="0" indent="0">
              <a:buNone/>
            </a:pPr>
            <a:r>
              <a:rPr lang="en-US" sz="2400" dirty="0"/>
              <a:t>}</a:t>
            </a:r>
          </a:p>
        </p:txBody>
      </p:sp>
    </p:spTree>
    <p:extLst>
      <p:ext uri="{BB962C8B-B14F-4D97-AF65-F5344CB8AC3E}">
        <p14:creationId xmlns:p14="http://schemas.microsoft.com/office/powerpoint/2010/main" val="275821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Printing out variables</a:t>
            </a:r>
            <a:endParaRPr lang="en-US" dirty="0"/>
          </a:p>
        </p:txBody>
      </p:sp>
      <p:sp>
        <p:nvSpPr>
          <p:cNvPr id="3" name="Content Placeholder 2"/>
          <p:cNvSpPr>
            <a:spLocks noGrp="1"/>
          </p:cNvSpPr>
          <p:nvPr>
            <p:ph idx="1"/>
          </p:nvPr>
        </p:nvSpPr>
        <p:spPr/>
        <p:txBody>
          <a:bodyPr/>
          <a:lstStyle/>
          <a:p>
            <a:r>
              <a:rPr lang="en-US" smtClean="0"/>
              <a:t>using printf(“any word: %d”,var_name);</a:t>
            </a:r>
          </a:p>
          <a:p>
            <a:r>
              <a:rPr lang="en-US" smtClean="0"/>
              <a:t>%d integer number</a:t>
            </a:r>
          </a:p>
          <a:p>
            <a:r>
              <a:rPr lang="en-US" smtClean="0"/>
              <a:t>%f floating number</a:t>
            </a:r>
          </a:p>
          <a:p>
            <a:r>
              <a:rPr lang="en-US" smtClean="0"/>
              <a:t>%c characters</a:t>
            </a:r>
          </a:p>
          <a:p>
            <a:r>
              <a:rPr lang="en-US" smtClean="0"/>
              <a:t>%o The unsigned octal format specifier.</a:t>
            </a:r>
          </a:p>
          <a:p>
            <a:r>
              <a:rPr lang="en-US" smtClean="0"/>
              <a:t>%s The string format specifier.</a:t>
            </a:r>
          </a:p>
          <a:p>
            <a:r>
              <a:rPr lang="en-US" smtClean="0"/>
              <a:t>%u The unsigned integer format specifier.</a:t>
            </a:r>
          </a:p>
          <a:p>
            <a:r>
              <a:rPr lang="en-US" smtClean="0"/>
              <a:t>%x The unsigned hexadecimal format specifier  a b c</a:t>
            </a:r>
          </a:p>
          <a:p>
            <a:r>
              <a:rPr lang="en-US" smtClean="0"/>
              <a:t>%X The unsigned hexadecimal format specifier  A B C</a:t>
            </a:r>
          </a:p>
          <a:p>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13</a:t>
            </a:fld>
            <a:endParaRPr lang="en-US"/>
          </a:p>
        </p:txBody>
      </p:sp>
    </p:spTree>
    <p:extLst>
      <p:ext uri="{BB962C8B-B14F-4D97-AF65-F5344CB8AC3E}">
        <p14:creationId xmlns:p14="http://schemas.microsoft.com/office/powerpoint/2010/main" val="38768979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to function use-case</a:t>
            </a:r>
          </a:p>
        </p:txBody>
      </p:sp>
      <p:sp>
        <p:nvSpPr>
          <p:cNvPr id="6" name="Content Placeholder 2"/>
          <p:cNvSpPr txBox="1">
            <a:spLocks/>
          </p:cNvSpPr>
          <p:nvPr/>
        </p:nvSpPr>
        <p:spPr>
          <a:xfrm>
            <a:off x="295275" y="1489075"/>
            <a:ext cx="86963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1470" indent="-457200">
              <a:defRPr/>
            </a:pPr>
            <a:r>
              <a:rPr lang="en-US" dirty="0"/>
              <a:t>Callback function:</a:t>
            </a:r>
          </a:p>
          <a:p>
            <a:pPr marL="937260" lvl="2" indent="-342900">
              <a:buClr>
                <a:schemeClr val="bg1">
                  <a:shade val="50000"/>
                </a:schemeClr>
              </a:buClr>
              <a:defRPr/>
            </a:pPr>
            <a:r>
              <a:rPr lang="en-US" dirty="0"/>
              <a:t>Caller passes in a pointer to a function</a:t>
            </a:r>
          </a:p>
          <a:p>
            <a:pPr marL="937260" lvl="2" indent="-342900">
              <a:buClr>
                <a:schemeClr val="bg1">
                  <a:shade val="50000"/>
                </a:schemeClr>
              </a:buClr>
              <a:defRPr/>
            </a:pPr>
            <a:r>
              <a:rPr lang="en-US" dirty="0" err="1" smtClean="0"/>
              <a:t>Callee</a:t>
            </a:r>
            <a:r>
              <a:rPr lang="en-US" dirty="0" smtClean="0"/>
              <a:t> then “calls back” to the caller-supplied function</a:t>
            </a:r>
          </a:p>
          <a:p>
            <a:r>
              <a:rPr lang="en-US" dirty="0"/>
              <a:t>Jump table alternative</a:t>
            </a:r>
            <a:r>
              <a:rPr lang="en-US" dirty="0" smtClean="0"/>
              <a:t>:</a:t>
            </a:r>
          </a:p>
          <a:p>
            <a:pPr lvl="1"/>
            <a:r>
              <a:rPr lang="en-US" sz="2400" dirty="0"/>
              <a:t>As a replacement of switch cases</a:t>
            </a:r>
          </a:p>
          <a:p>
            <a:pPr lvl="1"/>
            <a:r>
              <a:rPr lang="en-US" sz="2400" dirty="0"/>
              <a:t>For some compilers  as interrupt vector table if not implemented in hardware</a:t>
            </a:r>
          </a:p>
          <a:p>
            <a:pPr lvl="1"/>
            <a:endParaRPr lang="en-US" dirty="0" smtClean="0"/>
          </a:p>
        </p:txBody>
      </p:sp>
    </p:spTree>
    <p:extLst>
      <p:ext uri="{BB962C8B-B14F-4D97-AF65-F5344CB8AC3E}">
        <p14:creationId xmlns:p14="http://schemas.microsoft.com/office/powerpoint/2010/main" val="71641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US"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to function - Jump table</a:t>
            </a:r>
          </a:p>
        </p:txBody>
      </p:sp>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mtClean="0"/>
              <a:t>double add(double, double);</a:t>
            </a:r>
          </a:p>
          <a:p>
            <a:r>
              <a:rPr lang="en-US" smtClean="0"/>
              <a:t>double sub(double, double);</a:t>
            </a:r>
          </a:p>
          <a:p>
            <a:r>
              <a:rPr lang="en-US" smtClean="0"/>
              <a:t>double mul(double, double);</a:t>
            </a:r>
          </a:p>
          <a:p>
            <a:r>
              <a:rPr lang="en-US" smtClean="0"/>
              <a:t>double div(double, double);</a:t>
            </a:r>
          </a:p>
          <a:p>
            <a:endParaRPr lang="en-US" smtClean="0"/>
          </a:p>
          <a:p>
            <a:r>
              <a:rPr lang="en-US" smtClean="0"/>
              <a:t>switch(oper) {</a:t>
            </a:r>
          </a:p>
          <a:p>
            <a:r>
              <a:rPr lang="en-US" smtClean="0"/>
              <a:t>case ‘+’:	result = add(op1, op2); break;</a:t>
            </a:r>
          </a:p>
          <a:p>
            <a:r>
              <a:rPr lang="en-US" smtClean="0"/>
              <a:t>case ‘-’:	result = sub(op1, op2); break;</a:t>
            </a:r>
          </a:p>
          <a:p>
            <a:r>
              <a:rPr lang="en-US" smtClean="0"/>
              <a:t>case ‘*’:	result = mul(op1, op2); break;</a:t>
            </a:r>
          </a:p>
          <a:p>
            <a:r>
              <a:rPr lang="en-US" smtClean="0"/>
              <a:t>case ‘/’:	result = div(op1, op2); break;</a:t>
            </a:r>
          </a:p>
          <a:p>
            <a:r>
              <a:rPr lang="en-US" smtClean="0"/>
              <a:t>}</a:t>
            </a:r>
          </a:p>
          <a:p>
            <a:endParaRPr lang="en-US" dirty="0"/>
          </a:p>
        </p:txBody>
      </p:sp>
    </p:spTree>
    <p:extLst>
      <p:ext uri="{BB962C8B-B14F-4D97-AF65-F5344CB8AC3E}">
        <p14:creationId xmlns:p14="http://schemas.microsoft.com/office/powerpoint/2010/main" val="340672251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US"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to function - Jump table</a:t>
            </a:r>
          </a:p>
        </p:txBody>
      </p:sp>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3" pitchFamily="18" charset="2"/>
              <a:buNone/>
            </a:pPr>
            <a:r>
              <a:rPr lang="en-US"/>
              <a:t>double add(double, double);</a:t>
            </a:r>
            <a:endParaRPr lang="en-US" sz="2000" dirty="0">
              <a:latin typeface="Lucida Console" pitchFamily="49" charset="0"/>
            </a:endParaRPr>
          </a:p>
          <a:p>
            <a:pPr>
              <a:buFont typeface="Wingdings 3" pitchFamily="18" charset="2"/>
              <a:buNone/>
            </a:pPr>
            <a:r>
              <a:rPr lang="en-US"/>
              <a:t>double sub(double, double);</a:t>
            </a:r>
            <a:endParaRPr lang="en-US" sz="2000" dirty="0">
              <a:latin typeface="Lucida Console" pitchFamily="49" charset="0"/>
            </a:endParaRPr>
          </a:p>
          <a:p>
            <a:pPr>
              <a:buFont typeface="Wingdings 3" pitchFamily="18" charset="2"/>
              <a:buNone/>
            </a:pPr>
            <a:r>
              <a:rPr lang="en-US"/>
              <a:t>double mul(double, double);</a:t>
            </a:r>
            <a:endParaRPr lang="en-US" sz="2000" dirty="0">
              <a:latin typeface="Lucida Console" pitchFamily="49" charset="0"/>
            </a:endParaRPr>
          </a:p>
          <a:p>
            <a:pPr>
              <a:buFont typeface="Wingdings 3" pitchFamily="18" charset="2"/>
              <a:buNone/>
            </a:pPr>
            <a:r>
              <a:rPr lang="en-US"/>
              <a:t>double div(double, double);</a:t>
            </a:r>
            <a:endParaRPr lang="en-US" sz="2000" dirty="0">
              <a:latin typeface="Lucida Console" pitchFamily="49" charset="0"/>
            </a:endParaRPr>
          </a:p>
          <a:p>
            <a:pPr>
              <a:buFont typeface="Wingdings 3" pitchFamily="18" charset="2"/>
              <a:buNone/>
            </a:pPr>
            <a:endParaRPr lang="en-US" sz="2000" dirty="0">
              <a:latin typeface="Lucida Console" pitchFamily="49" charset="0"/>
            </a:endParaRPr>
          </a:p>
          <a:p>
            <a:pPr>
              <a:buFont typeface="Wingdings 3" pitchFamily="18" charset="2"/>
              <a:buNone/>
            </a:pPr>
            <a:r>
              <a:rPr lang="en-US"/>
              <a:t>double (*oper_func[])(double, double) = {</a:t>
            </a:r>
            <a:endParaRPr lang="en-US" sz="2000" dirty="0">
              <a:latin typeface="Lucida Console" pitchFamily="49" charset="0"/>
            </a:endParaRPr>
          </a:p>
          <a:p>
            <a:pPr>
              <a:buFont typeface="Wingdings 3" pitchFamily="18" charset="2"/>
              <a:buNone/>
            </a:pPr>
            <a:r>
              <a:rPr lang="en-US" smtClean="0"/>
              <a:t>	</a:t>
            </a:r>
            <a:r>
              <a:rPr lang="en-US"/>
              <a:t>add, sub, mul, div};</a:t>
            </a:r>
            <a:endParaRPr lang="en-US" sz="2000" dirty="0">
              <a:latin typeface="Lucida Console" pitchFamily="49" charset="0"/>
            </a:endParaRPr>
          </a:p>
          <a:p>
            <a:pPr>
              <a:buFont typeface="Wingdings 3" pitchFamily="18" charset="2"/>
              <a:buNone/>
            </a:pPr>
            <a:endParaRPr lang="en-US" sz="2000" dirty="0">
              <a:latin typeface="Lucida Console" pitchFamily="49" charset="0"/>
            </a:endParaRPr>
          </a:p>
          <a:p>
            <a:pPr>
              <a:buFont typeface="Wingdings 3" pitchFamily="18" charset="2"/>
              <a:buNone/>
            </a:pPr>
            <a:r>
              <a:rPr lang="en-US"/>
              <a:t>result = oper_func[oper](op1, op2);</a:t>
            </a:r>
            <a:endParaRPr lang="en-US" sz="2000" dirty="0">
              <a:latin typeface="Lucida Console" pitchFamily="49" charset="0"/>
            </a:endParaRPr>
          </a:p>
          <a:p>
            <a:endParaRPr lang="en-US" sz="2000" dirty="0"/>
          </a:p>
        </p:txBody>
      </p:sp>
      <p:sp>
        <p:nvSpPr>
          <p:cNvPr id="6" name="Line Callout 1 5"/>
          <p:cNvSpPr/>
          <p:nvPr/>
        </p:nvSpPr>
        <p:spPr>
          <a:xfrm>
            <a:off x="4495800" y="1905000"/>
            <a:ext cx="3810000" cy="990600"/>
          </a:xfrm>
          <a:prstGeom prst="borderCallout1">
            <a:avLst>
              <a:gd name="adj1" fmla="val 86259"/>
              <a:gd name="adj2" fmla="val -94"/>
              <a:gd name="adj3" fmla="val 142810"/>
              <a:gd name="adj4" fmla="val -42273"/>
            </a:avLst>
          </a:prstGeom>
        </p:spPr>
        <p:style>
          <a:lnRef idx="1">
            <a:schemeClr val="dk1"/>
          </a:lnRef>
          <a:fillRef idx="3">
            <a:schemeClr val="dk1"/>
          </a:fillRef>
          <a:effectRef idx="2">
            <a:schemeClr val="dk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dirty="0"/>
              <a:t>Array of pointers to functions.</a:t>
            </a:r>
          </a:p>
          <a:p>
            <a:pPr algn="ctr" fontAlgn="auto">
              <a:spcBef>
                <a:spcPts val="0"/>
              </a:spcBef>
              <a:spcAft>
                <a:spcPts val="0"/>
              </a:spcAft>
              <a:defRPr/>
            </a:pPr>
            <a:r>
              <a:rPr lang="en-US" dirty="0"/>
              <a:t>Each function takes two </a:t>
            </a:r>
            <a:r>
              <a:rPr lang="en-US" sz="2000" dirty="0">
                <a:latin typeface="Lucida Console" pitchFamily="49" charset="0"/>
              </a:rPr>
              <a:t>double</a:t>
            </a:r>
            <a:r>
              <a:rPr lang="en-US" dirty="0"/>
              <a:t>s and returns a </a:t>
            </a:r>
            <a:r>
              <a:rPr lang="en-US" sz="2000" dirty="0">
                <a:latin typeface="Lucida Console" pitchFamily="49" charset="0"/>
              </a:rPr>
              <a:t>double</a:t>
            </a:r>
          </a:p>
        </p:txBody>
      </p:sp>
    </p:spTree>
    <p:extLst>
      <p:ext uri="{BB962C8B-B14F-4D97-AF65-F5344CB8AC3E}">
        <p14:creationId xmlns:p14="http://schemas.microsoft.com/office/powerpoint/2010/main" val="46081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US"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Pointers to functions: safety concerns</a:t>
            </a:r>
          </a:p>
        </p:txBody>
      </p:sp>
      <p:sp>
        <p:nvSpPr>
          <p:cNvPr id="3" name="Content Placeholder 2"/>
          <p:cNvSpPr>
            <a:spLocks noGrp="1"/>
          </p:cNvSpPr>
          <p:nvPr>
            <p:ph idx="1"/>
          </p:nvPr>
        </p:nvSpPr>
        <p:spPr>
          <a:xfrm>
            <a:off x="0" y="1447800"/>
            <a:ext cx="8966200" cy="4724400"/>
          </a:xfrm>
        </p:spPr>
        <p:txBody>
          <a:bodyPr>
            <a:normAutofit/>
          </a:bodyPr>
          <a:lstStyle/>
          <a:p>
            <a:pPr marL="342900" indent="-342900">
              <a:buFont typeface="Arial" pitchFamily="34" charset="0"/>
              <a:buChar char="•"/>
            </a:pPr>
            <a:r>
              <a:rPr lang="en-US" dirty="0"/>
              <a:t>What if uninitialized function pointer value is accessed?</a:t>
            </a:r>
          </a:p>
          <a:p>
            <a:pPr marL="342900" lvl="1" indent="-342900">
              <a:buFont typeface="Arial" pitchFamily="34" charset="0"/>
              <a:buChar char="•"/>
            </a:pPr>
            <a:r>
              <a:rPr lang="en-US" sz="2400" dirty="0"/>
              <a:t>Safest outcome: memory error, and program is terminated</a:t>
            </a:r>
          </a:p>
          <a:p>
            <a:pPr marL="342900" lvl="1" indent="-342900">
              <a:buFont typeface="Arial" pitchFamily="34" charset="0"/>
              <a:buChar char="•"/>
            </a:pPr>
            <a:r>
              <a:rPr lang="en-US" sz="2400" dirty="0"/>
              <a:t>But what if the “garbage” value is a valid address?</a:t>
            </a:r>
          </a:p>
          <a:p>
            <a:pPr marL="800100" lvl="3" indent="-342900">
              <a:buFont typeface="Arial" pitchFamily="34" charset="0"/>
              <a:buChar char="•"/>
            </a:pPr>
            <a:r>
              <a:rPr lang="en-US" sz="2200" dirty="0"/>
              <a:t>Worst case: address contains program instruction –</a:t>
            </a:r>
          </a:p>
          <a:p>
            <a:pPr marL="800100" lvl="3" indent="-342900">
              <a:buFont typeface="Arial" pitchFamily="34" charset="0"/>
              <a:buChar char="•"/>
            </a:pPr>
            <a:r>
              <a:rPr lang="en-US" sz="2200" dirty="0"/>
              <a:t>	execution continues, with random results</a:t>
            </a:r>
          </a:p>
          <a:p>
            <a:pPr marL="800100" lvl="3" indent="-342900">
              <a:buFont typeface="Arial" pitchFamily="34" charset="0"/>
              <a:buChar char="•"/>
            </a:pPr>
            <a:r>
              <a:rPr lang="en-US" sz="2200" dirty="0"/>
              <a:t>Hard to trace the cause of the erroneous behavior</a:t>
            </a:r>
          </a:p>
        </p:txBody>
      </p:sp>
    </p:spTree>
    <p:extLst>
      <p:ext uri="{BB962C8B-B14F-4D97-AF65-F5344CB8AC3E}">
        <p14:creationId xmlns:p14="http://schemas.microsoft.com/office/powerpoint/2010/main" val="186384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Conclusion </a:t>
            </a: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You should always make sure that a pointer is pointing to a legal and valid memory location before you use it.</a:t>
            </a:r>
          </a:p>
          <a:p>
            <a:r>
              <a:rPr lang="en-US" sz="2400" dirty="0" smtClean="0"/>
              <a:t>The </a:t>
            </a:r>
            <a:r>
              <a:rPr lang="en-US" sz="2400" dirty="0"/>
              <a:t>position of a pointer can be moved by adding or subtracting an integer.</a:t>
            </a:r>
            <a:endParaRPr lang="en-US" sz="2400" dirty="0" smtClean="0">
              <a:effectLst/>
            </a:endParaRPr>
          </a:p>
          <a:p>
            <a:r>
              <a:rPr lang="en-US" sz="2400" dirty="0" smtClean="0"/>
              <a:t>The </a:t>
            </a:r>
            <a:r>
              <a:rPr lang="en-US" sz="2400" dirty="0"/>
              <a:t>scalar size of a pointer is determined by its data type, which is specified in the pointer declaration.</a:t>
            </a:r>
            <a:endParaRPr lang="en-US" sz="2400" dirty="0" smtClean="0">
              <a:effectLst/>
            </a:endParaRPr>
          </a:p>
          <a:p>
            <a:r>
              <a:rPr lang="en-US" sz="2400" dirty="0" smtClean="0"/>
              <a:t>For </a:t>
            </a:r>
            <a:r>
              <a:rPr lang="en-US" sz="2400" dirty="0"/>
              <a:t>two pointers of the same type, you can subtract one pointer value from the other.</a:t>
            </a:r>
            <a:endParaRPr lang="en-US" sz="2400" dirty="0" smtClean="0">
              <a:effectLst/>
            </a:endParaRPr>
          </a:p>
          <a:p>
            <a:endParaRPr lang="en-US" sz="2400" dirty="0" smtClean="0"/>
          </a:p>
        </p:txBody>
      </p:sp>
    </p:spTree>
    <p:extLst>
      <p:ext uri="{BB962C8B-B14F-4D97-AF65-F5344CB8AC3E}">
        <p14:creationId xmlns:p14="http://schemas.microsoft.com/office/powerpoint/2010/main" val="62796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Conclusion </a:t>
            </a:r>
          </a:p>
        </p:txBody>
      </p:sp>
      <p:sp>
        <p:nvSpPr>
          <p:cNvPr id="6" name="Content Placeholder 2"/>
          <p:cNvSpPr txBox="1">
            <a:spLocks/>
          </p:cNvSpPr>
          <p:nvPr/>
        </p:nvSpPr>
        <p:spPr>
          <a:xfrm>
            <a:off x="295275" y="1489075"/>
            <a:ext cx="876023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The elements in an array can be accessed via a pointer that holds the start address of the array.</a:t>
            </a:r>
          </a:p>
          <a:p>
            <a:r>
              <a:rPr lang="en-US" sz="2400" dirty="0" smtClean="0"/>
              <a:t>You </a:t>
            </a:r>
            <a:r>
              <a:rPr lang="en-US" sz="2400" dirty="0"/>
              <a:t>can pass an </a:t>
            </a:r>
            <a:r>
              <a:rPr lang="en-US" sz="2400" dirty="0" err="1"/>
              <a:t>unsized</a:t>
            </a:r>
            <a:r>
              <a:rPr lang="en-US" sz="2400" dirty="0"/>
              <a:t> array as a single argument to a function.</a:t>
            </a:r>
            <a:endParaRPr lang="en-US" sz="2400" dirty="0" smtClean="0">
              <a:effectLst/>
            </a:endParaRPr>
          </a:p>
          <a:p>
            <a:r>
              <a:rPr lang="en-US" sz="2400" dirty="0" smtClean="0"/>
              <a:t>Also</a:t>
            </a:r>
            <a:r>
              <a:rPr lang="en-US" sz="2400" dirty="0"/>
              <a:t>, you can pass an array to a function through a pointer. The pointer should hold the start address of the array.</a:t>
            </a:r>
            <a:endParaRPr lang="en-US" sz="2400" dirty="0" smtClean="0">
              <a:effectLst/>
            </a:endParaRPr>
          </a:p>
          <a:p>
            <a:r>
              <a:rPr lang="en-US" sz="2400" dirty="0" smtClean="0"/>
              <a:t>You </a:t>
            </a:r>
            <a:r>
              <a:rPr lang="en-US" sz="2400" dirty="0"/>
              <a:t>can either pass the </a:t>
            </a:r>
            <a:r>
              <a:rPr lang="en-US" sz="2400" dirty="0" err="1"/>
              <a:t>unsized</a:t>
            </a:r>
            <a:r>
              <a:rPr lang="en-US" sz="2400" dirty="0"/>
              <a:t> format of a multidimensional array or a pointer that contains the start address of the multidimensional array to a function.</a:t>
            </a:r>
            <a:endParaRPr lang="en-US" sz="2400" dirty="0">
              <a:effectLst/>
            </a:endParaRPr>
          </a:p>
        </p:txBody>
      </p:sp>
    </p:spTree>
    <p:extLst>
      <p:ext uri="{BB962C8B-B14F-4D97-AF65-F5344CB8AC3E}">
        <p14:creationId xmlns:p14="http://schemas.microsoft.com/office/powerpoint/2010/main" val="164568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Conclusion </a:t>
            </a: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 Arrays of pointers are useful in many cases that deal with character strings.</a:t>
            </a:r>
          </a:p>
          <a:p>
            <a:r>
              <a:rPr lang="en-US" sz="2400" dirty="0"/>
              <a:t>l You can call a function via a pointer that holds the address of the function.</a:t>
            </a:r>
            <a:endParaRPr lang="en-US" sz="2400" dirty="0">
              <a:effectLst/>
            </a:endParaRPr>
          </a:p>
        </p:txBody>
      </p:sp>
    </p:spTree>
    <p:extLst>
      <p:ext uri="{BB962C8B-B14F-4D97-AF65-F5344CB8AC3E}">
        <p14:creationId xmlns:p14="http://schemas.microsoft.com/office/powerpoint/2010/main" val="110344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www.embeddedFab.com</a:t>
            </a:r>
            <a:endParaRPr lang="en-US" dirty="0"/>
          </a:p>
        </p:txBody>
      </p:sp>
      <p:sp>
        <p:nvSpPr>
          <p:cNvPr id="3" name="Slide Number Placeholder 2"/>
          <p:cNvSpPr>
            <a:spLocks noGrp="1"/>
          </p:cNvSpPr>
          <p:nvPr>
            <p:ph type="sldNum" sz="quarter" idx="12"/>
          </p:nvPr>
        </p:nvSpPr>
        <p:spPr/>
        <p:txBody>
          <a:bodyPr/>
          <a:lstStyle/>
          <a:p>
            <a:fld id="{8786C6BC-55CD-4DA7-A85D-0461BDA2E211}" type="slidenum">
              <a:rPr lang="en-US" smtClean="0"/>
              <a:pPr/>
              <a:t>137</a:t>
            </a:fld>
            <a:endParaRPr lang="en-US" dirty="0"/>
          </a:p>
        </p:txBody>
      </p:sp>
      <p:sp>
        <p:nvSpPr>
          <p:cNvPr id="4" name="Rectangle 3"/>
          <p:cNvSpPr/>
          <p:nvPr/>
        </p:nvSpPr>
        <p:spPr>
          <a:xfrm>
            <a:off x="152400" y="1524000"/>
            <a:ext cx="8229600" cy="3785652"/>
          </a:xfrm>
          <a:prstGeom prst="rect">
            <a:avLst/>
          </a:prstGeom>
        </p:spPr>
        <p:txBody>
          <a:bodyPr wrap="square">
            <a:spAutoFit/>
          </a:bodyPr>
          <a:lstStyle/>
          <a:p>
            <a:r>
              <a:rPr lang="en-US" sz="2400" dirty="0"/>
              <a:t>int DataAdd1(int list[][5], int max1, int max2){</a:t>
            </a:r>
          </a:p>
          <a:p>
            <a:pPr lvl="1"/>
            <a:r>
              <a:rPr lang="en-US" sz="2400" dirty="0"/>
              <a:t>for (i=0; i&lt;max1; i++)</a:t>
            </a:r>
          </a:p>
          <a:p>
            <a:pPr lvl="2"/>
            <a:r>
              <a:rPr lang="en-US" sz="2400" dirty="0" smtClean="0"/>
              <a:t>for </a:t>
            </a:r>
            <a:r>
              <a:rPr lang="en-US" sz="2400" dirty="0"/>
              <a:t>(j=0; j&lt;max2; j++)</a:t>
            </a:r>
          </a:p>
          <a:p>
            <a:pPr lvl="2"/>
            <a:r>
              <a:rPr lang="en-US" sz="2400" dirty="0" smtClean="0"/>
              <a:t>	sum </a:t>
            </a:r>
            <a:r>
              <a:rPr lang="en-US" sz="2400" dirty="0"/>
              <a:t>+= list[i][j];</a:t>
            </a:r>
          </a:p>
          <a:p>
            <a:r>
              <a:rPr lang="en-US" sz="2400" dirty="0"/>
              <a:t>}</a:t>
            </a:r>
          </a:p>
          <a:p>
            <a:r>
              <a:rPr lang="en-US" sz="2400" dirty="0"/>
              <a:t>int DataAdd2(int *list, int max1, int max2){</a:t>
            </a:r>
          </a:p>
          <a:p>
            <a:pPr lvl="1"/>
            <a:r>
              <a:rPr lang="en-US" sz="2400" dirty="0"/>
              <a:t>for (i=0; i&lt;max1; i++)</a:t>
            </a:r>
          </a:p>
          <a:p>
            <a:pPr lvl="1"/>
            <a:r>
              <a:rPr lang="en-US" sz="2400" dirty="0"/>
              <a:t>for (j=0; j&lt;max2; j++)</a:t>
            </a:r>
          </a:p>
          <a:p>
            <a:pPr lvl="1"/>
            <a:r>
              <a:rPr lang="en-US" sz="2400" dirty="0"/>
              <a:t>sum += *(list + i*max2 + j);</a:t>
            </a:r>
          </a:p>
          <a:p>
            <a:r>
              <a:rPr lang="en-US" sz="2400" dirty="0"/>
              <a:t>}</a:t>
            </a:r>
          </a:p>
        </p:txBody>
      </p:sp>
      <p:sp>
        <p:nvSpPr>
          <p:cNvPr id="5" name="Rectangle 2"/>
          <p:cNvSpPr txBox="1">
            <a:spLocks noChangeArrowheads="1"/>
          </p:cNvSpPr>
          <p:nvPr/>
        </p:nvSpPr>
        <p:spPr bwMode="gray">
          <a:xfrm>
            <a:off x="300038" y="411162"/>
            <a:ext cx="8520112"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0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Passing multidimensional array</a:t>
            </a:r>
            <a:br>
              <a:rPr lang="en-GB" sz="40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br>
            <a:r>
              <a:rPr lang="en-GB" sz="40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to functions</a:t>
            </a:r>
            <a:endParaRPr lang="en-GB" sz="40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endParaRPr>
          </a:p>
        </p:txBody>
      </p:sp>
    </p:spTree>
    <p:extLst>
      <p:ext uri="{BB962C8B-B14F-4D97-AF65-F5344CB8AC3E}">
        <p14:creationId xmlns:p14="http://schemas.microsoft.com/office/powerpoint/2010/main" val="32316700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00038" y="411163"/>
            <a:ext cx="8520112" cy="6477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endParaRPr lang="en-GB" sz="32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endParaRPr>
          </a:p>
        </p:txBody>
      </p:sp>
      <p:sp>
        <p:nvSpPr>
          <p:cNvPr id="2" name="Title 1"/>
          <p:cNvSpPr>
            <a:spLocks noGrp="1"/>
          </p:cNvSpPr>
          <p:nvPr>
            <p:ph type="ctrTitle"/>
          </p:nvPr>
        </p:nvSpPr>
        <p:spPr>
          <a:xfrm>
            <a:off x="4267200" y="2130425"/>
            <a:ext cx="4552950" cy="1470025"/>
          </a:xfrm>
        </p:spPr>
        <p:txBody>
          <a:bodyPr>
            <a:noAutofit/>
          </a:bodyPr>
          <a:lstStyle/>
          <a:p>
            <a:r>
              <a:rPr lang="en-US" sz="5400" dirty="0"/>
              <a:t>Complex Declarations</a:t>
            </a:r>
            <a:endParaRPr lang="en-US" dirty="0"/>
          </a:p>
        </p:txBody>
      </p:sp>
      <p:sp>
        <p:nvSpPr>
          <p:cNvPr id="11" name="Subtitle 10"/>
          <p:cNvSpPr>
            <a:spLocks noGrp="1"/>
          </p:cNvSpPr>
          <p:nvPr>
            <p:ph type="subTitle" idx="1"/>
          </p:nvPr>
        </p:nvSpPr>
        <p:spPr/>
        <p:txBody>
          <a:bodyPr/>
          <a:lstStyle/>
          <a:p>
            <a:endParaRPr lang="en-US"/>
          </a:p>
        </p:txBody>
      </p:sp>
      <p:grpSp>
        <p:nvGrpSpPr>
          <p:cNvPr id="5" name="Group 14"/>
          <p:cNvGrpSpPr>
            <a:grpSpLocks/>
          </p:cNvGrpSpPr>
          <p:nvPr/>
        </p:nvGrpSpPr>
        <p:grpSpPr bwMode="auto">
          <a:xfrm>
            <a:off x="-838200" y="934243"/>
            <a:ext cx="5789613" cy="4475163"/>
            <a:chOff x="0" y="876"/>
            <a:chExt cx="3647" cy="2819"/>
          </a:xfrm>
        </p:grpSpPr>
        <p:pic>
          <p:nvPicPr>
            <p:cNvPr id="6" name="Picture 5" descr="magnifier"/>
            <p:cNvPicPr>
              <a:picLocks noChangeAspect="1" noChangeArrowheads="1"/>
            </p:cNvPicPr>
            <p:nvPr/>
          </p:nvPicPr>
          <p:blipFill>
            <a:blip r:embed="rId3">
              <a:extLst>
                <a:ext uri="{28A0092B-C50C-407E-A947-70E740481C1C}">
                  <a14:useLocalDpi xmlns:a14="http://schemas.microsoft.com/office/drawing/2010/main" val="0"/>
                </a:ext>
              </a:extLst>
            </a:blip>
            <a:srcRect l="2980"/>
            <a:stretch>
              <a:fillRect/>
            </a:stretch>
          </p:blipFill>
          <p:spPr bwMode="auto">
            <a:xfrm>
              <a:off x="0" y="876"/>
              <a:ext cx="3647" cy="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llipse 5"/>
            <p:cNvSpPr>
              <a:spLocks noChangeArrowheads="1"/>
            </p:cNvSpPr>
            <p:nvPr/>
          </p:nvSpPr>
          <p:spPr bwMode="auto">
            <a:xfrm flipH="1">
              <a:off x="919" y="1333"/>
              <a:ext cx="1762" cy="1737"/>
            </a:xfrm>
            <a:prstGeom prst="ellipse">
              <a:avLst/>
            </a:prstGeom>
            <a:gradFill rotWithShape="1">
              <a:gsLst>
                <a:gs pos="0">
                  <a:srgbClr val="DDDDDD">
                    <a:alpha val="85001"/>
                  </a:srgbClr>
                </a:gs>
                <a:gs pos="100000">
                  <a:srgbClr val="FFFFFF"/>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noProof="1"/>
            </a:p>
          </p:txBody>
        </p:sp>
        <p:sp>
          <p:nvSpPr>
            <p:cNvPr id="8" name="Textfeld 3"/>
            <p:cNvSpPr txBox="1">
              <a:spLocks noChangeArrowheads="1"/>
            </p:cNvSpPr>
            <p:nvPr/>
          </p:nvSpPr>
          <p:spPr bwMode="auto">
            <a:xfrm>
              <a:off x="912" y="1872"/>
              <a:ext cx="170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ctr"/>
              <a:r>
                <a:rPr lang="en-US" sz="3600" b="1" noProof="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CHAPTER 5</a:t>
              </a:r>
              <a:endParaRPr lang="en-US" sz="3600" b="1" noProof="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9" name="Oval 12"/>
            <p:cNvSpPr>
              <a:spLocks noChangeArrowheads="1"/>
            </p:cNvSpPr>
            <p:nvPr/>
          </p:nvSpPr>
          <p:spPr bwMode="auto">
            <a:xfrm>
              <a:off x="880" y="1304"/>
              <a:ext cx="1816" cy="1808"/>
            </a:xfrm>
            <a:prstGeom prst="ellipse">
              <a:avLst/>
            </a:prstGeom>
            <a:noFill/>
            <a:ln w="28575">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3734458477"/>
      </p:ext>
    </p:extLst>
  </p:cSld>
  <p:clrMapOvr>
    <a:masterClrMapping/>
  </p:clrMapOvr>
  <p:transition spd="slow" advTm="1000">
    <p:cove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304800"/>
            <a:ext cx="88201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a:defRPr/>
            </a:pPr>
            <a:r>
              <a:rPr lang="en-GB" sz="40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Complex </a:t>
            </a:r>
            <a:r>
              <a:rPr lang="en-GB" sz="40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Declarations</a:t>
            </a:r>
          </a:p>
          <a:p>
            <a:pPr>
              <a:defRPr/>
            </a:pPr>
            <a:r>
              <a:rPr lang="en-GB" sz="36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Understanding</a:t>
            </a:r>
            <a:endPar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endParaRP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400" dirty="0"/>
              <a:t>Right-left rule: when examining a declaration, start at the identifier, then read the first object to right, first to left, second to right, second to left, etc.</a:t>
            </a:r>
          </a:p>
          <a:p>
            <a:pPr>
              <a:buFontTx/>
              <a:buNone/>
            </a:pPr>
            <a:r>
              <a:rPr lang="en-US" sz="2400" dirty="0"/>
              <a:t>objects:</a:t>
            </a:r>
          </a:p>
          <a:p>
            <a:pPr lvl="1">
              <a:buFontTx/>
              <a:buNone/>
            </a:pPr>
            <a:r>
              <a:rPr lang="en-US" sz="2400" i="1" dirty="0"/>
              <a:t>Type</a:t>
            </a:r>
            <a:endParaRPr lang="en-US" sz="2400" dirty="0"/>
          </a:p>
          <a:p>
            <a:pPr lvl="1">
              <a:buFontTx/>
              <a:buNone/>
            </a:pPr>
            <a:r>
              <a:rPr lang="en-US" sz="2400" dirty="0"/>
              <a:t>* - pointer to</a:t>
            </a:r>
          </a:p>
          <a:p>
            <a:pPr lvl="1">
              <a:buFontTx/>
              <a:buNone/>
            </a:pPr>
            <a:r>
              <a:rPr lang="en-US" sz="2400" dirty="0"/>
              <a:t>[</a:t>
            </a:r>
            <a:r>
              <a:rPr lang="en-US" sz="2400" i="1" dirty="0"/>
              <a:t>Dim</a:t>
            </a:r>
            <a:r>
              <a:rPr lang="en-US" sz="2400" dirty="0"/>
              <a:t>] - 1D array of size Dim</a:t>
            </a:r>
          </a:p>
          <a:p>
            <a:pPr lvl="1">
              <a:buFontTx/>
              <a:buNone/>
            </a:pPr>
            <a:r>
              <a:rPr lang="en-US" sz="2400" dirty="0"/>
              <a:t>[</a:t>
            </a:r>
            <a:r>
              <a:rPr lang="en-US" sz="2400" i="1" dirty="0"/>
              <a:t>Dim1</a:t>
            </a:r>
            <a:r>
              <a:rPr lang="en-US" sz="2400" dirty="0"/>
              <a:t>][</a:t>
            </a:r>
            <a:r>
              <a:rPr lang="en-US" sz="2400" i="1" dirty="0"/>
              <a:t>Dim2</a:t>
            </a:r>
            <a:r>
              <a:rPr lang="en-US" sz="2400" dirty="0"/>
              <a:t>] - 2D of size </a:t>
            </a:r>
            <a:r>
              <a:rPr lang="en-US" sz="2400" i="1" dirty="0"/>
              <a:t>Dim1,Dim2</a:t>
            </a:r>
          </a:p>
          <a:p>
            <a:pPr lvl="1">
              <a:buFontTx/>
              <a:buNone/>
            </a:pPr>
            <a:r>
              <a:rPr lang="en-US" sz="2400" dirty="0"/>
              <a:t>( </a:t>
            </a:r>
            <a:r>
              <a:rPr lang="en-US" sz="2400" i="1" dirty="0" err="1"/>
              <a:t>Params</a:t>
            </a:r>
            <a:r>
              <a:rPr lang="en-US" sz="2400" dirty="0"/>
              <a:t> ) - function</a:t>
            </a:r>
          </a:p>
          <a:p>
            <a:pPr>
              <a:buFontTx/>
              <a:buNone/>
            </a:pPr>
            <a:r>
              <a:rPr lang="en-US" sz="2400" dirty="0"/>
              <a:t>Can use parentheses to halt reading in one direction</a:t>
            </a:r>
          </a:p>
        </p:txBody>
      </p:sp>
    </p:spTree>
    <p:extLst>
      <p:ext uri="{BB962C8B-B14F-4D97-AF65-F5344CB8AC3E}">
        <p14:creationId xmlns:p14="http://schemas.microsoft.com/office/powerpoint/2010/main" val="320019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#include &lt;stdio.h&gt;</a:t>
            </a:r>
          </a:p>
          <a:p>
            <a:r>
              <a:rPr lang="en-US" smtClean="0"/>
              <a:t>int main(void)</a:t>
            </a:r>
          </a:p>
          <a:p>
            <a:r>
              <a:rPr lang="en-US" smtClean="0"/>
              <a:t>{</a:t>
            </a:r>
          </a:p>
          <a:p>
            <a:r>
              <a:rPr lang="en-US" smtClean="0"/>
              <a:t>    int var= 'a', nVar=-20;</a:t>
            </a:r>
          </a:p>
          <a:p>
            <a:r>
              <a:rPr lang="en-US" smtClean="0"/>
              <a:t>    float fl=1.3;</a:t>
            </a:r>
          </a:p>
          <a:p>
            <a:r>
              <a:rPr lang="en-US" smtClean="0"/>
              <a:t>    printf("int = %d\n", var);</a:t>
            </a:r>
          </a:p>
          <a:p>
            <a:r>
              <a:rPr lang="en-US" smtClean="0"/>
              <a:t>    printf("char = %c\n", var);</a:t>
            </a:r>
          </a:p>
          <a:p>
            <a:r>
              <a:rPr lang="en-US" smtClean="0"/>
              <a:t>    printf("int = %d\n", fl);</a:t>
            </a:r>
          </a:p>
          <a:p>
            <a:r>
              <a:rPr lang="en-US" smtClean="0"/>
              <a:t>    printf("float= %f\n", fl);</a:t>
            </a:r>
          </a:p>
          <a:p>
            <a:r>
              <a:rPr lang="en-US" smtClean="0"/>
              <a:t>    printf("int = %d\n", nVar);</a:t>
            </a:r>
          </a:p>
          <a:p>
            <a:r>
              <a:rPr lang="en-US" smtClean="0"/>
              <a:t>    printf("unsigned= %u\n", nVar);</a:t>
            </a:r>
          </a:p>
          <a:p>
            <a:r>
              <a:rPr lang="en-US" smtClean="0"/>
              <a:t>    return 0;</a:t>
            </a:r>
          </a:p>
          <a:p>
            <a:r>
              <a:rPr lang="en-US" smtClean="0"/>
              <a:t>}</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14</a:t>
            </a:fld>
            <a:endParaRPr lang="en-US"/>
          </a:p>
        </p:txBody>
      </p:sp>
      <p:sp>
        <p:nvSpPr>
          <p:cNvPr id="7" name="Rectangle 6"/>
          <p:cNvSpPr/>
          <p:nvPr/>
        </p:nvSpPr>
        <p:spPr>
          <a:xfrm>
            <a:off x="4570708" y="609600"/>
            <a:ext cx="3582692"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a:t>int = 97</a:t>
            </a:r>
          </a:p>
          <a:p>
            <a:r>
              <a:rPr lang="en-US" sz="2000" b="1" dirty="0"/>
              <a:t>char = a</a:t>
            </a:r>
          </a:p>
          <a:p>
            <a:r>
              <a:rPr lang="en-US" sz="2000" b="1" dirty="0"/>
              <a:t>int = -1073741824</a:t>
            </a:r>
          </a:p>
          <a:p>
            <a:r>
              <a:rPr lang="en-US" sz="2000" b="1" dirty="0"/>
              <a:t>float= 1.300000</a:t>
            </a:r>
          </a:p>
          <a:p>
            <a:r>
              <a:rPr lang="en-US" sz="2000" b="1" dirty="0"/>
              <a:t>long int = -20</a:t>
            </a:r>
          </a:p>
          <a:p>
            <a:r>
              <a:rPr lang="en-US" sz="2000" b="1" dirty="0"/>
              <a:t>unsigned long = 4294967276</a:t>
            </a:r>
            <a:endParaRPr lang="en-US" sz="2000" dirty="0"/>
          </a:p>
        </p:txBody>
      </p:sp>
    </p:spTree>
    <p:extLst>
      <p:ext uri="{BB962C8B-B14F-4D97-AF65-F5344CB8AC3E}">
        <p14:creationId xmlns:p14="http://schemas.microsoft.com/office/powerpoint/2010/main" val="318883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a:defRPr/>
            </a:pP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Declarations Examples</a:t>
            </a: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400" u="sng" dirty="0"/>
              <a:t>int</a:t>
            </a:r>
            <a:r>
              <a:rPr lang="en-US" sz="2400" dirty="0"/>
              <a:t> </a:t>
            </a:r>
            <a:r>
              <a:rPr lang="en-US" sz="2400" u="sng" dirty="0"/>
              <a:t>A</a:t>
            </a:r>
            <a:r>
              <a:rPr lang="en-US" sz="2400" dirty="0"/>
              <a:t>		</a:t>
            </a:r>
            <a:r>
              <a:rPr lang="en-US" sz="2400" u="sng" dirty="0"/>
              <a:t>A is a</a:t>
            </a:r>
            <a:r>
              <a:rPr lang="en-US" sz="2400" dirty="0"/>
              <a:t> </a:t>
            </a:r>
            <a:r>
              <a:rPr lang="en-US" sz="2400" u="sng" dirty="0"/>
              <a:t>int</a:t>
            </a:r>
          </a:p>
          <a:p>
            <a:pPr>
              <a:buFontTx/>
              <a:buNone/>
            </a:pPr>
            <a:r>
              <a:rPr lang="en-US" sz="2400" u="sng" dirty="0"/>
              <a:t>float</a:t>
            </a:r>
            <a:r>
              <a:rPr lang="en-US" sz="2400" dirty="0"/>
              <a:t> </a:t>
            </a:r>
            <a:r>
              <a:rPr lang="en-US" sz="2400" u="sng" dirty="0"/>
              <a:t>B</a:t>
            </a:r>
            <a:r>
              <a:rPr lang="en-US" sz="2400" dirty="0"/>
              <a:t> </a:t>
            </a:r>
            <a:r>
              <a:rPr lang="en-US" sz="2400" u="sng" dirty="0"/>
              <a:t>[5]	B is a</a:t>
            </a:r>
            <a:r>
              <a:rPr lang="en-US" sz="2400" dirty="0"/>
              <a:t> </a:t>
            </a:r>
            <a:r>
              <a:rPr lang="en-US" sz="2400" u="sng" dirty="0"/>
              <a:t>1D array of size 5</a:t>
            </a:r>
            <a:r>
              <a:rPr lang="en-US" sz="2400" dirty="0"/>
              <a:t> </a:t>
            </a:r>
            <a:r>
              <a:rPr lang="en-US" sz="2400" u="sng" dirty="0"/>
              <a:t>of floats</a:t>
            </a:r>
            <a:endParaRPr lang="en-US" sz="2400" dirty="0"/>
          </a:p>
          <a:p>
            <a:pPr>
              <a:buFontTx/>
              <a:buNone/>
            </a:pPr>
            <a:r>
              <a:rPr lang="en-US" sz="2400" u="sng" dirty="0"/>
              <a:t>int</a:t>
            </a:r>
            <a:r>
              <a:rPr lang="en-US" sz="2400" dirty="0"/>
              <a:t> </a:t>
            </a:r>
            <a:r>
              <a:rPr lang="en-US" sz="2400" u="sng" dirty="0"/>
              <a:t>*</a:t>
            </a:r>
            <a:r>
              <a:rPr lang="en-US" sz="2400" dirty="0"/>
              <a:t> </a:t>
            </a:r>
            <a:r>
              <a:rPr lang="en-US" sz="2400" u="sng" dirty="0"/>
              <a:t>C</a:t>
            </a:r>
            <a:r>
              <a:rPr lang="en-US" sz="2400" dirty="0"/>
              <a:t>		</a:t>
            </a:r>
            <a:r>
              <a:rPr lang="en-US" sz="2400" u="sng" dirty="0"/>
              <a:t>C is a</a:t>
            </a:r>
            <a:r>
              <a:rPr lang="en-US" sz="2400" dirty="0"/>
              <a:t> </a:t>
            </a:r>
            <a:r>
              <a:rPr lang="en-US" sz="2400" u="sng" dirty="0"/>
              <a:t>pointer to</a:t>
            </a:r>
            <a:r>
              <a:rPr lang="en-US" sz="2400" dirty="0"/>
              <a:t> </a:t>
            </a:r>
            <a:r>
              <a:rPr lang="en-US" sz="2400" u="sng" dirty="0"/>
              <a:t>an int</a:t>
            </a:r>
            <a:endParaRPr lang="en-US" sz="2400" dirty="0"/>
          </a:p>
          <a:p>
            <a:pPr>
              <a:buFontTx/>
              <a:buNone/>
            </a:pPr>
            <a:r>
              <a:rPr lang="en-US" sz="2400" u="sng" dirty="0"/>
              <a:t>char</a:t>
            </a:r>
            <a:r>
              <a:rPr lang="en-US" sz="2400" dirty="0"/>
              <a:t> </a:t>
            </a:r>
            <a:r>
              <a:rPr lang="en-US" sz="2400" u="sng" dirty="0"/>
              <a:t>D</a:t>
            </a:r>
            <a:r>
              <a:rPr lang="en-US" sz="2400" dirty="0"/>
              <a:t> </a:t>
            </a:r>
            <a:r>
              <a:rPr lang="en-US" sz="2400" u="sng" dirty="0"/>
              <a:t>[6][3]</a:t>
            </a:r>
            <a:r>
              <a:rPr lang="en-US" sz="2400" dirty="0"/>
              <a:t>	</a:t>
            </a:r>
            <a:r>
              <a:rPr lang="en-US" sz="2400" u="sng" dirty="0"/>
              <a:t>D is a</a:t>
            </a:r>
            <a:r>
              <a:rPr lang="en-US" sz="2400" dirty="0"/>
              <a:t> </a:t>
            </a:r>
            <a:r>
              <a:rPr lang="en-US" sz="2400" u="sng" dirty="0"/>
              <a:t>2D array of size 6,3</a:t>
            </a:r>
            <a:r>
              <a:rPr lang="en-US" sz="2400" dirty="0"/>
              <a:t> </a:t>
            </a:r>
            <a:r>
              <a:rPr lang="en-US" sz="2400" u="sng" dirty="0"/>
              <a:t>of chars</a:t>
            </a:r>
            <a:r>
              <a:rPr lang="en-US" sz="2400" dirty="0"/>
              <a:t> </a:t>
            </a:r>
          </a:p>
          <a:p>
            <a:pPr>
              <a:buFontTx/>
              <a:buNone/>
            </a:pPr>
            <a:r>
              <a:rPr lang="en-US" sz="2400" u="sng" dirty="0"/>
              <a:t>int</a:t>
            </a:r>
            <a:r>
              <a:rPr lang="en-US" sz="2400" dirty="0"/>
              <a:t> </a:t>
            </a:r>
            <a:r>
              <a:rPr lang="en-US" sz="2400" u="sng" dirty="0"/>
              <a:t>*</a:t>
            </a:r>
            <a:r>
              <a:rPr lang="en-US" sz="2400" dirty="0"/>
              <a:t> </a:t>
            </a:r>
            <a:r>
              <a:rPr lang="en-US" sz="2400" u="sng" dirty="0"/>
              <a:t>E</a:t>
            </a:r>
            <a:r>
              <a:rPr lang="en-US" sz="2400" dirty="0"/>
              <a:t> </a:t>
            </a:r>
            <a:r>
              <a:rPr lang="en-US" sz="2400" u="sng" dirty="0"/>
              <a:t>[5]</a:t>
            </a:r>
            <a:r>
              <a:rPr lang="en-US" sz="2400" dirty="0"/>
              <a:t>	</a:t>
            </a:r>
            <a:r>
              <a:rPr lang="en-US" sz="2400" u="sng" dirty="0"/>
              <a:t>E is a</a:t>
            </a:r>
            <a:r>
              <a:rPr lang="en-US" sz="2400" dirty="0"/>
              <a:t> </a:t>
            </a:r>
            <a:r>
              <a:rPr lang="en-US" sz="2400" u="sng" dirty="0"/>
              <a:t>1D array of size 5 of</a:t>
            </a:r>
            <a:r>
              <a:rPr lang="en-US" sz="2400" dirty="0"/>
              <a:t> </a:t>
            </a:r>
            <a:r>
              <a:rPr lang="en-US" sz="2400" u="sng" dirty="0"/>
              <a:t>pointers to</a:t>
            </a:r>
            <a:r>
              <a:rPr lang="en-US" sz="2400" dirty="0"/>
              <a:t> </a:t>
            </a:r>
            <a:r>
              <a:rPr lang="en-US" sz="2400" u="sng" dirty="0" err="1"/>
              <a:t>ints</a:t>
            </a:r>
            <a:endParaRPr lang="en-US" sz="2400" u="sng" dirty="0"/>
          </a:p>
          <a:p>
            <a:pPr>
              <a:buFontTx/>
              <a:buNone/>
            </a:pPr>
            <a:r>
              <a:rPr lang="en-US" sz="2400" u="sng" dirty="0"/>
              <a:t>int</a:t>
            </a:r>
            <a:r>
              <a:rPr lang="en-US" sz="2400" dirty="0"/>
              <a:t> (</a:t>
            </a:r>
            <a:r>
              <a:rPr lang="en-US" sz="2400" u="sng" dirty="0"/>
              <a:t>*</a:t>
            </a:r>
            <a:r>
              <a:rPr lang="en-US" sz="2400" dirty="0"/>
              <a:t> </a:t>
            </a:r>
            <a:r>
              <a:rPr lang="en-US" sz="2400" u="sng" dirty="0"/>
              <a:t>F</a:t>
            </a:r>
            <a:r>
              <a:rPr lang="en-US" sz="2400" dirty="0"/>
              <a:t>) </a:t>
            </a:r>
            <a:r>
              <a:rPr lang="en-US" sz="2400" u="sng" dirty="0"/>
              <a:t>[5]	F is a</a:t>
            </a:r>
            <a:r>
              <a:rPr lang="en-US" sz="2400" dirty="0"/>
              <a:t> </a:t>
            </a:r>
            <a:r>
              <a:rPr lang="en-US" sz="2400" u="sng" dirty="0"/>
              <a:t>pointer to a</a:t>
            </a:r>
            <a:r>
              <a:rPr lang="en-US" sz="2400" dirty="0"/>
              <a:t> </a:t>
            </a:r>
            <a:r>
              <a:rPr lang="en-US" sz="2400" u="sng" dirty="0"/>
              <a:t>1D array of size 5</a:t>
            </a:r>
            <a:r>
              <a:rPr lang="en-US" sz="2400" dirty="0"/>
              <a:t> </a:t>
            </a:r>
            <a:r>
              <a:rPr lang="en-US" sz="2400" u="sng" dirty="0"/>
              <a:t>of </a:t>
            </a:r>
            <a:r>
              <a:rPr lang="en-US" sz="2400" u="sng" dirty="0" err="1"/>
              <a:t>ints</a:t>
            </a:r>
            <a:endParaRPr lang="en-US" sz="2400" u="sng" dirty="0"/>
          </a:p>
          <a:p>
            <a:pPr>
              <a:buFontTx/>
              <a:buNone/>
            </a:pPr>
            <a:r>
              <a:rPr lang="en-US" sz="2400" u="sng" dirty="0"/>
              <a:t>int</a:t>
            </a:r>
            <a:r>
              <a:rPr lang="en-US" sz="2400" dirty="0"/>
              <a:t> </a:t>
            </a:r>
            <a:r>
              <a:rPr lang="en-US" sz="2400" u="sng" dirty="0"/>
              <a:t>G</a:t>
            </a:r>
            <a:r>
              <a:rPr lang="en-US" sz="2400" dirty="0"/>
              <a:t> </a:t>
            </a:r>
            <a:r>
              <a:rPr lang="en-US" sz="2400" u="sng" dirty="0"/>
              <a:t>(…)	G is a</a:t>
            </a:r>
            <a:r>
              <a:rPr lang="en-US" sz="2400" dirty="0"/>
              <a:t> </a:t>
            </a:r>
            <a:r>
              <a:rPr lang="en-US" sz="2400" u="sng" dirty="0"/>
              <a:t>function returning</a:t>
            </a:r>
            <a:r>
              <a:rPr lang="en-US" sz="2400" dirty="0"/>
              <a:t> </a:t>
            </a:r>
            <a:r>
              <a:rPr lang="en-US" sz="2400" u="sng" dirty="0"/>
              <a:t>an int</a:t>
            </a:r>
          </a:p>
          <a:p>
            <a:pPr>
              <a:buFontTx/>
              <a:buNone/>
            </a:pPr>
            <a:r>
              <a:rPr lang="en-US" sz="2400" u="sng" dirty="0"/>
              <a:t>char</a:t>
            </a:r>
            <a:r>
              <a:rPr lang="en-US" sz="2400" dirty="0"/>
              <a:t> </a:t>
            </a:r>
            <a:r>
              <a:rPr lang="en-US" sz="2400" u="sng" dirty="0"/>
              <a:t>*</a:t>
            </a:r>
            <a:r>
              <a:rPr lang="en-US" sz="2400" dirty="0"/>
              <a:t> </a:t>
            </a:r>
            <a:r>
              <a:rPr lang="en-US" sz="2400" u="sng" dirty="0"/>
              <a:t>H</a:t>
            </a:r>
            <a:r>
              <a:rPr lang="en-US" sz="2400" dirty="0"/>
              <a:t> </a:t>
            </a:r>
            <a:r>
              <a:rPr lang="en-US" sz="2400" u="sng" dirty="0"/>
              <a:t>(…)	H is a</a:t>
            </a:r>
            <a:r>
              <a:rPr lang="en-US" sz="2400" dirty="0"/>
              <a:t> </a:t>
            </a:r>
            <a:r>
              <a:rPr lang="en-US" sz="2400" u="sng" dirty="0"/>
              <a:t>function returning</a:t>
            </a:r>
            <a:r>
              <a:rPr lang="en-US" sz="2400" dirty="0"/>
              <a:t> </a:t>
            </a:r>
            <a:r>
              <a:rPr lang="en-US" sz="2400" u="sng" dirty="0"/>
              <a:t>a pointer to</a:t>
            </a:r>
            <a:r>
              <a:rPr lang="en-US" sz="2400" dirty="0"/>
              <a:t> </a:t>
            </a:r>
            <a:r>
              <a:rPr lang="en-US" sz="2400" u="sng" dirty="0"/>
              <a:t>a char</a:t>
            </a:r>
          </a:p>
          <a:p>
            <a:pPr>
              <a:buNone/>
            </a:pPr>
            <a:r>
              <a:rPr lang="en-US" sz="2400" u="sng" dirty="0"/>
              <a:t>char</a:t>
            </a:r>
            <a:r>
              <a:rPr lang="en-US" sz="2400" dirty="0"/>
              <a:t> (</a:t>
            </a:r>
            <a:r>
              <a:rPr lang="en-US" sz="2400" u="sng" dirty="0"/>
              <a:t>*</a:t>
            </a:r>
            <a:r>
              <a:rPr lang="en-US" sz="2400" dirty="0"/>
              <a:t> </a:t>
            </a:r>
            <a:r>
              <a:rPr lang="en-US" sz="2400" u="sng" dirty="0"/>
              <a:t>H)</a:t>
            </a:r>
            <a:r>
              <a:rPr lang="en-US" sz="2400" dirty="0"/>
              <a:t> </a:t>
            </a:r>
            <a:r>
              <a:rPr lang="en-US" sz="2400" u="sng" dirty="0"/>
              <a:t>(…)	H is </a:t>
            </a:r>
            <a:r>
              <a:rPr lang="en-US" sz="2400" u="sng"/>
              <a:t>a pointer to function </a:t>
            </a:r>
            <a:r>
              <a:rPr lang="en-US" sz="2400" u="sng" dirty="0"/>
              <a:t>returning</a:t>
            </a:r>
            <a:r>
              <a:rPr lang="en-US" sz="2400" dirty="0"/>
              <a:t> </a:t>
            </a:r>
            <a:r>
              <a:rPr lang="en-US" sz="2400" u="sng"/>
              <a:t>a </a:t>
            </a:r>
            <a:r>
              <a:rPr lang="en-US" sz="2400" u="sng" smtClean="0"/>
              <a:t>char</a:t>
            </a:r>
            <a:endParaRPr lang="en-US" sz="2400" dirty="0"/>
          </a:p>
          <a:p>
            <a:pPr>
              <a:buFontTx/>
              <a:buNone/>
            </a:pPr>
            <a:endParaRPr lang="en-US" sz="2400" dirty="0"/>
          </a:p>
        </p:txBody>
      </p:sp>
    </p:spTree>
    <p:extLst>
      <p:ext uri="{BB962C8B-B14F-4D97-AF65-F5344CB8AC3E}">
        <p14:creationId xmlns:p14="http://schemas.microsoft.com/office/powerpoint/2010/main" val="104900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a:defRPr/>
            </a:pPr>
            <a:r>
              <a:rPr lang="en-GB" sz="4400" dirty="0" err="1">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const</a:t>
            </a: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 qualifier</a:t>
            </a:r>
          </a:p>
        </p:txBody>
      </p:sp>
      <p:sp>
        <p:nvSpPr>
          <p:cNvPr id="6" name="Content Placeholder 2"/>
          <p:cNvSpPr txBox="1">
            <a:spLocks/>
          </p:cNvSpPr>
          <p:nvPr/>
        </p:nvSpPr>
        <p:spPr>
          <a:xfrm>
            <a:off x="295275" y="1489075"/>
            <a:ext cx="852487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400" dirty="0"/>
              <a:t>	The </a:t>
            </a:r>
            <a:r>
              <a:rPr lang="en-US" sz="2400" dirty="0" err="1"/>
              <a:t>const</a:t>
            </a:r>
            <a:r>
              <a:rPr lang="en-US" sz="2400" dirty="0"/>
              <a:t> qualifier informs the compiler that the value of a variable should not be modified once given a value</a:t>
            </a:r>
            <a:r>
              <a:rPr lang="en-US" sz="2400" dirty="0" smtClean="0"/>
              <a:t>.</a:t>
            </a:r>
            <a:endParaRPr lang="en-US" sz="2400" dirty="0"/>
          </a:p>
          <a:p>
            <a:pPr>
              <a:buFontTx/>
              <a:buNone/>
            </a:pPr>
            <a:endParaRPr lang="en-US" sz="2400" dirty="0" smtClean="0"/>
          </a:p>
          <a:p>
            <a:pPr>
              <a:buFontTx/>
              <a:buNone/>
            </a:pPr>
            <a:r>
              <a:rPr lang="en-US" sz="2400" dirty="0"/>
              <a:t>	char </a:t>
            </a:r>
            <a:r>
              <a:rPr lang="en-US" sz="2400" dirty="0" err="1"/>
              <a:t>ch</a:t>
            </a:r>
            <a:r>
              <a:rPr lang="en-US" sz="2400" dirty="0"/>
              <a:t>;</a:t>
            </a:r>
          </a:p>
          <a:p>
            <a:pPr>
              <a:buFontTx/>
              <a:buNone/>
            </a:pPr>
            <a:r>
              <a:rPr lang="en-US" sz="2400" dirty="0"/>
              <a:t>	char *s=&amp;</a:t>
            </a:r>
            <a:r>
              <a:rPr lang="en-US" sz="2400" dirty="0" err="1"/>
              <a:t>ch</a:t>
            </a:r>
            <a:r>
              <a:rPr lang="en-US" sz="2400" dirty="0"/>
              <a:t>; // a non constant pointer to non-constant </a:t>
            </a:r>
            <a:r>
              <a:rPr lang="en-US" sz="2400" dirty="0" smtClean="0"/>
              <a:t>data</a:t>
            </a:r>
            <a:endParaRPr lang="en-US" sz="2400" dirty="0"/>
          </a:p>
          <a:p>
            <a:pPr>
              <a:buFontTx/>
              <a:buNone/>
            </a:pPr>
            <a:r>
              <a:rPr lang="en-US" sz="2400" dirty="0"/>
              <a:t>	</a:t>
            </a:r>
            <a:r>
              <a:rPr lang="en-US" sz="2400" dirty="0" err="1"/>
              <a:t>const</a:t>
            </a:r>
            <a:r>
              <a:rPr lang="en-US" sz="2400" dirty="0"/>
              <a:t> char *s=&amp;</a:t>
            </a:r>
            <a:r>
              <a:rPr lang="en-US" sz="2400" dirty="0" err="1"/>
              <a:t>ch</a:t>
            </a:r>
            <a:r>
              <a:rPr lang="en-US" sz="2400" dirty="0"/>
              <a:t>; // a non constant pointer to constant </a:t>
            </a:r>
            <a:r>
              <a:rPr lang="en-US" sz="2400" dirty="0" smtClean="0"/>
              <a:t>data</a:t>
            </a:r>
            <a:endParaRPr lang="en-US" sz="2400" dirty="0"/>
          </a:p>
          <a:p>
            <a:pPr>
              <a:buFontTx/>
              <a:buNone/>
            </a:pPr>
            <a:r>
              <a:rPr lang="en-US" sz="2400" dirty="0"/>
              <a:t>	char * </a:t>
            </a:r>
            <a:r>
              <a:rPr lang="en-US" sz="2400" dirty="0" err="1"/>
              <a:t>const</a:t>
            </a:r>
            <a:r>
              <a:rPr lang="en-US" sz="2400" dirty="0"/>
              <a:t> s=&amp;</a:t>
            </a:r>
            <a:r>
              <a:rPr lang="en-US" sz="2400" dirty="0" err="1"/>
              <a:t>ch</a:t>
            </a:r>
            <a:r>
              <a:rPr lang="en-US" sz="2400" dirty="0"/>
              <a:t>; // a constant pointer to non-constant data</a:t>
            </a:r>
          </a:p>
          <a:p>
            <a:pPr>
              <a:buFontTx/>
              <a:buNone/>
            </a:pPr>
            <a:r>
              <a:rPr lang="en-US" sz="2400" dirty="0"/>
              <a:t>	</a:t>
            </a:r>
            <a:r>
              <a:rPr lang="en-US" sz="2400" dirty="0" err="1"/>
              <a:t>const</a:t>
            </a:r>
            <a:r>
              <a:rPr lang="en-US" sz="2400" dirty="0"/>
              <a:t> char * </a:t>
            </a:r>
            <a:r>
              <a:rPr lang="en-US" sz="2400" dirty="0" err="1"/>
              <a:t>const</a:t>
            </a:r>
            <a:r>
              <a:rPr lang="en-US" sz="2400" dirty="0"/>
              <a:t> s=&amp;</a:t>
            </a:r>
            <a:r>
              <a:rPr lang="en-US" sz="2400" dirty="0" err="1"/>
              <a:t>ch</a:t>
            </a:r>
            <a:r>
              <a:rPr lang="en-US" sz="2400" dirty="0"/>
              <a:t>; // a constant pointer to constant data</a:t>
            </a:r>
          </a:p>
        </p:txBody>
      </p:sp>
    </p:spTree>
    <p:extLst>
      <p:ext uri="{BB962C8B-B14F-4D97-AF65-F5344CB8AC3E}">
        <p14:creationId xmlns:p14="http://schemas.microsoft.com/office/powerpoint/2010/main" val="286682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a:defRPr/>
            </a:pPr>
            <a:r>
              <a:rPr lang="en-GB" sz="4400" dirty="0" err="1">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const</a:t>
            </a: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 </a:t>
            </a:r>
            <a:r>
              <a:rPr lang="en-GB" sz="44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qualifier </a:t>
            </a: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a:t>
            </a:r>
            <a:r>
              <a:rPr lang="en-GB" sz="4400" dirty="0" err="1">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Cont</a:t>
            </a:r>
            <a:r>
              <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a:t>
            </a:r>
          </a:p>
        </p:txBody>
      </p:sp>
      <p:sp>
        <p:nvSpPr>
          <p:cNvPr id="6" name="Content Placeholder 2"/>
          <p:cNvSpPr txBox="1">
            <a:spLocks/>
          </p:cNvSpPr>
          <p:nvPr/>
        </p:nvSpPr>
        <p:spPr>
          <a:xfrm>
            <a:off x="295275" y="1489075"/>
            <a:ext cx="852487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Tx/>
              <a:buNone/>
            </a:pPr>
            <a:r>
              <a:rPr lang="en-US" sz="2400" dirty="0" smtClean="0"/>
              <a:t>Non-constant </a:t>
            </a:r>
            <a:r>
              <a:rPr lang="en-US" sz="2400" dirty="0"/>
              <a:t>pointer to no-constant data:</a:t>
            </a:r>
          </a:p>
          <a:p>
            <a:pPr>
              <a:lnSpc>
                <a:spcPct val="90000"/>
              </a:lnSpc>
              <a:buFontTx/>
              <a:buNone/>
            </a:pPr>
            <a:r>
              <a:rPr lang="en-US" sz="2400" dirty="0"/>
              <a:t>	void </a:t>
            </a:r>
            <a:r>
              <a:rPr lang="en-US" sz="2400" dirty="0" err="1"/>
              <a:t>convertToUpperCase</a:t>
            </a:r>
            <a:r>
              <a:rPr lang="en-US" sz="2400" dirty="0"/>
              <a:t> (char *s){…}</a:t>
            </a:r>
          </a:p>
          <a:p>
            <a:pPr>
              <a:lnSpc>
                <a:spcPct val="90000"/>
              </a:lnSpc>
              <a:buFontTx/>
              <a:buNone/>
            </a:pPr>
            <a:endParaRPr lang="en-US" sz="2400" dirty="0"/>
          </a:p>
          <a:p>
            <a:pPr>
              <a:lnSpc>
                <a:spcPct val="90000"/>
              </a:lnSpc>
              <a:buFontTx/>
              <a:buNone/>
            </a:pPr>
            <a:r>
              <a:rPr lang="en-US" sz="2400" dirty="0"/>
              <a:t>Non-constant pointer to constant data:</a:t>
            </a:r>
          </a:p>
          <a:p>
            <a:pPr>
              <a:lnSpc>
                <a:spcPct val="90000"/>
              </a:lnSpc>
              <a:buFontTx/>
              <a:buNone/>
            </a:pPr>
            <a:r>
              <a:rPr lang="en-US" sz="2400" dirty="0"/>
              <a:t>	void </a:t>
            </a:r>
            <a:r>
              <a:rPr lang="en-US" sz="2400" dirty="0" err="1"/>
              <a:t>printString</a:t>
            </a:r>
            <a:r>
              <a:rPr lang="en-US" sz="2400" dirty="0"/>
              <a:t> (</a:t>
            </a:r>
            <a:r>
              <a:rPr lang="en-US" sz="2400" dirty="0" err="1"/>
              <a:t>const</a:t>
            </a:r>
            <a:r>
              <a:rPr lang="en-US" sz="2400" dirty="0"/>
              <a:t> char *s){…}</a:t>
            </a:r>
          </a:p>
          <a:p>
            <a:pPr>
              <a:lnSpc>
                <a:spcPct val="90000"/>
              </a:lnSpc>
              <a:buFontTx/>
              <a:buNone/>
            </a:pPr>
            <a:endParaRPr lang="en-US" sz="2400" dirty="0"/>
          </a:p>
          <a:p>
            <a:pPr>
              <a:lnSpc>
                <a:spcPct val="90000"/>
              </a:lnSpc>
              <a:buFontTx/>
              <a:buNone/>
            </a:pPr>
            <a:r>
              <a:rPr lang="en-US" sz="2400" dirty="0"/>
              <a:t>constant pointer to no-constant data:</a:t>
            </a:r>
          </a:p>
          <a:p>
            <a:pPr>
              <a:lnSpc>
                <a:spcPct val="90000"/>
              </a:lnSpc>
              <a:buFontTx/>
              <a:buNone/>
            </a:pPr>
            <a:r>
              <a:rPr lang="en-US" sz="2400" dirty="0"/>
              <a:t>	void </a:t>
            </a:r>
            <a:r>
              <a:rPr lang="en-US" sz="2400" dirty="0" err="1"/>
              <a:t>convertFirstCharToUpper</a:t>
            </a:r>
            <a:r>
              <a:rPr lang="en-US" sz="2400" dirty="0"/>
              <a:t> (char * </a:t>
            </a:r>
            <a:r>
              <a:rPr lang="en-US" sz="2400" dirty="0" err="1"/>
              <a:t>const</a:t>
            </a:r>
            <a:r>
              <a:rPr lang="en-US" sz="2400" dirty="0"/>
              <a:t> s){…}</a:t>
            </a:r>
          </a:p>
          <a:p>
            <a:pPr>
              <a:lnSpc>
                <a:spcPct val="90000"/>
              </a:lnSpc>
              <a:buFontTx/>
              <a:buNone/>
            </a:pPr>
            <a:endParaRPr lang="en-US" sz="2400" dirty="0"/>
          </a:p>
          <a:p>
            <a:pPr>
              <a:lnSpc>
                <a:spcPct val="90000"/>
              </a:lnSpc>
              <a:buFontTx/>
              <a:buNone/>
            </a:pPr>
            <a:r>
              <a:rPr lang="en-US" sz="2400" dirty="0"/>
              <a:t>constant pointer to constant data:</a:t>
            </a:r>
          </a:p>
          <a:p>
            <a:pPr>
              <a:lnSpc>
                <a:spcPct val="90000"/>
              </a:lnSpc>
              <a:buFontTx/>
              <a:buNone/>
            </a:pPr>
            <a:r>
              <a:rPr lang="en-US" sz="2400" dirty="0"/>
              <a:t>	int </a:t>
            </a:r>
            <a:r>
              <a:rPr lang="en-US" sz="2400" dirty="0" err="1"/>
              <a:t>stringLength</a:t>
            </a:r>
            <a:r>
              <a:rPr lang="en-US" sz="2400" dirty="0"/>
              <a:t> (</a:t>
            </a:r>
            <a:r>
              <a:rPr lang="en-US" sz="2400" dirty="0" err="1"/>
              <a:t>const</a:t>
            </a:r>
            <a:r>
              <a:rPr lang="en-US" sz="2400" dirty="0"/>
              <a:t> char * </a:t>
            </a:r>
            <a:r>
              <a:rPr lang="en-US" sz="2400" dirty="0" err="1"/>
              <a:t>const</a:t>
            </a:r>
            <a:r>
              <a:rPr lang="en-US" sz="2400" dirty="0"/>
              <a:t> s){char *t=s; …}</a:t>
            </a:r>
          </a:p>
        </p:txBody>
      </p:sp>
      <p:sp>
        <p:nvSpPr>
          <p:cNvPr id="7" name="Footer Placeholder 2"/>
          <p:cNvSpPr>
            <a:spLocks noGrp="1"/>
          </p:cNvSpPr>
          <p:nvPr>
            <p:ph type="ftr" sz="quarter" idx="11"/>
          </p:nvPr>
        </p:nvSpPr>
        <p:spPr/>
        <p:txBody>
          <a:bodyPr/>
          <a:lstStyle>
            <a:lvl1pPr>
              <a:defRPr lang="en-US" sz="1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smtClean="0"/>
              <a:t>www.embeddedFab.com</a:t>
            </a:r>
            <a:endParaRPr lang="en-US"/>
          </a:p>
        </p:txBody>
      </p:sp>
    </p:spTree>
    <p:extLst>
      <p:ext uri="{BB962C8B-B14F-4D97-AF65-F5344CB8AC3E}">
        <p14:creationId xmlns:p14="http://schemas.microsoft.com/office/powerpoint/2010/main" val="218535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animEffect transition="in" filter="fade">
                                      <p:cBhvr>
                                        <p:cTn id="25" dur="500"/>
                                        <p:tgtEl>
                                          <p:spTgt spid="6">
                                            <p:txEl>
                                              <p:pRg st="9" end="9"/>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10" end="10"/>
                                            </p:txEl>
                                          </p:spTgt>
                                        </p:tgtEl>
                                        <p:attrNameLst>
                                          <p:attrName>style.visibility</p:attrName>
                                        </p:attrNameLst>
                                      </p:cBhvr>
                                      <p:to>
                                        <p:strVal val="visible"/>
                                      </p:to>
                                    </p:set>
                                    <p:animEffect transition="in" filter="fade">
                                      <p:cBhvr>
                                        <p:cTn id="2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www.embeddedFab.com</a:t>
            </a:r>
            <a:endParaRPr lang="en-US" dirty="0"/>
          </a:p>
        </p:txBody>
      </p:sp>
      <p:sp>
        <p:nvSpPr>
          <p:cNvPr id="3" name="Slide Number Placeholder 2"/>
          <p:cNvSpPr>
            <a:spLocks noGrp="1"/>
          </p:cNvSpPr>
          <p:nvPr>
            <p:ph type="sldNum" sz="quarter" idx="12"/>
          </p:nvPr>
        </p:nvSpPr>
        <p:spPr/>
        <p:txBody>
          <a:bodyPr/>
          <a:lstStyle/>
          <a:p>
            <a:fld id="{8786C6BC-55CD-4DA7-A85D-0461BDA2E211}" type="slidenum">
              <a:rPr lang="en-US" smtClean="0"/>
              <a:pPr/>
              <a:t>143</a:t>
            </a:fld>
            <a:endParaRPr lang="en-US" dirty="0"/>
          </a:p>
        </p:txBody>
      </p:sp>
      <p:sp>
        <p:nvSpPr>
          <p:cNvPr id="4" name="Rectangle 3"/>
          <p:cNvSpPr/>
          <p:nvPr/>
        </p:nvSpPr>
        <p:spPr>
          <a:xfrm>
            <a:off x="2209800" y="2757026"/>
            <a:ext cx="4664610" cy="646331"/>
          </a:xfrm>
          <a:prstGeom prst="rect">
            <a:avLst/>
          </a:prstGeom>
        </p:spPr>
        <p:txBody>
          <a:bodyPr wrap="none">
            <a:spAutoFit/>
          </a:bodyPr>
          <a:lstStyle/>
          <a:p>
            <a:r>
              <a:rPr lang="en-US" sz="3600" b="1" dirty="0" smtClean="0"/>
              <a:t>int </a:t>
            </a:r>
            <a:r>
              <a:rPr lang="en-US" sz="3600" b="1" dirty="0"/>
              <a:t>* (*(*</a:t>
            </a:r>
            <a:r>
              <a:rPr lang="en-US" sz="3600" b="1" dirty="0" err="1"/>
              <a:t>ptf</a:t>
            </a:r>
            <a:r>
              <a:rPr lang="en-US" sz="3600" b="1" dirty="0"/>
              <a:t>)(int))(char</a:t>
            </a:r>
            <a:r>
              <a:rPr lang="en-US" sz="3600" b="1" dirty="0" smtClean="0"/>
              <a:t>)</a:t>
            </a:r>
            <a:endParaRPr lang="en-US" sz="3600" dirty="0"/>
          </a:p>
        </p:txBody>
      </p:sp>
    </p:spTree>
    <p:extLst>
      <p:ext uri="{BB962C8B-B14F-4D97-AF65-F5344CB8AC3E}">
        <p14:creationId xmlns:p14="http://schemas.microsoft.com/office/powerpoint/2010/main" val="51339523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www.embeddedFab.com</a:t>
            </a:r>
            <a:endParaRPr lang="en-US" dirty="0"/>
          </a:p>
        </p:txBody>
      </p:sp>
      <p:sp>
        <p:nvSpPr>
          <p:cNvPr id="3" name="Slide Number Placeholder 2"/>
          <p:cNvSpPr>
            <a:spLocks noGrp="1"/>
          </p:cNvSpPr>
          <p:nvPr>
            <p:ph type="sldNum" sz="quarter" idx="12"/>
          </p:nvPr>
        </p:nvSpPr>
        <p:spPr/>
        <p:txBody>
          <a:bodyPr/>
          <a:lstStyle/>
          <a:p>
            <a:fld id="{8786C6BC-55CD-4DA7-A85D-0461BDA2E211}" type="slidenum">
              <a:rPr lang="en-US" smtClean="0"/>
              <a:pPr/>
              <a:t>144</a:t>
            </a:fld>
            <a:endParaRPr lang="en-US" dirty="0"/>
          </a:p>
        </p:txBody>
      </p:sp>
      <p:sp>
        <p:nvSpPr>
          <p:cNvPr id="9" name="Footer Placeholder 1"/>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1600" b="1" kern="1200"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www.embeddedFab.com</a:t>
            </a:r>
            <a:endParaRPr lang="en-US" dirty="0"/>
          </a:p>
        </p:txBody>
      </p:sp>
      <p:sp>
        <p:nvSpPr>
          <p:cNvPr id="10"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86C6BC-55CD-4DA7-A85D-0461BDA2E211}" type="slidenum">
              <a:rPr lang="en-US" smtClean="0">
                <a:solidFill>
                  <a:prstClr val="black">
                    <a:tint val="75000"/>
                  </a:prstClr>
                </a:solidFill>
              </a:rPr>
              <a:pPr/>
              <a:t>144</a:t>
            </a:fld>
            <a:endParaRPr lang="en-US" dirty="0">
              <a:solidFill>
                <a:prstClr val="black">
                  <a:tint val="75000"/>
                </a:prst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4" y="5610225"/>
            <a:ext cx="45243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981200"/>
            <a:ext cx="26955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0725" y="381000"/>
            <a:ext cx="299085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874540"/>
            <a:ext cx="27051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546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www.embeddedFab.com</a:t>
            </a:r>
            <a:endParaRPr lang="en-US" dirty="0"/>
          </a:p>
        </p:txBody>
      </p:sp>
      <p:sp>
        <p:nvSpPr>
          <p:cNvPr id="3" name="Slide Number Placeholder 2"/>
          <p:cNvSpPr>
            <a:spLocks noGrp="1"/>
          </p:cNvSpPr>
          <p:nvPr>
            <p:ph type="sldNum" sz="quarter" idx="12"/>
          </p:nvPr>
        </p:nvSpPr>
        <p:spPr/>
        <p:txBody>
          <a:bodyPr/>
          <a:lstStyle/>
          <a:p>
            <a:fld id="{8786C6BC-55CD-4DA7-A85D-0461BDA2E211}" type="slidenum">
              <a:rPr lang="en-US" smtClean="0"/>
              <a:pPr/>
              <a:t>145</a:t>
            </a:fld>
            <a:endParaRPr lang="en-US" dirty="0"/>
          </a:p>
        </p:txBody>
      </p:sp>
      <p:pic>
        <p:nvPicPr>
          <p:cNvPr id="5122" name="Picture 2" descr="D:\funny\Chibi_Link_abuse_xD_by_sparxpunx.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1881188"/>
            <a:ext cx="41243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1082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5400" dirty="0"/>
              <a:t>How to read??</a:t>
            </a:r>
            <a:endParaRPr lang="en-US" dirty="0"/>
          </a:p>
        </p:txBody>
      </p:sp>
      <p:sp>
        <p:nvSpPr>
          <p:cNvPr id="6" name="Subtitle 5"/>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www.embeddedFab.com</a:t>
            </a:r>
            <a:endParaRPr lang="en-US" dirty="0"/>
          </a:p>
        </p:txBody>
      </p:sp>
      <p:sp>
        <p:nvSpPr>
          <p:cNvPr id="3" name="Slide Number Placeholder 2"/>
          <p:cNvSpPr>
            <a:spLocks noGrp="1"/>
          </p:cNvSpPr>
          <p:nvPr>
            <p:ph type="sldNum" sz="quarter" idx="12"/>
          </p:nvPr>
        </p:nvSpPr>
        <p:spPr/>
        <p:txBody>
          <a:bodyPr/>
          <a:lstStyle/>
          <a:p>
            <a:fld id="{8786C6BC-55CD-4DA7-A85D-0461BDA2E211}" type="slidenum">
              <a:rPr lang="en-US" smtClean="0"/>
              <a:pPr/>
              <a:t>146</a:t>
            </a:fld>
            <a:endParaRPr lang="en-US" dirty="0"/>
          </a:p>
        </p:txBody>
      </p:sp>
      <p:pic>
        <p:nvPicPr>
          <p:cNvPr id="7"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600" y="1600200"/>
            <a:ext cx="1752600"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53565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 y="152400"/>
            <a:ext cx="7467600" cy="990600"/>
          </a:xfrm>
        </p:spPr>
        <p:txBody>
          <a:bodyPr/>
          <a:lstStyle/>
          <a:p>
            <a:r>
              <a:rPr lang="en-US" sz="4000" dirty="0"/>
              <a:t>SOAC</a:t>
            </a:r>
            <a:endParaRPr lang="en-US" dirty="0"/>
          </a:p>
        </p:txBody>
      </p:sp>
      <p:sp>
        <p:nvSpPr>
          <p:cNvPr id="7" name="Content Placeholder 6"/>
          <p:cNvSpPr>
            <a:spLocks noGrp="1"/>
          </p:cNvSpPr>
          <p:nvPr>
            <p:ph idx="1"/>
          </p:nvPr>
        </p:nvSpPr>
        <p:spPr/>
        <p:txBody>
          <a:bodyPr/>
          <a:lstStyle/>
          <a:p>
            <a:r>
              <a:rPr lang="en-US"/>
              <a:t>Find the variable being declared</a:t>
            </a:r>
            <a:endParaRPr lang="en-US" smtClean="0"/>
          </a:p>
          <a:p>
            <a:r>
              <a:rPr lang="en-US"/>
              <a:t>Spiral Outwards Anti Clockwise</a:t>
            </a:r>
            <a:endParaRPr lang="en-US" sz="2800" b="1" dirty="0"/>
          </a:p>
          <a:p>
            <a:r>
              <a:rPr lang="en-US"/>
              <a:t>On meeting: say:</a:t>
            </a:r>
            <a:endParaRPr lang="en-US" smtClean="0"/>
          </a:p>
          <a:p>
            <a:pPr lvl="1"/>
            <a:r>
              <a:rPr lang="en-US"/>
              <a:t>* pointer to</a:t>
            </a:r>
            <a:endParaRPr lang="en-US" smtClean="0"/>
          </a:p>
          <a:p>
            <a:pPr lvl="1"/>
            <a:r>
              <a:rPr lang="en-US"/>
              <a:t>[ ] array of</a:t>
            </a:r>
            <a:endParaRPr lang="en-US" smtClean="0"/>
          </a:p>
          <a:p>
            <a:pPr lvl="1"/>
            <a:r>
              <a:rPr lang="en-US"/>
              <a:t>( ) function taking .... and returning</a:t>
            </a:r>
            <a:endParaRPr lang="en-US" smtClean="0"/>
          </a:p>
          <a:p>
            <a:r>
              <a:rPr lang="en-US"/>
              <a:t>Remember to read “struct S”, “union U” or “enum E” all at once</a:t>
            </a:r>
            <a:endParaRPr lang="en-US" smtClean="0"/>
          </a:p>
          <a:p>
            <a:r>
              <a:rPr lang="en-US"/>
              <a:t>Remember to read adjacent collections of [ ] [ ] all at once</a:t>
            </a:r>
            <a:endParaRPr lang="en-US" dirty="0"/>
          </a:p>
        </p:txBody>
      </p:sp>
      <p:sp>
        <p:nvSpPr>
          <p:cNvPr id="2" name="Footer Placeholder 1"/>
          <p:cNvSpPr>
            <a:spLocks noGrp="1"/>
          </p:cNvSpPr>
          <p:nvPr>
            <p:ph type="ftr" sz="quarter" idx="11"/>
          </p:nvPr>
        </p:nvSpPr>
        <p:spPr/>
        <p:txBody>
          <a:bodyPr/>
          <a:lstStyle/>
          <a:p>
            <a:r>
              <a:rPr lang="en-US" smtClean="0"/>
              <a:t>www.embeddedFab.com</a:t>
            </a:r>
            <a:endParaRPr lang="en-US" dirty="0"/>
          </a:p>
        </p:txBody>
      </p:sp>
      <p:sp>
        <p:nvSpPr>
          <p:cNvPr id="3" name="Slide Number Placeholder 2"/>
          <p:cNvSpPr>
            <a:spLocks noGrp="1"/>
          </p:cNvSpPr>
          <p:nvPr>
            <p:ph type="sldNum" sz="quarter" idx="12"/>
          </p:nvPr>
        </p:nvSpPr>
        <p:spPr/>
        <p:txBody>
          <a:bodyPr/>
          <a:lstStyle/>
          <a:p>
            <a:fld id="{8786C6BC-55CD-4DA7-A85D-0461BDA2E211}" type="slidenum">
              <a:rPr lang="en-US" smtClean="0"/>
              <a:pPr/>
              <a:t>147</a:t>
            </a:fld>
            <a:endParaRPr lang="en-US" dirty="0"/>
          </a:p>
        </p:txBody>
      </p:sp>
    </p:spTree>
    <p:extLst>
      <p:ext uri="{BB962C8B-B14F-4D97-AF65-F5344CB8AC3E}">
        <p14:creationId xmlns:p14="http://schemas.microsoft.com/office/powerpoint/2010/main" val="395774336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726549" y="2212508"/>
            <a:ext cx="1657350" cy="723900"/>
          </a:xfrm>
        </p:spPr>
      </p:pic>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148</a:t>
            </a:fld>
            <a:endParaRPr lang="en-US" dirty="0"/>
          </a:p>
        </p:txBody>
      </p:sp>
      <p:pic>
        <p:nvPicPr>
          <p:cNvPr id="1027"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6549" y="3528416"/>
            <a:ext cx="1772674"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048000" y="2921168"/>
            <a:ext cx="2701893" cy="646331"/>
          </a:xfrm>
          <a:prstGeom prst="rect">
            <a:avLst/>
          </a:prstGeom>
        </p:spPr>
        <p:txBody>
          <a:bodyPr wrap="none">
            <a:spAutoFit/>
          </a:bodyPr>
          <a:lstStyle/>
          <a:p>
            <a:r>
              <a:rPr lang="en-US" sz="3600" b="1" dirty="0"/>
              <a:t>int * p [15</a:t>
            </a:r>
            <a:r>
              <a:rPr lang="en-US" sz="3600" b="1" dirty="0" smtClean="0"/>
              <a:t>]   </a:t>
            </a:r>
            <a:r>
              <a:rPr lang="en-US" sz="3600" b="1" dirty="0"/>
              <a:t>;</a:t>
            </a:r>
            <a:endParaRPr lang="en-US" sz="3600" dirty="0"/>
          </a:p>
        </p:txBody>
      </p:sp>
      <p:cxnSp>
        <p:nvCxnSpPr>
          <p:cNvPr id="8" name="Straight Arrow Connector 7"/>
          <p:cNvCxnSpPr/>
          <p:nvPr/>
        </p:nvCxnSpPr>
        <p:spPr>
          <a:xfrm flipV="1">
            <a:off x="5334000" y="2921168"/>
            <a:ext cx="0" cy="5445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Rectangle 8"/>
          <p:cNvSpPr/>
          <p:nvPr/>
        </p:nvSpPr>
        <p:spPr>
          <a:xfrm>
            <a:off x="2362200" y="4953000"/>
            <a:ext cx="3789179" cy="369332"/>
          </a:xfrm>
          <a:prstGeom prst="rect">
            <a:avLst/>
          </a:prstGeom>
        </p:spPr>
        <p:txBody>
          <a:bodyPr wrap="none">
            <a:spAutoFit/>
          </a:bodyPr>
          <a:lstStyle/>
          <a:p>
            <a:r>
              <a:rPr lang="en-US" b="1" dirty="0"/>
              <a:t>p is an array of 15 pointers to integers</a:t>
            </a:r>
            <a:endParaRPr lang="en-US" dirty="0"/>
          </a:p>
        </p:txBody>
      </p:sp>
    </p:spTree>
    <p:extLst>
      <p:ext uri="{BB962C8B-B14F-4D97-AF65-F5344CB8AC3E}">
        <p14:creationId xmlns:p14="http://schemas.microsoft.com/office/powerpoint/2010/main" val="417738313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3" name="Content Placeholder 2"/>
          <p:cNvSpPr>
            <a:spLocks noGrp="1"/>
          </p:cNvSpPr>
          <p:nvPr>
            <p:ph idx="1"/>
          </p:nvPr>
        </p:nvSpPr>
        <p:spPr>
          <a:xfrm>
            <a:off x="152400" y="304800"/>
            <a:ext cx="8839200" cy="5638800"/>
          </a:xfrm>
        </p:spPr>
        <p:txBody>
          <a:bodyPr/>
          <a:lstStyle/>
          <a:p>
            <a:pPr algn="ctr">
              <a:lnSpc>
                <a:spcPct val="150000"/>
              </a:lnSpc>
            </a:pPr>
            <a:endParaRPr lang="en-US" sz="3200" b="1" dirty="0"/>
          </a:p>
          <a:p>
            <a:pPr algn="ctr">
              <a:lnSpc>
                <a:spcPct val="150000"/>
              </a:lnSpc>
            </a:pPr>
            <a:r>
              <a:rPr lang="en-US" sz="3200" b="1" dirty="0"/>
              <a:t>double (*p)[38]</a:t>
            </a:r>
          </a:p>
          <a:p>
            <a:pPr algn="ctr">
              <a:lnSpc>
                <a:spcPct val="150000"/>
              </a:lnSpc>
            </a:pPr>
            <a:endParaRPr lang="en-US" sz="3200" b="1" dirty="0"/>
          </a:p>
          <a:p>
            <a:pPr algn="ctr">
              <a:lnSpc>
                <a:spcPct val="150000"/>
              </a:lnSpc>
            </a:pPr>
            <a:r>
              <a:rPr lang="en-US" sz="3200" b="1" dirty="0"/>
              <a:t>short **</a:t>
            </a:r>
            <a:r>
              <a:rPr lang="en-US" sz="3200" b="1" dirty="0" err="1"/>
              <a:t>ab</a:t>
            </a:r>
            <a:r>
              <a:rPr lang="en-US" sz="3200" b="1" dirty="0"/>
              <a:t>[5][10]</a:t>
            </a:r>
          </a:p>
          <a:p>
            <a:pPr algn="ctr">
              <a:lnSpc>
                <a:spcPct val="150000"/>
              </a:lnSpc>
            </a:pPr>
            <a:endParaRPr lang="en-US" sz="3200" b="1" dirty="0"/>
          </a:p>
          <a:p>
            <a:pPr algn="ctr">
              <a:lnSpc>
                <a:spcPct val="150000"/>
              </a:lnSpc>
            </a:pPr>
            <a:r>
              <a:rPr lang="en-US" sz="3200" b="1" dirty="0"/>
              <a:t>long * f(int, float)</a:t>
            </a:r>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149</a:t>
            </a:fld>
            <a:endParaRPr lang="en-US" dirty="0"/>
          </a:p>
        </p:txBody>
      </p:sp>
      <p:sp>
        <p:nvSpPr>
          <p:cNvPr id="2" name="Rectangle 1"/>
          <p:cNvSpPr/>
          <p:nvPr/>
        </p:nvSpPr>
        <p:spPr>
          <a:xfrm>
            <a:off x="2641215" y="2133600"/>
            <a:ext cx="3861570" cy="369332"/>
          </a:xfrm>
          <a:prstGeom prst="rect">
            <a:avLst/>
          </a:prstGeom>
        </p:spPr>
        <p:txBody>
          <a:bodyPr wrap="none">
            <a:spAutoFit/>
          </a:bodyPr>
          <a:lstStyle/>
          <a:p>
            <a:r>
              <a:rPr lang="en-US" b="1" dirty="0"/>
              <a:t>p is a pointer to an array of 38 doubles</a:t>
            </a:r>
            <a:endParaRPr lang="en-US" dirty="0"/>
          </a:p>
        </p:txBody>
      </p:sp>
      <p:sp>
        <p:nvSpPr>
          <p:cNvPr id="6" name="Rectangle 5"/>
          <p:cNvSpPr/>
          <p:nvPr/>
        </p:nvSpPr>
        <p:spPr>
          <a:xfrm>
            <a:off x="2641214" y="3657600"/>
            <a:ext cx="4216785" cy="646331"/>
          </a:xfrm>
          <a:prstGeom prst="rect">
            <a:avLst/>
          </a:prstGeom>
        </p:spPr>
        <p:txBody>
          <a:bodyPr wrap="square">
            <a:spAutoFit/>
          </a:bodyPr>
          <a:lstStyle/>
          <a:p>
            <a:r>
              <a:rPr lang="en-US" b="1" dirty="0" err="1"/>
              <a:t>ab</a:t>
            </a:r>
            <a:r>
              <a:rPr lang="en-US" b="1" dirty="0"/>
              <a:t> is an array of 5 arrays of 10 arrays of </a:t>
            </a:r>
            <a:r>
              <a:rPr lang="en-US" b="1" dirty="0" smtClean="0"/>
              <a:t>pointers to </a:t>
            </a:r>
            <a:r>
              <a:rPr lang="en-US" b="1" dirty="0"/>
              <a:t>pointers to short int</a:t>
            </a:r>
            <a:endParaRPr lang="en-US" dirty="0"/>
          </a:p>
        </p:txBody>
      </p:sp>
      <p:sp>
        <p:nvSpPr>
          <p:cNvPr id="8" name="Rectangle 7"/>
          <p:cNvSpPr/>
          <p:nvPr/>
        </p:nvSpPr>
        <p:spPr>
          <a:xfrm>
            <a:off x="2641214" y="5105400"/>
            <a:ext cx="4216786" cy="646331"/>
          </a:xfrm>
          <a:prstGeom prst="rect">
            <a:avLst/>
          </a:prstGeom>
        </p:spPr>
        <p:txBody>
          <a:bodyPr wrap="square">
            <a:spAutoFit/>
          </a:bodyPr>
          <a:lstStyle/>
          <a:p>
            <a:r>
              <a:rPr lang="en-US" b="1" dirty="0"/>
              <a:t>f is a function taking an int and a float returning </a:t>
            </a:r>
            <a:r>
              <a:rPr lang="en-US" b="1" dirty="0" smtClean="0"/>
              <a:t>a pointer </a:t>
            </a:r>
            <a:r>
              <a:rPr lang="en-US" b="1" dirty="0"/>
              <a:t>to a long int</a:t>
            </a:r>
            <a:endParaRPr lang="en-US" dirty="0"/>
          </a:p>
        </p:txBody>
      </p:sp>
    </p:spTree>
    <p:extLst>
      <p:ext uri="{BB962C8B-B14F-4D97-AF65-F5344CB8AC3E}">
        <p14:creationId xmlns:p14="http://schemas.microsoft.com/office/powerpoint/2010/main" val="182669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3" name="Content Placeholder 2"/>
          <p:cNvSpPr>
            <a:spLocks noGrp="1"/>
          </p:cNvSpPr>
          <p:nvPr>
            <p:ph idx="1"/>
          </p:nvPr>
        </p:nvSpPr>
        <p:spPr/>
        <p:txBody>
          <a:bodyPr/>
          <a:lstStyle/>
          <a:p>
            <a:r>
              <a:rPr lang="en-US" dirty="0" smtClean="0"/>
              <a:t>#include &lt;</a:t>
            </a:r>
            <a:r>
              <a:rPr lang="en-US" dirty="0" err="1" smtClean="0"/>
              <a:t>stdio.h</a:t>
            </a:r>
            <a:r>
              <a:rPr lang="en-US" dirty="0" smtClean="0"/>
              <a:t>&gt;</a:t>
            </a:r>
          </a:p>
          <a:p>
            <a:r>
              <a:rPr lang="en-US" dirty="0" err="1" smtClean="0"/>
              <a:t>int</a:t>
            </a:r>
            <a:r>
              <a:rPr lang="en-US" dirty="0" smtClean="0"/>
              <a:t> main(void)</a:t>
            </a:r>
          </a:p>
          <a:p>
            <a:r>
              <a:rPr lang="en-US" dirty="0" smtClean="0"/>
              <a:t>{</a:t>
            </a:r>
          </a:p>
          <a:p>
            <a:pPr lvl="1"/>
            <a:r>
              <a:rPr lang="en-US" dirty="0" err="1" smtClean="0"/>
              <a:t>int</a:t>
            </a:r>
            <a:r>
              <a:rPr lang="en-US" dirty="0" smtClean="0"/>
              <a:t> </a:t>
            </a:r>
            <a:r>
              <a:rPr lang="en-US" dirty="0" err="1" smtClean="0"/>
              <a:t>dec</a:t>
            </a:r>
            <a:r>
              <a:rPr lang="en-US" dirty="0" smtClean="0"/>
              <a:t> = 20, </a:t>
            </a:r>
            <a:r>
              <a:rPr lang="en-US" dirty="0" err="1" smtClean="0"/>
              <a:t>oct</a:t>
            </a:r>
            <a:r>
              <a:rPr lang="en-US" dirty="0" smtClean="0"/>
              <a:t> = 020, hex = 0x20;</a:t>
            </a:r>
          </a:p>
          <a:p>
            <a:pPr lvl="1"/>
            <a:r>
              <a:rPr lang="en-US" dirty="0" err="1" smtClean="0"/>
              <a:t>printf</a:t>
            </a:r>
            <a:r>
              <a:rPr lang="en-US" dirty="0" smtClean="0"/>
              <a:t>("</a:t>
            </a:r>
            <a:r>
              <a:rPr lang="en-US" dirty="0" err="1" smtClean="0"/>
              <a:t>dec</a:t>
            </a:r>
            <a:r>
              <a:rPr lang="en-US" dirty="0" smtClean="0"/>
              <a:t>=%d, </a:t>
            </a:r>
            <a:r>
              <a:rPr lang="en-US" dirty="0" err="1" smtClean="0"/>
              <a:t>oct</a:t>
            </a:r>
            <a:r>
              <a:rPr lang="en-US" dirty="0" smtClean="0"/>
              <a:t>=%d, hex=%d, \n", </a:t>
            </a:r>
            <a:r>
              <a:rPr lang="en-US" dirty="0" err="1" smtClean="0"/>
              <a:t>dec</a:t>
            </a:r>
            <a:r>
              <a:rPr lang="en-US" dirty="0" smtClean="0"/>
              <a:t>, </a:t>
            </a:r>
            <a:r>
              <a:rPr lang="en-US" dirty="0" err="1" smtClean="0"/>
              <a:t>oct</a:t>
            </a:r>
            <a:r>
              <a:rPr lang="en-US" dirty="0" smtClean="0"/>
              <a:t>, hex);</a:t>
            </a:r>
          </a:p>
          <a:p>
            <a:pPr lvl="1"/>
            <a:r>
              <a:rPr lang="en-US" dirty="0" err="1" smtClean="0"/>
              <a:t>printf</a:t>
            </a:r>
            <a:r>
              <a:rPr lang="en-US" dirty="0" smtClean="0"/>
              <a:t>("</a:t>
            </a:r>
            <a:r>
              <a:rPr lang="en-US" dirty="0" err="1" smtClean="0"/>
              <a:t>dec</a:t>
            </a:r>
            <a:r>
              <a:rPr lang="en-US" dirty="0" smtClean="0"/>
              <a:t>=%d, </a:t>
            </a:r>
            <a:r>
              <a:rPr lang="en-US" dirty="0" err="1" smtClean="0"/>
              <a:t>oct</a:t>
            </a:r>
            <a:r>
              <a:rPr lang="en-US" dirty="0" smtClean="0"/>
              <a:t>=%o, hex=%x\n", </a:t>
            </a:r>
            <a:r>
              <a:rPr lang="en-US" dirty="0" err="1" smtClean="0"/>
              <a:t>dec</a:t>
            </a:r>
            <a:r>
              <a:rPr lang="en-US" dirty="0" smtClean="0"/>
              <a:t>, </a:t>
            </a:r>
            <a:r>
              <a:rPr lang="en-US" dirty="0" err="1" smtClean="0"/>
              <a:t>oct</a:t>
            </a:r>
            <a:r>
              <a:rPr lang="en-US" dirty="0" smtClean="0"/>
              <a:t>, hex);</a:t>
            </a:r>
          </a:p>
          <a:p>
            <a:pPr lvl="1"/>
            <a:r>
              <a:rPr lang="en-US" dirty="0" smtClean="0"/>
              <a:t>return 0;</a:t>
            </a:r>
          </a:p>
          <a:p>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15</a:t>
            </a:fld>
            <a:endParaRPr lang="en-US"/>
          </a:p>
        </p:txBody>
      </p:sp>
      <p:sp>
        <p:nvSpPr>
          <p:cNvPr id="7" name="Rectangle 6"/>
          <p:cNvSpPr/>
          <p:nvPr/>
        </p:nvSpPr>
        <p:spPr>
          <a:xfrm>
            <a:off x="4570708" y="609600"/>
            <a:ext cx="3735092"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err="1"/>
              <a:t>dec</a:t>
            </a:r>
            <a:r>
              <a:rPr lang="en-US" sz="2000" b="1" dirty="0"/>
              <a:t>=20, </a:t>
            </a:r>
            <a:r>
              <a:rPr lang="en-US" sz="2000" b="1" dirty="0" err="1"/>
              <a:t>oct</a:t>
            </a:r>
            <a:r>
              <a:rPr lang="en-US" sz="2000" b="1" dirty="0"/>
              <a:t>=16, hex=32</a:t>
            </a:r>
          </a:p>
          <a:p>
            <a:r>
              <a:rPr lang="en-US" sz="2000" b="1" dirty="0" err="1"/>
              <a:t>dec</a:t>
            </a:r>
            <a:r>
              <a:rPr lang="en-US" sz="2000" b="1" dirty="0"/>
              <a:t>=20, </a:t>
            </a:r>
            <a:r>
              <a:rPr lang="en-US" sz="2000" b="1" dirty="0" err="1"/>
              <a:t>oct</a:t>
            </a:r>
            <a:r>
              <a:rPr lang="en-US" sz="2000" b="1" dirty="0"/>
              <a:t>=20, hex=20</a:t>
            </a:r>
          </a:p>
        </p:txBody>
      </p:sp>
      <p:sp>
        <p:nvSpPr>
          <p:cNvPr id="6" name="Rectangle 5"/>
          <p:cNvSpPr/>
          <p:nvPr/>
        </p:nvSpPr>
        <p:spPr>
          <a:xfrm>
            <a:off x="2589508" y="1573078"/>
            <a:ext cx="1981200" cy="646331"/>
          </a:xfrm>
          <a:prstGeom prst="rect">
            <a:avLst/>
          </a:prstGeom>
        </p:spPr>
        <p:txBody>
          <a:bodyPr wrap="square">
            <a:spAutoFit/>
          </a:bodyPr>
          <a:lstStyle/>
          <a:p>
            <a:r>
              <a:rPr lang="en-US" b="1" dirty="0"/>
              <a:t>zero puts compiler</a:t>
            </a:r>
          </a:p>
          <a:p>
            <a:r>
              <a:rPr lang="en-US" b="1" dirty="0"/>
              <a:t>into octal mode!</a:t>
            </a:r>
            <a:endParaRPr lang="en-US" dirty="0"/>
          </a:p>
        </p:txBody>
      </p:sp>
      <p:sp>
        <p:nvSpPr>
          <p:cNvPr id="8" name="Rectangle 7"/>
          <p:cNvSpPr/>
          <p:nvPr/>
        </p:nvSpPr>
        <p:spPr>
          <a:xfrm>
            <a:off x="5029200" y="1667648"/>
            <a:ext cx="2438400" cy="646331"/>
          </a:xfrm>
          <a:prstGeom prst="rect">
            <a:avLst/>
          </a:prstGeom>
        </p:spPr>
        <p:txBody>
          <a:bodyPr wrap="square">
            <a:spAutoFit/>
          </a:bodyPr>
          <a:lstStyle/>
          <a:p>
            <a:r>
              <a:rPr lang="en-US" b="1" dirty="0"/>
              <a:t>zero “x” </a:t>
            </a:r>
            <a:r>
              <a:rPr lang="en-US" b="1" dirty="0" smtClean="0"/>
              <a:t>puts compiler into hexadecimal mode</a:t>
            </a:r>
            <a:endParaRPr lang="en-US" dirty="0"/>
          </a:p>
        </p:txBody>
      </p:sp>
      <p:cxnSp>
        <p:nvCxnSpPr>
          <p:cNvPr id="10" name="Straight Arrow Connector 9"/>
          <p:cNvCxnSpPr/>
          <p:nvPr/>
        </p:nvCxnSpPr>
        <p:spPr>
          <a:xfrm flipH="1">
            <a:off x="2667000" y="2246531"/>
            <a:ext cx="304800" cy="344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267200" y="21336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27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5638800"/>
          </a:xfrm>
        </p:spPr>
        <p:txBody>
          <a:bodyPr>
            <a:normAutofit/>
          </a:bodyPr>
          <a:lstStyle/>
          <a:p>
            <a:pPr marL="0" indent="0" algn="ctr">
              <a:lnSpc>
                <a:spcPct val="150000"/>
              </a:lnSpc>
              <a:buNone/>
            </a:pPr>
            <a:r>
              <a:rPr lang="en-US" sz="3200" b="1" dirty="0"/>
              <a:t>int (*</a:t>
            </a:r>
            <a:r>
              <a:rPr lang="en-US" sz="3200" b="1" dirty="0" err="1"/>
              <a:t>pf</a:t>
            </a:r>
            <a:r>
              <a:rPr lang="en-US" sz="3200" b="1" dirty="0"/>
              <a:t>)(void</a:t>
            </a:r>
            <a:r>
              <a:rPr lang="en-US" sz="3200" b="1" dirty="0" smtClean="0"/>
              <a:t>)</a:t>
            </a:r>
          </a:p>
          <a:p>
            <a:pPr marL="0" indent="0" algn="ctr">
              <a:lnSpc>
                <a:spcPct val="150000"/>
              </a:lnSpc>
              <a:buNone/>
            </a:pPr>
            <a:endParaRPr lang="en-US" sz="3200" b="1" dirty="0"/>
          </a:p>
          <a:p>
            <a:pPr marL="0" indent="0" algn="ctr">
              <a:lnSpc>
                <a:spcPct val="150000"/>
              </a:lnSpc>
              <a:buNone/>
            </a:pPr>
            <a:r>
              <a:rPr lang="en-US" sz="3200" b="1" dirty="0" err="1"/>
              <a:t>struct</a:t>
            </a:r>
            <a:r>
              <a:rPr lang="en-US" sz="3200" b="1" dirty="0"/>
              <a:t> Book (*</a:t>
            </a:r>
            <a:r>
              <a:rPr lang="en-US" sz="3200" b="1" dirty="0" err="1"/>
              <a:t>fpa</a:t>
            </a:r>
            <a:r>
              <a:rPr lang="en-US" sz="3200" b="1" dirty="0"/>
              <a:t>[8])(void</a:t>
            </a:r>
            <a:r>
              <a:rPr lang="en-US" sz="3200" b="1" dirty="0" smtClean="0"/>
              <a:t>)</a:t>
            </a:r>
          </a:p>
          <a:p>
            <a:pPr marL="0" indent="0" algn="ctr">
              <a:lnSpc>
                <a:spcPct val="150000"/>
              </a:lnSpc>
              <a:buNone/>
            </a:pPr>
            <a:endParaRPr lang="en-US" sz="3200" b="1" dirty="0"/>
          </a:p>
          <a:p>
            <a:pPr marL="0" indent="0" algn="ctr">
              <a:lnSpc>
                <a:spcPct val="150000"/>
              </a:lnSpc>
              <a:buNone/>
            </a:pPr>
            <a:r>
              <a:rPr lang="en-US" sz="3200" b="1" dirty="0"/>
              <a:t>char (*(*</a:t>
            </a:r>
            <a:r>
              <a:rPr lang="en-US" sz="3200" b="1" dirty="0" err="1"/>
              <a:t>fprp</a:t>
            </a:r>
            <a:r>
              <a:rPr lang="en-US" sz="3200" b="1" dirty="0"/>
              <a:t>)(void))[6</a:t>
            </a:r>
            <a:r>
              <a:rPr lang="en-US" sz="3200" b="1" dirty="0" smtClean="0"/>
              <a:t>]</a:t>
            </a:r>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solidFill>
                  <a:prstClr val="black">
                    <a:tint val="75000"/>
                  </a:prstClr>
                </a:solidFill>
              </a:rPr>
              <a:pPr/>
              <a:t>150</a:t>
            </a:fld>
            <a:endParaRPr lang="en-US" dirty="0">
              <a:solidFill>
                <a:prstClr val="black">
                  <a:tint val="75000"/>
                </a:prstClr>
              </a:solidFill>
            </a:endParaRPr>
          </a:p>
        </p:txBody>
      </p:sp>
    </p:spTree>
    <p:extLst>
      <p:ext uri="{BB962C8B-B14F-4D97-AF65-F5344CB8AC3E}">
        <p14:creationId xmlns:p14="http://schemas.microsoft.com/office/powerpoint/2010/main" val="225113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10" name="Content Placeholder 9"/>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151</a:t>
            </a:fld>
            <a:endParaRPr lang="en-US" dirty="0"/>
          </a:p>
        </p:txBody>
      </p:sp>
      <p:pic>
        <p:nvPicPr>
          <p:cNvPr id="6" name="Picture 2" descr="D:\funny\ma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60784"/>
            <a:ext cx="5654566" cy="754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1849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typedef</a:t>
            </a:r>
            <a:endParaRPr lang="en-US" dirty="0"/>
          </a:p>
        </p:txBody>
      </p:sp>
      <p:sp>
        <p:nvSpPr>
          <p:cNvPr id="3" name="Content Placeholder 2"/>
          <p:cNvSpPr>
            <a:spLocks noGrp="1"/>
          </p:cNvSpPr>
          <p:nvPr>
            <p:ph idx="1"/>
          </p:nvPr>
        </p:nvSpPr>
        <p:spPr/>
        <p:txBody>
          <a:bodyPr/>
          <a:lstStyle/>
          <a:p>
            <a:r>
              <a:rPr lang="en-US" sz="2800"/>
              <a:t>typedef int * pti ;</a:t>
            </a:r>
            <a:endParaRPr lang="en-US" sz="2800" smtClean="0"/>
          </a:p>
          <a:p>
            <a:endParaRPr lang="en-US" sz="2800" smtClean="0"/>
          </a:p>
          <a:p>
            <a:r>
              <a:rPr lang="en-US" sz="2800"/>
              <a:t>pti p[15];</a:t>
            </a:r>
            <a:endParaRPr lang="en-US" sz="2800"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152</a:t>
            </a:fld>
            <a:endParaRPr lang="en-US" dirty="0"/>
          </a:p>
        </p:txBody>
      </p:sp>
      <p:sp>
        <p:nvSpPr>
          <p:cNvPr id="6" name="Rectangle 5"/>
          <p:cNvSpPr/>
          <p:nvPr/>
        </p:nvSpPr>
        <p:spPr>
          <a:xfrm>
            <a:off x="4535214" y="1143000"/>
            <a:ext cx="2664319" cy="400110"/>
          </a:xfrm>
          <a:prstGeom prst="rect">
            <a:avLst/>
          </a:prstGeom>
        </p:spPr>
        <p:txBody>
          <a:bodyPr wrap="none">
            <a:spAutoFit/>
          </a:bodyPr>
          <a:lstStyle/>
          <a:p>
            <a:r>
              <a:rPr lang="en-US" sz="2000" b="1" dirty="0" err="1"/>
              <a:t>pti</a:t>
            </a:r>
            <a:r>
              <a:rPr lang="en-US" sz="2000" b="1" dirty="0"/>
              <a:t> is a pointer to an int</a:t>
            </a:r>
            <a:endParaRPr lang="en-US" sz="2000" dirty="0"/>
          </a:p>
        </p:txBody>
      </p:sp>
      <p:sp>
        <p:nvSpPr>
          <p:cNvPr id="7" name="Rectangle 6"/>
          <p:cNvSpPr/>
          <p:nvPr/>
        </p:nvSpPr>
        <p:spPr>
          <a:xfrm>
            <a:off x="4239457" y="2081325"/>
            <a:ext cx="3008586" cy="707886"/>
          </a:xfrm>
          <a:prstGeom prst="rect">
            <a:avLst/>
          </a:prstGeom>
        </p:spPr>
        <p:txBody>
          <a:bodyPr wrap="square">
            <a:spAutoFit/>
          </a:bodyPr>
          <a:lstStyle/>
          <a:p>
            <a:pPr algn="ctr"/>
            <a:r>
              <a:rPr lang="en-US" sz="2000" b="1" dirty="0"/>
              <a:t>p is an array of 15</a:t>
            </a:r>
          </a:p>
          <a:p>
            <a:pPr algn="ctr"/>
            <a:r>
              <a:rPr lang="en-US" sz="2000" b="1" dirty="0">
                <a:solidFill>
                  <a:schemeClr val="bg1">
                    <a:lumMod val="50000"/>
                  </a:schemeClr>
                </a:solidFill>
              </a:rPr>
              <a:t>pointer to int</a:t>
            </a:r>
            <a:endParaRPr lang="en-US" sz="2000" dirty="0">
              <a:solidFill>
                <a:schemeClr val="bg1">
                  <a:lumMod val="50000"/>
                </a:schemeClr>
              </a:solidFill>
            </a:endParaRPr>
          </a:p>
        </p:txBody>
      </p:sp>
    </p:spTree>
    <p:extLst>
      <p:ext uri="{BB962C8B-B14F-4D97-AF65-F5344CB8AC3E}">
        <p14:creationId xmlns:p14="http://schemas.microsoft.com/office/powerpoint/2010/main" val="72348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3" name="Content Placeholder 2"/>
          <p:cNvSpPr>
            <a:spLocks noGrp="1"/>
          </p:cNvSpPr>
          <p:nvPr>
            <p:ph idx="1"/>
          </p:nvPr>
        </p:nvSpPr>
        <p:spPr>
          <a:xfrm>
            <a:off x="25400" y="2971800"/>
            <a:ext cx="8966200" cy="2971800"/>
          </a:xfrm>
        </p:spPr>
        <p:txBody>
          <a:bodyPr/>
          <a:lstStyle/>
          <a:p>
            <a:r>
              <a:rPr lang="en-US" b="1" dirty="0" err="1"/>
              <a:t>typedef</a:t>
            </a:r>
            <a:r>
              <a:rPr lang="en-US" b="1" dirty="0"/>
              <a:t> short * * </a:t>
            </a:r>
            <a:r>
              <a:rPr lang="en-US" b="1" dirty="0" err="1"/>
              <a:t>pt_pt_s</a:t>
            </a:r>
            <a:r>
              <a:rPr lang="en-US" b="1" dirty="0"/>
              <a:t> ;</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153</a:t>
            </a:fld>
            <a:endParaRPr lang="en-US" dirty="0"/>
          </a:p>
        </p:txBody>
      </p:sp>
      <p:sp>
        <p:nvSpPr>
          <p:cNvPr id="6" name="Rectangle 5"/>
          <p:cNvSpPr/>
          <p:nvPr/>
        </p:nvSpPr>
        <p:spPr>
          <a:xfrm>
            <a:off x="5334000" y="3059668"/>
            <a:ext cx="2443041" cy="369332"/>
          </a:xfrm>
          <a:prstGeom prst="rect">
            <a:avLst/>
          </a:prstGeom>
        </p:spPr>
        <p:txBody>
          <a:bodyPr wrap="none">
            <a:spAutoFit/>
          </a:bodyPr>
          <a:lstStyle/>
          <a:p>
            <a:r>
              <a:rPr lang="en-US" b="1" dirty="0" err="1"/>
              <a:t>typedef</a:t>
            </a:r>
            <a:r>
              <a:rPr lang="en-US" b="1" dirty="0"/>
              <a:t> </a:t>
            </a:r>
            <a:r>
              <a:rPr lang="en-US" b="1" dirty="0" err="1"/>
              <a:t>pt_pt_s</a:t>
            </a:r>
            <a:r>
              <a:rPr lang="en-US" b="1" dirty="0"/>
              <a:t> ao5[5];</a:t>
            </a:r>
            <a:endParaRPr lang="en-US" dirty="0"/>
          </a:p>
        </p:txBody>
      </p:sp>
      <p:sp>
        <p:nvSpPr>
          <p:cNvPr id="7" name="Rectangle 6"/>
          <p:cNvSpPr/>
          <p:nvPr/>
        </p:nvSpPr>
        <p:spPr>
          <a:xfrm>
            <a:off x="3505200" y="4572000"/>
            <a:ext cx="1277914" cy="369332"/>
          </a:xfrm>
          <a:prstGeom prst="rect">
            <a:avLst/>
          </a:prstGeom>
        </p:spPr>
        <p:txBody>
          <a:bodyPr wrap="none">
            <a:spAutoFit/>
          </a:bodyPr>
          <a:lstStyle/>
          <a:p>
            <a:r>
              <a:rPr lang="en-US" b="1" dirty="0"/>
              <a:t>ao5 </a:t>
            </a:r>
            <a:r>
              <a:rPr lang="en-US" b="1" dirty="0" err="1"/>
              <a:t>ab</a:t>
            </a:r>
            <a:r>
              <a:rPr lang="en-US" b="1" dirty="0"/>
              <a:t>[10];</a:t>
            </a:r>
            <a:endParaRPr lang="en-US" dirty="0"/>
          </a:p>
        </p:txBody>
      </p:sp>
      <p:sp>
        <p:nvSpPr>
          <p:cNvPr id="8" name="Rectangle 7"/>
          <p:cNvSpPr/>
          <p:nvPr/>
        </p:nvSpPr>
        <p:spPr>
          <a:xfrm>
            <a:off x="939193" y="3613666"/>
            <a:ext cx="2451953" cy="646331"/>
          </a:xfrm>
          <a:prstGeom prst="rect">
            <a:avLst/>
          </a:prstGeom>
        </p:spPr>
        <p:txBody>
          <a:bodyPr wrap="none">
            <a:spAutoFit/>
          </a:bodyPr>
          <a:lstStyle/>
          <a:p>
            <a:r>
              <a:rPr lang="en-US" b="1" dirty="0" err="1"/>
              <a:t>pt_pt_s</a:t>
            </a:r>
            <a:r>
              <a:rPr lang="en-US" b="1" dirty="0"/>
              <a:t> is a pointer to </a:t>
            </a:r>
            <a:r>
              <a:rPr lang="en-US" b="1" dirty="0" smtClean="0"/>
              <a:t>a</a:t>
            </a:r>
          </a:p>
          <a:p>
            <a:r>
              <a:rPr lang="en-US" b="1" dirty="0"/>
              <a:t>pointer to a short</a:t>
            </a:r>
            <a:endParaRPr lang="en-US" dirty="0"/>
          </a:p>
        </p:txBody>
      </p:sp>
      <p:sp>
        <p:nvSpPr>
          <p:cNvPr id="9" name="Rectangle 8"/>
          <p:cNvSpPr/>
          <p:nvPr/>
        </p:nvSpPr>
        <p:spPr>
          <a:xfrm>
            <a:off x="5138786" y="3752165"/>
            <a:ext cx="2833468" cy="646331"/>
          </a:xfrm>
          <a:prstGeom prst="rect">
            <a:avLst/>
          </a:prstGeom>
        </p:spPr>
        <p:txBody>
          <a:bodyPr wrap="none">
            <a:spAutoFit/>
          </a:bodyPr>
          <a:lstStyle/>
          <a:p>
            <a:r>
              <a:rPr lang="en-US" b="1" dirty="0"/>
              <a:t>ao5 is an array of 5</a:t>
            </a:r>
            <a:r>
              <a:rPr lang="en-US" b="1" dirty="0">
                <a:solidFill>
                  <a:schemeClr val="bg1">
                    <a:lumMod val="50000"/>
                  </a:schemeClr>
                </a:solidFill>
              </a:rPr>
              <a:t> </a:t>
            </a:r>
            <a:r>
              <a:rPr lang="en-US" b="1" dirty="0" smtClean="0">
                <a:solidFill>
                  <a:schemeClr val="bg1">
                    <a:lumMod val="50000"/>
                  </a:schemeClr>
                </a:solidFill>
              </a:rPr>
              <a:t>pointers</a:t>
            </a:r>
          </a:p>
          <a:p>
            <a:r>
              <a:rPr lang="en-US" b="1" dirty="0">
                <a:solidFill>
                  <a:schemeClr val="bg1">
                    <a:lumMod val="50000"/>
                  </a:schemeClr>
                </a:solidFill>
              </a:rPr>
              <a:t>to pointers to short</a:t>
            </a:r>
            <a:endParaRPr lang="en-US" dirty="0">
              <a:solidFill>
                <a:schemeClr val="bg1">
                  <a:lumMod val="50000"/>
                </a:schemeClr>
              </a:solidFill>
            </a:endParaRPr>
          </a:p>
        </p:txBody>
      </p:sp>
      <p:sp>
        <p:nvSpPr>
          <p:cNvPr id="10" name="Rectangle 9"/>
          <p:cNvSpPr/>
          <p:nvPr/>
        </p:nvSpPr>
        <p:spPr>
          <a:xfrm>
            <a:off x="2052744" y="5105400"/>
            <a:ext cx="4572000" cy="646331"/>
          </a:xfrm>
          <a:prstGeom prst="rect">
            <a:avLst/>
          </a:prstGeom>
        </p:spPr>
        <p:txBody>
          <a:bodyPr>
            <a:spAutoFit/>
          </a:bodyPr>
          <a:lstStyle/>
          <a:p>
            <a:r>
              <a:rPr lang="en-US" b="1" dirty="0" err="1"/>
              <a:t>ab</a:t>
            </a:r>
            <a:r>
              <a:rPr lang="en-US" b="1" dirty="0"/>
              <a:t> is an array of 10 </a:t>
            </a:r>
            <a:r>
              <a:rPr lang="en-US" b="1" dirty="0">
                <a:solidFill>
                  <a:schemeClr val="bg1">
                    <a:lumMod val="50000"/>
                  </a:schemeClr>
                </a:solidFill>
              </a:rPr>
              <a:t>arrays of</a:t>
            </a:r>
          </a:p>
          <a:p>
            <a:r>
              <a:rPr lang="en-US" b="1" dirty="0">
                <a:solidFill>
                  <a:schemeClr val="bg1">
                    <a:lumMod val="50000"/>
                  </a:schemeClr>
                </a:solidFill>
              </a:rPr>
              <a:t>5 pointers to pointers to short</a:t>
            </a:r>
            <a:endParaRPr lang="en-US" dirty="0">
              <a:solidFill>
                <a:schemeClr val="bg1">
                  <a:lumMod val="50000"/>
                </a:schemeClr>
              </a:solidFill>
            </a:endParaRPr>
          </a:p>
        </p:txBody>
      </p:sp>
      <p:sp>
        <p:nvSpPr>
          <p:cNvPr id="11" name="Rectangle 10"/>
          <p:cNvSpPr/>
          <p:nvPr/>
        </p:nvSpPr>
        <p:spPr>
          <a:xfrm>
            <a:off x="2512345" y="1785610"/>
            <a:ext cx="2792752" cy="523220"/>
          </a:xfrm>
          <a:prstGeom prst="rect">
            <a:avLst/>
          </a:prstGeom>
        </p:spPr>
        <p:txBody>
          <a:bodyPr wrap="none">
            <a:spAutoFit/>
          </a:bodyPr>
          <a:lstStyle/>
          <a:p>
            <a:r>
              <a:rPr lang="en-US" sz="2800" b="1" dirty="0"/>
              <a:t>short **</a:t>
            </a:r>
            <a:r>
              <a:rPr lang="en-US" sz="2800" b="1" dirty="0" err="1"/>
              <a:t>ab</a:t>
            </a:r>
            <a:r>
              <a:rPr lang="en-US" sz="2800" b="1" dirty="0"/>
              <a:t>[5][10]</a:t>
            </a:r>
            <a:endParaRPr lang="en-US" sz="2800" dirty="0"/>
          </a:p>
        </p:txBody>
      </p:sp>
    </p:spTree>
    <p:extLst>
      <p:ext uri="{BB962C8B-B14F-4D97-AF65-F5344CB8AC3E}">
        <p14:creationId xmlns:p14="http://schemas.microsoft.com/office/powerpoint/2010/main" val="169826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endParaRPr lang="en-US"/>
          </a:p>
        </p:txBody>
      </p:sp>
      <p:sp>
        <p:nvSpPr>
          <p:cNvPr id="3" name="Content Placeholder 2"/>
          <p:cNvSpPr>
            <a:spLocks noGrp="1"/>
          </p:cNvSpPr>
          <p:nvPr>
            <p:ph idx="1"/>
          </p:nvPr>
        </p:nvSpPr>
        <p:spPr>
          <a:xfrm>
            <a:off x="381000" y="2133600"/>
            <a:ext cx="3962400" cy="685800"/>
          </a:xfrm>
        </p:spPr>
        <p:txBody>
          <a:bodyPr/>
          <a:lstStyle/>
          <a:p>
            <a:r>
              <a:rPr lang="en-US" b="1" dirty="0" err="1"/>
              <a:t>typedef</a:t>
            </a:r>
            <a:r>
              <a:rPr lang="en-US" b="1" dirty="0"/>
              <a:t> char ( * pta6c ) [6] ;</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154</a:t>
            </a:fld>
            <a:endParaRPr lang="en-US" dirty="0"/>
          </a:p>
        </p:txBody>
      </p:sp>
      <p:sp>
        <p:nvSpPr>
          <p:cNvPr id="6" name="Rectangle 5"/>
          <p:cNvSpPr/>
          <p:nvPr/>
        </p:nvSpPr>
        <p:spPr>
          <a:xfrm>
            <a:off x="5562600" y="2209800"/>
            <a:ext cx="2940485" cy="461665"/>
          </a:xfrm>
          <a:prstGeom prst="rect">
            <a:avLst/>
          </a:prstGeom>
        </p:spPr>
        <p:txBody>
          <a:bodyPr wrap="none">
            <a:spAutoFit/>
          </a:bodyPr>
          <a:lstStyle/>
          <a:p>
            <a:r>
              <a:rPr lang="en-US" sz="2400" b="1" dirty="0" err="1"/>
              <a:t>typedef</a:t>
            </a:r>
            <a:r>
              <a:rPr lang="en-US" sz="2400" b="1" dirty="0"/>
              <a:t> pta6c f(void);</a:t>
            </a:r>
          </a:p>
        </p:txBody>
      </p:sp>
      <p:sp>
        <p:nvSpPr>
          <p:cNvPr id="7" name="Rectangle 6"/>
          <p:cNvSpPr/>
          <p:nvPr/>
        </p:nvSpPr>
        <p:spPr>
          <a:xfrm>
            <a:off x="4035718" y="4191000"/>
            <a:ext cx="1265090" cy="461665"/>
          </a:xfrm>
          <a:prstGeom prst="rect">
            <a:avLst/>
          </a:prstGeom>
        </p:spPr>
        <p:txBody>
          <a:bodyPr wrap="none">
            <a:spAutoFit/>
          </a:bodyPr>
          <a:lstStyle/>
          <a:p>
            <a:r>
              <a:rPr lang="en-US" sz="2400" b="1" dirty="0"/>
              <a:t>f * </a:t>
            </a:r>
            <a:r>
              <a:rPr lang="en-US" sz="2400" b="1" dirty="0" err="1"/>
              <a:t>fprp</a:t>
            </a:r>
            <a:r>
              <a:rPr lang="en-US" sz="2400" b="1" dirty="0"/>
              <a:t> ;</a:t>
            </a:r>
          </a:p>
        </p:txBody>
      </p:sp>
      <p:sp>
        <p:nvSpPr>
          <p:cNvPr id="8" name="Rectangle 7"/>
          <p:cNvSpPr/>
          <p:nvPr/>
        </p:nvSpPr>
        <p:spPr>
          <a:xfrm>
            <a:off x="762000" y="2782697"/>
            <a:ext cx="2895600" cy="646331"/>
          </a:xfrm>
          <a:prstGeom prst="rect">
            <a:avLst/>
          </a:prstGeom>
        </p:spPr>
        <p:txBody>
          <a:bodyPr wrap="square">
            <a:spAutoFit/>
          </a:bodyPr>
          <a:lstStyle/>
          <a:p>
            <a:r>
              <a:rPr lang="en-US" b="1" dirty="0"/>
              <a:t>pta6c is a pointer to </a:t>
            </a:r>
            <a:r>
              <a:rPr lang="en-US" b="1" dirty="0" smtClean="0"/>
              <a:t>an array </a:t>
            </a:r>
            <a:r>
              <a:rPr lang="en-US" b="1" dirty="0"/>
              <a:t>of 6 char</a:t>
            </a:r>
            <a:endParaRPr lang="en-US" dirty="0"/>
          </a:p>
        </p:txBody>
      </p:sp>
      <p:sp>
        <p:nvSpPr>
          <p:cNvPr id="9" name="Rectangle 8"/>
          <p:cNvSpPr/>
          <p:nvPr/>
        </p:nvSpPr>
        <p:spPr>
          <a:xfrm>
            <a:off x="5733196" y="2782697"/>
            <a:ext cx="3029804" cy="1200329"/>
          </a:xfrm>
          <a:prstGeom prst="rect">
            <a:avLst/>
          </a:prstGeom>
        </p:spPr>
        <p:txBody>
          <a:bodyPr wrap="square">
            <a:spAutoFit/>
          </a:bodyPr>
          <a:lstStyle/>
          <a:p>
            <a:r>
              <a:rPr lang="en-US" b="1" dirty="0"/>
              <a:t>f is a function, taking no</a:t>
            </a:r>
          </a:p>
          <a:p>
            <a:r>
              <a:rPr lang="en-US" b="1" dirty="0"/>
              <a:t>parameters, returning </a:t>
            </a:r>
            <a:r>
              <a:rPr lang="en-US" b="1" dirty="0">
                <a:solidFill>
                  <a:schemeClr val="bg1">
                    <a:lumMod val="50000"/>
                  </a:schemeClr>
                </a:solidFill>
              </a:rPr>
              <a:t>a</a:t>
            </a:r>
          </a:p>
          <a:p>
            <a:r>
              <a:rPr lang="en-US" b="1" dirty="0">
                <a:solidFill>
                  <a:schemeClr val="bg1">
                    <a:lumMod val="50000"/>
                  </a:schemeClr>
                </a:solidFill>
              </a:rPr>
              <a:t>pointer to an array of 6</a:t>
            </a:r>
          </a:p>
          <a:p>
            <a:r>
              <a:rPr lang="en-US" b="1" dirty="0">
                <a:solidFill>
                  <a:schemeClr val="bg1">
                    <a:lumMod val="50000"/>
                  </a:schemeClr>
                </a:solidFill>
              </a:rPr>
              <a:t>char</a:t>
            </a:r>
            <a:endParaRPr lang="en-US" dirty="0">
              <a:solidFill>
                <a:schemeClr val="bg1">
                  <a:lumMod val="50000"/>
                </a:schemeClr>
              </a:solidFill>
            </a:endParaRPr>
          </a:p>
        </p:txBody>
      </p:sp>
      <p:sp>
        <p:nvSpPr>
          <p:cNvPr id="10" name="Rectangle 9"/>
          <p:cNvSpPr/>
          <p:nvPr/>
        </p:nvSpPr>
        <p:spPr>
          <a:xfrm>
            <a:off x="2209800" y="4605439"/>
            <a:ext cx="4572000" cy="923330"/>
          </a:xfrm>
          <a:prstGeom prst="rect">
            <a:avLst/>
          </a:prstGeom>
        </p:spPr>
        <p:txBody>
          <a:bodyPr>
            <a:spAutoFit/>
          </a:bodyPr>
          <a:lstStyle/>
          <a:p>
            <a:r>
              <a:rPr lang="en-US" b="1" dirty="0" err="1"/>
              <a:t>fprp</a:t>
            </a:r>
            <a:r>
              <a:rPr lang="en-US" b="1" dirty="0"/>
              <a:t> is a pointer </a:t>
            </a:r>
            <a:r>
              <a:rPr lang="en-US" b="1" dirty="0">
                <a:solidFill>
                  <a:schemeClr val="bg1">
                    <a:lumMod val="50000"/>
                  </a:schemeClr>
                </a:solidFill>
              </a:rPr>
              <a:t>to </a:t>
            </a:r>
            <a:r>
              <a:rPr lang="en-US" b="1" dirty="0" smtClean="0">
                <a:solidFill>
                  <a:schemeClr val="bg1">
                    <a:lumMod val="50000"/>
                  </a:schemeClr>
                </a:solidFill>
              </a:rPr>
              <a:t>a function</a:t>
            </a:r>
            <a:r>
              <a:rPr lang="en-US" b="1" dirty="0">
                <a:solidFill>
                  <a:schemeClr val="bg1">
                    <a:lumMod val="50000"/>
                  </a:schemeClr>
                </a:solidFill>
              </a:rPr>
              <a:t>, taking no</a:t>
            </a:r>
          </a:p>
          <a:p>
            <a:r>
              <a:rPr lang="en-US" b="1" dirty="0">
                <a:solidFill>
                  <a:schemeClr val="bg1">
                    <a:lumMod val="50000"/>
                  </a:schemeClr>
                </a:solidFill>
              </a:rPr>
              <a:t>parameters, returning </a:t>
            </a:r>
            <a:r>
              <a:rPr lang="en-US" b="1" dirty="0" smtClean="0">
                <a:solidFill>
                  <a:schemeClr val="bg1">
                    <a:lumMod val="50000"/>
                  </a:schemeClr>
                </a:solidFill>
              </a:rPr>
              <a:t>a pointer </a:t>
            </a:r>
            <a:r>
              <a:rPr lang="en-US" b="1" dirty="0">
                <a:solidFill>
                  <a:schemeClr val="bg1">
                    <a:lumMod val="50000"/>
                  </a:schemeClr>
                </a:solidFill>
              </a:rPr>
              <a:t>to an array of </a:t>
            </a:r>
            <a:r>
              <a:rPr lang="en-US" b="1" dirty="0" smtClean="0">
                <a:solidFill>
                  <a:schemeClr val="bg1">
                    <a:lumMod val="50000"/>
                  </a:schemeClr>
                </a:solidFill>
              </a:rPr>
              <a:t>6 char</a:t>
            </a:r>
            <a:endParaRPr lang="en-US" dirty="0">
              <a:solidFill>
                <a:schemeClr val="bg1">
                  <a:lumMod val="50000"/>
                </a:schemeClr>
              </a:solidFill>
            </a:endParaRPr>
          </a:p>
        </p:txBody>
      </p:sp>
      <p:sp>
        <p:nvSpPr>
          <p:cNvPr id="11" name="Rectangle 10"/>
          <p:cNvSpPr/>
          <p:nvPr/>
        </p:nvSpPr>
        <p:spPr>
          <a:xfrm>
            <a:off x="2323492" y="1072243"/>
            <a:ext cx="3630994" cy="523220"/>
          </a:xfrm>
          <a:prstGeom prst="rect">
            <a:avLst/>
          </a:prstGeom>
        </p:spPr>
        <p:txBody>
          <a:bodyPr wrap="none">
            <a:spAutoFit/>
          </a:bodyPr>
          <a:lstStyle/>
          <a:p>
            <a:r>
              <a:rPr lang="en-US" sz="2800" b="1" dirty="0"/>
              <a:t>char (*(*</a:t>
            </a:r>
            <a:r>
              <a:rPr lang="en-US" sz="2800" b="1" dirty="0" err="1"/>
              <a:t>fprp</a:t>
            </a:r>
            <a:r>
              <a:rPr lang="en-US" sz="2800" b="1" dirty="0"/>
              <a:t>)(void))[6]</a:t>
            </a:r>
            <a:endParaRPr lang="en-US" sz="2800" dirty="0"/>
          </a:p>
        </p:txBody>
      </p:sp>
    </p:spTree>
    <p:extLst>
      <p:ext uri="{BB962C8B-B14F-4D97-AF65-F5344CB8AC3E}">
        <p14:creationId xmlns:p14="http://schemas.microsoft.com/office/powerpoint/2010/main" val="72335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Interactive question</a:t>
            </a:r>
            <a:endParaRPr lang="en-US" dirty="0"/>
          </a:p>
        </p:txBody>
      </p:sp>
      <p:sp>
        <p:nvSpPr>
          <p:cNvPr id="3" name="Content Placeholder 2"/>
          <p:cNvSpPr>
            <a:spLocks noGrp="1"/>
          </p:cNvSpPr>
          <p:nvPr>
            <p:ph idx="1"/>
          </p:nvPr>
        </p:nvSpPr>
        <p:spPr/>
        <p:txBody>
          <a:bodyPr/>
          <a:lstStyle/>
          <a:p>
            <a:r>
              <a:rPr lang="en-US" smtClean="0"/>
              <a:t>a) An integer</a:t>
            </a:r>
          </a:p>
          <a:p>
            <a:r>
              <a:rPr lang="en-US" smtClean="0"/>
              <a:t>b) A pointer to an integer</a:t>
            </a:r>
          </a:p>
          <a:p>
            <a:r>
              <a:rPr lang="en-US" smtClean="0"/>
              <a:t>c) A pointer to a pointer to an integer</a:t>
            </a:r>
          </a:p>
          <a:p>
            <a:r>
              <a:rPr lang="en-US" smtClean="0"/>
              <a:t>d) An array of 10 integers</a:t>
            </a:r>
          </a:p>
          <a:p>
            <a:r>
              <a:rPr lang="en-US" smtClean="0"/>
              <a:t>e) An array of 10 pointers to integers</a:t>
            </a:r>
          </a:p>
          <a:p>
            <a:r>
              <a:rPr lang="en-US" smtClean="0"/>
              <a:t>f) A pointer to an array of 10 integers</a:t>
            </a:r>
          </a:p>
          <a:p>
            <a:r>
              <a:rPr lang="en-US" smtClean="0"/>
              <a:t>g) A pointer to a function that takes an integer as an argument and returns an integer</a:t>
            </a:r>
          </a:p>
          <a:p>
            <a:r>
              <a:rPr lang="en-US" smtClean="0"/>
              <a:t>h) An array of ten pointers to functions that take an integer argument and return an integer</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155</a:t>
            </a:fld>
            <a:endParaRPr lang="en-US" dirty="0"/>
          </a:p>
        </p:txBody>
      </p:sp>
      <p:grpSp>
        <p:nvGrpSpPr>
          <p:cNvPr id="6" name="Group 48"/>
          <p:cNvGrpSpPr>
            <a:grpSpLocks/>
          </p:cNvGrpSpPr>
          <p:nvPr/>
        </p:nvGrpSpPr>
        <p:grpSpPr bwMode="auto">
          <a:xfrm>
            <a:off x="6742113" y="381000"/>
            <a:ext cx="511175" cy="584200"/>
            <a:chOff x="5760" y="960"/>
            <a:chExt cx="1004" cy="1151"/>
          </a:xfrm>
        </p:grpSpPr>
        <p:pic>
          <p:nvPicPr>
            <p:cNvPr id="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4"/>
            <p:cNvGrpSpPr>
              <a:grpSpLocks/>
            </p:cNvGrpSpPr>
            <p:nvPr/>
          </p:nvGrpSpPr>
          <p:grpSpPr bwMode="auto">
            <a:xfrm>
              <a:off x="5760" y="960"/>
              <a:ext cx="1004" cy="867"/>
              <a:chOff x="1637" y="1258"/>
              <a:chExt cx="2452" cy="2119"/>
            </a:xfrm>
          </p:grpSpPr>
          <p:sp>
            <p:nvSpPr>
              <p:cNvPr id="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1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1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1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1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16" name="Group 58"/>
          <p:cNvGrpSpPr>
            <a:grpSpLocks/>
          </p:cNvGrpSpPr>
          <p:nvPr/>
        </p:nvGrpSpPr>
        <p:grpSpPr bwMode="auto">
          <a:xfrm>
            <a:off x="7489825" y="381000"/>
            <a:ext cx="511175" cy="584200"/>
            <a:chOff x="5760" y="960"/>
            <a:chExt cx="1004" cy="1151"/>
          </a:xfrm>
        </p:grpSpPr>
        <p:pic>
          <p:nvPicPr>
            <p:cNvPr id="1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4"/>
            <p:cNvGrpSpPr>
              <a:grpSpLocks/>
            </p:cNvGrpSpPr>
            <p:nvPr/>
          </p:nvGrpSpPr>
          <p:grpSpPr bwMode="auto">
            <a:xfrm>
              <a:off x="5760" y="960"/>
              <a:ext cx="1004" cy="867"/>
              <a:chOff x="1637" y="1258"/>
              <a:chExt cx="2452" cy="2119"/>
            </a:xfrm>
          </p:grpSpPr>
          <p:sp>
            <p:nvSpPr>
              <p:cNvPr id="1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2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2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2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2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26" name="Group 81"/>
          <p:cNvGrpSpPr>
            <a:grpSpLocks/>
          </p:cNvGrpSpPr>
          <p:nvPr/>
        </p:nvGrpSpPr>
        <p:grpSpPr bwMode="auto">
          <a:xfrm>
            <a:off x="8251825" y="381000"/>
            <a:ext cx="511175" cy="584200"/>
            <a:chOff x="5760" y="960"/>
            <a:chExt cx="1004" cy="1151"/>
          </a:xfrm>
        </p:grpSpPr>
        <p:pic>
          <p:nvPicPr>
            <p:cNvPr id="27"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14"/>
            <p:cNvGrpSpPr>
              <a:grpSpLocks/>
            </p:cNvGrpSpPr>
            <p:nvPr/>
          </p:nvGrpSpPr>
          <p:grpSpPr bwMode="auto">
            <a:xfrm>
              <a:off x="5760" y="960"/>
              <a:ext cx="1004" cy="867"/>
              <a:chOff x="1637" y="1258"/>
              <a:chExt cx="2452" cy="2119"/>
            </a:xfrm>
          </p:grpSpPr>
          <p:sp>
            <p:nvSpPr>
              <p:cNvPr id="2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3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3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3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sp>
        <p:nvSpPr>
          <p:cNvPr id="36" name="Rectangle 14"/>
          <p:cNvSpPr>
            <a:spLocks noChangeArrowheads="1"/>
          </p:cNvSpPr>
          <p:nvPr/>
        </p:nvSpPr>
        <p:spPr bwMode="gray">
          <a:xfrm>
            <a:off x="6734018" y="834572"/>
            <a:ext cx="2105182"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noProof="1" smtClean="0">
                <a:solidFill>
                  <a:schemeClr val="bg1"/>
                </a:solidFill>
              </a:rPr>
              <a:t>Intreview question</a:t>
            </a:r>
            <a:endParaRPr lang="de-DE" sz="2000" b="1" noProof="1">
              <a:solidFill>
                <a:schemeClr val="bg1"/>
              </a:solidFill>
            </a:endParaRPr>
          </a:p>
        </p:txBody>
      </p:sp>
    </p:spTree>
    <p:extLst>
      <p:ext uri="{BB962C8B-B14F-4D97-AF65-F5344CB8AC3E}">
        <p14:creationId xmlns:p14="http://schemas.microsoft.com/office/powerpoint/2010/main" val="45119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
                                        <p:tgtEl>
                                          <p:spTgt spid="6"/>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200"/>
                                        <p:tgtEl>
                                          <p:spTgt spid="16"/>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200"/>
                                        <p:tgtEl>
                                          <p:spTgt spid="26"/>
                                        </p:tgtEl>
                                      </p:cBhvr>
                                    </p:animEffect>
                                  </p:childTnLst>
                                </p:cTn>
                              </p:par>
                            </p:childTnLst>
                          </p:cTn>
                        </p:par>
                        <p:par>
                          <p:cTn id="16" fill="hold">
                            <p:stCondLst>
                              <p:cond delay="800"/>
                            </p:stCondLst>
                            <p:childTnLst>
                              <p:par>
                                <p:cTn id="17" presetID="42"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962400" y="2130425"/>
            <a:ext cx="4495800" cy="1470025"/>
          </a:xfrm>
        </p:spPr>
        <p:txBody>
          <a:bodyPr/>
          <a:lstStyle/>
          <a:p>
            <a:r>
              <a:rPr lang="en-US" smtClean="0"/>
              <a:t>Miscellaneous Things</a:t>
            </a:r>
            <a:endParaRPr lang="en-US" dirty="0"/>
          </a:p>
        </p:txBody>
      </p:sp>
      <p:sp>
        <p:nvSpPr>
          <p:cNvPr id="2" name="Footer Placeholder 1"/>
          <p:cNvSpPr>
            <a:spLocks noGrp="1"/>
          </p:cNvSpPr>
          <p:nvPr>
            <p:ph type="ftr" sz="quarter" idx="11"/>
          </p:nvPr>
        </p:nvSpPr>
        <p:spPr/>
        <p:txBody>
          <a:bodyPr/>
          <a:lstStyle/>
          <a:p>
            <a:r>
              <a:rPr lang="en-US" smtClean="0"/>
              <a:t>www.embeddedFab.com</a:t>
            </a:r>
            <a:endParaRPr lang="en-US" dirty="0"/>
          </a:p>
        </p:txBody>
      </p:sp>
      <p:sp>
        <p:nvSpPr>
          <p:cNvPr id="3" name="Slide Number Placeholder 2"/>
          <p:cNvSpPr>
            <a:spLocks noGrp="1"/>
          </p:cNvSpPr>
          <p:nvPr>
            <p:ph type="sldNum" sz="quarter" idx="12"/>
          </p:nvPr>
        </p:nvSpPr>
        <p:spPr/>
        <p:txBody>
          <a:bodyPr/>
          <a:lstStyle/>
          <a:p>
            <a:fld id="{8786C6BC-55CD-4DA7-A85D-0461BDA2E211}" type="slidenum">
              <a:rPr lang="en-US" smtClean="0"/>
              <a:pPr/>
              <a:t>156</a:t>
            </a:fld>
            <a:endParaRPr lang="en-US" dirty="0"/>
          </a:p>
        </p:txBody>
      </p:sp>
      <p:sp>
        <p:nvSpPr>
          <p:cNvPr id="4" name="Rectangle 3"/>
          <p:cNvSpPr/>
          <p:nvPr/>
        </p:nvSpPr>
        <p:spPr>
          <a:xfrm>
            <a:off x="3962400" y="3962400"/>
            <a:ext cx="7086600" cy="1077218"/>
          </a:xfrm>
          <a:prstGeom prst="rect">
            <a:avLst/>
          </a:prstGeom>
        </p:spPr>
        <p:txBody>
          <a:bodyPr wrap="square">
            <a:spAutoFit/>
          </a:bodyPr>
          <a:lstStyle/>
          <a:p>
            <a:r>
              <a:rPr lang="en-US" sz="3200" b="1" dirty="0" smtClean="0">
                <a:solidFill>
                  <a:schemeClr val="bg1"/>
                </a:solidFill>
              </a:rPr>
              <a:t>Unions</a:t>
            </a:r>
            <a:endParaRPr lang="en-US" sz="3200" b="1" dirty="0">
              <a:solidFill>
                <a:schemeClr val="bg1"/>
              </a:solidFill>
            </a:endParaRPr>
          </a:p>
          <a:p>
            <a:r>
              <a:rPr lang="en-US" sz="3200" dirty="0" smtClean="0">
                <a:solidFill>
                  <a:schemeClr val="bg1"/>
                </a:solidFill>
              </a:rPr>
              <a:t> </a:t>
            </a:r>
            <a:r>
              <a:rPr lang="en-US" sz="3200" b="1" dirty="0">
                <a:solidFill>
                  <a:schemeClr val="bg1"/>
                </a:solidFill>
              </a:rPr>
              <a:t>Enumerated </a:t>
            </a:r>
            <a:r>
              <a:rPr lang="en-US" sz="3200" b="1" dirty="0" smtClean="0">
                <a:solidFill>
                  <a:schemeClr val="bg1"/>
                </a:solidFill>
              </a:rPr>
              <a:t>types</a:t>
            </a:r>
            <a:endParaRPr lang="en-US" sz="3200" b="1" dirty="0">
              <a:solidFill>
                <a:schemeClr val="bg1"/>
              </a:solidFill>
            </a:endParaRPr>
          </a:p>
        </p:txBody>
      </p:sp>
      <p:sp>
        <p:nvSpPr>
          <p:cNvPr id="5" name="Rectangle 4"/>
          <p:cNvSpPr/>
          <p:nvPr/>
        </p:nvSpPr>
        <p:spPr>
          <a:xfrm>
            <a:off x="304800" y="762000"/>
            <a:ext cx="2218877" cy="369332"/>
          </a:xfrm>
          <a:prstGeom prst="rect">
            <a:avLst/>
          </a:prstGeom>
        </p:spPr>
        <p:txBody>
          <a:bodyPr wrap="none">
            <a:spAutoFit/>
          </a:bodyPr>
          <a:lstStyle/>
          <a:p>
            <a:r>
              <a:rPr lang="en-US" b="1" dirty="0"/>
              <a:t>Miscellaneous Things</a:t>
            </a:r>
          </a:p>
        </p:txBody>
      </p:sp>
      <p:grpSp>
        <p:nvGrpSpPr>
          <p:cNvPr id="8" name="Group 14"/>
          <p:cNvGrpSpPr>
            <a:grpSpLocks/>
          </p:cNvGrpSpPr>
          <p:nvPr/>
        </p:nvGrpSpPr>
        <p:grpSpPr bwMode="auto">
          <a:xfrm>
            <a:off x="-838200" y="934243"/>
            <a:ext cx="5789613" cy="4475163"/>
            <a:chOff x="0" y="876"/>
            <a:chExt cx="3647" cy="2819"/>
          </a:xfrm>
        </p:grpSpPr>
        <p:pic>
          <p:nvPicPr>
            <p:cNvPr id="9" name="Picture 5" descr="magnifier"/>
            <p:cNvPicPr>
              <a:picLocks noChangeAspect="1" noChangeArrowheads="1"/>
            </p:cNvPicPr>
            <p:nvPr/>
          </p:nvPicPr>
          <p:blipFill>
            <a:blip r:embed="rId3">
              <a:extLst>
                <a:ext uri="{28A0092B-C50C-407E-A947-70E740481C1C}">
                  <a14:useLocalDpi xmlns:a14="http://schemas.microsoft.com/office/drawing/2010/main" val="0"/>
                </a:ext>
              </a:extLst>
            </a:blip>
            <a:srcRect l="2980"/>
            <a:stretch>
              <a:fillRect/>
            </a:stretch>
          </p:blipFill>
          <p:spPr bwMode="auto">
            <a:xfrm>
              <a:off x="0" y="876"/>
              <a:ext cx="3647" cy="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llipse 5"/>
            <p:cNvSpPr>
              <a:spLocks noChangeArrowheads="1"/>
            </p:cNvSpPr>
            <p:nvPr/>
          </p:nvSpPr>
          <p:spPr bwMode="auto">
            <a:xfrm flipH="1">
              <a:off x="919" y="1333"/>
              <a:ext cx="1762" cy="1737"/>
            </a:xfrm>
            <a:prstGeom prst="ellipse">
              <a:avLst/>
            </a:prstGeom>
            <a:gradFill rotWithShape="1">
              <a:gsLst>
                <a:gs pos="0">
                  <a:srgbClr val="DDDDDD">
                    <a:alpha val="85001"/>
                  </a:srgbClr>
                </a:gs>
                <a:gs pos="100000">
                  <a:srgbClr val="FFFFFF"/>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noProof="1">
                <a:solidFill>
                  <a:srgbClr val="000000"/>
                </a:solidFill>
              </a:endParaRPr>
            </a:p>
          </p:txBody>
        </p:sp>
        <p:sp>
          <p:nvSpPr>
            <p:cNvPr id="11" name="Textfeld 3"/>
            <p:cNvSpPr txBox="1">
              <a:spLocks noChangeArrowheads="1"/>
            </p:cNvSpPr>
            <p:nvPr/>
          </p:nvSpPr>
          <p:spPr bwMode="auto">
            <a:xfrm>
              <a:off x="912" y="1872"/>
              <a:ext cx="170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ctr"/>
              <a:r>
                <a:rPr lang="en-US" sz="3600" b="1" noProof="1" smtClean="0">
                  <a:ln>
                    <a:prstDash val="solid"/>
                  </a:ln>
                  <a:gradFill rotWithShape="1">
                    <a:gsLst>
                      <a:gs pos="0">
                        <a:srgbClr val="000000">
                          <a:tint val="70000"/>
                          <a:satMod val="200000"/>
                        </a:srgbClr>
                      </a:gs>
                      <a:gs pos="40000">
                        <a:srgbClr val="000000">
                          <a:tint val="90000"/>
                          <a:satMod val="130000"/>
                        </a:srgbClr>
                      </a:gs>
                      <a:gs pos="50000">
                        <a:srgbClr val="000000">
                          <a:tint val="90000"/>
                          <a:satMod val="130000"/>
                        </a:srgbClr>
                      </a:gs>
                      <a:gs pos="68000">
                        <a:srgbClr val="000000">
                          <a:tint val="90000"/>
                          <a:satMod val="130000"/>
                        </a:srgbClr>
                      </a:gs>
                      <a:gs pos="100000">
                        <a:srgbClr val="000000">
                          <a:tint val="70000"/>
                          <a:satMod val="200000"/>
                        </a:srgbClr>
                      </a:gs>
                    </a:gsLst>
                    <a:lin ang="5400000"/>
                  </a:gradFill>
                  <a:effectLst>
                    <a:outerShdw blurRad="88000" dist="50800" dir="5040000" algn="tl">
                      <a:srgbClr val="000000">
                        <a:tint val="80000"/>
                        <a:satMod val="250000"/>
                        <a:alpha val="45000"/>
                      </a:srgbClr>
                    </a:outerShdw>
                  </a:effectLst>
                </a:rPr>
                <a:t>CHAPTER 7</a:t>
              </a:r>
              <a:endParaRPr lang="en-US" sz="3600" b="1" noProof="1">
                <a:ln>
                  <a:prstDash val="solid"/>
                </a:ln>
                <a:gradFill rotWithShape="1">
                  <a:gsLst>
                    <a:gs pos="0">
                      <a:srgbClr val="000000">
                        <a:tint val="70000"/>
                        <a:satMod val="200000"/>
                      </a:srgbClr>
                    </a:gs>
                    <a:gs pos="40000">
                      <a:srgbClr val="000000">
                        <a:tint val="90000"/>
                        <a:satMod val="130000"/>
                      </a:srgbClr>
                    </a:gs>
                    <a:gs pos="50000">
                      <a:srgbClr val="000000">
                        <a:tint val="90000"/>
                        <a:satMod val="130000"/>
                      </a:srgbClr>
                    </a:gs>
                    <a:gs pos="68000">
                      <a:srgbClr val="000000">
                        <a:tint val="90000"/>
                        <a:satMod val="130000"/>
                      </a:srgbClr>
                    </a:gs>
                    <a:gs pos="100000">
                      <a:srgbClr val="000000">
                        <a:tint val="70000"/>
                        <a:satMod val="200000"/>
                      </a:srgbClr>
                    </a:gs>
                  </a:gsLst>
                  <a:lin ang="5400000"/>
                </a:gradFill>
                <a:effectLst>
                  <a:outerShdw blurRad="88000" dist="50800" dir="5040000" algn="tl">
                    <a:srgbClr val="000000">
                      <a:tint val="80000"/>
                      <a:satMod val="250000"/>
                      <a:alpha val="45000"/>
                    </a:srgbClr>
                  </a:outerShdw>
                </a:effectLst>
              </a:endParaRPr>
            </a:p>
          </p:txBody>
        </p:sp>
        <p:sp>
          <p:nvSpPr>
            <p:cNvPr id="12" name="Oval 12"/>
            <p:cNvSpPr>
              <a:spLocks noChangeArrowheads="1"/>
            </p:cNvSpPr>
            <p:nvPr/>
          </p:nvSpPr>
          <p:spPr bwMode="auto">
            <a:xfrm>
              <a:off x="880" y="1304"/>
              <a:ext cx="1816" cy="1808"/>
            </a:xfrm>
            <a:prstGeom prst="ellipse">
              <a:avLst/>
            </a:prstGeom>
            <a:noFill/>
            <a:ln w="28575">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Tree>
    <p:extLst>
      <p:ext uri="{BB962C8B-B14F-4D97-AF65-F5344CB8AC3E}">
        <p14:creationId xmlns:p14="http://schemas.microsoft.com/office/powerpoint/2010/main" val="369440312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union</a:t>
            </a:r>
            <a:endParaRPr lang="en-US" dirty="0"/>
          </a:p>
        </p:txBody>
      </p:sp>
      <p:sp>
        <p:nvSpPr>
          <p:cNvPr id="3" name="Content Placeholder 2"/>
          <p:cNvSpPr>
            <a:spLocks noGrp="1"/>
          </p:cNvSpPr>
          <p:nvPr>
            <p:ph idx="1"/>
          </p:nvPr>
        </p:nvSpPr>
        <p:spPr/>
        <p:txBody>
          <a:bodyPr>
            <a:normAutofit fontScale="92500" lnSpcReduction="10000"/>
          </a:bodyPr>
          <a:lstStyle/>
          <a:p>
            <a:endParaRPr lang="en-US" smtClean="0"/>
          </a:p>
          <a:p>
            <a:r>
              <a:rPr lang="en-US" smtClean="0"/>
              <a:t>union U</a:t>
            </a:r>
          </a:p>
          <a:p>
            <a:r>
              <a:rPr lang="en-US" smtClean="0"/>
              <a:t>{</a:t>
            </a:r>
          </a:p>
          <a:p>
            <a:pPr lvl="1"/>
            <a:r>
              <a:rPr lang="en-US" smtClean="0"/>
              <a:t>short s;</a:t>
            </a:r>
          </a:p>
          <a:p>
            <a:pPr lvl="1"/>
            <a:r>
              <a:rPr lang="en-US" smtClean="0"/>
              <a:t>long l;</a:t>
            </a:r>
          </a:p>
          <a:p>
            <a:pPr lvl="1"/>
            <a:r>
              <a:rPr lang="en-US" smtClean="0"/>
              <a:t>double d;</a:t>
            </a:r>
          </a:p>
          <a:p>
            <a:pPr lvl="1"/>
            <a:r>
              <a:rPr lang="en-US" smtClean="0"/>
              <a:t>char c;</a:t>
            </a:r>
          </a:p>
          <a:p>
            <a:r>
              <a:rPr lang="en-US" smtClean="0"/>
              <a:t>} u;</a:t>
            </a:r>
          </a:p>
          <a:p>
            <a:r>
              <a:rPr lang="en-US" smtClean="0"/>
              <a:t>u.s = 10;</a:t>
            </a:r>
          </a:p>
          <a:p>
            <a:r>
              <a:rPr lang="en-US" smtClean="0"/>
              <a:t>u.l = 10L;</a:t>
            </a:r>
          </a:p>
          <a:p>
            <a:r>
              <a:rPr lang="en-US" smtClean="0"/>
              <a:t>u.d = 10.01;</a:t>
            </a:r>
          </a:p>
          <a:p>
            <a:r>
              <a:rPr lang="en-US" smtClean="0"/>
              <a:t>u.c = '1';</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157</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71800" y="1981201"/>
            <a:ext cx="211953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724400" y="1858349"/>
            <a:ext cx="2743200" cy="3139321"/>
          </a:xfrm>
          <a:prstGeom prst="rect">
            <a:avLst/>
          </a:prstGeom>
        </p:spPr>
        <p:txBody>
          <a:bodyPr wrap="square">
            <a:spAutoFit/>
          </a:bodyPr>
          <a:lstStyle/>
          <a:p>
            <a:r>
              <a:rPr lang="en-US" b="1" dirty="0" err="1"/>
              <a:t>struct</a:t>
            </a:r>
            <a:r>
              <a:rPr lang="en-US" b="1" dirty="0"/>
              <a:t> S</a:t>
            </a:r>
          </a:p>
          <a:p>
            <a:r>
              <a:rPr lang="en-US" b="1" dirty="0"/>
              <a:t>{</a:t>
            </a:r>
          </a:p>
          <a:p>
            <a:pPr lvl="1"/>
            <a:r>
              <a:rPr lang="en-US" b="1" dirty="0"/>
              <a:t>short s;</a:t>
            </a:r>
          </a:p>
          <a:p>
            <a:pPr lvl="1"/>
            <a:r>
              <a:rPr lang="en-US" b="1" dirty="0"/>
              <a:t>long l;</a:t>
            </a:r>
          </a:p>
          <a:p>
            <a:pPr lvl="1"/>
            <a:r>
              <a:rPr lang="en-US" b="1" dirty="0"/>
              <a:t>double d;</a:t>
            </a:r>
          </a:p>
          <a:p>
            <a:pPr lvl="1"/>
            <a:r>
              <a:rPr lang="en-US" b="1" dirty="0"/>
              <a:t>char c;</a:t>
            </a:r>
          </a:p>
          <a:p>
            <a:r>
              <a:rPr lang="en-US" b="1" dirty="0"/>
              <a:t>} s;</a:t>
            </a:r>
          </a:p>
          <a:p>
            <a:r>
              <a:rPr lang="en-US" b="1" dirty="0" err="1"/>
              <a:t>s.s</a:t>
            </a:r>
            <a:r>
              <a:rPr lang="en-US" b="1" dirty="0"/>
              <a:t> = 10;</a:t>
            </a:r>
          </a:p>
          <a:p>
            <a:r>
              <a:rPr lang="en-US" b="1" dirty="0" err="1"/>
              <a:t>s.l</a:t>
            </a:r>
            <a:r>
              <a:rPr lang="en-US" b="1" dirty="0"/>
              <a:t> = 10L;</a:t>
            </a:r>
          </a:p>
          <a:p>
            <a:r>
              <a:rPr lang="en-US" b="1" dirty="0" err="1"/>
              <a:t>s.d</a:t>
            </a:r>
            <a:r>
              <a:rPr lang="en-US" b="1" dirty="0"/>
              <a:t> = 10.01;</a:t>
            </a:r>
          </a:p>
          <a:p>
            <a:r>
              <a:rPr lang="en-US" b="1" dirty="0" err="1"/>
              <a:t>s.c</a:t>
            </a:r>
            <a:r>
              <a:rPr lang="en-US" b="1" dirty="0"/>
              <a:t> = '1';</a:t>
            </a:r>
            <a:endParaRPr lang="en-US" dirty="0"/>
          </a:p>
        </p:txBody>
      </p:sp>
      <p:pic>
        <p:nvPicPr>
          <p:cNvPr id="1027"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48462" y="1886999"/>
            <a:ext cx="1633538" cy="350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660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Enumerated Types</a:t>
            </a:r>
            <a:endParaRPr lang="en-US" dirty="0"/>
          </a:p>
        </p:txBody>
      </p:sp>
      <p:sp>
        <p:nvSpPr>
          <p:cNvPr id="3" name="Content Placeholder 2"/>
          <p:cNvSpPr>
            <a:spLocks noGrp="1"/>
          </p:cNvSpPr>
          <p:nvPr>
            <p:ph idx="1"/>
          </p:nvPr>
        </p:nvSpPr>
        <p:spPr>
          <a:xfrm>
            <a:off x="228600" y="4419600"/>
            <a:ext cx="8839200" cy="1477963"/>
          </a:xfrm>
        </p:spPr>
        <p:txBody>
          <a:bodyPr/>
          <a:lstStyle/>
          <a:p>
            <a:r>
              <a:rPr lang="en-US" dirty="0" err="1"/>
              <a:t>enum</a:t>
            </a:r>
            <a:r>
              <a:rPr lang="en-US" dirty="0"/>
              <a:t> day { sun, </a:t>
            </a:r>
            <a:r>
              <a:rPr lang="en-US" dirty="0" err="1"/>
              <a:t>mon</a:t>
            </a:r>
            <a:r>
              <a:rPr lang="en-US" dirty="0"/>
              <a:t>, </a:t>
            </a:r>
            <a:r>
              <a:rPr lang="en-US" dirty="0" err="1"/>
              <a:t>tue</a:t>
            </a:r>
            <a:r>
              <a:rPr lang="en-US" dirty="0"/>
              <a:t>, wed, </a:t>
            </a:r>
            <a:r>
              <a:rPr lang="en-US" dirty="0" err="1"/>
              <a:t>thu</a:t>
            </a:r>
            <a:r>
              <a:rPr lang="en-US" dirty="0"/>
              <a:t>, </a:t>
            </a:r>
            <a:r>
              <a:rPr lang="en-US" dirty="0" err="1"/>
              <a:t>fri</a:t>
            </a:r>
            <a:r>
              <a:rPr lang="en-US" dirty="0"/>
              <a:t>, sat };</a:t>
            </a:r>
          </a:p>
          <a:p>
            <a:r>
              <a:rPr lang="en-US" dirty="0" err="1"/>
              <a:t>enum</a:t>
            </a:r>
            <a:r>
              <a:rPr lang="en-US" dirty="0"/>
              <a:t> day today = sun;</a:t>
            </a:r>
          </a:p>
          <a:p>
            <a:r>
              <a:rPr lang="en-US" dirty="0"/>
              <a:t>if(today == </a:t>
            </a:r>
            <a:r>
              <a:rPr lang="en-US" dirty="0" err="1"/>
              <a:t>mon</a:t>
            </a:r>
            <a:r>
              <a:rPr lang="en-US" dirty="0"/>
              <a:t>)</a:t>
            </a:r>
          </a:p>
        </p:txBody>
      </p:sp>
      <p:sp>
        <p:nvSpPr>
          <p:cNvPr id="4" name="Slide Number Placeholder 3"/>
          <p:cNvSpPr>
            <a:spLocks noGrp="1"/>
          </p:cNvSpPr>
          <p:nvPr>
            <p:ph type="sldNum" sz="quarter" idx="12"/>
          </p:nvPr>
        </p:nvSpPr>
        <p:spPr/>
        <p:txBody>
          <a:bodyPr/>
          <a:lstStyle/>
          <a:p>
            <a:fld id="{8786C6BC-55CD-4DA7-A85D-0461BDA2E211}" type="slidenum">
              <a:rPr lang="en-US" smtClean="0"/>
              <a:pPr/>
              <a:t>158</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6" name="Rectangle 5"/>
          <p:cNvSpPr/>
          <p:nvPr/>
        </p:nvSpPr>
        <p:spPr>
          <a:xfrm>
            <a:off x="304800" y="1447800"/>
            <a:ext cx="4572000" cy="2677656"/>
          </a:xfrm>
          <a:prstGeom prst="rect">
            <a:avLst/>
          </a:prstGeom>
        </p:spPr>
        <p:txBody>
          <a:bodyPr>
            <a:spAutoFit/>
          </a:bodyPr>
          <a:lstStyle/>
          <a:p>
            <a:r>
              <a:rPr lang="en-US" sz="2400" dirty="0"/>
              <a:t>#define sun 0</a:t>
            </a:r>
          </a:p>
          <a:p>
            <a:r>
              <a:rPr lang="en-US" sz="2400" dirty="0"/>
              <a:t>#define </a:t>
            </a:r>
            <a:r>
              <a:rPr lang="en-US" sz="2400" dirty="0" err="1"/>
              <a:t>mon</a:t>
            </a:r>
            <a:r>
              <a:rPr lang="en-US" sz="2400" dirty="0"/>
              <a:t> 1</a:t>
            </a:r>
          </a:p>
          <a:p>
            <a:r>
              <a:rPr lang="en-US" sz="2400" dirty="0"/>
              <a:t>#define </a:t>
            </a:r>
            <a:r>
              <a:rPr lang="en-US" sz="2400" dirty="0" err="1"/>
              <a:t>tue</a:t>
            </a:r>
            <a:r>
              <a:rPr lang="en-US" sz="2400" dirty="0"/>
              <a:t> 2</a:t>
            </a:r>
          </a:p>
          <a:p>
            <a:r>
              <a:rPr lang="en-US" sz="2400" dirty="0"/>
              <a:t>#define wed 3</a:t>
            </a:r>
          </a:p>
          <a:p>
            <a:r>
              <a:rPr lang="en-US" sz="2400" dirty="0"/>
              <a:t>#define </a:t>
            </a:r>
            <a:r>
              <a:rPr lang="en-US" sz="2400" dirty="0" err="1"/>
              <a:t>thu</a:t>
            </a:r>
            <a:r>
              <a:rPr lang="en-US" sz="2400" dirty="0"/>
              <a:t> 4</a:t>
            </a:r>
          </a:p>
          <a:p>
            <a:r>
              <a:rPr lang="en-US" sz="2400" dirty="0"/>
              <a:t>#define </a:t>
            </a:r>
            <a:r>
              <a:rPr lang="en-US" sz="2400" dirty="0" err="1"/>
              <a:t>fri</a:t>
            </a:r>
            <a:r>
              <a:rPr lang="en-US" sz="2400" dirty="0"/>
              <a:t> 5</a:t>
            </a:r>
          </a:p>
          <a:p>
            <a:r>
              <a:rPr lang="en-US" sz="2400" dirty="0"/>
              <a:t>#define sat 6</a:t>
            </a:r>
          </a:p>
        </p:txBody>
      </p:sp>
    </p:spTree>
    <p:extLst>
      <p:ext uri="{BB962C8B-B14F-4D97-AF65-F5344CB8AC3E}">
        <p14:creationId xmlns:p14="http://schemas.microsoft.com/office/powerpoint/2010/main" val="272858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Different Constants</a:t>
            </a:r>
            <a:endParaRPr lang="en-US" dirty="0"/>
          </a:p>
        </p:txBody>
      </p:sp>
      <p:sp>
        <p:nvSpPr>
          <p:cNvPr id="3" name="Content Placeholder 2"/>
          <p:cNvSpPr>
            <a:spLocks noGrp="1"/>
          </p:cNvSpPr>
          <p:nvPr>
            <p:ph idx="1"/>
          </p:nvPr>
        </p:nvSpPr>
        <p:spPr>
          <a:xfrm>
            <a:off x="228600" y="1371600"/>
            <a:ext cx="8839200" cy="4525963"/>
          </a:xfrm>
        </p:spPr>
        <p:txBody>
          <a:bodyPr/>
          <a:lstStyle/>
          <a:p>
            <a:r>
              <a:rPr lang="en-US"/>
              <a:t>enum day { sun = 5, mon, tue, wed, thu, fri, sat };</a:t>
            </a:r>
          </a:p>
          <a:p>
            <a:r>
              <a:rPr lang="en-US"/>
              <a:t>enum direction { north = 0, east = 90, south = 180, west = 270 };</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159</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2870821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3" name="Content Placeholder 2"/>
          <p:cNvSpPr>
            <a:spLocks noGrp="1"/>
          </p:cNvSpPr>
          <p:nvPr>
            <p:ph idx="1"/>
          </p:nvPr>
        </p:nvSpPr>
        <p:spPr/>
        <p:txBody>
          <a:bodyPr/>
          <a:lstStyle/>
          <a:p>
            <a:r>
              <a:rPr lang="en-US" smtClean="0"/>
              <a:t>#include &lt;stdio.h&gt;</a:t>
            </a:r>
          </a:p>
          <a:p>
            <a:r>
              <a:rPr lang="en-US" smtClean="0"/>
              <a:t>int main(void)</a:t>
            </a:r>
          </a:p>
          <a:p>
            <a:r>
              <a:rPr lang="en-US" smtClean="0"/>
              <a:t>{</a:t>
            </a:r>
          </a:p>
          <a:p>
            <a:pPr lvl="1"/>
            <a:r>
              <a:rPr lang="en-US" smtClean="0"/>
              <a:t>double f = 3.1416, g = 1.2e-5, h = 5000000000.0;</a:t>
            </a:r>
          </a:p>
          <a:p>
            <a:pPr lvl="1"/>
            <a:r>
              <a:rPr lang="en-US" smtClean="0"/>
              <a:t>printf("f=%lf g=%lf h=%lf\n", f, g, h);</a:t>
            </a:r>
          </a:p>
          <a:p>
            <a:pPr lvl="1"/>
            <a:r>
              <a:rPr lang="en-US" smtClean="0"/>
              <a:t>printf("f=%le g=%le h=%le\n", f, g, h);</a:t>
            </a:r>
          </a:p>
          <a:p>
            <a:pPr lvl="1"/>
            <a:r>
              <a:rPr lang="en-US" smtClean="0"/>
              <a:t>printf("f=%lg g=%lg h=%lg\n", f, g, h);</a:t>
            </a:r>
          </a:p>
          <a:p>
            <a:pPr lvl="1"/>
            <a:r>
              <a:rPr lang="en-US" smtClean="0"/>
              <a:t>printf("f=%7.2lf g=%.2le h=%.4lg\n", f, g, h);</a:t>
            </a:r>
          </a:p>
          <a:p>
            <a:pPr lvl="1"/>
            <a:r>
              <a:rPr lang="en-US" smtClean="0"/>
              <a:t>return 0;</a:t>
            </a:r>
          </a:p>
          <a:p>
            <a:r>
              <a:rPr lang="en-US" smtClean="0"/>
              <a:t>}</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16</a:t>
            </a:fld>
            <a:endParaRPr lang="en-US"/>
          </a:p>
        </p:txBody>
      </p:sp>
      <p:sp>
        <p:nvSpPr>
          <p:cNvPr id="6" name="Rectangle 5"/>
          <p:cNvSpPr/>
          <p:nvPr/>
        </p:nvSpPr>
        <p:spPr>
          <a:xfrm>
            <a:off x="3048000" y="5029200"/>
            <a:ext cx="6096000"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a:t>f=3.141600  </a:t>
            </a:r>
            <a:r>
              <a:rPr lang="en-US" sz="2000" b="1" dirty="0" smtClean="0"/>
              <a:t>g=0.000012 h=5000000000.000000</a:t>
            </a:r>
            <a:endParaRPr lang="en-US" sz="2000" b="1" dirty="0"/>
          </a:p>
          <a:p>
            <a:r>
              <a:rPr lang="en-US" sz="2000" b="1" dirty="0"/>
              <a:t>f=3.141600e+00 g=1.200000e-05 </a:t>
            </a:r>
            <a:r>
              <a:rPr lang="en-US" sz="2000" b="1" dirty="0" smtClean="0"/>
              <a:t> h=5.000000e+09</a:t>
            </a:r>
            <a:endParaRPr lang="en-US" sz="2000" b="1" dirty="0"/>
          </a:p>
          <a:p>
            <a:r>
              <a:rPr lang="en-US" sz="2000" b="1" dirty="0"/>
              <a:t>f=3.1416 g=1.2e-05 h=5e+09</a:t>
            </a:r>
          </a:p>
          <a:p>
            <a:r>
              <a:rPr lang="en-US" sz="2000" b="1" dirty="0"/>
              <a:t>f= 3.14 g=1.20e-05 h=5e+09</a:t>
            </a:r>
            <a:endParaRPr lang="en-US" sz="2000" dirty="0"/>
          </a:p>
        </p:txBody>
      </p:sp>
    </p:spTree>
    <p:extLst>
      <p:ext uri="{BB962C8B-B14F-4D97-AF65-F5344CB8AC3E}">
        <p14:creationId xmlns:p14="http://schemas.microsoft.com/office/powerpoint/2010/main" val="375144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6" name="Content Placeholder 5"/>
          <p:cNvSpPr>
            <a:spLocks noGrp="1"/>
          </p:cNvSpPr>
          <p:nvPr>
            <p:ph idx="1"/>
          </p:nvPr>
        </p:nvSpPr>
        <p:spPr/>
        <p:txBody>
          <a:bodyPr>
            <a:noAutofit/>
          </a:bodyPr>
          <a:lstStyle/>
          <a:p>
            <a:r>
              <a:rPr lang="en-US" sz="1800" dirty="0" err="1" smtClean="0"/>
              <a:t>enum</a:t>
            </a:r>
            <a:r>
              <a:rPr lang="en-US" sz="1800" dirty="0" smtClean="0"/>
              <a:t> direction heading = west;</a:t>
            </a:r>
          </a:p>
          <a:p>
            <a:r>
              <a:rPr lang="en-US" sz="1800" dirty="0" err="1" smtClean="0"/>
              <a:t>printf</a:t>
            </a:r>
            <a:r>
              <a:rPr lang="en-US" sz="1800" dirty="0" smtClean="0"/>
              <a:t>("your direction is currently ");</a:t>
            </a:r>
          </a:p>
          <a:p>
            <a:r>
              <a:rPr lang="en-US" sz="1800" dirty="0" smtClean="0"/>
              <a:t>switch(heading) {</a:t>
            </a:r>
          </a:p>
          <a:p>
            <a:pPr lvl="1"/>
            <a:r>
              <a:rPr lang="en-US" sz="1800" dirty="0" smtClean="0"/>
              <a:t>case north:</a:t>
            </a:r>
          </a:p>
          <a:p>
            <a:pPr lvl="1"/>
            <a:r>
              <a:rPr lang="en-US" sz="1800" dirty="0" err="1" smtClean="0"/>
              <a:t>printf</a:t>
            </a:r>
            <a:r>
              <a:rPr lang="en-US" sz="1800" dirty="0" smtClean="0"/>
              <a:t>("north\n");</a:t>
            </a:r>
          </a:p>
          <a:p>
            <a:pPr lvl="1"/>
            <a:r>
              <a:rPr lang="en-US" sz="1800" dirty="0" smtClean="0"/>
              <a:t>break;</a:t>
            </a:r>
          </a:p>
          <a:p>
            <a:pPr lvl="1"/>
            <a:r>
              <a:rPr lang="en-US" sz="1800" dirty="0" smtClean="0"/>
              <a:t>case east:</a:t>
            </a:r>
          </a:p>
          <a:p>
            <a:pPr lvl="1"/>
            <a:r>
              <a:rPr lang="en-US" sz="1800" dirty="0" err="1" smtClean="0"/>
              <a:t>printf</a:t>
            </a:r>
            <a:r>
              <a:rPr lang="en-US" sz="1800" dirty="0" smtClean="0"/>
              <a:t>("east\n");</a:t>
            </a:r>
          </a:p>
          <a:p>
            <a:pPr lvl="1"/>
            <a:r>
              <a:rPr lang="en-US" sz="1800" dirty="0" smtClean="0"/>
              <a:t>break;</a:t>
            </a:r>
          </a:p>
          <a:p>
            <a:pPr lvl="1"/>
            <a:r>
              <a:rPr lang="en-US" sz="1800" dirty="0" smtClean="0"/>
              <a:t>case west:</a:t>
            </a:r>
          </a:p>
          <a:p>
            <a:pPr lvl="1"/>
            <a:r>
              <a:rPr lang="en-US" sz="1800" dirty="0" err="1" smtClean="0"/>
              <a:t>printf</a:t>
            </a:r>
            <a:r>
              <a:rPr lang="en-US" sz="1800" dirty="0" smtClean="0"/>
              <a:t>("west\n");</a:t>
            </a:r>
          </a:p>
          <a:p>
            <a:pPr lvl="1"/>
            <a:r>
              <a:rPr lang="en-US" sz="1800" dirty="0" smtClean="0"/>
              <a:t>break;</a:t>
            </a:r>
          </a:p>
          <a:p>
            <a:pPr lvl="1"/>
            <a:r>
              <a:rPr lang="en-US" sz="1800" dirty="0" smtClean="0"/>
              <a:t>case south:</a:t>
            </a:r>
          </a:p>
          <a:p>
            <a:pPr lvl="1"/>
            <a:r>
              <a:rPr lang="en-US" sz="1800" dirty="0" err="1" smtClean="0"/>
              <a:t>printf</a:t>
            </a:r>
            <a:r>
              <a:rPr lang="en-US" sz="1800" dirty="0" smtClean="0"/>
              <a:t>("south\n");</a:t>
            </a:r>
          </a:p>
          <a:p>
            <a:pPr lvl="1"/>
            <a:r>
              <a:rPr lang="en-US" sz="1800" dirty="0" smtClean="0"/>
              <a:t>break;</a:t>
            </a:r>
          </a:p>
          <a:p>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160</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237383279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0" y="2245518"/>
            <a:ext cx="6553200" cy="1470025"/>
          </a:xfrm>
        </p:spPr>
        <p:txBody>
          <a:bodyPr/>
          <a:lstStyle/>
          <a:p>
            <a:r>
              <a:rPr lang="en-US" smtClean="0"/>
              <a:t>Dynamic memory</a:t>
            </a:r>
            <a:br>
              <a:rPr lang="en-US" smtClean="0"/>
            </a:br>
            <a:r>
              <a:rPr lang="en-US" smtClean="0"/>
              <a:t>Heap operations</a:t>
            </a:r>
            <a:endParaRPr lang="en-US" dirty="0"/>
          </a:p>
        </p:txBody>
      </p:sp>
      <p:sp>
        <p:nvSpPr>
          <p:cNvPr id="5" name="Subtitle 4"/>
          <p:cNvSpPr>
            <a:spLocks noGrp="1"/>
          </p:cNvSpPr>
          <p:nvPr>
            <p:ph type="subTitle" idx="1"/>
          </p:nvPr>
        </p:nvSpPr>
        <p:spPr>
          <a:xfrm>
            <a:off x="3505200" y="3886200"/>
            <a:ext cx="5638800" cy="2590800"/>
          </a:xfrm>
        </p:spPr>
        <p:txBody>
          <a:bodyPr>
            <a:normAutofit/>
          </a:bodyPr>
          <a:lstStyle/>
          <a:p>
            <a:pPr marL="457200" indent="-457200" algn="l">
              <a:buFont typeface="Arial" pitchFamily="34" charset="0"/>
              <a:buChar char="•"/>
            </a:pPr>
            <a:r>
              <a:rPr lang="en-US" b="1" dirty="0"/>
              <a:t>What is the Heap?</a:t>
            </a:r>
          </a:p>
          <a:p>
            <a:pPr marL="457200" indent="-457200" algn="l">
              <a:buFont typeface="Arial" pitchFamily="34" charset="0"/>
              <a:buChar char="•"/>
            </a:pPr>
            <a:r>
              <a:rPr lang="en-US" b="1" dirty="0"/>
              <a:t>Dynamic arrays</a:t>
            </a:r>
          </a:p>
          <a:p>
            <a:pPr marL="457200" indent="-457200" algn="l">
              <a:buFont typeface="Arial" pitchFamily="34" charset="0"/>
              <a:buChar char="•"/>
            </a:pPr>
            <a:r>
              <a:rPr lang="en-US" b="1" dirty="0"/>
              <a:t>The </a:t>
            </a:r>
            <a:r>
              <a:rPr lang="en-US" b="1" dirty="0" err="1"/>
              <a:t>calloc</a:t>
            </a:r>
            <a:r>
              <a:rPr lang="en-US" b="1" dirty="0"/>
              <a:t>/</a:t>
            </a:r>
            <a:r>
              <a:rPr lang="en-US" b="1" dirty="0" err="1"/>
              <a:t>malloc</a:t>
            </a:r>
            <a:r>
              <a:rPr lang="en-US" b="1" dirty="0"/>
              <a:t>/</a:t>
            </a:r>
            <a:r>
              <a:rPr lang="en-US" b="1" dirty="0" err="1"/>
              <a:t>realloc</a:t>
            </a:r>
            <a:r>
              <a:rPr lang="en-US" b="1" dirty="0"/>
              <a:t> and free routines</a:t>
            </a:r>
          </a:p>
          <a:p>
            <a:pPr marL="457200" indent="-457200" algn="l">
              <a:buFont typeface="Arial" pitchFamily="34" charset="0"/>
              <a:buChar char="•"/>
            </a:pPr>
            <a:r>
              <a:rPr lang="en-US" dirty="0"/>
              <a:t> </a:t>
            </a:r>
            <a:r>
              <a:rPr lang="en-US" b="1" dirty="0"/>
              <a:t>Dynamic arrays of arrays</a:t>
            </a:r>
          </a:p>
          <a:p>
            <a:pPr marL="457200" indent="-457200" algn="l">
              <a:buFont typeface="Arial" pitchFamily="34" charset="0"/>
              <a:buChar char="•"/>
            </a:pPr>
            <a:r>
              <a:rPr lang="en-US" b="1" dirty="0"/>
              <a:t>Dynamic data structures</a:t>
            </a:r>
            <a:endParaRPr lang="en-US" dirty="0"/>
          </a:p>
        </p:txBody>
      </p:sp>
      <p:sp>
        <p:nvSpPr>
          <p:cNvPr id="2" name="Footer Placeholder 1"/>
          <p:cNvSpPr>
            <a:spLocks noGrp="1"/>
          </p:cNvSpPr>
          <p:nvPr>
            <p:ph type="ftr" sz="quarter" idx="11"/>
          </p:nvPr>
        </p:nvSpPr>
        <p:spPr/>
        <p:txBody>
          <a:bodyPr/>
          <a:lstStyle/>
          <a:p>
            <a:r>
              <a:rPr lang="en-US" smtClean="0"/>
              <a:t>www.embeddedFab.com</a:t>
            </a:r>
            <a:endParaRPr lang="en-US" dirty="0"/>
          </a:p>
        </p:txBody>
      </p:sp>
      <p:sp>
        <p:nvSpPr>
          <p:cNvPr id="3" name="Slide Number Placeholder 2"/>
          <p:cNvSpPr>
            <a:spLocks noGrp="1"/>
          </p:cNvSpPr>
          <p:nvPr>
            <p:ph type="sldNum" sz="quarter" idx="12"/>
          </p:nvPr>
        </p:nvSpPr>
        <p:spPr/>
        <p:txBody>
          <a:bodyPr/>
          <a:lstStyle/>
          <a:p>
            <a:fld id="{8786C6BC-55CD-4DA7-A85D-0461BDA2E211}" type="slidenum">
              <a:rPr lang="en-US" smtClean="0"/>
              <a:pPr/>
              <a:t>161</a:t>
            </a:fld>
            <a:endParaRPr lang="en-US" dirty="0"/>
          </a:p>
        </p:txBody>
      </p:sp>
      <p:grpSp>
        <p:nvGrpSpPr>
          <p:cNvPr id="6" name="Group 14"/>
          <p:cNvGrpSpPr>
            <a:grpSpLocks/>
          </p:cNvGrpSpPr>
          <p:nvPr/>
        </p:nvGrpSpPr>
        <p:grpSpPr bwMode="auto">
          <a:xfrm>
            <a:off x="-838200" y="934243"/>
            <a:ext cx="5789613" cy="4475163"/>
            <a:chOff x="0" y="876"/>
            <a:chExt cx="3647" cy="2819"/>
          </a:xfrm>
        </p:grpSpPr>
        <p:pic>
          <p:nvPicPr>
            <p:cNvPr id="7" name="Picture 5" descr="magnifier"/>
            <p:cNvPicPr>
              <a:picLocks noChangeAspect="1" noChangeArrowheads="1"/>
            </p:cNvPicPr>
            <p:nvPr/>
          </p:nvPicPr>
          <p:blipFill>
            <a:blip r:embed="rId3">
              <a:extLst>
                <a:ext uri="{28A0092B-C50C-407E-A947-70E740481C1C}">
                  <a14:useLocalDpi xmlns:a14="http://schemas.microsoft.com/office/drawing/2010/main" val="0"/>
                </a:ext>
              </a:extLst>
            </a:blip>
            <a:srcRect l="2980"/>
            <a:stretch>
              <a:fillRect/>
            </a:stretch>
          </p:blipFill>
          <p:spPr bwMode="auto">
            <a:xfrm>
              <a:off x="0" y="876"/>
              <a:ext cx="3647" cy="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llipse 5"/>
            <p:cNvSpPr>
              <a:spLocks noChangeArrowheads="1"/>
            </p:cNvSpPr>
            <p:nvPr/>
          </p:nvSpPr>
          <p:spPr bwMode="auto">
            <a:xfrm flipH="1">
              <a:off x="919" y="1333"/>
              <a:ext cx="1762" cy="1737"/>
            </a:xfrm>
            <a:prstGeom prst="ellipse">
              <a:avLst/>
            </a:prstGeom>
            <a:gradFill rotWithShape="1">
              <a:gsLst>
                <a:gs pos="0">
                  <a:srgbClr val="DDDDDD">
                    <a:alpha val="85001"/>
                  </a:srgbClr>
                </a:gs>
                <a:gs pos="100000">
                  <a:srgbClr val="FFFFFF"/>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noProof="1">
                <a:solidFill>
                  <a:srgbClr val="000000"/>
                </a:solidFill>
              </a:endParaRPr>
            </a:p>
          </p:txBody>
        </p:sp>
        <p:sp>
          <p:nvSpPr>
            <p:cNvPr id="9" name="Textfeld 3"/>
            <p:cNvSpPr txBox="1">
              <a:spLocks noChangeArrowheads="1"/>
            </p:cNvSpPr>
            <p:nvPr/>
          </p:nvSpPr>
          <p:spPr bwMode="auto">
            <a:xfrm>
              <a:off x="912" y="1872"/>
              <a:ext cx="170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ctr"/>
              <a:r>
                <a:rPr lang="en-US" sz="3600" b="1" noProof="1" smtClean="0">
                  <a:ln>
                    <a:prstDash val="solid"/>
                  </a:ln>
                  <a:gradFill rotWithShape="1">
                    <a:gsLst>
                      <a:gs pos="0">
                        <a:srgbClr val="000000">
                          <a:tint val="70000"/>
                          <a:satMod val="200000"/>
                        </a:srgbClr>
                      </a:gs>
                      <a:gs pos="40000">
                        <a:srgbClr val="000000">
                          <a:tint val="90000"/>
                          <a:satMod val="130000"/>
                        </a:srgbClr>
                      </a:gs>
                      <a:gs pos="50000">
                        <a:srgbClr val="000000">
                          <a:tint val="90000"/>
                          <a:satMod val="130000"/>
                        </a:srgbClr>
                      </a:gs>
                      <a:gs pos="68000">
                        <a:srgbClr val="000000">
                          <a:tint val="90000"/>
                          <a:satMod val="130000"/>
                        </a:srgbClr>
                      </a:gs>
                      <a:gs pos="100000">
                        <a:srgbClr val="000000">
                          <a:tint val="70000"/>
                          <a:satMod val="200000"/>
                        </a:srgbClr>
                      </a:gs>
                    </a:gsLst>
                    <a:lin ang="5400000"/>
                  </a:gradFill>
                  <a:effectLst>
                    <a:outerShdw blurRad="88000" dist="50800" dir="5040000" algn="tl">
                      <a:srgbClr val="000000">
                        <a:tint val="80000"/>
                        <a:satMod val="250000"/>
                        <a:alpha val="45000"/>
                      </a:srgbClr>
                    </a:outerShdw>
                  </a:effectLst>
                </a:rPr>
                <a:t>CHAPTER 8</a:t>
              </a:r>
              <a:endParaRPr lang="en-US" sz="3600" b="1" noProof="1">
                <a:ln>
                  <a:prstDash val="solid"/>
                </a:ln>
                <a:gradFill rotWithShape="1">
                  <a:gsLst>
                    <a:gs pos="0">
                      <a:srgbClr val="000000">
                        <a:tint val="70000"/>
                        <a:satMod val="200000"/>
                      </a:srgbClr>
                    </a:gs>
                    <a:gs pos="40000">
                      <a:srgbClr val="000000">
                        <a:tint val="90000"/>
                        <a:satMod val="130000"/>
                      </a:srgbClr>
                    </a:gs>
                    <a:gs pos="50000">
                      <a:srgbClr val="000000">
                        <a:tint val="90000"/>
                        <a:satMod val="130000"/>
                      </a:srgbClr>
                    </a:gs>
                    <a:gs pos="68000">
                      <a:srgbClr val="000000">
                        <a:tint val="90000"/>
                        <a:satMod val="130000"/>
                      </a:srgbClr>
                    </a:gs>
                    <a:gs pos="100000">
                      <a:srgbClr val="000000">
                        <a:tint val="70000"/>
                        <a:satMod val="200000"/>
                      </a:srgbClr>
                    </a:gs>
                  </a:gsLst>
                  <a:lin ang="5400000"/>
                </a:gradFill>
                <a:effectLst>
                  <a:outerShdw blurRad="88000" dist="50800" dir="5040000" algn="tl">
                    <a:srgbClr val="000000">
                      <a:tint val="80000"/>
                      <a:satMod val="250000"/>
                      <a:alpha val="45000"/>
                    </a:srgbClr>
                  </a:outerShdw>
                </a:effectLst>
              </a:endParaRPr>
            </a:p>
          </p:txBody>
        </p:sp>
        <p:sp>
          <p:nvSpPr>
            <p:cNvPr id="10" name="Oval 12"/>
            <p:cNvSpPr>
              <a:spLocks noChangeArrowheads="1"/>
            </p:cNvSpPr>
            <p:nvPr/>
          </p:nvSpPr>
          <p:spPr bwMode="auto">
            <a:xfrm>
              <a:off x="880" y="1304"/>
              <a:ext cx="1816" cy="1808"/>
            </a:xfrm>
            <a:prstGeom prst="ellipse">
              <a:avLst/>
            </a:prstGeom>
            <a:noFill/>
            <a:ln w="28575">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Tree>
    <p:extLst>
      <p:ext uri="{BB962C8B-B14F-4D97-AF65-F5344CB8AC3E}">
        <p14:creationId xmlns:p14="http://schemas.microsoft.com/office/powerpoint/2010/main" val="356169920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Memory usage</a:t>
            </a:r>
            <a:endParaRPr lang="en-US" dirty="0"/>
          </a:p>
        </p:txBody>
      </p:sp>
      <p:sp>
        <p:nvSpPr>
          <p:cNvPr id="6" name="Content Placeholder 5"/>
          <p:cNvSpPr>
            <a:spLocks noGrp="1"/>
          </p:cNvSpPr>
          <p:nvPr>
            <p:ph idx="1"/>
          </p:nvPr>
        </p:nvSpPr>
        <p:spPr/>
        <p:txBody>
          <a:bodyPr/>
          <a:lstStyle/>
          <a:p>
            <a:r>
              <a:rPr lang="en-US" smtClean="0"/>
              <a:t>char var1=15;</a:t>
            </a:r>
          </a:p>
          <a:p>
            <a:r>
              <a:rPr lang="en-US" smtClean="0"/>
              <a:t>int fun(int var2){</a:t>
            </a:r>
          </a:p>
          <a:p>
            <a:r>
              <a:rPr lang="en-US" smtClean="0"/>
              <a:t>return (var1+var2);</a:t>
            </a:r>
          </a:p>
          <a:p>
            <a:r>
              <a:rPr lang="en-US" smtClean="0"/>
              <a:t>}</a:t>
            </a:r>
          </a:p>
          <a:p>
            <a:r>
              <a:rPr lang="en-US" smtClean="0"/>
              <a:t>main(){</a:t>
            </a:r>
          </a:p>
          <a:p>
            <a:r>
              <a:rPr lang="en-US" smtClean="0"/>
              <a:t>	int x;</a:t>
            </a:r>
          </a:p>
          <a:p>
            <a:r>
              <a:rPr lang="en-US" smtClean="0"/>
              <a:t>	char var2=2;</a:t>
            </a:r>
          </a:p>
          <a:p>
            <a:r>
              <a:rPr lang="en-US" smtClean="0"/>
              <a:t>	x=fun(var2);</a:t>
            </a:r>
          </a:p>
          <a:p>
            <a:r>
              <a:rPr lang="en-US" smtClean="0"/>
              <a:t>	printf(“%d”,x)</a:t>
            </a:r>
          </a:p>
          <a:p>
            <a:r>
              <a:rPr lang="en-US" smtClean="0"/>
              <a:t>}</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162</a:t>
            </a:fld>
            <a:endParaRPr lang="en-US"/>
          </a:p>
        </p:txBody>
      </p:sp>
      <p:sp>
        <p:nvSpPr>
          <p:cNvPr id="4" name="Footer Placeholder 3"/>
          <p:cNvSpPr>
            <a:spLocks noGrp="1"/>
          </p:cNvSpPr>
          <p:nvPr>
            <p:ph type="ftr" sz="quarter" idx="11"/>
          </p:nvPr>
        </p:nvSpPr>
        <p:spPr/>
        <p:txBody>
          <a:bodyPr/>
          <a:lstStyle/>
          <a:p>
            <a:r>
              <a:rPr lang="en-US" smtClean="0"/>
              <a:t>www.embeddedFab.com</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76400"/>
            <a:ext cx="1624013" cy="345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Curved Connector 8"/>
          <p:cNvCxnSpPr/>
          <p:nvPr/>
        </p:nvCxnSpPr>
        <p:spPr>
          <a:xfrm>
            <a:off x="3200400" y="1524000"/>
            <a:ext cx="2286000" cy="22098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14" idx="1"/>
          </p:cNvCxnSpPr>
          <p:nvPr/>
        </p:nvCxnSpPr>
        <p:spPr>
          <a:xfrm rot="10800000" flipH="1">
            <a:off x="3224980" y="2438400"/>
            <a:ext cx="2261419" cy="1543050"/>
          </a:xfrm>
          <a:prstGeom prst="curvedConnector3">
            <a:avLst>
              <a:gd name="adj1" fmla="val 22065"/>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ight Brace 13"/>
          <p:cNvSpPr/>
          <p:nvPr/>
        </p:nvSpPr>
        <p:spPr>
          <a:xfrm>
            <a:off x="2920181" y="3600450"/>
            <a:ext cx="3048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a:off x="3581400" y="3048000"/>
            <a:ext cx="3048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urved Connector 18"/>
          <p:cNvCxnSpPr>
            <a:stCxn id="17" idx="1"/>
          </p:cNvCxnSpPr>
          <p:nvPr/>
        </p:nvCxnSpPr>
        <p:spPr>
          <a:xfrm rot="10800000" flipH="1" flipV="1">
            <a:off x="3886199" y="4381500"/>
            <a:ext cx="1600199" cy="190500"/>
          </a:xfrm>
          <a:prstGeom prst="curvedConnector5">
            <a:avLst>
              <a:gd name="adj1" fmla="val 30875"/>
              <a:gd name="adj2" fmla="val 124516"/>
              <a:gd name="adj3" fmla="val 6904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a:off x="2514600" y="1905000"/>
            <a:ext cx="2971799" cy="7239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40" idx="3"/>
          </p:cNvCxnSpPr>
          <p:nvPr/>
        </p:nvCxnSpPr>
        <p:spPr>
          <a:xfrm>
            <a:off x="3429000" y="2395999"/>
            <a:ext cx="2057399" cy="204265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25" name="Rectangle 1024"/>
          <p:cNvSpPr/>
          <p:nvPr/>
        </p:nvSpPr>
        <p:spPr>
          <a:xfrm>
            <a:off x="0" y="1295400"/>
            <a:ext cx="3200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66800" y="1828800"/>
            <a:ext cx="1295401"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52499" y="3600450"/>
            <a:ext cx="1967682"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0" y="3048000"/>
            <a:ext cx="34290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0" y="1743997"/>
            <a:ext cx="3429000" cy="13040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486400" y="3114675"/>
            <a:ext cx="1524000"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Heap</a:t>
            </a:r>
            <a:endParaRPr lang="en-US" dirty="0"/>
          </a:p>
        </p:txBody>
      </p:sp>
    </p:spTree>
    <p:extLst>
      <p:ext uri="{BB962C8B-B14F-4D97-AF65-F5344CB8AC3E}">
        <p14:creationId xmlns:p14="http://schemas.microsoft.com/office/powerpoint/2010/main" val="87383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5"/>
                                        </p:tgtEl>
                                        <p:attrNameLst>
                                          <p:attrName>style.visibility</p:attrName>
                                        </p:attrNameLst>
                                      </p:cBhvr>
                                      <p:to>
                                        <p:strVal val="visible"/>
                                      </p:to>
                                    </p:set>
                                    <p:animEffect transition="in" filter="fade">
                                      <p:cBhvr>
                                        <p:cTn id="32" dur="500"/>
                                        <p:tgtEl>
                                          <p:spTgt spid="10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7"/>
                                        </p:tgtEl>
                                      </p:cBhvr>
                                    </p:animEffect>
                                    <p:set>
                                      <p:cBhvr>
                                        <p:cTn id="40" dur="1" fill="hold">
                                          <p:stCondLst>
                                            <p:cond delay="499"/>
                                          </p:stCondLst>
                                        </p:cTn>
                                        <p:tgtEl>
                                          <p:spTgt spid="17"/>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39"/>
                                        </p:tgtEl>
                                      </p:cBhvr>
                                    </p:animEffect>
                                    <p:set>
                                      <p:cBhvr>
                                        <p:cTn id="52" dur="1" fill="hold">
                                          <p:stCondLst>
                                            <p:cond delay="499"/>
                                          </p:stCondLst>
                                        </p:cTn>
                                        <p:tgtEl>
                                          <p:spTgt spid="3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025"/>
                                        </p:tgtEl>
                                      </p:cBhvr>
                                    </p:animEffect>
                                    <p:set>
                                      <p:cBhvr>
                                        <p:cTn id="58" dur="1" fill="hold">
                                          <p:stCondLst>
                                            <p:cond delay="499"/>
                                          </p:stCondLst>
                                        </p:cTn>
                                        <p:tgtEl>
                                          <p:spTgt spid="102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500"/>
                                        <p:tgtEl>
                                          <p:spTgt spid="3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1"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fade">
                                      <p:cBhvr>
                                        <p:cTn id="83" dur="500"/>
                                        <p:tgtEl>
                                          <p:spTgt spid="3"/>
                                        </p:tgtEl>
                                      </p:cBhvr>
                                    </p:animEffect>
                                  </p:childTnLst>
                                </p:cTn>
                              </p:par>
                            </p:childTnLst>
                          </p:cTn>
                        </p:par>
                        <p:par>
                          <p:cTn id="84" fill="hold">
                            <p:stCondLst>
                              <p:cond delay="500"/>
                            </p:stCondLst>
                            <p:childTnLst>
                              <p:par>
                                <p:cTn id="85" presetID="6" presetClass="emph" presetSubtype="0" fill="hold" grpId="0" nodeType="afterEffect">
                                  <p:stCondLst>
                                    <p:cond delay="0"/>
                                  </p:stCondLst>
                                  <p:childTnLst>
                                    <p:animScale>
                                      <p:cBhvr>
                                        <p:cTn id="8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7" grpId="1" animBg="1"/>
      <p:bldP spid="1025" grpId="0" animBg="1"/>
      <p:bldP spid="1025" grpId="1" animBg="1"/>
      <p:bldP spid="37" grpId="0" animBg="1"/>
      <p:bldP spid="38" grpId="0" animBg="1"/>
      <p:bldP spid="38" grpId="1" animBg="1"/>
      <p:bldP spid="39" grpId="0" animBg="1"/>
      <p:bldP spid="39" grpId="1" animBg="1"/>
      <p:bldP spid="40" grpId="0" animBg="1"/>
      <p:bldP spid="3" grpId="0" animBg="1"/>
      <p:bldP spid="3" grpId="1"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Stack Versus Heap</a:t>
            </a:r>
            <a:endParaRPr lang="en-US" dirty="0"/>
          </a:p>
        </p:txBody>
      </p:sp>
      <p:sp>
        <p:nvSpPr>
          <p:cNvPr id="3" name="Content Placeholder 2"/>
          <p:cNvSpPr>
            <a:spLocks noGrp="1"/>
          </p:cNvSpPr>
          <p:nvPr>
            <p:ph idx="1"/>
          </p:nvPr>
        </p:nvSpPr>
        <p:spPr/>
        <p:txBody>
          <a:bodyPr/>
          <a:lstStyle/>
          <a:p>
            <a:r>
              <a:rPr lang="en-US" smtClean="0"/>
              <a:t>Stack: provides storage for local variables, alters size as the program executes</a:t>
            </a:r>
          </a:p>
          <a:p>
            <a:endParaRPr lang="en-US" smtClean="0"/>
          </a:p>
          <a:p>
            <a:endParaRPr lang="en-US" smtClean="0"/>
          </a:p>
          <a:p>
            <a:r>
              <a:rPr lang="en-US" smtClean="0"/>
              <a:t>Heap:  “dynamic memory”  the heap is available for us to use and may alter size as the program executes</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163</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99909323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memory Versus Arrays</a:t>
            </a:r>
            <a:endParaRPr lang="en-US" dirty="0"/>
          </a:p>
        </p:txBody>
      </p:sp>
      <p:sp>
        <p:nvSpPr>
          <p:cNvPr id="3" name="Content Placeholder 2"/>
          <p:cNvSpPr>
            <a:spLocks noGrp="1"/>
          </p:cNvSpPr>
          <p:nvPr>
            <p:ph idx="1"/>
          </p:nvPr>
        </p:nvSpPr>
        <p:spPr/>
        <p:txBody>
          <a:bodyPr/>
          <a:lstStyle/>
          <a:p>
            <a:r>
              <a:rPr lang="en-US" smtClean="0"/>
              <a:t>Arrays </a:t>
            </a:r>
          </a:p>
          <a:p>
            <a:pPr lvl="1"/>
            <a:r>
              <a:rPr lang="en-US" smtClean="0"/>
              <a:t>Have a fundamental problem – their size must be fixed when the program is written </a:t>
            </a:r>
          </a:p>
          <a:p>
            <a:pPr lvl="1"/>
            <a:r>
              <a:rPr lang="en-US" smtClean="0"/>
              <a:t>There is no way to increase (or decrease) the size of an array once the program is compiled</a:t>
            </a:r>
          </a:p>
          <a:p>
            <a:pPr lvl="1"/>
            <a:r>
              <a:rPr lang="en-US" smtClean="0"/>
              <a:t>Ex: int a[100];</a:t>
            </a:r>
          </a:p>
          <a:p>
            <a:r>
              <a:rPr lang="en-US" smtClean="0"/>
              <a:t>Dynamic </a:t>
            </a:r>
          </a:p>
          <a:p>
            <a:pPr lvl="1"/>
            <a:r>
              <a:rPr lang="en-US" smtClean="0"/>
              <a:t>Are different, their size is fixed at run time and may be changed as often as required, Only a pointer is required</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164</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139970560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allocate</a:t>
            </a:r>
            <a:endParaRPr lang="en-US" dirty="0"/>
          </a:p>
        </p:txBody>
      </p:sp>
      <p:sp>
        <p:nvSpPr>
          <p:cNvPr id="3" name="Content Placeholder 2"/>
          <p:cNvSpPr>
            <a:spLocks noGrp="1"/>
          </p:cNvSpPr>
          <p:nvPr>
            <p:ph idx="1"/>
          </p:nvPr>
        </p:nvSpPr>
        <p:spPr/>
        <p:txBody>
          <a:bodyPr/>
          <a:lstStyle/>
          <a:p>
            <a:r>
              <a:rPr lang="en-US" smtClean="0"/>
              <a:t>#include &lt;stdlib.h&gt;</a:t>
            </a:r>
          </a:p>
          <a:p>
            <a:r>
              <a:rPr lang="en-US" smtClean="0"/>
              <a:t>void *malloc(size_t size);</a:t>
            </a:r>
          </a:p>
          <a:p>
            <a:r>
              <a:rPr lang="en-US" smtClean="0"/>
              <a:t>void *calloc(number_of_elements, size_per_element);</a:t>
            </a:r>
          </a:p>
          <a:p>
            <a:r>
              <a:rPr lang="en-US" smtClean="0"/>
              <a:t>It return pointer to void</a:t>
            </a:r>
          </a:p>
          <a:p>
            <a:r>
              <a:rPr lang="en-US" smtClean="0"/>
              <a:t>If no available size in memory then it return NULL so we must check it before using it</a:t>
            </a:r>
          </a:p>
          <a:p>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165</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426389631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3" name="Content Placeholder 2"/>
          <p:cNvSpPr>
            <a:spLocks noGrp="1"/>
          </p:cNvSpPr>
          <p:nvPr>
            <p:ph idx="1"/>
          </p:nvPr>
        </p:nvSpPr>
        <p:spPr>
          <a:xfrm>
            <a:off x="152400" y="1600200"/>
            <a:ext cx="8839200" cy="4525963"/>
          </a:xfrm>
        </p:spPr>
        <p:txBody>
          <a:bodyPr>
            <a:normAutofit/>
          </a:bodyPr>
          <a:lstStyle/>
          <a:p>
            <a:r>
              <a:rPr lang="en-US" sz="2000" dirty="0" smtClean="0"/>
              <a:t>int main (void){</a:t>
            </a:r>
            <a:endParaRPr lang="en-US" sz="2000" dirty="0"/>
          </a:p>
          <a:p>
            <a:r>
              <a:rPr lang="en-US" sz="2000" dirty="0" smtClean="0"/>
              <a:t>	int </a:t>
            </a:r>
            <a:r>
              <a:rPr lang="en-US" sz="2000" dirty="0" err="1" smtClean="0"/>
              <a:t>size,i</a:t>
            </a:r>
            <a:r>
              <a:rPr lang="en-US" sz="2000" dirty="0" smtClean="0"/>
              <a:t>;</a:t>
            </a:r>
            <a:endParaRPr lang="en-US" sz="2000" dirty="0"/>
          </a:p>
          <a:p>
            <a:r>
              <a:rPr lang="en-US" sz="2000" dirty="0" smtClean="0"/>
              <a:t>	int *</a:t>
            </a:r>
            <a:r>
              <a:rPr lang="en-US" sz="2000" dirty="0" err="1" smtClean="0"/>
              <a:t>pDyArray</a:t>
            </a:r>
            <a:r>
              <a:rPr lang="en-US" sz="2000" dirty="0" smtClean="0"/>
              <a:t>;</a:t>
            </a:r>
            <a:endParaRPr lang="en-US" sz="2000" dirty="0"/>
          </a:p>
          <a:p>
            <a:r>
              <a:rPr lang="en-US" sz="2000" dirty="0" smtClean="0"/>
              <a:t>	</a:t>
            </a:r>
            <a:r>
              <a:rPr lang="en-US" sz="2000" dirty="0" err="1" smtClean="0"/>
              <a:t>scanf</a:t>
            </a:r>
            <a:r>
              <a:rPr lang="en-US" sz="2000" dirty="0" smtClean="0"/>
              <a:t>("%</a:t>
            </a:r>
            <a:r>
              <a:rPr lang="en-US" sz="2000" dirty="0" err="1" smtClean="0"/>
              <a:t>d",&amp;size</a:t>
            </a:r>
            <a:r>
              <a:rPr lang="en-US" sz="2000" dirty="0" smtClean="0"/>
              <a:t>);//# int I want to reserve </a:t>
            </a:r>
            <a:endParaRPr lang="en-US" sz="2000" dirty="0"/>
          </a:p>
          <a:p>
            <a:r>
              <a:rPr lang="en-US" sz="2000" dirty="0" smtClean="0"/>
              <a:t>	</a:t>
            </a:r>
            <a:r>
              <a:rPr lang="en-US" sz="2000" dirty="0" err="1" smtClean="0"/>
              <a:t>pDyArray</a:t>
            </a:r>
            <a:r>
              <a:rPr lang="en-US" sz="2000" dirty="0" smtClean="0"/>
              <a:t>=(int*)  </a:t>
            </a:r>
            <a:r>
              <a:rPr lang="en-US" sz="2000" dirty="0" err="1" smtClean="0"/>
              <a:t>malloc</a:t>
            </a:r>
            <a:r>
              <a:rPr lang="en-US" sz="2000" dirty="0" smtClean="0"/>
              <a:t>(size); </a:t>
            </a:r>
            <a:endParaRPr lang="en-US" sz="2000" dirty="0"/>
          </a:p>
          <a:p>
            <a:r>
              <a:rPr lang="en-US" sz="2000" dirty="0" smtClean="0"/>
              <a:t>	for (i=</a:t>
            </a:r>
            <a:r>
              <a:rPr lang="en-US" sz="2000" dirty="0" err="1" smtClean="0"/>
              <a:t>size;i</a:t>
            </a:r>
            <a:r>
              <a:rPr lang="en-US" sz="2000" dirty="0" smtClean="0"/>
              <a:t>&gt;0;i--)</a:t>
            </a:r>
            <a:endParaRPr lang="en-US" sz="2000" dirty="0"/>
          </a:p>
          <a:p>
            <a:r>
              <a:rPr lang="en-US" sz="2000" dirty="0" smtClean="0"/>
              <a:t>		</a:t>
            </a:r>
            <a:r>
              <a:rPr lang="en-US" sz="2000" dirty="0" err="1" smtClean="0"/>
              <a:t>pDyArray</a:t>
            </a:r>
            <a:r>
              <a:rPr lang="en-US" sz="2000" dirty="0" smtClean="0"/>
              <a:t>[i-1]=i;</a:t>
            </a:r>
            <a:endParaRPr lang="en-US" sz="2000" dirty="0"/>
          </a:p>
          <a:p>
            <a:r>
              <a:rPr lang="en-US" sz="2000" dirty="0" smtClean="0"/>
              <a:t>	for (i=0;i&lt;</a:t>
            </a:r>
            <a:r>
              <a:rPr lang="en-US" sz="2000" dirty="0" err="1" smtClean="0"/>
              <a:t>size;i</a:t>
            </a:r>
            <a:r>
              <a:rPr lang="en-US" sz="2000" dirty="0" smtClean="0"/>
              <a:t>++,</a:t>
            </a:r>
            <a:r>
              <a:rPr lang="en-US" sz="2000" dirty="0" err="1" smtClean="0"/>
              <a:t>pDyArray</a:t>
            </a:r>
            <a:r>
              <a:rPr lang="en-US" sz="2000" dirty="0" smtClean="0"/>
              <a:t>++) </a:t>
            </a:r>
            <a:endParaRPr lang="en-US" sz="2000" dirty="0"/>
          </a:p>
          <a:p>
            <a:r>
              <a:rPr lang="en-US" sz="2000" dirty="0" smtClean="0"/>
              <a:t>		</a:t>
            </a:r>
            <a:r>
              <a:rPr lang="en-US" sz="2000" dirty="0" err="1" smtClean="0"/>
              <a:t>printf</a:t>
            </a:r>
            <a:r>
              <a:rPr lang="en-US" sz="2000" dirty="0" smtClean="0"/>
              <a:t>("%d",*</a:t>
            </a:r>
            <a:r>
              <a:rPr lang="en-US" sz="2000" dirty="0" err="1" smtClean="0"/>
              <a:t>pDyArray</a:t>
            </a:r>
            <a:r>
              <a:rPr lang="en-US" sz="2000" dirty="0" smtClean="0"/>
              <a:t>);</a:t>
            </a:r>
            <a:endParaRPr lang="en-US" sz="2000" dirty="0"/>
          </a:p>
          <a:p>
            <a:r>
              <a:rPr lang="en-US" sz="2000" dirty="0" smtClean="0"/>
              <a:t>return 0;</a:t>
            </a:r>
            <a:endParaRPr lang="en-US" sz="2000" dirty="0"/>
          </a:p>
          <a:p>
            <a:r>
              <a:rPr lang="en-US" sz="2000" dirty="0" smtClean="0"/>
              <a:t>}</a:t>
            </a:r>
            <a:endParaRPr lang="en-US" sz="2000" dirty="0"/>
          </a:p>
          <a:p>
            <a:endParaRPr lang="en-US" sz="2000"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166</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6" name="Rectangle 5"/>
          <p:cNvSpPr/>
          <p:nvPr/>
        </p:nvSpPr>
        <p:spPr>
          <a:xfrm>
            <a:off x="5105400" y="1917458"/>
            <a:ext cx="3330784"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smtClean="0"/>
              <a:t>you </a:t>
            </a:r>
            <a:r>
              <a:rPr lang="en-US" dirty="0"/>
              <a:t>must make casting </a:t>
            </a:r>
            <a:r>
              <a:rPr lang="en-US" dirty="0" smtClean="0"/>
              <a:t> from void</a:t>
            </a:r>
            <a:endParaRPr lang="en-US" dirty="0"/>
          </a:p>
        </p:txBody>
      </p:sp>
      <p:sp>
        <p:nvSpPr>
          <p:cNvPr id="7" name="Rectangle 6"/>
          <p:cNvSpPr/>
          <p:nvPr/>
        </p:nvSpPr>
        <p:spPr>
          <a:xfrm>
            <a:off x="5646942" y="3314700"/>
            <a:ext cx="2593402"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values put </a:t>
            </a:r>
            <a:r>
              <a:rPr lang="en-US" dirty="0" err="1"/>
              <a:t>malloc</a:t>
            </a:r>
            <a:r>
              <a:rPr lang="en-US" dirty="0"/>
              <a:t>(size*2</a:t>
            </a:r>
            <a:r>
              <a:rPr lang="en-US" dirty="0" smtClean="0"/>
              <a:t>) </a:t>
            </a:r>
          </a:p>
        </p:txBody>
      </p:sp>
      <p:sp>
        <p:nvSpPr>
          <p:cNvPr id="8" name="Rectangle 7"/>
          <p:cNvSpPr/>
          <p:nvPr/>
        </p:nvSpPr>
        <p:spPr>
          <a:xfrm>
            <a:off x="5623294" y="2794337"/>
            <a:ext cx="1414490"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smtClean="0"/>
              <a:t>Size is #bytes</a:t>
            </a:r>
            <a:endParaRPr lang="en-US" dirty="0"/>
          </a:p>
        </p:txBody>
      </p:sp>
      <p:sp>
        <p:nvSpPr>
          <p:cNvPr id="9" name="Rectangle 8"/>
          <p:cNvSpPr/>
          <p:nvPr/>
        </p:nvSpPr>
        <p:spPr>
          <a:xfrm>
            <a:off x="4953000" y="4216243"/>
            <a:ext cx="406717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you </a:t>
            </a:r>
            <a:r>
              <a:rPr lang="en-US" dirty="0"/>
              <a:t>can't know the place of the memory again</a:t>
            </a:r>
          </a:p>
        </p:txBody>
      </p:sp>
      <p:cxnSp>
        <p:nvCxnSpPr>
          <p:cNvPr id="11" name="Straight Arrow Connector 10"/>
          <p:cNvCxnSpPr/>
          <p:nvPr/>
        </p:nvCxnSpPr>
        <p:spPr>
          <a:xfrm flipH="1">
            <a:off x="2362200" y="2102124"/>
            <a:ext cx="2743200" cy="692213"/>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3" name="Straight Arrow Connector 12"/>
          <p:cNvCxnSpPr>
            <a:stCxn id="8" idx="1"/>
          </p:cNvCxnSpPr>
          <p:nvPr/>
        </p:nvCxnSpPr>
        <p:spPr>
          <a:xfrm flipH="1">
            <a:off x="3505200" y="2979003"/>
            <a:ext cx="2118094"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6" name="Rectangle 14"/>
          <p:cNvSpPr>
            <a:spLocks noChangeArrowheads="1"/>
          </p:cNvSpPr>
          <p:nvPr/>
        </p:nvSpPr>
        <p:spPr bwMode="gray">
          <a:xfrm>
            <a:off x="7239000" y="2895600"/>
            <a:ext cx="101917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dirty="0" smtClean="0">
                <a:solidFill>
                  <a:schemeClr val="bg1"/>
                </a:solidFill>
              </a:rPr>
              <a:t>Worning </a:t>
            </a:r>
          </a:p>
        </p:txBody>
      </p:sp>
      <p:cxnSp>
        <p:nvCxnSpPr>
          <p:cNvPr id="18" name="Straight Arrow Connector 17"/>
          <p:cNvCxnSpPr>
            <a:stCxn id="9" idx="1"/>
          </p:cNvCxnSpPr>
          <p:nvPr/>
        </p:nvCxnSpPr>
        <p:spPr>
          <a:xfrm flipH="1" flipV="1">
            <a:off x="3733800" y="3902333"/>
            <a:ext cx="1219200" cy="63707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22" name="Rectangle 21"/>
          <p:cNvSpPr/>
          <p:nvPr/>
        </p:nvSpPr>
        <p:spPr>
          <a:xfrm>
            <a:off x="3352800" y="954126"/>
            <a:ext cx="427540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Declare a pointer with the type of elements</a:t>
            </a:r>
          </a:p>
        </p:txBody>
      </p:sp>
      <p:cxnSp>
        <p:nvCxnSpPr>
          <p:cNvPr id="24" name="Straight Arrow Connector 23"/>
          <p:cNvCxnSpPr/>
          <p:nvPr/>
        </p:nvCxnSpPr>
        <p:spPr>
          <a:xfrm flipH="1">
            <a:off x="2362200" y="1138792"/>
            <a:ext cx="990600" cy="96333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25" name="Rectangle 24"/>
          <p:cNvSpPr/>
          <p:nvPr/>
        </p:nvSpPr>
        <p:spPr>
          <a:xfrm>
            <a:off x="3733800" y="1435792"/>
            <a:ext cx="3987117"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b="1" dirty="0" smtClean="0"/>
              <a:t>Initialize </a:t>
            </a:r>
            <a:r>
              <a:rPr lang="en-US" b="1" dirty="0"/>
              <a:t>the pointer via </a:t>
            </a:r>
            <a:r>
              <a:rPr lang="en-US" b="1" dirty="0" err="1"/>
              <a:t>calloc</a:t>
            </a:r>
            <a:r>
              <a:rPr lang="en-US" b="1" dirty="0"/>
              <a:t> or </a:t>
            </a:r>
            <a:r>
              <a:rPr lang="en-US" b="1" dirty="0" err="1"/>
              <a:t>malloc</a:t>
            </a:r>
            <a:endParaRPr lang="en-US" dirty="0"/>
          </a:p>
        </p:txBody>
      </p:sp>
      <p:cxnSp>
        <p:nvCxnSpPr>
          <p:cNvPr id="27" name="Straight Arrow Connector 26"/>
          <p:cNvCxnSpPr/>
          <p:nvPr/>
        </p:nvCxnSpPr>
        <p:spPr>
          <a:xfrm flipH="1">
            <a:off x="2857500" y="1620458"/>
            <a:ext cx="876300" cy="1173879"/>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0" name="Rectangle 29"/>
          <p:cNvSpPr/>
          <p:nvPr/>
        </p:nvSpPr>
        <p:spPr>
          <a:xfrm>
            <a:off x="1219200" y="510540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smtClean="0"/>
              <a:t>we </a:t>
            </a:r>
            <a:r>
              <a:rPr lang="en-US" dirty="0"/>
              <a:t>finished the program without freeing the memory then no one can use it</a:t>
            </a:r>
          </a:p>
        </p:txBody>
      </p:sp>
      <p:sp>
        <p:nvSpPr>
          <p:cNvPr id="31" name="Rectangle 14"/>
          <p:cNvSpPr>
            <a:spLocks noChangeArrowheads="1"/>
          </p:cNvSpPr>
          <p:nvPr/>
        </p:nvSpPr>
        <p:spPr bwMode="gray">
          <a:xfrm>
            <a:off x="2057400" y="4653024"/>
            <a:ext cx="101917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dirty="0" smtClean="0">
                <a:solidFill>
                  <a:schemeClr val="bg1"/>
                </a:solidFill>
              </a:rPr>
              <a:t>Worning </a:t>
            </a:r>
          </a:p>
        </p:txBody>
      </p:sp>
      <p:sp>
        <p:nvSpPr>
          <p:cNvPr id="32" name="Rectangle 14"/>
          <p:cNvSpPr>
            <a:spLocks noChangeArrowheads="1"/>
          </p:cNvSpPr>
          <p:nvPr/>
        </p:nvSpPr>
        <p:spPr bwMode="gray">
          <a:xfrm>
            <a:off x="8001000" y="3848100"/>
            <a:ext cx="101917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dirty="0" smtClean="0">
                <a:solidFill>
                  <a:schemeClr val="bg1"/>
                </a:solidFill>
              </a:rPr>
              <a:t>Worning </a:t>
            </a:r>
          </a:p>
        </p:txBody>
      </p:sp>
      <p:sp>
        <p:nvSpPr>
          <p:cNvPr id="33" name="Rectangle 32"/>
          <p:cNvSpPr/>
          <p:nvPr/>
        </p:nvSpPr>
        <p:spPr>
          <a:xfrm>
            <a:off x="6105443" y="5348226"/>
            <a:ext cx="303855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We didn’t check if the pointer is valid</a:t>
            </a:r>
            <a:endParaRPr lang="en-US" dirty="0"/>
          </a:p>
        </p:txBody>
      </p:sp>
      <p:sp>
        <p:nvSpPr>
          <p:cNvPr id="34" name="Rectangle 14"/>
          <p:cNvSpPr>
            <a:spLocks noChangeArrowheads="1"/>
          </p:cNvSpPr>
          <p:nvPr/>
        </p:nvSpPr>
        <p:spPr bwMode="gray">
          <a:xfrm>
            <a:off x="6943643" y="4895850"/>
            <a:ext cx="101917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dirty="0" smtClean="0">
                <a:solidFill>
                  <a:schemeClr val="bg1"/>
                </a:solidFill>
              </a:rPr>
              <a:t>Worning </a:t>
            </a:r>
          </a:p>
        </p:txBody>
      </p:sp>
    </p:spTree>
    <p:extLst>
      <p:ext uri="{BB962C8B-B14F-4D97-AF65-F5344CB8AC3E}">
        <p14:creationId xmlns:p14="http://schemas.microsoft.com/office/powerpoint/2010/main" val="245217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2" presetClass="entr" presetSubtype="2"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1+#ppt_w/2"/>
                                          </p:val>
                                        </p:tav>
                                        <p:tav tm="100000">
                                          <p:val>
                                            <p:strVal val="#ppt_x"/>
                                          </p:val>
                                        </p:tav>
                                      </p:tavLst>
                                    </p:anim>
                                    <p:anim calcmode="lin" valueType="num">
                                      <p:cBhvr additive="base">
                                        <p:cTn id="4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1+#ppt_w/2"/>
                                          </p:val>
                                        </p:tav>
                                        <p:tav tm="100000">
                                          <p:val>
                                            <p:strVal val="#ppt_x"/>
                                          </p:val>
                                        </p:tav>
                                      </p:tavLst>
                                    </p:anim>
                                    <p:anim calcmode="lin" valueType="num">
                                      <p:cBhvr additive="base">
                                        <p:cTn id="53"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2" presetClass="entr" presetSubtype="2"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1+#ppt_w/2"/>
                                          </p:val>
                                        </p:tav>
                                        <p:tav tm="100000">
                                          <p:val>
                                            <p:strVal val="#ppt_x"/>
                                          </p:val>
                                        </p:tav>
                                      </p:tavLst>
                                    </p:anim>
                                    <p:anim calcmode="lin" valueType="num">
                                      <p:cBhvr additive="base">
                                        <p:cTn id="6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2" presetClass="entr" presetSubtype="2"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1+#ppt_w/2"/>
                                          </p:val>
                                        </p:tav>
                                        <p:tav tm="100000">
                                          <p:val>
                                            <p:strVal val="#ppt_x"/>
                                          </p:val>
                                        </p:tav>
                                      </p:tavLst>
                                    </p:anim>
                                    <p:anim calcmode="lin" valueType="num">
                                      <p:cBhvr additive="base">
                                        <p:cTn id="71"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6" grpId="0" animBg="1"/>
      <p:bldP spid="22" grpId="0" animBg="1"/>
      <p:bldP spid="25" grpId="0" animBg="1"/>
      <p:bldP spid="30" grpId="0" animBg="1"/>
      <p:bldP spid="31" grpId="0" animBg="1"/>
      <p:bldP spid="32" grpId="0" animBg="1"/>
      <p:bldP spid="33" grpId="0" animBg="1"/>
      <p:bldP spid="34"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correction</a:t>
            </a:r>
            <a:endParaRPr lang="en-US" dirty="0"/>
          </a:p>
        </p:txBody>
      </p:sp>
      <p:sp>
        <p:nvSpPr>
          <p:cNvPr id="3" name="Content Placeholder 2"/>
          <p:cNvSpPr>
            <a:spLocks noGrp="1"/>
          </p:cNvSpPr>
          <p:nvPr>
            <p:ph idx="1"/>
          </p:nvPr>
        </p:nvSpPr>
        <p:spPr>
          <a:xfrm>
            <a:off x="228600" y="1371600"/>
            <a:ext cx="8991600" cy="4525963"/>
          </a:xfrm>
        </p:spPr>
        <p:txBody>
          <a:bodyPr>
            <a:normAutofit/>
          </a:bodyPr>
          <a:lstStyle/>
          <a:p>
            <a:r>
              <a:rPr lang="en-US" sz="1800" dirty="0" smtClean="0"/>
              <a:t>int main (void){</a:t>
            </a:r>
            <a:endParaRPr lang="en-US" sz="1800"/>
          </a:p>
          <a:p>
            <a:r>
              <a:rPr lang="en-US" sz="1800" dirty="0" smtClean="0"/>
              <a:t>	int </a:t>
            </a:r>
            <a:r>
              <a:rPr lang="en-US" sz="1800" dirty="0" err="1" smtClean="0"/>
              <a:t>size,i</a:t>
            </a:r>
            <a:r>
              <a:rPr lang="en-US" sz="1800" dirty="0" smtClean="0"/>
              <a:t>;</a:t>
            </a:r>
            <a:endParaRPr lang="en-US" sz="1800"/>
          </a:p>
          <a:p>
            <a:r>
              <a:rPr lang="en-US" sz="1800" dirty="0" smtClean="0"/>
              <a:t>	int *</a:t>
            </a:r>
            <a:r>
              <a:rPr lang="en-US" sz="1800" dirty="0" err="1" smtClean="0"/>
              <a:t>pDyArray</a:t>
            </a:r>
            <a:r>
              <a:rPr lang="en-US" sz="1800" dirty="0" smtClean="0"/>
              <a:t>,*temp;</a:t>
            </a:r>
            <a:endParaRPr lang="en-US" sz="1800"/>
          </a:p>
          <a:p>
            <a:r>
              <a:rPr lang="en-US" sz="1800" dirty="0" smtClean="0"/>
              <a:t>	</a:t>
            </a:r>
            <a:r>
              <a:rPr lang="en-US" sz="1800" dirty="0" err="1" smtClean="0"/>
              <a:t>scanf</a:t>
            </a:r>
            <a:r>
              <a:rPr lang="en-US" sz="1800" dirty="0" smtClean="0"/>
              <a:t>("%</a:t>
            </a:r>
            <a:r>
              <a:rPr lang="en-US" sz="1800" dirty="0" err="1" smtClean="0"/>
              <a:t>d",&amp;size</a:t>
            </a:r>
            <a:r>
              <a:rPr lang="en-US" sz="1800" dirty="0" smtClean="0"/>
              <a:t>);</a:t>
            </a:r>
            <a:endParaRPr lang="en-US" sz="1800"/>
          </a:p>
          <a:p>
            <a:r>
              <a:rPr lang="en-US" sz="1800" dirty="0" smtClean="0"/>
              <a:t>	if(</a:t>
            </a:r>
            <a:r>
              <a:rPr lang="en-US" sz="1800" dirty="0" err="1" smtClean="0"/>
              <a:t>pDyArray</a:t>
            </a:r>
            <a:r>
              <a:rPr lang="en-US" sz="1800" dirty="0" smtClean="0"/>
              <a:t>=(int*)  </a:t>
            </a:r>
            <a:r>
              <a:rPr lang="en-US" sz="1800" dirty="0" err="1" smtClean="0"/>
              <a:t>malloc</a:t>
            </a:r>
            <a:r>
              <a:rPr lang="en-US" sz="1800" dirty="0" smtClean="0"/>
              <a:t>(size*</a:t>
            </a:r>
            <a:r>
              <a:rPr lang="en-US" sz="1800" dirty="0" err="1" smtClean="0"/>
              <a:t>sizeof</a:t>
            </a:r>
            <a:r>
              <a:rPr lang="en-US" sz="1800" dirty="0" smtClean="0"/>
              <a:t>(int))==NULL) return 1;//terminate the program</a:t>
            </a:r>
            <a:endParaRPr lang="en-US" sz="1800"/>
          </a:p>
          <a:p>
            <a:r>
              <a:rPr lang="en-US" sz="1800" dirty="0" smtClean="0"/>
              <a:t>	for (i=</a:t>
            </a:r>
            <a:r>
              <a:rPr lang="en-US" sz="1800" dirty="0" err="1" smtClean="0"/>
              <a:t>size;i</a:t>
            </a:r>
            <a:r>
              <a:rPr lang="en-US" sz="1800" dirty="0" smtClean="0"/>
              <a:t>&gt;0;i--)</a:t>
            </a:r>
            <a:endParaRPr lang="en-US" sz="1800"/>
          </a:p>
          <a:p>
            <a:r>
              <a:rPr lang="en-US" sz="1800" dirty="0" smtClean="0"/>
              <a:t>		</a:t>
            </a:r>
            <a:r>
              <a:rPr lang="en-US" sz="1800" dirty="0" err="1" smtClean="0"/>
              <a:t>pDyArray</a:t>
            </a:r>
            <a:r>
              <a:rPr lang="en-US" sz="1800" dirty="0" smtClean="0"/>
              <a:t>[i-1]=i;</a:t>
            </a:r>
            <a:endParaRPr lang="en-US" sz="1800"/>
          </a:p>
          <a:p>
            <a:r>
              <a:rPr lang="en-US" sz="1800" dirty="0" smtClean="0"/>
              <a:t>	temp=</a:t>
            </a:r>
            <a:r>
              <a:rPr lang="en-US" sz="1800" dirty="0" err="1" smtClean="0"/>
              <a:t>pDyArray</a:t>
            </a:r>
            <a:r>
              <a:rPr lang="en-US" sz="1800" dirty="0" smtClean="0"/>
              <a:t>;</a:t>
            </a:r>
            <a:endParaRPr lang="en-US" sz="1800"/>
          </a:p>
          <a:p>
            <a:r>
              <a:rPr lang="en-US" sz="1800" dirty="0" smtClean="0"/>
              <a:t>	for (i=0;i&lt;</a:t>
            </a:r>
            <a:r>
              <a:rPr lang="en-US" sz="1800" dirty="0" err="1" smtClean="0"/>
              <a:t>size;i</a:t>
            </a:r>
            <a:r>
              <a:rPr lang="en-US" sz="1800" dirty="0" smtClean="0"/>
              <a:t>++,</a:t>
            </a:r>
            <a:r>
              <a:rPr lang="en-US" sz="1800" dirty="0" err="1" smtClean="0"/>
              <a:t>pDyArray</a:t>
            </a:r>
            <a:r>
              <a:rPr lang="en-US" sz="1800" dirty="0" smtClean="0"/>
              <a:t>++) </a:t>
            </a:r>
            <a:endParaRPr lang="en-US" sz="1800"/>
          </a:p>
          <a:p>
            <a:r>
              <a:rPr lang="en-US" sz="1800" dirty="0" smtClean="0"/>
              <a:t>		</a:t>
            </a:r>
            <a:r>
              <a:rPr lang="en-US" sz="1800" dirty="0" err="1" smtClean="0"/>
              <a:t>printf</a:t>
            </a:r>
            <a:r>
              <a:rPr lang="en-US" sz="1800" dirty="0" smtClean="0"/>
              <a:t>("%d",*</a:t>
            </a:r>
            <a:r>
              <a:rPr lang="en-US" sz="1800" dirty="0" err="1" smtClean="0"/>
              <a:t>pDyArray</a:t>
            </a:r>
            <a:r>
              <a:rPr lang="en-US" sz="1800" dirty="0" smtClean="0"/>
              <a:t>);</a:t>
            </a:r>
            <a:endParaRPr lang="en-US" sz="1800"/>
          </a:p>
          <a:p>
            <a:r>
              <a:rPr lang="en-US" sz="1800" dirty="0" smtClean="0"/>
              <a:t>	free(temp);</a:t>
            </a:r>
            <a:endParaRPr lang="en-US" sz="1800"/>
          </a:p>
          <a:p>
            <a:r>
              <a:rPr lang="en-US" sz="1800" dirty="0" smtClean="0"/>
              <a:t>return 0;</a:t>
            </a:r>
            <a:endParaRPr lang="en-US" sz="1800"/>
          </a:p>
          <a:p>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167</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237422346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pointer to pointer to int </a:t>
            </a:r>
            <a:endParaRPr lang="en-US" dirty="0"/>
          </a:p>
        </p:txBody>
      </p:sp>
      <p:sp>
        <p:nvSpPr>
          <p:cNvPr id="3" name="Content Placeholder 2"/>
          <p:cNvSpPr>
            <a:spLocks noGrp="1"/>
          </p:cNvSpPr>
          <p:nvPr>
            <p:ph idx="1"/>
          </p:nvPr>
        </p:nvSpPr>
        <p:spPr>
          <a:xfrm>
            <a:off x="228600" y="1371600"/>
            <a:ext cx="8839200" cy="4571999"/>
          </a:xfrm>
        </p:spPr>
        <p:txBody>
          <a:bodyPr>
            <a:normAutofit fontScale="92500" lnSpcReduction="20000"/>
          </a:bodyPr>
          <a:lstStyle/>
          <a:p>
            <a:r>
              <a:rPr lang="en-US" dirty="0" smtClean="0"/>
              <a:t>int ** arr2d;          </a:t>
            </a:r>
            <a:endParaRPr lang="en-US" dirty="0"/>
          </a:p>
          <a:p>
            <a:r>
              <a:rPr lang="en-US" dirty="0" smtClean="0"/>
              <a:t>arr2d =( int**)</a:t>
            </a:r>
            <a:r>
              <a:rPr lang="en-US" dirty="0" err="1" smtClean="0"/>
              <a:t>malloc</a:t>
            </a:r>
            <a:r>
              <a:rPr lang="en-US" dirty="0" smtClean="0"/>
              <a:t>(m*</a:t>
            </a:r>
            <a:r>
              <a:rPr lang="en-US" dirty="0" err="1" smtClean="0"/>
              <a:t>sizeof</a:t>
            </a:r>
            <a:r>
              <a:rPr lang="en-US" dirty="0" smtClean="0"/>
              <a:t>(int*));// it has m of places each one is a pointer </a:t>
            </a:r>
            <a:endParaRPr lang="en-US" dirty="0"/>
          </a:p>
          <a:p>
            <a:r>
              <a:rPr lang="en-US" dirty="0" smtClean="0"/>
              <a:t>to fill the pointers</a:t>
            </a:r>
            <a:endParaRPr lang="en-US" dirty="0"/>
          </a:p>
          <a:p>
            <a:r>
              <a:rPr lang="en-US" dirty="0" smtClean="0"/>
              <a:t>for(i=0;i&lt;</a:t>
            </a:r>
            <a:r>
              <a:rPr lang="en-US" dirty="0" err="1" smtClean="0"/>
              <a:t>m;i</a:t>
            </a:r>
            <a:r>
              <a:rPr lang="en-US" dirty="0" smtClean="0"/>
              <a:t>++)</a:t>
            </a:r>
            <a:endParaRPr lang="en-US" dirty="0"/>
          </a:p>
          <a:p>
            <a:r>
              <a:rPr lang="en-US" dirty="0" smtClean="0"/>
              <a:t>	arr2d[i]=(int *)</a:t>
            </a:r>
            <a:r>
              <a:rPr lang="en-US" dirty="0" err="1" smtClean="0"/>
              <a:t>malloc</a:t>
            </a:r>
            <a:r>
              <a:rPr lang="en-US" dirty="0" smtClean="0"/>
              <a:t>(N*size(int));//create N of memory location of int type</a:t>
            </a:r>
            <a:endParaRPr lang="en-US" dirty="0"/>
          </a:p>
          <a:p>
            <a:r>
              <a:rPr lang="en-US" dirty="0" smtClean="0"/>
              <a:t>Or allocating using array of pointers with a fixed size </a:t>
            </a:r>
            <a:endParaRPr lang="en-US" dirty="0"/>
          </a:p>
          <a:p>
            <a:r>
              <a:rPr lang="en-US" dirty="0" smtClean="0"/>
              <a:t>	arr2d[#memories][</a:t>
            </a:r>
            <a:r>
              <a:rPr lang="en-US" dirty="0" err="1" smtClean="0"/>
              <a:t>sizeofeach</a:t>
            </a:r>
            <a:r>
              <a:rPr lang="en-US" dirty="0" smtClean="0"/>
              <a:t>]</a:t>
            </a:r>
            <a:endParaRPr lang="en-US" dirty="0"/>
          </a:p>
          <a:p>
            <a:r>
              <a:rPr lang="en-US" dirty="0" smtClean="0"/>
              <a:t>	arr2d[1][N-1];</a:t>
            </a:r>
            <a:endParaRPr lang="en-US" dirty="0"/>
          </a:p>
          <a:p>
            <a:r>
              <a:rPr lang="en-US" dirty="0" smtClean="0"/>
              <a:t>	arr2d[0]=</a:t>
            </a:r>
            <a:r>
              <a:rPr lang="en-US" dirty="0" err="1" smtClean="0"/>
              <a:t>malloc</a:t>
            </a:r>
            <a:r>
              <a:rPr lang="en-US" dirty="0" smtClean="0"/>
              <a:t>(N*</a:t>
            </a:r>
            <a:r>
              <a:rPr lang="en-US" dirty="0" err="1" smtClean="0"/>
              <a:t>sizeof</a:t>
            </a:r>
            <a:r>
              <a:rPr lang="en-US" dirty="0" smtClean="0"/>
              <a:t>(int));</a:t>
            </a:r>
            <a:endParaRPr lang="en-US" dirty="0"/>
          </a:p>
          <a:p>
            <a:r>
              <a:rPr lang="en-US" dirty="0" smtClean="0"/>
              <a:t>	arr2d[1]=</a:t>
            </a:r>
            <a:r>
              <a:rPr lang="en-US" dirty="0" err="1" smtClean="0"/>
              <a:t>malloc</a:t>
            </a:r>
            <a:r>
              <a:rPr lang="en-US" dirty="0" smtClean="0"/>
              <a:t>(N*</a:t>
            </a:r>
            <a:r>
              <a:rPr lang="en-US" dirty="0" err="1" smtClean="0"/>
              <a:t>sizeof</a:t>
            </a:r>
            <a:r>
              <a:rPr lang="en-US" dirty="0" smtClean="0"/>
              <a:t>(int));</a:t>
            </a:r>
            <a:endParaRPr lang="en-US" dirty="0"/>
          </a:p>
          <a:p>
            <a:r>
              <a:rPr lang="en-US" dirty="0" smtClean="0"/>
              <a:t>	arr2d[3]=</a:t>
            </a:r>
            <a:r>
              <a:rPr lang="en-US" dirty="0" err="1" smtClean="0"/>
              <a:t>malloc</a:t>
            </a:r>
            <a:r>
              <a:rPr lang="en-US" dirty="0" smtClean="0"/>
              <a:t>(N*</a:t>
            </a:r>
            <a:r>
              <a:rPr lang="en-US" dirty="0" err="1" smtClean="0"/>
              <a:t>sizeof</a:t>
            </a:r>
            <a:r>
              <a:rPr lang="en-US" dirty="0" smtClean="0"/>
              <a:t>(int));</a:t>
            </a:r>
            <a:endParaRPr lang="en-US" dirty="0"/>
          </a:p>
          <a:p>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168</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8" name="Rectangle 7"/>
          <p:cNvSpPr/>
          <p:nvPr/>
        </p:nvSpPr>
        <p:spPr>
          <a:xfrm>
            <a:off x="4572000" y="1219200"/>
            <a:ext cx="2794483" cy="400110"/>
          </a:xfrm>
          <a:prstGeom prst="rect">
            <a:avLst/>
          </a:prstGeom>
        </p:spPr>
        <p:txBody>
          <a:bodyPr wrap="none">
            <a:spAutoFit/>
          </a:bodyPr>
          <a:lstStyle/>
          <a:p>
            <a:r>
              <a:rPr lang="en-US" sz="2000" dirty="0" smtClean="0"/>
              <a:t>arr2d[2][15] can be used</a:t>
            </a:r>
            <a:endParaRPr lang="en-US" sz="2000" dirty="0"/>
          </a:p>
        </p:txBody>
      </p:sp>
    </p:spTree>
    <p:extLst>
      <p:ext uri="{BB962C8B-B14F-4D97-AF65-F5344CB8AC3E}">
        <p14:creationId xmlns:p14="http://schemas.microsoft.com/office/powerpoint/2010/main" val="416344289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of pointers</a:t>
            </a:r>
            <a:endParaRPr lang="en-US" dirty="0"/>
          </a:p>
        </p:txBody>
      </p:sp>
      <p:sp>
        <p:nvSpPr>
          <p:cNvPr id="3" name="Content Placeholder 2"/>
          <p:cNvSpPr>
            <a:spLocks noGrp="1"/>
          </p:cNvSpPr>
          <p:nvPr>
            <p:ph idx="1"/>
          </p:nvPr>
        </p:nvSpPr>
        <p:spPr/>
        <p:txBody>
          <a:bodyPr/>
          <a:lstStyle/>
          <a:p>
            <a:r>
              <a:rPr lang="en-US" smtClean="0"/>
              <a:t>int ** arr2d;                    </a:t>
            </a:r>
          </a:p>
          <a:p>
            <a:r>
              <a:rPr lang="en-US" smtClean="0"/>
              <a:t>arr2d[2][15] can be used </a:t>
            </a:r>
            <a:r>
              <a:rPr lang="en-US" smtClean="0">
                <a:sym typeface="Wingdings" pitchFamily="2" charset="2"/>
              </a:rPr>
              <a:t> need to jump over  2*200 * 2(size of int) directly </a:t>
            </a:r>
            <a:endParaRPr lang="en-US" smtClean="0"/>
          </a:p>
          <a:p>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169</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6" name="Rectangle 5"/>
          <p:cNvSpPr/>
          <p:nvPr/>
        </p:nvSpPr>
        <p:spPr>
          <a:xfrm>
            <a:off x="1524000" y="685800"/>
            <a:ext cx="655950" cy="132343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a:t>
            </a:r>
          </a:p>
        </p:txBody>
      </p:sp>
      <p:sp>
        <p:nvSpPr>
          <p:cNvPr id="7" name="Rectangle 6"/>
          <p:cNvSpPr/>
          <p:nvPr/>
        </p:nvSpPr>
        <p:spPr>
          <a:xfrm>
            <a:off x="3485452" y="1315253"/>
            <a:ext cx="3663311" cy="369332"/>
          </a:xfrm>
          <a:prstGeom prst="rect">
            <a:avLst/>
          </a:prstGeom>
        </p:spPr>
        <p:txBody>
          <a:bodyPr wrap="none">
            <a:spAutoFit/>
          </a:bodyPr>
          <a:lstStyle/>
          <a:p>
            <a:r>
              <a:rPr lang="en-US" b="1" dirty="0" smtClean="0"/>
              <a:t>int(*</a:t>
            </a:r>
            <a:r>
              <a:rPr lang="en-US" dirty="0" smtClean="0"/>
              <a:t> </a:t>
            </a:r>
            <a:r>
              <a:rPr lang="en-US" dirty="0"/>
              <a:t>arr2d</a:t>
            </a:r>
            <a:r>
              <a:rPr lang="en-US" b="1" dirty="0" smtClean="0"/>
              <a:t>)[200];// array of pointers</a:t>
            </a:r>
            <a:endParaRPr lang="en-US" dirty="0"/>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29200" y="2375831"/>
            <a:ext cx="37528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07271" y="4419600"/>
            <a:ext cx="48577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012246" y="3118237"/>
            <a:ext cx="1447800" cy="646331"/>
          </a:xfrm>
          <a:prstGeom prst="rect">
            <a:avLst/>
          </a:prstGeom>
        </p:spPr>
        <p:txBody>
          <a:bodyPr wrap="square">
            <a:spAutoFit/>
          </a:bodyPr>
          <a:lstStyle/>
          <a:p>
            <a:pPr algn="ctr"/>
            <a:r>
              <a:rPr lang="en-US" dirty="0"/>
              <a:t>intermediate</a:t>
            </a:r>
          </a:p>
          <a:p>
            <a:pPr algn="ctr"/>
            <a:r>
              <a:rPr lang="en-US" dirty="0"/>
              <a:t>pointer</a:t>
            </a:r>
          </a:p>
        </p:txBody>
      </p:sp>
      <p:sp>
        <p:nvSpPr>
          <p:cNvPr id="12" name="Rectangle 11"/>
          <p:cNvSpPr/>
          <p:nvPr/>
        </p:nvSpPr>
        <p:spPr>
          <a:xfrm>
            <a:off x="275549" y="4742230"/>
            <a:ext cx="3614516" cy="369332"/>
          </a:xfrm>
          <a:prstGeom prst="rect">
            <a:avLst/>
          </a:prstGeom>
        </p:spPr>
        <p:txBody>
          <a:bodyPr wrap="none">
            <a:spAutoFit/>
          </a:bodyPr>
          <a:lstStyle/>
          <a:p>
            <a:r>
              <a:rPr lang="en-US" dirty="0"/>
              <a:t>the memory has been </a:t>
            </a:r>
            <a:r>
              <a:rPr lang="en-US" dirty="0" smtClean="0"/>
              <a:t>allocated&gt;&gt;&gt;&gt;</a:t>
            </a:r>
            <a:endParaRPr lang="en-US" dirty="0"/>
          </a:p>
        </p:txBody>
      </p:sp>
      <p:sp>
        <p:nvSpPr>
          <p:cNvPr id="15" name="Rectangle 14"/>
          <p:cNvSpPr/>
          <p:nvPr/>
        </p:nvSpPr>
        <p:spPr>
          <a:xfrm>
            <a:off x="5029200" y="3256737"/>
            <a:ext cx="694421" cy="369332"/>
          </a:xfrm>
          <a:prstGeom prst="rect">
            <a:avLst/>
          </a:prstGeom>
        </p:spPr>
        <p:txBody>
          <a:bodyPr wrap="none">
            <a:spAutoFit/>
          </a:bodyPr>
          <a:lstStyle/>
          <a:p>
            <a:r>
              <a:rPr lang="en-US" dirty="0"/>
              <a:t>arr2d</a:t>
            </a:r>
          </a:p>
        </p:txBody>
      </p:sp>
      <p:sp>
        <p:nvSpPr>
          <p:cNvPr id="16" name="Rectangle 15"/>
          <p:cNvSpPr/>
          <p:nvPr/>
        </p:nvSpPr>
        <p:spPr>
          <a:xfrm>
            <a:off x="7848600" y="3256737"/>
            <a:ext cx="434221" cy="369332"/>
          </a:xfrm>
          <a:prstGeom prst="rect">
            <a:avLst/>
          </a:prstGeom>
        </p:spPr>
        <p:txBody>
          <a:bodyPr wrap="none">
            <a:spAutoFit/>
          </a:bodyPr>
          <a:lstStyle/>
          <a:p>
            <a:r>
              <a:rPr lang="en-US" dirty="0"/>
              <a:t>int</a:t>
            </a:r>
          </a:p>
        </p:txBody>
      </p:sp>
      <p:sp>
        <p:nvSpPr>
          <p:cNvPr id="17" name="Rectangle 16"/>
          <p:cNvSpPr/>
          <p:nvPr/>
        </p:nvSpPr>
        <p:spPr>
          <a:xfrm>
            <a:off x="4307271" y="5114925"/>
            <a:ext cx="694421" cy="369332"/>
          </a:xfrm>
          <a:prstGeom prst="rect">
            <a:avLst/>
          </a:prstGeom>
        </p:spPr>
        <p:txBody>
          <a:bodyPr wrap="none">
            <a:spAutoFit/>
          </a:bodyPr>
          <a:lstStyle/>
          <a:p>
            <a:r>
              <a:rPr lang="en-US" dirty="0"/>
              <a:t>arr2d</a:t>
            </a:r>
          </a:p>
        </p:txBody>
      </p:sp>
      <p:sp>
        <p:nvSpPr>
          <p:cNvPr id="18" name="Rectangle 17"/>
          <p:cNvSpPr/>
          <p:nvPr/>
        </p:nvSpPr>
        <p:spPr>
          <a:xfrm>
            <a:off x="5641744" y="5114925"/>
            <a:ext cx="434221" cy="369332"/>
          </a:xfrm>
          <a:prstGeom prst="rect">
            <a:avLst/>
          </a:prstGeom>
        </p:spPr>
        <p:txBody>
          <a:bodyPr wrap="none">
            <a:spAutoFit/>
          </a:bodyPr>
          <a:lstStyle/>
          <a:p>
            <a:r>
              <a:rPr lang="en-US" dirty="0"/>
              <a:t>int</a:t>
            </a:r>
          </a:p>
        </p:txBody>
      </p:sp>
      <p:sp>
        <p:nvSpPr>
          <p:cNvPr id="19" name="Rectangle 18"/>
          <p:cNvSpPr/>
          <p:nvPr/>
        </p:nvSpPr>
        <p:spPr>
          <a:xfrm>
            <a:off x="6905625" y="5118459"/>
            <a:ext cx="897938" cy="369332"/>
          </a:xfrm>
          <a:prstGeom prst="rect">
            <a:avLst/>
          </a:prstGeom>
        </p:spPr>
        <p:txBody>
          <a:bodyPr wrap="none">
            <a:spAutoFit/>
          </a:bodyPr>
          <a:lstStyle/>
          <a:p>
            <a:r>
              <a:rPr lang="en-US" dirty="0" smtClean="0"/>
              <a:t>next int</a:t>
            </a:r>
            <a:endParaRPr lang="en-US" dirty="0"/>
          </a:p>
        </p:txBody>
      </p:sp>
      <p:sp>
        <p:nvSpPr>
          <p:cNvPr id="20" name="Rectangle 19"/>
          <p:cNvSpPr/>
          <p:nvPr/>
        </p:nvSpPr>
        <p:spPr>
          <a:xfrm>
            <a:off x="8084103" y="5120836"/>
            <a:ext cx="897938" cy="369332"/>
          </a:xfrm>
          <a:prstGeom prst="rect">
            <a:avLst/>
          </a:prstGeom>
        </p:spPr>
        <p:txBody>
          <a:bodyPr wrap="none">
            <a:spAutoFit/>
          </a:bodyPr>
          <a:lstStyle/>
          <a:p>
            <a:r>
              <a:rPr lang="en-US" dirty="0" smtClean="0"/>
              <a:t>next int</a:t>
            </a:r>
            <a:endParaRPr lang="en-US" dirty="0"/>
          </a:p>
        </p:txBody>
      </p:sp>
    </p:spTree>
    <p:extLst>
      <p:ext uri="{BB962C8B-B14F-4D97-AF65-F5344CB8AC3E}">
        <p14:creationId xmlns:p14="http://schemas.microsoft.com/office/powerpoint/2010/main" val="351950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3" name="Content Placeholder 2"/>
          <p:cNvSpPr>
            <a:spLocks noGrp="1"/>
          </p:cNvSpPr>
          <p:nvPr>
            <p:ph idx="1"/>
          </p:nvPr>
        </p:nvSpPr>
        <p:spPr/>
        <p:txBody>
          <a:bodyPr/>
          <a:lstStyle/>
          <a:p>
            <a:r>
              <a:rPr lang="en-US" dirty="0" smtClean="0"/>
              <a:t>#include &lt;</a:t>
            </a:r>
            <a:r>
              <a:rPr lang="en-US" dirty="0" err="1" smtClean="0"/>
              <a:t>stdio.h</a:t>
            </a:r>
            <a:r>
              <a:rPr lang="en-US" dirty="0" smtClean="0"/>
              <a:t>&gt;</a:t>
            </a:r>
          </a:p>
          <a:p>
            <a:r>
              <a:rPr lang="en-US" dirty="0" err="1" smtClean="0"/>
              <a:t>int</a:t>
            </a:r>
            <a:r>
              <a:rPr lang="en-US" dirty="0" smtClean="0"/>
              <a:t> main(void)</a:t>
            </a:r>
          </a:p>
          <a:p>
            <a:r>
              <a:rPr lang="en-US" dirty="0" smtClean="0"/>
              <a:t>{</a:t>
            </a:r>
          </a:p>
          <a:p>
            <a:pPr lvl="1"/>
            <a:r>
              <a:rPr lang="en-US" dirty="0" smtClean="0"/>
              <a:t>double f = 5000000000.0;</a:t>
            </a:r>
          </a:p>
          <a:p>
            <a:pPr lvl="1"/>
            <a:r>
              <a:rPr lang="en-US" dirty="0" smtClean="0"/>
              <a:t>double g = 5000000000;</a:t>
            </a:r>
          </a:p>
          <a:p>
            <a:pPr lvl="1"/>
            <a:r>
              <a:rPr lang="en-US" dirty="0" err="1" smtClean="0"/>
              <a:t>printf</a:t>
            </a:r>
            <a:r>
              <a:rPr lang="en-US" dirty="0" smtClean="0"/>
              <a:t>("f=%lf\n", f);</a:t>
            </a:r>
          </a:p>
          <a:p>
            <a:pPr lvl="1"/>
            <a:r>
              <a:rPr lang="en-US" dirty="0" err="1" smtClean="0"/>
              <a:t>printf</a:t>
            </a:r>
            <a:r>
              <a:rPr lang="en-US" dirty="0" smtClean="0"/>
              <a:t>("g=%lf\n", g);</a:t>
            </a:r>
          </a:p>
          <a:p>
            <a:pPr lvl="1"/>
            <a:r>
              <a:rPr lang="en-US" dirty="0" smtClean="0"/>
              <a:t>return 0;</a:t>
            </a:r>
          </a:p>
          <a:p>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17</a:t>
            </a:fld>
            <a:endParaRPr lang="en-US"/>
          </a:p>
        </p:txBody>
      </p:sp>
      <p:sp>
        <p:nvSpPr>
          <p:cNvPr id="6" name="Rectangle 5"/>
          <p:cNvSpPr/>
          <p:nvPr/>
        </p:nvSpPr>
        <p:spPr>
          <a:xfrm>
            <a:off x="4343400" y="4419600"/>
            <a:ext cx="4572000" cy="646331"/>
          </a:xfrm>
          <a:prstGeom prst="rect">
            <a:avLst/>
          </a:prstGeom>
        </p:spPr>
        <p:txBody>
          <a:bodyPr>
            <a:spAutoFit/>
          </a:bodyPr>
          <a:lstStyle/>
          <a:p>
            <a:r>
              <a:rPr lang="en-US" b="1" dirty="0"/>
              <a:t>f=5000000000.000000</a:t>
            </a:r>
          </a:p>
          <a:p>
            <a:r>
              <a:rPr lang="en-US" b="1" dirty="0"/>
              <a:t>g=705032704.000000</a:t>
            </a:r>
            <a:endParaRPr lang="en-US" dirty="0"/>
          </a:p>
        </p:txBody>
      </p:sp>
      <p:sp>
        <p:nvSpPr>
          <p:cNvPr id="7" name="Rectangle 6"/>
          <p:cNvSpPr/>
          <p:nvPr/>
        </p:nvSpPr>
        <p:spPr>
          <a:xfrm>
            <a:off x="5562600" y="5334000"/>
            <a:ext cx="1276696" cy="369332"/>
          </a:xfrm>
          <a:prstGeom prst="rect">
            <a:avLst/>
          </a:prstGeom>
        </p:spPr>
        <p:txBody>
          <a:bodyPr wrap="none">
            <a:spAutoFit/>
          </a:bodyPr>
          <a:lstStyle/>
          <a:p>
            <a:r>
              <a:rPr lang="en-US" b="1" dirty="0"/>
              <a:t>OVERFLOW</a:t>
            </a:r>
            <a:endParaRPr lang="en-US" dirty="0"/>
          </a:p>
        </p:txBody>
      </p:sp>
      <p:cxnSp>
        <p:nvCxnSpPr>
          <p:cNvPr id="9" name="Straight Arrow Connector 8"/>
          <p:cNvCxnSpPr/>
          <p:nvPr/>
        </p:nvCxnSpPr>
        <p:spPr>
          <a:xfrm flipH="1" flipV="1">
            <a:off x="5410200" y="5065931"/>
            <a:ext cx="381000" cy="268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724400" y="3276600"/>
            <a:ext cx="4419600" cy="646331"/>
          </a:xfrm>
          <a:prstGeom prst="rect">
            <a:avLst/>
          </a:prstGeom>
        </p:spPr>
        <p:txBody>
          <a:bodyPr wrap="square">
            <a:spAutoFit/>
          </a:bodyPr>
          <a:lstStyle/>
          <a:p>
            <a:r>
              <a:rPr lang="en-US" b="1" dirty="0"/>
              <a:t>constant is integer or </a:t>
            </a:r>
            <a:r>
              <a:rPr lang="en-US" b="1" dirty="0" smtClean="0"/>
              <a:t>long  integer </a:t>
            </a:r>
            <a:r>
              <a:rPr lang="en-US" b="1" dirty="0"/>
              <a:t>but 2,147,483,647 </a:t>
            </a:r>
            <a:r>
              <a:rPr lang="en-US" b="1" dirty="0" smtClean="0"/>
              <a:t>is the </a:t>
            </a:r>
            <a:r>
              <a:rPr lang="en-US" b="1" dirty="0"/>
              <a:t>maximum!</a:t>
            </a:r>
            <a:endParaRPr lang="en-US" dirty="0"/>
          </a:p>
        </p:txBody>
      </p:sp>
      <p:sp>
        <p:nvSpPr>
          <p:cNvPr id="11" name="Rectangle 10"/>
          <p:cNvSpPr/>
          <p:nvPr/>
        </p:nvSpPr>
        <p:spPr>
          <a:xfrm>
            <a:off x="4431224" y="2532965"/>
            <a:ext cx="2990504" cy="646331"/>
          </a:xfrm>
          <a:prstGeom prst="rect">
            <a:avLst/>
          </a:prstGeom>
        </p:spPr>
        <p:txBody>
          <a:bodyPr wrap="square">
            <a:spAutoFit/>
          </a:bodyPr>
          <a:lstStyle/>
          <a:p>
            <a:r>
              <a:rPr lang="en-US" b="1" dirty="0"/>
              <a:t>double precision constant</a:t>
            </a:r>
          </a:p>
          <a:p>
            <a:r>
              <a:rPr lang="en-US" b="1" dirty="0"/>
              <a:t>created because of “.”</a:t>
            </a:r>
            <a:endParaRPr lang="en-US" dirty="0"/>
          </a:p>
        </p:txBody>
      </p:sp>
    </p:spTree>
    <p:extLst>
      <p:ext uri="{BB962C8B-B14F-4D97-AF65-F5344CB8AC3E}">
        <p14:creationId xmlns:p14="http://schemas.microsoft.com/office/powerpoint/2010/main" val="46524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Changing the Array Size</a:t>
            </a:r>
            <a:endParaRPr lang="en-US" dirty="0"/>
          </a:p>
        </p:txBody>
      </p:sp>
      <p:sp>
        <p:nvSpPr>
          <p:cNvPr id="3" name="Content Placeholder 2"/>
          <p:cNvSpPr>
            <a:spLocks noGrp="1"/>
          </p:cNvSpPr>
          <p:nvPr>
            <p:ph idx="1"/>
          </p:nvPr>
        </p:nvSpPr>
        <p:spPr/>
        <p:txBody>
          <a:bodyPr>
            <a:normAutofit lnSpcReduction="10000"/>
          </a:bodyPr>
          <a:lstStyle/>
          <a:p>
            <a:r>
              <a:rPr lang="en-US" smtClean="0"/>
              <a:t>realloc(our_pointer_name,new_size)</a:t>
            </a:r>
          </a:p>
          <a:p>
            <a:r>
              <a:rPr lang="en-US" smtClean="0"/>
              <a:t>	newpDyArray=realloc(pDyArray,15*sizeof(int));</a:t>
            </a:r>
          </a:p>
          <a:p>
            <a:r>
              <a:rPr lang="en-US" smtClean="0"/>
              <a:t>Note that it is inadvisable to say: </a:t>
            </a:r>
          </a:p>
          <a:p>
            <a:r>
              <a:rPr lang="en-US" smtClean="0"/>
              <a:t>	book_array = realloc(book_array, 276 * sizeof(struct Book));</a:t>
            </a:r>
          </a:p>
          <a:p>
            <a:r>
              <a:rPr lang="en-US" smtClean="0"/>
              <a:t>Since it is possible that the allocation may fail then realloc returns NULL</a:t>
            </a:r>
          </a:p>
          <a:p>
            <a:r>
              <a:rPr lang="en-US" smtClean="0"/>
              <a:t>So; we must check</a:t>
            </a:r>
          </a:p>
          <a:p>
            <a:r>
              <a:rPr lang="en-US" smtClean="0"/>
              <a:t>realloc Succeeds There are two scenarios</a:t>
            </a:r>
          </a:p>
          <a:p>
            <a:pPr lvl="1"/>
            <a:r>
              <a:rPr lang="en-US" smtClean="0"/>
              <a:t>enlarge the current block of memory</a:t>
            </a:r>
          </a:p>
          <a:p>
            <a:pPr lvl="1"/>
            <a:r>
              <a:rPr lang="en-US" smtClean="0"/>
              <a:t>unable to enlarge the current block of memory and had to find an entirely new block.</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170</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50507759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realloc Example</a:t>
            </a:r>
            <a:endParaRPr lang="en-US" dirty="0"/>
          </a:p>
        </p:txBody>
      </p:sp>
      <p:sp>
        <p:nvSpPr>
          <p:cNvPr id="3" name="Content Placeholder 2"/>
          <p:cNvSpPr>
            <a:spLocks noGrp="1"/>
          </p:cNvSpPr>
          <p:nvPr>
            <p:ph idx="1"/>
          </p:nvPr>
        </p:nvSpPr>
        <p:spPr/>
        <p:txBody>
          <a:bodyPr>
            <a:normAutofit fontScale="77500" lnSpcReduction="20000"/>
          </a:bodyPr>
          <a:lstStyle/>
          <a:p>
            <a:r>
              <a:rPr lang="en-US" smtClean="0"/>
              <a:t>double *p;</a:t>
            </a:r>
          </a:p>
          <a:p>
            <a:r>
              <a:rPr lang="en-US" smtClean="0"/>
              <a:t>double *p2;</a:t>
            </a:r>
          </a:p>
          <a:p>
            <a:r>
              <a:rPr lang="en-US" smtClean="0"/>
              <a:t>if((p = calloc(s, sizeof(double))) == NULL) {</a:t>
            </a:r>
          </a:p>
          <a:p>
            <a:pPr lvl="1"/>
            <a:r>
              <a:rPr lang="en-US" smtClean="0"/>
              <a:t>fprintf(stderr, "Cannot allocate %u bytes “ "for %u doubles\n", s * sizeof(double), s);</a:t>
            </a:r>
          </a:p>
          <a:p>
            <a:pPr lvl="1"/>
            <a:r>
              <a:rPr lang="en-US" smtClean="0"/>
              <a:t>return 1;</a:t>
            </a:r>
          </a:p>
          <a:p>
            <a:r>
              <a:rPr lang="en-US" smtClean="0"/>
              <a:t>}</a:t>
            </a:r>
          </a:p>
          <a:p>
            <a:r>
              <a:rPr lang="en-US" smtClean="0"/>
              <a:t>printf("%u doubles currently, how many now? ", s);</a:t>
            </a:r>
          </a:p>
          <a:p>
            <a:r>
              <a:rPr lang="en-US" smtClean="0"/>
              <a:t>scanf("%u", &amp;s);</a:t>
            </a:r>
          </a:p>
          <a:p>
            <a:r>
              <a:rPr lang="en-US" smtClean="0"/>
              <a:t>if(p2 = realloc(p, s * sizeof(double))== NULL) {</a:t>
            </a:r>
          </a:p>
          <a:p>
            <a:pPr lvl="1"/>
            <a:r>
              <a:rPr lang="en-US" smtClean="0"/>
              <a:t>fprintf(stderr, "Could not increase/decrease array “ "to contain %u doubles\n", s);</a:t>
            </a:r>
          </a:p>
          <a:p>
            <a:pPr lvl="1"/>
            <a:r>
              <a:rPr lang="en-US" smtClean="0"/>
              <a:t>free(p);</a:t>
            </a:r>
          </a:p>
          <a:p>
            <a:pPr lvl="1"/>
            <a:r>
              <a:rPr lang="en-US" smtClean="0"/>
              <a:t>return 1;</a:t>
            </a:r>
          </a:p>
          <a:p>
            <a:r>
              <a:rPr lang="en-US" smtClean="0"/>
              <a:t>}</a:t>
            </a:r>
          </a:p>
          <a:p>
            <a:r>
              <a:rPr lang="en-US" smtClean="0"/>
              <a:t>p = p2; free(p);</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171</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6" name="Rectangle 5"/>
          <p:cNvSpPr/>
          <p:nvPr/>
        </p:nvSpPr>
        <p:spPr>
          <a:xfrm>
            <a:off x="6293069" y="2438400"/>
            <a:ext cx="25908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calculate new array</a:t>
            </a:r>
          </a:p>
          <a:p>
            <a:r>
              <a:rPr lang="en-US" b="1" dirty="0"/>
              <a:t>size and allocate</a:t>
            </a:r>
          </a:p>
          <a:p>
            <a:r>
              <a:rPr lang="en-US" b="1" dirty="0" smtClean="0"/>
              <a:t>storage and </a:t>
            </a:r>
            <a:r>
              <a:rPr lang="en-US" b="1" dirty="0"/>
              <a:t>“p” is still</a:t>
            </a:r>
          </a:p>
          <a:p>
            <a:r>
              <a:rPr lang="en-US" b="1" dirty="0"/>
              <a:t>valid at this point</a:t>
            </a:r>
            <a:endParaRPr lang="en-US" dirty="0"/>
          </a:p>
        </p:txBody>
      </p:sp>
      <p:cxnSp>
        <p:nvCxnSpPr>
          <p:cNvPr id="8" name="Straight Arrow Connector 7"/>
          <p:cNvCxnSpPr>
            <a:stCxn id="6" idx="1"/>
          </p:cNvCxnSpPr>
          <p:nvPr/>
        </p:nvCxnSpPr>
        <p:spPr>
          <a:xfrm flipH="1">
            <a:off x="4953000" y="3038565"/>
            <a:ext cx="1340069" cy="600164"/>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338655367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a:t>
            </a:r>
            <a:endParaRPr lang="en-US" dirty="0"/>
          </a:p>
        </p:txBody>
      </p:sp>
      <p:sp>
        <p:nvSpPr>
          <p:cNvPr id="3" name="Content Placeholder 2"/>
          <p:cNvSpPr>
            <a:spLocks noGrp="1"/>
          </p:cNvSpPr>
          <p:nvPr>
            <p:ph idx="1"/>
          </p:nvPr>
        </p:nvSpPr>
        <p:spPr/>
        <p:txBody>
          <a:bodyPr>
            <a:normAutofit/>
          </a:bodyPr>
          <a:lstStyle/>
          <a:p>
            <a:r>
              <a:rPr lang="en-US" sz="2000" dirty="0"/>
              <a:t>you can use </a:t>
            </a:r>
            <a:r>
              <a:rPr lang="en-US" sz="2000" dirty="0" err="1"/>
              <a:t>realloc</a:t>
            </a:r>
            <a:r>
              <a:rPr lang="en-US" sz="2000" dirty="0"/>
              <a:t> instead of </a:t>
            </a:r>
            <a:r>
              <a:rPr lang="en-US" sz="2000" dirty="0" err="1"/>
              <a:t>malloc</a:t>
            </a:r>
            <a:r>
              <a:rPr lang="en-US" sz="2000" dirty="0"/>
              <a:t> and free</a:t>
            </a:r>
            <a:endParaRPr lang="en-US" sz="2000" dirty="0" smtClean="0"/>
          </a:p>
          <a:p>
            <a:pPr lvl="1"/>
            <a:r>
              <a:rPr lang="en-US" sz="2000" dirty="0"/>
              <a:t>p = </a:t>
            </a:r>
            <a:r>
              <a:rPr lang="en-US" sz="2000" dirty="0" err="1"/>
              <a:t>malloc</a:t>
            </a:r>
            <a:r>
              <a:rPr lang="en-US" sz="2000" dirty="0"/>
              <a:t>(s * </a:t>
            </a:r>
            <a:r>
              <a:rPr lang="en-US" sz="2000" dirty="0" err="1"/>
              <a:t>sizeof</a:t>
            </a:r>
            <a:r>
              <a:rPr lang="en-US" sz="2000" dirty="0"/>
              <a:t>(double)); </a:t>
            </a:r>
            <a:r>
              <a:rPr lang="en-US" sz="2000" dirty="0">
                <a:sym typeface="Wingdings" pitchFamily="2" charset="2"/>
              </a:rPr>
              <a:t></a:t>
            </a:r>
            <a:r>
              <a:rPr lang="en-US" sz="2000" dirty="0"/>
              <a:t>p = </a:t>
            </a:r>
            <a:r>
              <a:rPr lang="en-US" sz="2000" dirty="0" err="1"/>
              <a:t>realloc</a:t>
            </a:r>
            <a:r>
              <a:rPr lang="en-US" sz="2000" dirty="0"/>
              <a:t>(NULL, s * </a:t>
            </a:r>
            <a:r>
              <a:rPr lang="en-US" sz="2000" dirty="0" err="1"/>
              <a:t>sizeof</a:t>
            </a:r>
            <a:r>
              <a:rPr lang="en-US" sz="2000" dirty="0"/>
              <a:t>(double));</a:t>
            </a:r>
            <a:endParaRPr lang="en-US" sz="2000" dirty="0" smtClean="0"/>
          </a:p>
          <a:p>
            <a:pPr lvl="1"/>
            <a:r>
              <a:rPr lang="en-US" sz="2000" dirty="0"/>
              <a:t>free(p);</a:t>
            </a:r>
            <a:r>
              <a:rPr lang="en-US" sz="2000" dirty="0">
                <a:sym typeface="Wingdings" pitchFamily="2" charset="2"/>
              </a:rPr>
              <a:t></a:t>
            </a:r>
            <a:r>
              <a:rPr lang="en-US" sz="2000" dirty="0" err="1"/>
              <a:t>realloc</a:t>
            </a:r>
            <a:r>
              <a:rPr lang="en-US" sz="2000" dirty="0"/>
              <a:t>(p, 0);</a:t>
            </a:r>
            <a:endParaRPr lang="en-US" sz="2000" dirty="0" smtClean="0"/>
          </a:p>
          <a:p>
            <a:pPr lvl="1"/>
            <a:endParaRPr lang="en-US" sz="2000" dirty="0" smtClean="0"/>
          </a:p>
          <a:p>
            <a:pPr lvl="1"/>
            <a:endParaRPr lang="en-US" sz="2000" dirty="0" smtClean="0"/>
          </a:p>
          <a:p>
            <a:r>
              <a:rPr lang="en-US" sz="2000" dirty="0"/>
              <a:t>dynamic memory allocation could cause memory fragmentation</a:t>
            </a:r>
            <a:endParaRPr lang="en-US" sz="2000" dirty="0" smtClean="0"/>
          </a:p>
          <a:p>
            <a:endParaRPr lang="en-US" sz="2000" dirty="0" smtClean="0"/>
          </a:p>
          <a:p>
            <a:pPr lvl="8"/>
            <a:r>
              <a:rPr lang="en-US" sz="1800" dirty="0"/>
              <a:t>Explained later</a:t>
            </a:r>
          </a:p>
        </p:txBody>
      </p:sp>
      <p:sp>
        <p:nvSpPr>
          <p:cNvPr id="4" name="Slide Number Placeholder 3"/>
          <p:cNvSpPr>
            <a:spLocks noGrp="1"/>
          </p:cNvSpPr>
          <p:nvPr>
            <p:ph type="sldNum" sz="quarter" idx="12"/>
          </p:nvPr>
        </p:nvSpPr>
        <p:spPr/>
        <p:txBody>
          <a:bodyPr/>
          <a:lstStyle/>
          <a:p>
            <a:fld id="{8786C6BC-55CD-4DA7-A85D-0461BDA2E211}" type="slidenum">
              <a:rPr lang="en-US" smtClean="0"/>
              <a:pPr/>
              <a:t>172</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87639889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mtClean="0"/>
              <a:t>Command-Line Arguments</a:t>
            </a:r>
            <a:endParaRPr lang="en-US" dirty="0"/>
          </a:p>
        </p:txBody>
      </p:sp>
      <p:sp>
        <p:nvSpPr>
          <p:cNvPr id="9" name="Subtitle 8"/>
          <p:cNvSpPr>
            <a:spLocks noGrp="1"/>
          </p:cNvSpPr>
          <p:nvPr>
            <p:ph type="subTitle"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173</a:t>
            </a:fld>
            <a:endParaRPr lang="en-US" dirty="0"/>
          </a:p>
        </p:txBody>
      </p:sp>
    </p:spTree>
    <p:extLst>
      <p:ext uri="{BB962C8B-B14F-4D97-AF65-F5344CB8AC3E}">
        <p14:creationId xmlns:p14="http://schemas.microsoft.com/office/powerpoint/2010/main" val="387870983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Command-Line Arguments</a:t>
            </a:r>
            <a:endParaRPr lang="en-US" dirty="0"/>
          </a:p>
        </p:txBody>
      </p:sp>
      <p:sp>
        <p:nvSpPr>
          <p:cNvPr id="3" name="Content Placeholder 2"/>
          <p:cNvSpPr>
            <a:spLocks noGrp="1"/>
          </p:cNvSpPr>
          <p:nvPr>
            <p:ph idx="1"/>
          </p:nvPr>
        </p:nvSpPr>
        <p:spPr/>
        <p:txBody>
          <a:bodyPr/>
          <a:lstStyle/>
          <a:p>
            <a:r>
              <a:rPr lang="en-US" smtClean="0"/>
              <a:t>void main(int argc, char *argv[])</a:t>
            </a:r>
          </a:p>
          <a:p>
            <a:r>
              <a:rPr lang="en-US" smtClean="0"/>
              <a:t>{</a:t>
            </a:r>
          </a:p>
          <a:p>
            <a:r>
              <a:rPr lang="en-US" smtClean="0"/>
              <a:t>. . .</a:t>
            </a:r>
          </a:p>
          <a:p>
            <a:r>
              <a:rPr lang="en-US" smtClean="0"/>
              <a:t>}</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174</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6" name="Rectangle 5"/>
          <p:cNvSpPr/>
          <p:nvPr/>
        </p:nvSpPr>
        <p:spPr>
          <a:xfrm>
            <a:off x="3962400" y="2057400"/>
            <a:ext cx="5181600" cy="923330"/>
          </a:xfrm>
          <a:prstGeom prst="rect">
            <a:avLst/>
          </a:prstGeom>
        </p:spPr>
        <p:txBody>
          <a:bodyPr wrap="square">
            <a:spAutoFit/>
          </a:bodyPr>
          <a:lstStyle/>
          <a:p>
            <a:r>
              <a:rPr lang="en-US" dirty="0"/>
              <a:t>If you run the executable file of the program from a DOS prompt,</a:t>
            </a:r>
          </a:p>
          <a:p>
            <a:r>
              <a:rPr lang="en-US" dirty="0"/>
              <a:t>C:\app&gt;test.exe argument1 argument2 argument3</a:t>
            </a:r>
          </a:p>
        </p:txBody>
      </p:sp>
      <p:sp>
        <p:nvSpPr>
          <p:cNvPr id="7" name="Rectangle 6"/>
          <p:cNvSpPr/>
          <p:nvPr/>
        </p:nvSpPr>
        <p:spPr>
          <a:xfrm>
            <a:off x="1219200" y="4038600"/>
            <a:ext cx="7924800" cy="369332"/>
          </a:xfrm>
          <a:prstGeom prst="rect">
            <a:avLst/>
          </a:prstGeom>
        </p:spPr>
        <p:txBody>
          <a:bodyPr wrap="square">
            <a:spAutoFit/>
          </a:bodyPr>
          <a:lstStyle/>
          <a:p>
            <a:r>
              <a:rPr lang="en-US" dirty="0" err="1"/>
              <a:t>argv</a:t>
            </a:r>
            <a:r>
              <a:rPr lang="en-US" dirty="0"/>
              <a:t>[0] holds the string of the path and program name C:\app\test.exe,</a:t>
            </a:r>
          </a:p>
        </p:txBody>
      </p:sp>
      <p:cxnSp>
        <p:nvCxnSpPr>
          <p:cNvPr id="9" name="Straight Arrow Connector 8"/>
          <p:cNvCxnSpPr/>
          <p:nvPr/>
        </p:nvCxnSpPr>
        <p:spPr>
          <a:xfrm flipV="1">
            <a:off x="1752600" y="1828800"/>
            <a:ext cx="1828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876800" y="2980730"/>
            <a:ext cx="304800" cy="905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962400" y="2667000"/>
            <a:ext cx="1600200" cy="2667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1295400" y="4724400"/>
            <a:ext cx="7391400" cy="646331"/>
          </a:xfrm>
          <a:prstGeom prst="rect">
            <a:avLst/>
          </a:prstGeom>
        </p:spPr>
        <p:txBody>
          <a:bodyPr wrap="square">
            <a:spAutoFit/>
          </a:bodyPr>
          <a:lstStyle/>
          <a:p>
            <a:r>
              <a:rPr lang="en-US" dirty="0" err="1"/>
              <a:t>argv</a:t>
            </a:r>
            <a:r>
              <a:rPr lang="en-US" dirty="0"/>
              <a:t>[1], </a:t>
            </a:r>
            <a:r>
              <a:rPr lang="en-US" dirty="0" err="1"/>
              <a:t>argv</a:t>
            </a:r>
            <a:r>
              <a:rPr lang="en-US" dirty="0"/>
              <a:t>[2], and </a:t>
            </a:r>
            <a:r>
              <a:rPr lang="en-US" dirty="0" err="1"/>
              <a:t>argv</a:t>
            </a:r>
            <a:r>
              <a:rPr lang="en-US" dirty="0"/>
              <a:t>[3]</a:t>
            </a:r>
          </a:p>
          <a:p>
            <a:r>
              <a:rPr lang="en-US" dirty="0" smtClean="0"/>
              <a:t>argument1</a:t>
            </a:r>
            <a:r>
              <a:rPr lang="en-US" dirty="0"/>
              <a:t>, argument2, and </a:t>
            </a:r>
            <a:r>
              <a:rPr lang="en-US" dirty="0" smtClean="0"/>
              <a:t>argument3</a:t>
            </a:r>
            <a:endParaRPr lang="en-US" dirty="0"/>
          </a:p>
        </p:txBody>
      </p:sp>
      <p:sp>
        <p:nvSpPr>
          <p:cNvPr id="15" name="Rectangle 14"/>
          <p:cNvSpPr/>
          <p:nvPr/>
        </p:nvSpPr>
        <p:spPr>
          <a:xfrm>
            <a:off x="6705600" y="3425637"/>
            <a:ext cx="943207" cy="369332"/>
          </a:xfrm>
          <a:prstGeom prst="rect">
            <a:avLst/>
          </a:prstGeom>
        </p:spPr>
        <p:txBody>
          <a:bodyPr wrap="none">
            <a:spAutoFit/>
          </a:bodyPr>
          <a:lstStyle/>
          <a:p>
            <a:r>
              <a:rPr lang="en-US" dirty="0" err="1"/>
              <a:t>argc</a:t>
            </a:r>
            <a:r>
              <a:rPr lang="en-US" dirty="0"/>
              <a:t> is 4</a:t>
            </a:r>
          </a:p>
        </p:txBody>
      </p:sp>
      <p:cxnSp>
        <p:nvCxnSpPr>
          <p:cNvPr id="17" name="Straight Arrow Connector 16"/>
          <p:cNvCxnSpPr/>
          <p:nvPr/>
        </p:nvCxnSpPr>
        <p:spPr>
          <a:xfrm flipH="1" flipV="1">
            <a:off x="5334000" y="2980730"/>
            <a:ext cx="1600200" cy="444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248400" y="2980730"/>
            <a:ext cx="685800" cy="444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934200" y="2933701"/>
            <a:ext cx="243004" cy="491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934200" y="2933701"/>
            <a:ext cx="1066800" cy="491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33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Named Constants</a:t>
            </a:r>
            <a:endParaRPr lang="en-US" dirty="0"/>
          </a:p>
        </p:txBody>
      </p:sp>
      <p:sp>
        <p:nvSpPr>
          <p:cNvPr id="3" name="Content Placeholder 2"/>
          <p:cNvSpPr>
            <a:spLocks noGrp="1"/>
          </p:cNvSpPr>
          <p:nvPr>
            <p:ph idx="1"/>
          </p:nvPr>
        </p:nvSpPr>
        <p:spPr/>
        <p:txBody>
          <a:bodyPr/>
          <a:lstStyle/>
          <a:p>
            <a:r>
              <a:rPr lang="en-US" smtClean="0"/>
              <a:t>Named constants may be created using const</a:t>
            </a:r>
          </a:p>
          <a:p>
            <a:endParaRPr lang="en-US" smtClean="0"/>
          </a:p>
          <a:p>
            <a:r>
              <a:rPr lang="en-US" smtClean="0"/>
              <a:t>const int days_in_week = 7;</a:t>
            </a:r>
          </a:p>
          <a:p>
            <a:r>
              <a:rPr lang="en-US" smtClean="0"/>
              <a:t>days_in_week = 5;</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18</a:t>
            </a:fld>
            <a:endParaRPr lang="en-US"/>
          </a:p>
        </p:txBody>
      </p:sp>
      <p:sp>
        <p:nvSpPr>
          <p:cNvPr id="6" name="Rectangle 5"/>
          <p:cNvSpPr/>
          <p:nvPr/>
        </p:nvSpPr>
        <p:spPr>
          <a:xfrm>
            <a:off x="2362200" y="2511332"/>
            <a:ext cx="495649" cy="769441"/>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a:t>
            </a:r>
          </a:p>
        </p:txBody>
      </p:sp>
      <p:sp>
        <p:nvSpPr>
          <p:cNvPr id="7" name="Rectangle 6"/>
          <p:cNvSpPr/>
          <p:nvPr/>
        </p:nvSpPr>
        <p:spPr>
          <a:xfrm>
            <a:off x="3048000" y="2743200"/>
            <a:ext cx="5486400" cy="646331"/>
          </a:xfrm>
          <a:prstGeom prst="rect">
            <a:avLst/>
          </a:prstGeom>
        </p:spPr>
        <p:txBody>
          <a:bodyPr wrap="square">
            <a:spAutoFit/>
          </a:bodyPr>
          <a:lstStyle/>
          <a:p>
            <a:r>
              <a:rPr lang="en-US" b="1" dirty="0" err="1"/>
              <a:t>Lvalues</a:t>
            </a:r>
            <a:r>
              <a:rPr lang="en-US" b="1" dirty="0"/>
              <a:t>: </a:t>
            </a:r>
            <a:r>
              <a:rPr lang="en-US" dirty="0"/>
              <a:t>lift of “=”   only variables can’t be </a:t>
            </a:r>
            <a:r>
              <a:rPr lang="en-US" dirty="0" err="1"/>
              <a:t>const</a:t>
            </a:r>
            <a:endParaRPr lang="en-US" b="1" dirty="0"/>
          </a:p>
          <a:p>
            <a:r>
              <a:rPr lang="en-US" b="1" dirty="0" err="1"/>
              <a:t>Rvalues</a:t>
            </a:r>
            <a:r>
              <a:rPr lang="en-US" b="1" dirty="0"/>
              <a:t>: </a:t>
            </a:r>
            <a:r>
              <a:rPr lang="en-US" i="1" dirty="0"/>
              <a:t>right </a:t>
            </a:r>
            <a:r>
              <a:rPr lang="en-US" dirty="0"/>
              <a:t>of “=”. variables / constants</a:t>
            </a:r>
          </a:p>
        </p:txBody>
      </p:sp>
    </p:spTree>
    <p:extLst>
      <p:ext uri="{BB962C8B-B14F-4D97-AF65-F5344CB8AC3E}">
        <p14:creationId xmlns:p14="http://schemas.microsoft.com/office/powerpoint/2010/main" val="141091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Input variables</a:t>
            </a:r>
            <a:endParaRPr lang="en-US" dirty="0"/>
          </a:p>
        </p:txBody>
      </p:sp>
      <p:sp>
        <p:nvSpPr>
          <p:cNvPr id="3" name="Content Placeholder 2"/>
          <p:cNvSpPr>
            <a:spLocks noGrp="1"/>
          </p:cNvSpPr>
          <p:nvPr>
            <p:ph idx="1"/>
          </p:nvPr>
        </p:nvSpPr>
        <p:spPr/>
        <p:txBody>
          <a:bodyPr/>
          <a:lstStyle/>
          <a:p>
            <a:r>
              <a:rPr lang="en-US" smtClean="0"/>
              <a:t>scanf(”%d”,&amp;x);</a:t>
            </a:r>
          </a:p>
          <a:p>
            <a:pPr lvl="1"/>
            <a:r>
              <a:rPr lang="en-US" smtClean="0"/>
              <a:t>&amp;x address of x</a:t>
            </a:r>
          </a:p>
          <a:p>
            <a:pPr lvl="1"/>
            <a:r>
              <a:rPr lang="en-US" smtClean="0"/>
              <a:t>Don’t use x only this make it save in address of the value that stored in x</a:t>
            </a:r>
          </a:p>
          <a:p>
            <a:pPr lvl="1"/>
            <a:r>
              <a:rPr lang="en-US" smtClean="0"/>
              <a:t>Same format specifier of printf</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19</a:t>
            </a:fld>
            <a:endParaRPr lang="en-US"/>
          </a:p>
        </p:txBody>
      </p:sp>
    </p:spTree>
    <p:extLst>
      <p:ext uri="{BB962C8B-B14F-4D97-AF65-F5344CB8AC3E}">
        <p14:creationId xmlns:p14="http://schemas.microsoft.com/office/powerpoint/2010/main" val="1235529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High Level Question: Why is Software Hard?</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Answer(s):</a:t>
            </a:r>
          </a:p>
          <a:p>
            <a:r>
              <a:rPr lang="en-US" smtClean="0"/>
              <a:t>Complexity: Every conditional (“if”) doubles number of paths through your code</a:t>
            </a:r>
          </a:p>
          <a:p>
            <a:pPr lvl="1"/>
            <a:r>
              <a:rPr lang="en-US" smtClean="0"/>
              <a:t>Solution: reuse code with functions, avoid duplicate state variables</a:t>
            </a:r>
          </a:p>
          <a:p>
            <a:pPr lvl="1"/>
            <a:endParaRPr lang="en-US" smtClean="0"/>
          </a:p>
          <a:p>
            <a:r>
              <a:rPr lang="en-US" smtClean="0"/>
              <a:t>Mutability: Software is easy to change.. Great for rapid fixes </a:t>
            </a:r>
            <a:r>
              <a:rPr lang="en-US" smtClean="0">
                <a:sym typeface="Wingdings" pitchFamily="2" charset="2"/>
              </a:rPr>
              <a:t></a:t>
            </a:r>
            <a:r>
              <a:rPr lang="en-US" smtClean="0"/>
              <a:t>.. And rapid breakage </a:t>
            </a:r>
            <a:r>
              <a:rPr lang="en-US" smtClean="0">
                <a:sym typeface="Wingdings" pitchFamily="2" charset="2"/>
              </a:rPr>
              <a:t>.. always one character away from a bug</a:t>
            </a:r>
          </a:p>
          <a:p>
            <a:pPr lvl="1"/>
            <a:r>
              <a:rPr lang="en-US" smtClean="0">
                <a:sym typeface="Wingdings" pitchFamily="2" charset="2"/>
              </a:rPr>
              <a:t>Solution: tidy, readable code, easy to understand by inspection and testing.</a:t>
            </a:r>
          </a:p>
          <a:p>
            <a:pPr lvl="1"/>
            <a:r>
              <a:rPr lang="en-US" smtClean="0">
                <a:sym typeface="Wingdings" pitchFamily="2" charset="2"/>
              </a:rPr>
              <a:t>	Avoid code duplication; physically the same  logically the same</a:t>
            </a:r>
          </a:p>
          <a:p>
            <a:pPr lvl="1"/>
            <a:endParaRPr lang="en-US" smtClean="0">
              <a:sym typeface="Wingdings" pitchFamily="2" charset="2"/>
            </a:endParaRPr>
          </a:p>
          <a:p>
            <a:r>
              <a:rPr lang="en-US" smtClean="0">
                <a:sym typeface="Wingdings" pitchFamily="2" charset="2"/>
              </a:rPr>
              <a:t>Flexibility: Programming problems can be solved in many different ways. Few hard constraints.</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2</a:t>
            </a:fld>
            <a:endParaRPr lang="en-US" dirty="0"/>
          </a:p>
        </p:txBody>
      </p:sp>
    </p:spTree>
    <p:extLst>
      <p:ext uri="{BB962C8B-B14F-4D97-AF65-F5344CB8AC3E}">
        <p14:creationId xmlns:p14="http://schemas.microsoft.com/office/powerpoint/2010/main" val="300235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3" name="Content Placeholder 2"/>
          <p:cNvSpPr>
            <a:spLocks noGrp="1"/>
          </p:cNvSpPr>
          <p:nvPr>
            <p:ph idx="1"/>
          </p:nvPr>
        </p:nvSpPr>
        <p:spPr/>
        <p:txBody>
          <a:bodyPr/>
          <a:lstStyle/>
          <a:p>
            <a:r>
              <a:rPr lang="en-US" smtClean="0"/>
              <a:t>#include &lt;stdio.h&gt;</a:t>
            </a:r>
          </a:p>
          <a:p>
            <a:r>
              <a:rPr lang="en-US" smtClean="0"/>
              <a:t>int main(void)</a:t>
            </a:r>
          </a:p>
          <a:p>
            <a:r>
              <a:rPr lang="en-US" smtClean="0"/>
              <a:t>{</a:t>
            </a:r>
          </a:p>
          <a:p>
            <a:r>
              <a:rPr lang="en-US" smtClean="0"/>
              <a:t>int a, b;</a:t>
            </a:r>
          </a:p>
          <a:p>
            <a:r>
              <a:rPr lang="en-US" smtClean="0"/>
              <a:t>printf("Enter two numbers: ");</a:t>
            </a:r>
          </a:p>
          <a:p>
            <a:r>
              <a:rPr lang="en-US" smtClean="0"/>
              <a:t>scanf("%i %i", &amp;a, &amp;b);</a:t>
            </a:r>
          </a:p>
          <a:p>
            <a:r>
              <a:rPr lang="en-US" smtClean="0"/>
              <a:t>printf("%i - %i = %i\n", a, b, a - b);</a:t>
            </a:r>
          </a:p>
          <a:p>
            <a:r>
              <a:rPr lang="en-US" smtClean="0"/>
              <a:t>return 0;</a:t>
            </a:r>
          </a:p>
          <a:p>
            <a:r>
              <a:rPr lang="en-US" smtClean="0"/>
              <a:t>}</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20</a:t>
            </a:fld>
            <a:endParaRPr lang="en-US"/>
          </a:p>
        </p:txBody>
      </p:sp>
      <p:sp>
        <p:nvSpPr>
          <p:cNvPr id="6" name="Rectangle 5"/>
          <p:cNvSpPr/>
          <p:nvPr/>
        </p:nvSpPr>
        <p:spPr>
          <a:xfrm>
            <a:off x="3810000" y="1981200"/>
            <a:ext cx="2438400" cy="646331"/>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b="1" dirty="0"/>
              <a:t>create two integer</a:t>
            </a:r>
          </a:p>
          <a:p>
            <a:r>
              <a:rPr lang="en-US" b="1" dirty="0"/>
              <a:t>variables, “a” and “b”</a:t>
            </a:r>
            <a:endParaRPr lang="en-US" dirty="0"/>
          </a:p>
        </p:txBody>
      </p:sp>
      <p:sp>
        <p:nvSpPr>
          <p:cNvPr id="7" name="Rectangle 6"/>
          <p:cNvSpPr/>
          <p:nvPr/>
        </p:nvSpPr>
        <p:spPr>
          <a:xfrm>
            <a:off x="5292671" y="3048000"/>
            <a:ext cx="2819400" cy="646331"/>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b="1" dirty="0"/>
              <a:t>read two integer</a:t>
            </a:r>
          </a:p>
          <a:p>
            <a:r>
              <a:rPr lang="en-US" b="1" dirty="0"/>
              <a:t>numbers into “</a:t>
            </a:r>
            <a:r>
              <a:rPr lang="en-US" b="1" dirty="0" smtClean="0"/>
              <a:t>a” and </a:t>
            </a:r>
            <a:r>
              <a:rPr lang="en-US" b="1" dirty="0"/>
              <a:t>“b”</a:t>
            </a:r>
            <a:endParaRPr lang="en-US" dirty="0"/>
          </a:p>
        </p:txBody>
      </p:sp>
      <p:sp>
        <p:nvSpPr>
          <p:cNvPr id="8" name="Rectangle 7"/>
          <p:cNvSpPr/>
          <p:nvPr/>
        </p:nvSpPr>
        <p:spPr>
          <a:xfrm>
            <a:off x="6096000" y="3892658"/>
            <a:ext cx="2514600" cy="646331"/>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b="1" dirty="0"/>
              <a:t>write “a”, “b” and “a-b”</a:t>
            </a:r>
          </a:p>
          <a:p>
            <a:r>
              <a:rPr lang="en-US" b="1" dirty="0"/>
              <a:t>in the format specified</a:t>
            </a:r>
            <a:endParaRPr lang="en-US" dirty="0"/>
          </a:p>
        </p:txBody>
      </p:sp>
      <p:cxnSp>
        <p:nvCxnSpPr>
          <p:cNvPr id="10" name="Straight Arrow Connector 9"/>
          <p:cNvCxnSpPr/>
          <p:nvPr/>
        </p:nvCxnSpPr>
        <p:spPr>
          <a:xfrm flipH="1">
            <a:off x="1143000" y="2304365"/>
            <a:ext cx="2667000" cy="3231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1"/>
          </p:cNvCxnSpPr>
          <p:nvPr/>
        </p:nvCxnSpPr>
        <p:spPr>
          <a:xfrm flipH="1">
            <a:off x="3006671" y="3371166"/>
            <a:ext cx="2286000" cy="3231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1"/>
          </p:cNvCxnSpPr>
          <p:nvPr/>
        </p:nvCxnSpPr>
        <p:spPr>
          <a:xfrm flipH="1" flipV="1">
            <a:off x="4343400" y="4114800"/>
            <a:ext cx="1752600" cy="1010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3006671" y="502920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b="1" dirty="0"/>
              <a:t>Enter two numbers: </a:t>
            </a:r>
            <a:r>
              <a:rPr lang="en-US" dirty="0"/>
              <a:t>21 17</a:t>
            </a:r>
          </a:p>
          <a:p>
            <a:r>
              <a:rPr lang="en-US" b="1" dirty="0"/>
              <a:t>21 - 17 = 4</a:t>
            </a:r>
            <a:endParaRPr lang="en-US" dirty="0"/>
          </a:p>
        </p:txBody>
      </p:sp>
    </p:spTree>
    <p:extLst>
      <p:ext uri="{BB962C8B-B14F-4D97-AF65-F5344CB8AC3E}">
        <p14:creationId xmlns:p14="http://schemas.microsoft.com/office/powerpoint/2010/main" val="233518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i/o functions</a:t>
            </a:r>
            <a:endParaRPr lang="en-US" dirty="0"/>
          </a:p>
        </p:txBody>
      </p:sp>
      <p:sp>
        <p:nvSpPr>
          <p:cNvPr id="3" name="Content Placeholder 2"/>
          <p:cNvSpPr>
            <a:spLocks noGrp="1"/>
          </p:cNvSpPr>
          <p:nvPr>
            <p:ph idx="1"/>
          </p:nvPr>
        </p:nvSpPr>
        <p:spPr/>
        <p:txBody>
          <a:bodyPr/>
          <a:lstStyle/>
          <a:p>
            <a:r>
              <a:rPr lang="en-US" dirty="0" err="1" smtClean="0"/>
              <a:t>getch</a:t>
            </a:r>
            <a:r>
              <a:rPr lang="en-US" dirty="0" smtClean="0"/>
              <a:t>();</a:t>
            </a:r>
          </a:p>
          <a:p>
            <a:r>
              <a:rPr lang="en-US" dirty="0" err="1" smtClean="0"/>
              <a:t>clrscr</a:t>
            </a:r>
            <a:r>
              <a:rPr lang="en-US" dirty="0" smtClean="0"/>
              <a:t>();</a:t>
            </a:r>
          </a:p>
          <a:p>
            <a:r>
              <a:rPr lang="en-US" dirty="0" err="1" smtClean="0"/>
              <a:t>gotoxy</a:t>
            </a:r>
            <a:r>
              <a:rPr lang="en-US" dirty="0" smtClean="0"/>
              <a:t>(</a:t>
            </a:r>
            <a:r>
              <a:rPr lang="en-US" dirty="0" err="1" smtClean="0"/>
              <a:t>row,colom</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21</a:t>
            </a:fld>
            <a:endParaRPr lang="en-US"/>
          </a:p>
        </p:txBody>
      </p:sp>
    </p:spTree>
    <p:extLst>
      <p:ext uri="{BB962C8B-B14F-4D97-AF65-F5344CB8AC3E}">
        <p14:creationId xmlns:p14="http://schemas.microsoft.com/office/powerpoint/2010/main" val="1297008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pPr algn="r"/>
            <a:r>
              <a:rPr lang="en-US" sz="7200" dirty="0"/>
              <a:t>c operations </a:t>
            </a:r>
          </a:p>
        </p:txBody>
      </p:sp>
      <p:sp>
        <p:nvSpPr>
          <p:cNvPr id="2" name="Subtitle 1"/>
          <p:cNvSpPr>
            <a:spLocks noGrp="1"/>
          </p:cNvSpPr>
          <p:nvPr>
            <p:ph type="subTitle" idx="1"/>
          </p:nvPr>
        </p:nvSpPr>
        <p:spPr/>
        <p:txBody>
          <a:bodyPr/>
          <a:lstStyle/>
          <a:p>
            <a:endParaRPr lang="en-US"/>
          </a:p>
        </p:txBody>
      </p:sp>
      <p:grpSp>
        <p:nvGrpSpPr>
          <p:cNvPr id="6" name="Group 14"/>
          <p:cNvGrpSpPr>
            <a:grpSpLocks/>
          </p:cNvGrpSpPr>
          <p:nvPr/>
        </p:nvGrpSpPr>
        <p:grpSpPr bwMode="auto">
          <a:xfrm>
            <a:off x="-838200" y="934243"/>
            <a:ext cx="5789613" cy="4475163"/>
            <a:chOff x="0" y="876"/>
            <a:chExt cx="3647" cy="2819"/>
          </a:xfrm>
        </p:grpSpPr>
        <p:pic>
          <p:nvPicPr>
            <p:cNvPr id="7" name="Picture 5" descr="magnifier"/>
            <p:cNvPicPr>
              <a:picLocks noChangeAspect="1" noChangeArrowheads="1"/>
            </p:cNvPicPr>
            <p:nvPr/>
          </p:nvPicPr>
          <p:blipFill>
            <a:blip r:embed="rId3">
              <a:extLst>
                <a:ext uri="{28A0092B-C50C-407E-A947-70E740481C1C}">
                  <a14:useLocalDpi xmlns:a14="http://schemas.microsoft.com/office/drawing/2010/main" val="0"/>
                </a:ext>
              </a:extLst>
            </a:blip>
            <a:srcRect l="2980"/>
            <a:stretch>
              <a:fillRect/>
            </a:stretch>
          </p:blipFill>
          <p:spPr bwMode="auto">
            <a:xfrm>
              <a:off x="0" y="876"/>
              <a:ext cx="3647" cy="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llipse 5"/>
            <p:cNvSpPr>
              <a:spLocks noChangeArrowheads="1"/>
            </p:cNvSpPr>
            <p:nvPr/>
          </p:nvSpPr>
          <p:spPr bwMode="auto">
            <a:xfrm flipH="1">
              <a:off x="919" y="1333"/>
              <a:ext cx="1762" cy="1737"/>
            </a:xfrm>
            <a:prstGeom prst="ellipse">
              <a:avLst/>
            </a:prstGeom>
            <a:gradFill rotWithShape="1">
              <a:gsLst>
                <a:gs pos="0">
                  <a:srgbClr val="DDDDDD">
                    <a:alpha val="85001"/>
                  </a:srgbClr>
                </a:gs>
                <a:gs pos="100000">
                  <a:srgbClr val="FFFFFF"/>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noProof="1">
                <a:solidFill>
                  <a:srgbClr val="000000"/>
                </a:solidFill>
              </a:endParaRPr>
            </a:p>
          </p:txBody>
        </p:sp>
        <p:sp>
          <p:nvSpPr>
            <p:cNvPr id="9" name="Textfeld 3"/>
            <p:cNvSpPr txBox="1">
              <a:spLocks noChangeArrowheads="1"/>
            </p:cNvSpPr>
            <p:nvPr/>
          </p:nvSpPr>
          <p:spPr bwMode="auto">
            <a:xfrm>
              <a:off x="912" y="1872"/>
              <a:ext cx="170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ctr"/>
              <a:r>
                <a:rPr lang="en-US" sz="3600" b="1" noProof="1" smtClean="0">
                  <a:ln>
                    <a:prstDash val="solid"/>
                  </a:ln>
                  <a:gradFill rotWithShape="1">
                    <a:gsLst>
                      <a:gs pos="0">
                        <a:srgbClr val="000000">
                          <a:tint val="70000"/>
                          <a:satMod val="200000"/>
                        </a:srgbClr>
                      </a:gs>
                      <a:gs pos="40000">
                        <a:srgbClr val="000000">
                          <a:tint val="90000"/>
                          <a:satMod val="130000"/>
                        </a:srgbClr>
                      </a:gs>
                      <a:gs pos="50000">
                        <a:srgbClr val="000000">
                          <a:tint val="90000"/>
                          <a:satMod val="130000"/>
                        </a:srgbClr>
                      </a:gs>
                      <a:gs pos="68000">
                        <a:srgbClr val="000000">
                          <a:tint val="90000"/>
                          <a:satMod val="130000"/>
                        </a:srgbClr>
                      </a:gs>
                      <a:gs pos="100000">
                        <a:srgbClr val="000000">
                          <a:tint val="70000"/>
                          <a:satMod val="200000"/>
                        </a:srgbClr>
                      </a:gs>
                    </a:gsLst>
                    <a:lin ang="5400000"/>
                  </a:gradFill>
                  <a:effectLst>
                    <a:outerShdw blurRad="88000" dist="50800" dir="5040000" algn="tl">
                      <a:srgbClr val="000000">
                        <a:tint val="80000"/>
                        <a:satMod val="250000"/>
                        <a:alpha val="45000"/>
                      </a:srgbClr>
                    </a:outerShdw>
                  </a:effectLst>
                </a:rPr>
                <a:t>CHAPTER 2</a:t>
              </a:r>
              <a:endParaRPr lang="en-US" sz="3600" b="1" noProof="1">
                <a:ln>
                  <a:prstDash val="solid"/>
                </a:ln>
                <a:gradFill rotWithShape="1">
                  <a:gsLst>
                    <a:gs pos="0">
                      <a:srgbClr val="000000">
                        <a:tint val="70000"/>
                        <a:satMod val="200000"/>
                      </a:srgbClr>
                    </a:gs>
                    <a:gs pos="40000">
                      <a:srgbClr val="000000">
                        <a:tint val="90000"/>
                        <a:satMod val="130000"/>
                      </a:srgbClr>
                    </a:gs>
                    <a:gs pos="50000">
                      <a:srgbClr val="000000">
                        <a:tint val="90000"/>
                        <a:satMod val="130000"/>
                      </a:srgbClr>
                    </a:gs>
                    <a:gs pos="68000">
                      <a:srgbClr val="000000">
                        <a:tint val="90000"/>
                        <a:satMod val="130000"/>
                      </a:srgbClr>
                    </a:gs>
                    <a:gs pos="100000">
                      <a:srgbClr val="000000">
                        <a:tint val="70000"/>
                        <a:satMod val="200000"/>
                      </a:srgbClr>
                    </a:gs>
                  </a:gsLst>
                  <a:lin ang="5400000"/>
                </a:gradFill>
                <a:effectLst>
                  <a:outerShdw blurRad="88000" dist="50800" dir="5040000" algn="tl">
                    <a:srgbClr val="000000">
                      <a:tint val="80000"/>
                      <a:satMod val="250000"/>
                      <a:alpha val="45000"/>
                    </a:srgbClr>
                  </a:outerShdw>
                </a:effectLst>
              </a:endParaRPr>
            </a:p>
          </p:txBody>
        </p:sp>
        <p:sp>
          <p:nvSpPr>
            <p:cNvPr id="10" name="Oval 12"/>
            <p:cNvSpPr>
              <a:spLocks noChangeArrowheads="1"/>
            </p:cNvSpPr>
            <p:nvPr/>
          </p:nvSpPr>
          <p:spPr bwMode="auto">
            <a:xfrm>
              <a:off x="880" y="1304"/>
              <a:ext cx="1816" cy="1808"/>
            </a:xfrm>
            <a:prstGeom prst="ellipse">
              <a:avLst/>
            </a:prstGeom>
            <a:noFill/>
            <a:ln w="28575">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
        <p:nvSpPr>
          <p:cNvPr id="5" name="Footer Placeholder 4"/>
          <p:cNvSpPr>
            <a:spLocks noGrp="1"/>
          </p:cNvSpPr>
          <p:nvPr>
            <p:ph type="ftr" sz="quarter" idx="11"/>
          </p:nvPr>
        </p:nvSpPr>
        <p:spPr/>
        <p:txBody>
          <a:bodyPr/>
          <a:lstStyle/>
          <a:p>
            <a:r>
              <a:rPr lang="en-US" smtClean="0">
                <a:gradFill>
                  <a:gsLst>
                    <a:gs pos="0">
                      <a:srgbClr val="B5914F">
                        <a:shade val="20000"/>
                        <a:satMod val="200000"/>
                      </a:srgbClr>
                    </a:gs>
                    <a:gs pos="78000">
                      <a:srgbClr val="B5914F">
                        <a:tint val="90000"/>
                        <a:shade val="89000"/>
                        <a:satMod val="220000"/>
                      </a:srgbClr>
                    </a:gs>
                    <a:gs pos="100000">
                      <a:srgbClr val="B5914F">
                        <a:tint val="12000"/>
                        <a:satMod val="255000"/>
                      </a:srgbClr>
                    </a:gs>
                  </a:gsLst>
                  <a:lin ang="5400000"/>
                </a:gradFill>
              </a:rPr>
              <a:t>www.embeddedFab.com</a:t>
            </a:r>
            <a:endParaRPr lang="en-US" dirty="0">
              <a:gradFill>
                <a:gsLst>
                  <a:gs pos="0">
                    <a:srgbClr val="B5914F">
                      <a:shade val="20000"/>
                      <a:satMod val="200000"/>
                    </a:srgbClr>
                  </a:gs>
                  <a:gs pos="78000">
                    <a:srgbClr val="B5914F">
                      <a:tint val="90000"/>
                      <a:shade val="89000"/>
                      <a:satMod val="220000"/>
                    </a:srgbClr>
                  </a:gs>
                  <a:gs pos="100000">
                    <a:srgbClr val="B5914F">
                      <a:tint val="12000"/>
                      <a:satMod val="255000"/>
                    </a:srgbClr>
                  </a:gs>
                </a:gsLst>
                <a:lin ang="5400000"/>
              </a:gradFill>
            </a:endParaRPr>
          </a:p>
        </p:txBody>
      </p:sp>
      <p:sp>
        <p:nvSpPr>
          <p:cNvPr id="11" name="Slide Number Placeholder 10"/>
          <p:cNvSpPr>
            <a:spLocks noGrp="1"/>
          </p:cNvSpPr>
          <p:nvPr>
            <p:ph type="sldNum" sz="quarter" idx="12"/>
          </p:nvPr>
        </p:nvSpPr>
        <p:spPr/>
        <p:txBody>
          <a:bodyPr/>
          <a:lstStyle/>
          <a:p>
            <a:fld id="{8786C6BC-55CD-4DA7-A85D-0461BDA2E211}" type="slidenum">
              <a:rPr lang="en-US" smtClean="0">
                <a:solidFill>
                  <a:srgbClr val="000000">
                    <a:tint val="75000"/>
                  </a:srgbClr>
                </a:solidFill>
              </a:rPr>
              <a:pPr/>
              <a:t>22</a:t>
            </a:fld>
            <a:endParaRPr lang="en-US" dirty="0">
              <a:solidFill>
                <a:srgbClr val="000000">
                  <a:tint val="75000"/>
                </a:srgbClr>
              </a:solidFill>
            </a:endParaRPr>
          </a:p>
        </p:txBody>
      </p:sp>
    </p:spTree>
    <p:extLst>
      <p:ext uri="{BB962C8B-B14F-4D97-AF65-F5344CB8AC3E}">
        <p14:creationId xmlns:p14="http://schemas.microsoft.com/office/powerpoint/2010/main" val="327793863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Mathematical</a:t>
            </a:r>
            <a:endParaRPr lang="en-US" dirty="0"/>
          </a:p>
        </p:txBody>
      </p:sp>
      <p:sp>
        <p:nvSpPr>
          <p:cNvPr id="3" name="Content Placeholder 2"/>
          <p:cNvSpPr>
            <a:spLocks noGrp="1"/>
          </p:cNvSpPr>
          <p:nvPr>
            <p:ph idx="1"/>
          </p:nvPr>
        </p:nvSpPr>
        <p:spPr>
          <a:xfrm>
            <a:off x="25400" y="1219200"/>
            <a:ext cx="8966200" cy="4724400"/>
          </a:xfrm>
        </p:spPr>
        <p:txBody>
          <a:bodyPr/>
          <a:lstStyle/>
          <a:p>
            <a:pPr lvl="1"/>
            <a:r>
              <a:rPr lang="fr-FR"/>
              <a:t>+  plus</a:t>
            </a:r>
          </a:p>
          <a:p>
            <a:pPr lvl="1"/>
            <a:r>
              <a:rPr lang="en-US"/>
              <a:t>-</a:t>
            </a:r>
            <a:r>
              <a:rPr lang="fr-FR"/>
              <a:t>  minus</a:t>
            </a:r>
          </a:p>
          <a:p>
            <a:pPr lvl="1"/>
            <a:r>
              <a:rPr lang="fr-FR"/>
              <a:t>*  </a:t>
            </a:r>
            <a:r>
              <a:rPr lang="en-US"/>
              <a:t>multiply</a:t>
            </a:r>
          </a:p>
          <a:p>
            <a:pPr lvl="1"/>
            <a:r>
              <a:rPr lang="fr-FR"/>
              <a:t>/  </a:t>
            </a:r>
            <a:r>
              <a:rPr lang="en-US"/>
              <a:t>divide</a:t>
            </a:r>
            <a:r>
              <a:rPr lang="fr-FR"/>
              <a:t> </a:t>
            </a:r>
          </a:p>
          <a:p>
            <a:pPr lvl="1"/>
            <a:r>
              <a:rPr lang="fr-FR"/>
              <a:t>%  modulus </a:t>
            </a:r>
            <a:r>
              <a:rPr lang="en-US"/>
              <a:t>Remainder </a:t>
            </a:r>
            <a:endParaRPr lang="fr-FR"/>
          </a:p>
          <a:p>
            <a:pPr lvl="1"/>
            <a:r>
              <a:rPr lang="fr-FR"/>
              <a:t>x++     post-increment x</a:t>
            </a:r>
          </a:p>
          <a:p>
            <a:pPr lvl="1"/>
            <a:r>
              <a:rPr lang="fr-FR"/>
              <a:t>++x     pre-increment x</a:t>
            </a:r>
          </a:p>
          <a:p>
            <a:pPr lvl="1"/>
            <a:r>
              <a:rPr lang="fr-FR"/>
              <a:t>x--     post-decrement x</a:t>
            </a:r>
          </a:p>
          <a:p>
            <a:pPr lvl="1"/>
            <a:r>
              <a:rPr lang="fr-FR"/>
              <a:t>--x     pre-decrement x</a:t>
            </a:r>
            <a:endParaRPr lang="fr-FR" dirty="0"/>
          </a:p>
        </p:txBody>
      </p:sp>
      <p:sp>
        <p:nvSpPr>
          <p:cNvPr id="11" name="Footer Placeholder 10"/>
          <p:cNvSpPr>
            <a:spLocks noGrp="1"/>
          </p:cNvSpPr>
          <p:nvPr>
            <p:ph type="ftr" sz="quarter" idx="11"/>
          </p:nvPr>
        </p:nvSpPr>
        <p:spPr/>
        <p:txBody>
          <a:bodyPr/>
          <a:lstStyle/>
          <a:p>
            <a:r>
              <a:rPr lang="en-US" smtClean="0"/>
              <a:t>www.embeddedFab.com</a:t>
            </a:r>
            <a:endParaRPr lang="en-US" dirty="0"/>
          </a:p>
        </p:txBody>
      </p:sp>
      <p:sp>
        <p:nvSpPr>
          <p:cNvPr id="12" name="Slide Number Placeholder 11"/>
          <p:cNvSpPr>
            <a:spLocks noGrp="1"/>
          </p:cNvSpPr>
          <p:nvPr>
            <p:ph type="sldNum" sz="quarter" idx="12"/>
          </p:nvPr>
        </p:nvSpPr>
        <p:spPr/>
        <p:txBody>
          <a:bodyPr/>
          <a:lstStyle/>
          <a:p>
            <a:fld id="{8786C6BC-55CD-4DA7-A85D-0461BDA2E211}" type="slidenum">
              <a:rPr lang="en-US" smtClean="0"/>
              <a:pPr/>
              <a:t>23</a:t>
            </a:fld>
            <a:endParaRPr lang="en-US"/>
          </a:p>
        </p:txBody>
      </p:sp>
      <p:sp>
        <p:nvSpPr>
          <p:cNvPr id="4" name="Rectangle 3"/>
          <p:cNvSpPr/>
          <p:nvPr/>
        </p:nvSpPr>
        <p:spPr>
          <a:xfrm>
            <a:off x="3620746" y="1905000"/>
            <a:ext cx="4075453" cy="369332"/>
          </a:xfrm>
          <a:prstGeom prst="rect">
            <a:avLst/>
          </a:prstGeom>
        </p:spPr>
        <p:txBody>
          <a:bodyPr wrap="square">
            <a:spAutoFit/>
          </a:bodyPr>
          <a:lstStyle/>
          <a:p>
            <a:r>
              <a:rPr lang="en-US" dirty="0">
                <a:solidFill>
                  <a:srgbClr val="FF0000"/>
                </a:solidFill>
              </a:rPr>
              <a:t> </a:t>
            </a:r>
            <a:endParaRPr lang="en-US" dirty="0"/>
          </a:p>
        </p:txBody>
      </p:sp>
      <p:sp>
        <p:nvSpPr>
          <p:cNvPr id="5" name="Rectangle 4"/>
          <p:cNvSpPr/>
          <p:nvPr/>
        </p:nvSpPr>
        <p:spPr>
          <a:xfrm>
            <a:off x="3830639" y="4133671"/>
            <a:ext cx="2590800" cy="1200329"/>
          </a:xfrm>
          <a:prstGeom prst="rect">
            <a:avLst/>
          </a:prstGeom>
        </p:spPr>
        <p:txBody>
          <a:bodyPr wrap="square">
            <a:spAutoFit/>
          </a:bodyPr>
          <a:lstStyle/>
          <a:p>
            <a:r>
              <a:rPr lang="es-ES" dirty="0" err="1"/>
              <a:t>int</a:t>
            </a:r>
            <a:r>
              <a:rPr lang="es-ES" dirty="0"/>
              <a:t> x=5;</a:t>
            </a:r>
          </a:p>
          <a:p>
            <a:r>
              <a:rPr lang="es-ES" dirty="0" err="1"/>
              <a:t>int</a:t>
            </a:r>
            <a:r>
              <a:rPr lang="es-ES" dirty="0"/>
              <a:t> y;</a:t>
            </a:r>
          </a:p>
          <a:p>
            <a:r>
              <a:rPr lang="es-ES" dirty="0"/>
              <a:t>y = ++x;</a:t>
            </a:r>
          </a:p>
          <a:p>
            <a:r>
              <a:rPr lang="es-ES" dirty="0"/>
              <a:t>/* x == 6, y == 6 */</a:t>
            </a:r>
          </a:p>
        </p:txBody>
      </p:sp>
      <p:sp>
        <p:nvSpPr>
          <p:cNvPr id="6" name="Rectangle 5"/>
          <p:cNvSpPr/>
          <p:nvPr/>
        </p:nvSpPr>
        <p:spPr>
          <a:xfrm>
            <a:off x="6421439" y="4116068"/>
            <a:ext cx="1905000" cy="1200329"/>
          </a:xfrm>
          <a:prstGeom prst="rect">
            <a:avLst/>
          </a:prstGeom>
        </p:spPr>
        <p:txBody>
          <a:bodyPr wrap="square">
            <a:spAutoFit/>
          </a:bodyPr>
          <a:lstStyle/>
          <a:p>
            <a:r>
              <a:rPr lang="es-ES" dirty="0" err="1"/>
              <a:t>int</a:t>
            </a:r>
            <a:r>
              <a:rPr lang="es-ES" dirty="0"/>
              <a:t> x=5;</a:t>
            </a:r>
          </a:p>
          <a:p>
            <a:r>
              <a:rPr lang="es-ES" dirty="0" err="1"/>
              <a:t>int</a:t>
            </a:r>
            <a:r>
              <a:rPr lang="es-ES" dirty="0"/>
              <a:t> y;</a:t>
            </a:r>
          </a:p>
          <a:p>
            <a:r>
              <a:rPr lang="es-ES" dirty="0"/>
              <a:t>y = x++;</a:t>
            </a:r>
          </a:p>
          <a:p>
            <a:r>
              <a:rPr lang="es-ES" dirty="0"/>
              <a:t>/* x == 6, y == 5 */</a:t>
            </a:r>
          </a:p>
        </p:txBody>
      </p:sp>
      <p:sp>
        <p:nvSpPr>
          <p:cNvPr id="7" name="Rectangle 14"/>
          <p:cNvSpPr>
            <a:spLocks noChangeArrowheads="1"/>
          </p:cNvSpPr>
          <p:nvPr/>
        </p:nvSpPr>
        <p:spPr bwMode="gray">
          <a:xfrm>
            <a:off x="4237039" y="3200400"/>
            <a:ext cx="4013200" cy="896618"/>
          </a:xfrm>
          <a:prstGeom prst="rect">
            <a:avLst/>
          </a:prstGeom>
          <a:solidFill>
            <a:schemeClr val="bg1"/>
          </a:soli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lIns="108000" tIns="108000" rIns="144000" bIns="72000" anchor="ctr"/>
          <a:lstStyle/>
          <a:p>
            <a:pPr fontAlgn="ctr"/>
            <a:r>
              <a:rPr lang="en-US" dirty="0"/>
              <a:t>the difference between ++x and x++:</a:t>
            </a:r>
          </a:p>
        </p:txBody>
      </p:sp>
      <p:sp>
        <p:nvSpPr>
          <p:cNvPr id="8" name="Rectangle 14"/>
          <p:cNvSpPr>
            <a:spLocks noChangeArrowheads="1"/>
          </p:cNvSpPr>
          <p:nvPr/>
        </p:nvSpPr>
        <p:spPr bwMode="gray">
          <a:xfrm rot="16200000">
            <a:off x="3497423" y="3441540"/>
            <a:ext cx="89185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b="1" dirty="0" smtClean="0">
                <a:solidFill>
                  <a:schemeClr val="bg1"/>
                </a:solidFill>
              </a:rPr>
              <a:t>Note</a:t>
            </a:r>
            <a:endParaRPr lang="de-DE" b="1" noProof="1">
              <a:solidFill>
                <a:schemeClr val="bg1"/>
              </a:solidFill>
            </a:endParaRPr>
          </a:p>
        </p:txBody>
      </p:sp>
      <p:sp>
        <p:nvSpPr>
          <p:cNvPr id="9" name="Rectangle 14"/>
          <p:cNvSpPr>
            <a:spLocks noChangeArrowheads="1"/>
          </p:cNvSpPr>
          <p:nvPr/>
        </p:nvSpPr>
        <p:spPr bwMode="gray">
          <a:xfrm>
            <a:off x="4292600" y="1981200"/>
            <a:ext cx="4013200" cy="896618"/>
          </a:xfrm>
          <a:prstGeom prst="rect">
            <a:avLst/>
          </a:prstGeom>
          <a:solidFill>
            <a:schemeClr val="bg1"/>
          </a:soli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lIns="108000" tIns="108000" rIns="144000" bIns="72000" anchor="ctr"/>
          <a:lstStyle/>
          <a:p>
            <a:r>
              <a:rPr lang="en-US" b="1" dirty="0">
                <a:solidFill>
                  <a:srgbClr val="FF0000"/>
                </a:solidFill>
              </a:rPr>
              <a:t>5 / 10 </a:t>
            </a:r>
            <a:r>
              <a:rPr lang="en-US" b="1" dirty="0">
                <a:solidFill>
                  <a:srgbClr val="FF0000"/>
                </a:solidFill>
                <a:sym typeface="Wingdings" charset="2"/>
              </a:rPr>
              <a:t></a:t>
            </a:r>
            <a:r>
              <a:rPr lang="en-US" b="1" dirty="0">
                <a:solidFill>
                  <a:srgbClr val="FF0000"/>
                </a:solidFill>
              </a:rPr>
              <a:t> 0 </a:t>
            </a:r>
            <a:r>
              <a:rPr lang="en-US" b="1" i="1" dirty="0">
                <a:solidFill>
                  <a:srgbClr val="FF0000"/>
                </a:solidFill>
              </a:rPr>
              <a:t>whereas</a:t>
            </a:r>
            <a:r>
              <a:rPr lang="en-US" b="1" dirty="0">
                <a:solidFill>
                  <a:srgbClr val="FF0000"/>
                </a:solidFill>
              </a:rPr>
              <a:t> 5 / 10.0 </a:t>
            </a:r>
            <a:r>
              <a:rPr lang="en-US" b="1" dirty="0">
                <a:solidFill>
                  <a:srgbClr val="FF0000"/>
                </a:solidFill>
                <a:sym typeface="Wingdings" charset="2"/>
              </a:rPr>
              <a:t></a:t>
            </a:r>
            <a:r>
              <a:rPr lang="en-US" b="1" dirty="0">
                <a:solidFill>
                  <a:srgbClr val="FF0000"/>
                </a:solidFill>
              </a:rPr>
              <a:t> 0.5</a:t>
            </a:r>
            <a:endParaRPr lang="en-US" b="1" dirty="0"/>
          </a:p>
        </p:txBody>
      </p:sp>
      <p:sp>
        <p:nvSpPr>
          <p:cNvPr id="10" name="Rectangle 14"/>
          <p:cNvSpPr>
            <a:spLocks noChangeArrowheads="1"/>
          </p:cNvSpPr>
          <p:nvPr/>
        </p:nvSpPr>
        <p:spPr bwMode="gray">
          <a:xfrm rot="16200000">
            <a:off x="3552984" y="2222340"/>
            <a:ext cx="89185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b="1" dirty="0" smtClean="0">
                <a:solidFill>
                  <a:schemeClr val="bg1"/>
                </a:solidFill>
              </a:rPr>
              <a:t>Note</a:t>
            </a:r>
            <a:endParaRPr lang="de-DE" b="1" noProof="1">
              <a:solidFill>
                <a:schemeClr val="bg1"/>
              </a:solidFill>
            </a:endParaRPr>
          </a:p>
        </p:txBody>
      </p:sp>
      <p:sp>
        <p:nvSpPr>
          <p:cNvPr id="13" name="Rectangle 12"/>
          <p:cNvSpPr/>
          <p:nvPr/>
        </p:nvSpPr>
        <p:spPr>
          <a:xfrm>
            <a:off x="3830639" y="1258669"/>
            <a:ext cx="4343057" cy="646331"/>
          </a:xfrm>
          <a:prstGeom prst="rect">
            <a:avLst/>
          </a:prstGeom>
        </p:spPr>
        <p:txBody>
          <a:bodyPr wrap="square">
            <a:spAutoFit/>
          </a:bodyPr>
          <a:lstStyle/>
          <a:p>
            <a:r>
              <a:rPr lang="en-US" dirty="0"/>
              <a:t>5/2 </a:t>
            </a:r>
            <a:r>
              <a:rPr lang="en-US" dirty="0">
                <a:sym typeface="Wingdings" pitchFamily="2" charset="2"/>
              </a:rPr>
              <a:t> 2</a:t>
            </a:r>
          </a:p>
          <a:p>
            <a:r>
              <a:rPr lang="en-US" dirty="0">
                <a:sym typeface="Wingdings" pitchFamily="2" charset="2"/>
              </a:rPr>
              <a:t>5%21</a:t>
            </a:r>
            <a:endParaRPr lang="en-US" dirty="0"/>
          </a:p>
        </p:txBody>
      </p:sp>
    </p:spTree>
    <p:extLst>
      <p:ext uri="{BB962C8B-B14F-4D97-AF65-F5344CB8AC3E}">
        <p14:creationId xmlns:p14="http://schemas.microsoft.com/office/powerpoint/2010/main" val="153579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animBg="1"/>
      <p:bldP spid="13" grpId="0"/>
      <p:bldP spid="1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04800"/>
            <a:ext cx="7315200" cy="685800"/>
          </a:xfrm>
        </p:spPr>
        <p:txBody>
          <a:bodyPr/>
          <a:lstStyle/>
          <a:p>
            <a:r>
              <a:rPr lang="en-US" smtClean="0"/>
              <a:t>Question</a:t>
            </a:r>
            <a:endParaRPr lang="en-US" dirty="0"/>
          </a:p>
        </p:txBody>
      </p:sp>
      <p:sp>
        <p:nvSpPr>
          <p:cNvPr id="3" name="Content Placeholder 2"/>
          <p:cNvSpPr>
            <a:spLocks noGrp="1"/>
          </p:cNvSpPr>
          <p:nvPr>
            <p:ph idx="1"/>
          </p:nvPr>
        </p:nvSpPr>
        <p:spPr/>
        <p:txBody>
          <a:bodyPr/>
          <a:lstStyle/>
          <a:p>
            <a:r>
              <a:rPr lang="en-US" smtClean="0"/>
              <a:t>int x=2, y=3,z;</a:t>
            </a:r>
            <a:endParaRPr lang="en-US" dirty="0"/>
          </a:p>
          <a:p>
            <a:r>
              <a:rPr lang="en-US" smtClean="0"/>
              <a:t>z=((x++)*(x++))+((++y)*(++y));</a:t>
            </a:r>
            <a:endParaRPr lang="en-US" dirty="0"/>
          </a:p>
          <a:p>
            <a:r>
              <a:rPr lang="en-US" smtClean="0"/>
              <a:t>printf(“x=%d ,y=%d, z=%d”,x,y,z);</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24</a:t>
            </a:fld>
            <a:endParaRPr lang="en-US"/>
          </a:p>
        </p:txBody>
      </p:sp>
      <p:grpSp>
        <p:nvGrpSpPr>
          <p:cNvPr id="7" name="Group 48"/>
          <p:cNvGrpSpPr>
            <a:grpSpLocks/>
          </p:cNvGrpSpPr>
          <p:nvPr/>
        </p:nvGrpSpPr>
        <p:grpSpPr bwMode="auto">
          <a:xfrm>
            <a:off x="6742113" y="2819400"/>
            <a:ext cx="511175" cy="584200"/>
            <a:chOff x="5760" y="960"/>
            <a:chExt cx="1004" cy="1151"/>
          </a:xfrm>
        </p:grpSpPr>
        <p:pic>
          <p:nvPicPr>
            <p:cNvPr id="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4"/>
            <p:cNvGrpSpPr>
              <a:grpSpLocks/>
            </p:cNvGrpSpPr>
            <p:nvPr/>
          </p:nvGrpSpPr>
          <p:grpSpPr bwMode="auto">
            <a:xfrm>
              <a:off x="5760" y="960"/>
              <a:ext cx="1004" cy="867"/>
              <a:chOff x="1637" y="1258"/>
              <a:chExt cx="2452" cy="2119"/>
            </a:xfrm>
          </p:grpSpPr>
          <p:sp>
            <p:nvSpPr>
              <p:cNvPr id="1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1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1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1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1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17" name="Group 58"/>
          <p:cNvGrpSpPr>
            <a:grpSpLocks/>
          </p:cNvGrpSpPr>
          <p:nvPr/>
        </p:nvGrpSpPr>
        <p:grpSpPr bwMode="auto">
          <a:xfrm>
            <a:off x="7489825" y="2819400"/>
            <a:ext cx="511175" cy="584200"/>
            <a:chOff x="5760" y="960"/>
            <a:chExt cx="1004" cy="1151"/>
          </a:xfrm>
        </p:grpSpPr>
        <p:pic>
          <p:nvPicPr>
            <p:cNvPr id="1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4"/>
            <p:cNvGrpSpPr>
              <a:grpSpLocks/>
            </p:cNvGrpSpPr>
            <p:nvPr/>
          </p:nvGrpSpPr>
          <p:grpSpPr bwMode="auto">
            <a:xfrm>
              <a:off x="5760" y="960"/>
              <a:ext cx="1004" cy="867"/>
              <a:chOff x="1637" y="1258"/>
              <a:chExt cx="2452" cy="2119"/>
            </a:xfrm>
          </p:grpSpPr>
          <p:sp>
            <p:nvSpPr>
              <p:cNvPr id="2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2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2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2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2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27" name="Group 81"/>
          <p:cNvGrpSpPr>
            <a:grpSpLocks/>
          </p:cNvGrpSpPr>
          <p:nvPr/>
        </p:nvGrpSpPr>
        <p:grpSpPr bwMode="auto">
          <a:xfrm>
            <a:off x="8251825" y="2819400"/>
            <a:ext cx="511175" cy="584200"/>
            <a:chOff x="5760" y="960"/>
            <a:chExt cx="1004" cy="1151"/>
          </a:xfrm>
        </p:grpSpPr>
        <p:pic>
          <p:nvPicPr>
            <p:cNvPr id="2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14"/>
            <p:cNvGrpSpPr>
              <a:grpSpLocks/>
            </p:cNvGrpSpPr>
            <p:nvPr/>
          </p:nvGrpSpPr>
          <p:grpSpPr bwMode="auto">
            <a:xfrm>
              <a:off x="5760" y="960"/>
              <a:ext cx="1004" cy="867"/>
              <a:chOff x="1637" y="1258"/>
              <a:chExt cx="2452" cy="2119"/>
            </a:xfrm>
          </p:grpSpPr>
          <p:sp>
            <p:nvSpPr>
              <p:cNvPr id="3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3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3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3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sp>
        <p:nvSpPr>
          <p:cNvPr id="37" name="Rectangle 14"/>
          <p:cNvSpPr>
            <a:spLocks noChangeArrowheads="1"/>
          </p:cNvSpPr>
          <p:nvPr/>
        </p:nvSpPr>
        <p:spPr bwMode="gray">
          <a:xfrm>
            <a:off x="6734018" y="3272972"/>
            <a:ext cx="2105182"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noProof="1" smtClean="0">
                <a:solidFill>
                  <a:schemeClr val="bg1"/>
                </a:solidFill>
              </a:rPr>
              <a:t>Intreview question</a:t>
            </a:r>
            <a:endParaRPr lang="de-DE" sz="2000" b="1" noProof="1">
              <a:solidFill>
                <a:schemeClr val="bg1"/>
              </a:solidFill>
            </a:endParaRPr>
          </a:p>
        </p:txBody>
      </p:sp>
    </p:spTree>
    <p:extLst>
      <p:ext uri="{BB962C8B-B14F-4D97-AF65-F5344CB8AC3E}">
        <p14:creationId xmlns:p14="http://schemas.microsoft.com/office/powerpoint/2010/main" val="286484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
                                        <p:tgtEl>
                                          <p:spTgt spid="7"/>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200"/>
                                        <p:tgtEl>
                                          <p:spTgt spid="17"/>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200"/>
                                        <p:tgtEl>
                                          <p:spTgt spid="27"/>
                                        </p:tgtEl>
                                      </p:cBhvr>
                                    </p:animEffect>
                                  </p:childTnLst>
                                </p:cTn>
                              </p:par>
                            </p:childTnLst>
                          </p:cTn>
                        </p:par>
                        <p:par>
                          <p:cTn id="16" fill="hold">
                            <p:stCondLst>
                              <p:cond delay="8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Assignment </a:t>
            </a:r>
            <a:endParaRPr lang="en-US" dirty="0"/>
          </a:p>
        </p:txBody>
      </p:sp>
      <p:sp>
        <p:nvSpPr>
          <p:cNvPr id="3" name="Content Placeholder 2"/>
          <p:cNvSpPr>
            <a:spLocks noGrp="1"/>
          </p:cNvSpPr>
          <p:nvPr>
            <p:ph idx="1"/>
          </p:nvPr>
        </p:nvSpPr>
        <p:spPr>
          <a:xfrm>
            <a:off x="25400" y="1219200"/>
            <a:ext cx="8966200" cy="4724400"/>
          </a:xfrm>
        </p:spPr>
        <p:txBody>
          <a:bodyPr/>
          <a:lstStyle/>
          <a:p>
            <a:r>
              <a:rPr lang="en-US" dirty="0"/>
              <a:t>x = y   		assign y to x</a:t>
            </a:r>
            <a:endParaRPr lang="en-US" sz="2800" dirty="0"/>
          </a:p>
          <a:p>
            <a:r>
              <a:rPr lang="en-US" dirty="0"/>
              <a:t>x += y 		assign (</a:t>
            </a:r>
            <a:r>
              <a:rPr lang="en-US" dirty="0" err="1"/>
              <a:t>x+y</a:t>
            </a:r>
            <a:r>
              <a:rPr lang="en-US" dirty="0"/>
              <a:t>) to x</a:t>
            </a:r>
            <a:endParaRPr lang="en-US" sz="2800" dirty="0"/>
          </a:p>
          <a:p>
            <a:r>
              <a:rPr lang="en-US" dirty="0"/>
              <a:t>x -= y  	</a:t>
            </a:r>
            <a:r>
              <a:rPr lang="en-US" dirty="0" smtClean="0"/>
              <a:t>	assign </a:t>
            </a:r>
            <a:r>
              <a:rPr lang="en-US" dirty="0"/>
              <a:t>(x-y) to x</a:t>
            </a:r>
            <a:endParaRPr lang="en-US" sz="2800" dirty="0"/>
          </a:p>
          <a:p>
            <a:r>
              <a:rPr lang="en-US" dirty="0"/>
              <a:t>x *= y 		assign (x*y) to x</a:t>
            </a:r>
            <a:endParaRPr lang="en-US" sz="2800" dirty="0"/>
          </a:p>
          <a:p>
            <a:r>
              <a:rPr lang="en-US" dirty="0"/>
              <a:t>x /= y  	</a:t>
            </a:r>
            <a:r>
              <a:rPr lang="en-US" dirty="0" smtClean="0"/>
              <a:t>	assign </a:t>
            </a:r>
            <a:r>
              <a:rPr lang="en-US" dirty="0"/>
              <a:t>(x/y) to x</a:t>
            </a:r>
            <a:endParaRPr lang="en-US" sz="2800" dirty="0"/>
          </a:p>
          <a:p>
            <a:r>
              <a:rPr lang="en-US" dirty="0"/>
              <a:t>x %= y 	</a:t>
            </a:r>
            <a:r>
              <a:rPr lang="en-US" dirty="0" smtClean="0"/>
              <a:t>	assign </a:t>
            </a:r>
            <a:r>
              <a:rPr lang="en-US" dirty="0"/>
              <a:t>(</a:t>
            </a:r>
            <a:r>
              <a:rPr lang="en-US" dirty="0" err="1"/>
              <a:t>x%y</a:t>
            </a:r>
            <a:r>
              <a:rPr lang="en-US" dirty="0"/>
              <a:t>) to x</a:t>
            </a:r>
            <a:endParaRPr lang="en-US" sz="2800" dirty="0"/>
          </a:p>
        </p:txBody>
      </p:sp>
      <p:sp>
        <p:nvSpPr>
          <p:cNvPr id="10" name="Footer Placeholder 9"/>
          <p:cNvSpPr>
            <a:spLocks noGrp="1"/>
          </p:cNvSpPr>
          <p:nvPr>
            <p:ph type="ftr" sz="quarter" idx="11"/>
          </p:nvPr>
        </p:nvSpPr>
        <p:spPr/>
        <p:txBody>
          <a:bodyPr/>
          <a:lstStyle/>
          <a:p>
            <a:r>
              <a:rPr lang="en-US" smtClean="0"/>
              <a:t>www.embeddedFab.com</a:t>
            </a:r>
            <a:endParaRPr lang="en-US" dirty="0"/>
          </a:p>
        </p:txBody>
      </p:sp>
      <p:sp>
        <p:nvSpPr>
          <p:cNvPr id="11" name="Slide Number Placeholder 10"/>
          <p:cNvSpPr>
            <a:spLocks noGrp="1"/>
          </p:cNvSpPr>
          <p:nvPr>
            <p:ph type="sldNum" sz="quarter" idx="12"/>
          </p:nvPr>
        </p:nvSpPr>
        <p:spPr/>
        <p:txBody>
          <a:bodyPr/>
          <a:lstStyle/>
          <a:p>
            <a:fld id="{8786C6BC-55CD-4DA7-A85D-0461BDA2E211}" type="slidenum">
              <a:rPr lang="en-US" smtClean="0"/>
              <a:pPr/>
              <a:t>25</a:t>
            </a:fld>
            <a:endParaRPr lang="en-US"/>
          </a:p>
        </p:txBody>
      </p:sp>
    </p:spTree>
    <p:extLst>
      <p:ext uri="{BB962C8B-B14F-4D97-AF65-F5344CB8AC3E}">
        <p14:creationId xmlns:p14="http://schemas.microsoft.com/office/powerpoint/2010/main" val="4098670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Comparison Operators</a:t>
            </a:r>
            <a:endParaRPr lang="en-US" dirty="0"/>
          </a:p>
        </p:txBody>
      </p:sp>
      <p:sp>
        <p:nvSpPr>
          <p:cNvPr id="3" name="Content Placeholder 2"/>
          <p:cNvSpPr>
            <a:spLocks noGrp="1"/>
          </p:cNvSpPr>
          <p:nvPr>
            <p:ph idx="1"/>
          </p:nvPr>
        </p:nvSpPr>
        <p:spPr>
          <a:xfrm>
            <a:off x="25400" y="1219200"/>
            <a:ext cx="8966200" cy="4724400"/>
          </a:xfrm>
        </p:spPr>
        <p:txBody>
          <a:bodyPr/>
          <a:lstStyle/>
          <a:p>
            <a:r>
              <a:rPr lang="en-US"/>
              <a:t>Comparison</a:t>
            </a:r>
            <a:endParaRPr lang="en-US" sz="2800" b="1" dirty="0"/>
          </a:p>
          <a:p>
            <a:pPr lvl="1"/>
            <a:r>
              <a:rPr lang="en-US" smtClean="0"/>
              <a:t>== equal to</a:t>
            </a:r>
            <a:endParaRPr lang="en-US" dirty="0"/>
          </a:p>
          <a:p>
            <a:pPr lvl="1"/>
            <a:r>
              <a:rPr lang="en-US" smtClean="0"/>
              <a:t>&lt;  less than</a:t>
            </a:r>
            <a:endParaRPr lang="en-US" dirty="0"/>
          </a:p>
          <a:p>
            <a:pPr lvl="1"/>
            <a:r>
              <a:rPr lang="en-US" smtClean="0"/>
              <a:t>&lt;= less than or equal</a:t>
            </a:r>
            <a:endParaRPr lang="en-US" dirty="0"/>
          </a:p>
          <a:p>
            <a:pPr lvl="1"/>
            <a:r>
              <a:rPr lang="en-US" smtClean="0"/>
              <a:t>&gt;  greater than</a:t>
            </a:r>
            <a:endParaRPr lang="en-US" dirty="0"/>
          </a:p>
          <a:p>
            <a:pPr lvl="1"/>
            <a:r>
              <a:rPr lang="en-US" smtClean="0"/>
              <a:t>&gt;= greater than or equal</a:t>
            </a:r>
            <a:endParaRPr lang="en-US" dirty="0"/>
          </a:p>
          <a:p>
            <a:pPr lvl="1"/>
            <a:r>
              <a:rPr lang="en-US" smtClean="0"/>
              <a:t>!= not equal</a:t>
            </a:r>
            <a:endParaRPr lang="en-US" dirty="0"/>
          </a:p>
          <a:p>
            <a:pPr lvl="1"/>
            <a:r>
              <a:rPr lang="en-US" smtClean="0"/>
              <a:t>&amp;,&amp;&amp; logical and</a:t>
            </a:r>
            <a:endParaRPr lang="en-US" dirty="0"/>
          </a:p>
          <a:p>
            <a:pPr lvl="1"/>
            <a:r>
              <a:rPr lang="en-US" smtClean="0"/>
              <a:t>|, || logical or</a:t>
            </a:r>
            <a:endParaRPr lang="en-US" dirty="0"/>
          </a:p>
          <a:p>
            <a:pPr lvl="1"/>
            <a:r>
              <a:rPr lang="en-US" smtClean="0"/>
              <a:t>!  logical not</a:t>
            </a:r>
            <a:endParaRPr lang="en-US" dirty="0"/>
          </a:p>
          <a:p>
            <a:endParaRPr lang="en-US" sz="4000" dirty="0"/>
          </a:p>
        </p:txBody>
      </p:sp>
      <p:sp>
        <p:nvSpPr>
          <p:cNvPr id="19" name="Footer Placeholder 18"/>
          <p:cNvSpPr>
            <a:spLocks noGrp="1"/>
          </p:cNvSpPr>
          <p:nvPr>
            <p:ph type="ftr" sz="quarter" idx="11"/>
          </p:nvPr>
        </p:nvSpPr>
        <p:spPr/>
        <p:txBody>
          <a:bodyPr/>
          <a:lstStyle/>
          <a:p>
            <a:r>
              <a:rPr lang="en-US" smtClean="0"/>
              <a:t>www.embeddedFab.com</a:t>
            </a:r>
            <a:endParaRPr lang="en-US"/>
          </a:p>
        </p:txBody>
      </p:sp>
      <p:sp>
        <p:nvSpPr>
          <p:cNvPr id="20" name="Slide Number Placeholder 19"/>
          <p:cNvSpPr>
            <a:spLocks noGrp="1"/>
          </p:cNvSpPr>
          <p:nvPr>
            <p:ph type="sldNum" sz="quarter" idx="12"/>
          </p:nvPr>
        </p:nvSpPr>
        <p:spPr/>
        <p:txBody>
          <a:bodyPr/>
          <a:lstStyle/>
          <a:p>
            <a:fld id="{8786C6BC-55CD-4DA7-A85D-0461BDA2E211}" type="slidenum">
              <a:rPr lang="en-US" smtClean="0"/>
              <a:pPr/>
              <a:t>26</a:t>
            </a:fld>
            <a:endParaRPr lang="en-US"/>
          </a:p>
        </p:txBody>
      </p:sp>
      <p:sp>
        <p:nvSpPr>
          <p:cNvPr id="9" name="Rectangle 8"/>
          <p:cNvSpPr/>
          <p:nvPr/>
        </p:nvSpPr>
        <p:spPr>
          <a:xfrm>
            <a:off x="1136573" y="5486400"/>
            <a:ext cx="7016827" cy="400110"/>
          </a:xfrm>
          <a:prstGeom prst="rect">
            <a:avLst/>
          </a:prstGeom>
        </p:spPr>
        <p:txBody>
          <a:bodyPr wrap="square">
            <a:spAutoFit/>
          </a:bodyPr>
          <a:lstStyle/>
          <a:p>
            <a:pPr eaLnBrk="0" hangingPunct="0">
              <a:lnSpc>
                <a:spcPct val="100000"/>
              </a:lnSpc>
              <a:spcBef>
                <a:spcPct val="0"/>
              </a:spcBef>
              <a:buFontTx/>
              <a:buNone/>
            </a:pPr>
            <a:r>
              <a:rPr lang="en-US" sz="2000" dirty="0"/>
              <a:t>In C, </a:t>
            </a:r>
            <a:r>
              <a:rPr lang="en-US" sz="2000" dirty="0">
                <a:solidFill>
                  <a:srgbClr val="FF0000"/>
                </a:solidFill>
              </a:rPr>
              <a:t>0 </a:t>
            </a:r>
            <a:r>
              <a:rPr lang="en-US" sz="2000" dirty="0"/>
              <a:t>means </a:t>
            </a:r>
            <a:r>
              <a:rPr lang="en-US" sz="2000" dirty="0">
                <a:solidFill>
                  <a:srgbClr val="FF0000"/>
                </a:solidFill>
              </a:rPr>
              <a:t>“false”,</a:t>
            </a:r>
            <a:r>
              <a:rPr lang="en-US" sz="2000" dirty="0"/>
              <a:t> and </a:t>
            </a:r>
            <a:r>
              <a:rPr lang="en-US" sz="2000" i="1" dirty="0">
                <a:solidFill>
                  <a:srgbClr val="FF0000"/>
                </a:solidFill>
              </a:rPr>
              <a:t>any other value</a:t>
            </a:r>
            <a:r>
              <a:rPr lang="en-US" sz="2000" dirty="0"/>
              <a:t> means </a:t>
            </a:r>
            <a:r>
              <a:rPr lang="en-US" sz="2000" dirty="0">
                <a:solidFill>
                  <a:srgbClr val="FF0000"/>
                </a:solidFill>
              </a:rPr>
              <a:t>“true”.</a:t>
            </a:r>
            <a:endParaRPr lang="en-US" sz="2000" dirty="0"/>
          </a:p>
        </p:txBody>
      </p:sp>
      <p:sp>
        <p:nvSpPr>
          <p:cNvPr id="12" name="Rectangle 11"/>
          <p:cNvSpPr/>
          <p:nvPr/>
        </p:nvSpPr>
        <p:spPr>
          <a:xfrm>
            <a:off x="3657600" y="2552203"/>
            <a:ext cx="2438400" cy="1754326"/>
          </a:xfrm>
          <a:prstGeom prst="rect">
            <a:avLst/>
          </a:prstGeom>
        </p:spPr>
        <p:txBody>
          <a:bodyPr wrap="square">
            <a:spAutoFit/>
          </a:bodyPr>
          <a:lstStyle/>
          <a:p>
            <a:r>
              <a:rPr lang="en-US" dirty="0" err="1"/>
              <a:t>int</a:t>
            </a:r>
            <a:r>
              <a:rPr lang="en-US" dirty="0"/>
              <a:t> x=5;</a:t>
            </a:r>
          </a:p>
          <a:p>
            <a:r>
              <a:rPr lang="en-US" dirty="0"/>
              <a:t>if (x==6)   /* false */</a:t>
            </a:r>
          </a:p>
          <a:p>
            <a:r>
              <a:rPr lang="en-US" dirty="0"/>
              <a:t>{</a:t>
            </a:r>
          </a:p>
          <a:p>
            <a:r>
              <a:rPr lang="en-US" dirty="0"/>
              <a:t>  /* ... */</a:t>
            </a:r>
          </a:p>
          <a:p>
            <a:r>
              <a:rPr lang="en-US" dirty="0"/>
              <a:t>}</a:t>
            </a:r>
          </a:p>
          <a:p>
            <a:r>
              <a:rPr lang="en-US" dirty="0"/>
              <a:t>/* x is still 5 */</a:t>
            </a:r>
          </a:p>
        </p:txBody>
      </p:sp>
      <p:sp>
        <p:nvSpPr>
          <p:cNvPr id="14" name="Rectangle 13"/>
          <p:cNvSpPr/>
          <p:nvPr/>
        </p:nvSpPr>
        <p:spPr>
          <a:xfrm>
            <a:off x="6100916" y="2552569"/>
            <a:ext cx="2814484" cy="1754326"/>
          </a:xfrm>
          <a:prstGeom prst="rect">
            <a:avLst/>
          </a:prstGeom>
        </p:spPr>
        <p:txBody>
          <a:bodyPr wrap="square">
            <a:spAutoFit/>
          </a:bodyPr>
          <a:lstStyle/>
          <a:p>
            <a:r>
              <a:rPr lang="en-US" dirty="0" err="1"/>
              <a:t>int</a:t>
            </a:r>
            <a:r>
              <a:rPr lang="en-US" dirty="0"/>
              <a:t> x=5;</a:t>
            </a:r>
          </a:p>
          <a:p>
            <a:r>
              <a:rPr lang="en-US" dirty="0"/>
              <a:t>if (</a:t>
            </a:r>
            <a:r>
              <a:rPr lang="en-US" dirty="0">
                <a:solidFill>
                  <a:srgbClr val="C00000"/>
                </a:solidFill>
              </a:rPr>
              <a:t>x=6</a:t>
            </a:r>
            <a:r>
              <a:rPr lang="en-US" dirty="0"/>
              <a:t>)   </a:t>
            </a:r>
            <a:r>
              <a:rPr lang="en-US" dirty="0">
                <a:solidFill>
                  <a:srgbClr val="C00000"/>
                </a:solidFill>
              </a:rPr>
              <a:t>/* always true */</a:t>
            </a:r>
            <a:r>
              <a:rPr lang="en-US" dirty="0"/>
              <a:t> </a:t>
            </a:r>
          </a:p>
          <a:p>
            <a:r>
              <a:rPr lang="en-US" dirty="0"/>
              <a:t>{</a:t>
            </a:r>
          </a:p>
          <a:p>
            <a:r>
              <a:rPr lang="en-US" dirty="0">
                <a:solidFill>
                  <a:srgbClr val="C00000"/>
                </a:solidFill>
              </a:rPr>
              <a:t>  /* x is now 6 */</a:t>
            </a:r>
          </a:p>
          <a:p>
            <a:r>
              <a:rPr lang="en-US" dirty="0"/>
              <a:t>}</a:t>
            </a:r>
          </a:p>
          <a:p>
            <a:r>
              <a:rPr lang="en-US" dirty="0"/>
              <a:t>/* ... */</a:t>
            </a:r>
          </a:p>
        </p:txBody>
      </p:sp>
      <p:sp>
        <p:nvSpPr>
          <p:cNvPr id="15" name="Rectangle 14"/>
          <p:cNvSpPr/>
          <p:nvPr/>
        </p:nvSpPr>
        <p:spPr>
          <a:xfrm>
            <a:off x="3505200" y="4334470"/>
            <a:ext cx="5715000" cy="923330"/>
          </a:xfrm>
          <a:prstGeom prst="rect">
            <a:avLst/>
          </a:prstGeom>
        </p:spPr>
        <p:txBody>
          <a:bodyPr wrap="square">
            <a:spAutoFit/>
          </a:bodyPr>
          <a:lstStyle/>
          <a:p>
            <a:r>
              <a:rPr lang="en-US" dirty="0"/>
              <a:t>solution </a:t>
            </a:r>
            <a:r>
              <a:rPr lang="en-US" dirty="0" smtClean="0"/>
              <a:t>if to write</a:t>
            </a:r>
            <a:endParaRPr lang="en-US" dirty="0"/>
          </a:p>
          <a:p>
            <a:r>
              <a:rPr lang="en-US" b="1" dirty="0" smtClean="0"/>
              <a:t>if(6</a:t>
            </a:r>
            <a:r>
              <a:rPr lang="en-US" b="1" dirty="0"/>
              <a:t>==x)</a:t>
            </a:r>
          </a:p>
          <a:p>
            <a:r>
              <a:rPr lang="en-US" dirty="0"/>
              <a:t>if you don’t write it write </a:t>
            </a:r>
            <a:r>
              <a:rPr lang="en-US" dirty="0">
                <a:solidFill>
                  <a:srgbClr val="C00000"/>
                </a:solidFill>
              </a:rPr>
              <a:t>if(6=f)</a:t>
            </a:r>
            <a:r>
              <a:rPr lang="en-US" dirty="0"/>
              <a:t> the compiler will complain </a:t>
            </a:r>
          </a:p>
        </p:txBody>
      </p:sp>
      <p:sp>
        <p:nvSpPr>
          <p:cNvPr id="17" name="Rectangle 14"/>
          <p:cNvSpPr>
            <a:spLocks noChangeArrowheads="1"/>
          </p:cNvSpPr>
          <p:nvPr/>
        </p:nvSpPr>
        <p:spPr bwMode="gray">
          <a:xfrm>
            <a:off x="3784600" y="1524000"/>
            <a:ext cx="5359400" cy="896618"/>
          </a:xfrm>
          <a:prstGeom prst="rect">
            <a:avLst/>
          </a:prstGeom>
          <a:solidFill>
            <a:schemeClr val="bg1"/>
          </a:soli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lIns="108000" tIns="108000" rIns="144000" bIns="72000" anchor="ctr"/>
          <a:lstStyle/>
          <a:p>
            <a:pPr eaLnBrk="0" hangingPunct="0">
              <a:lnSpc>
                <a:spcPct val="100000"/>
              </a:lnSpc>
              <a:spcBef>
                <a:spcPct val="0"/>
              </a:spcBef>
              <a:buFontTx/>
              <a:buNone/>
            </a:pPr>
            <a:r>
              <a:rPr lang="en-US" b="1" dirty="0">
                <a:solidFill>
                  <a:srgbClr val="FF0000"/>
                </a:solidFill>
              </a:rPr>
              <a:t>Don’t confuse</a:t>
            </a:r>
          </a:p>
          <a:p>
            <a:pPr eaLnBrk="0" hangingPunct="0">
              <a:lnSpc>
                <a:spcPct val="100000"/>
              </a:lnSpc>
              <a:spcBef>
                <a:spcPct val="0"/>
              </a:spcBef>
              <a:buFontTx/>
              <a:buNone/>
            </a:pPr>
            <a:r>
              <a:rPr lang="en-US" dirty="0" smtClean="0">
                <a:cs typeface="Lucida Sans Typewriter"/>
              </a:rPr>
              <a:t> </a:t>
            </a:r>
            <a:r>
              <a:rPr lang="en-US" b="1" dirty="0">
                <a:latin typeface="Lucida Sans Typewriter"/>
                <a:cs typeface="Lucida Sans Typewriter"/>
              </a:rPr>
              <a:t>= </a:t>
            </a:r>
            <a:r>
              <a:rPr lang="en-US" dirty="0">
                <a:cs typeface="Lucida Sans Typewriter"/>
              </a:rPr>
              <a:t>and </a:t>
            </a:r>
            <a:r>
              <a:rPr lang="en-US" b="1" dirty="0">
                <a:latin typeface="Lucida Sans Typewriter"/>
                <a:cs typeface="Lucida Sans Typewriter"/>
              </a:rPr>
              <a:t>==  </a:t>
            </a:r>
            <a:r>
              <a:rPr lang="en-US" dirty="0"/>
              <a:t>The compiler will warn “suggest </a:t>
            </a:r>
            <a:r>
              <a:rPr lang="en-US" dirty="0" err="1"/>
              <a:t>parens</a:t>
            </a:r>
            <a:r>
              <a:rPr lang="en-US" dirty="0"/>
              <a:t>”. </a:t>
            </a:r>
          </a:p>
        </p:txBody>
      </p:sp>
      <p:sp>
        <p:nvSpPr>
          <p:cNvPr id="18" name="Rectangle 14"/>
          <p:cNvSpPr>
            <a:spLocks noChangeArrowheads="1"/>
          </p:cNvSpPr>
          <p:nvPr/>
        </p:nvSpPr>
        <p:spPr bwMode="gray">
          <a:xfrm rot="16200000">
            <a:off x="3044984" y="1765140"/>
            <a:ext cx="89185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b="1" dirty="0" smtClean="0">
                <a:solidFill>
                  <a:schemeClr val="bg1"/>
                </a:solidFill>
              </a:rPr>
              <a:t>Note</a:t>
            </a:r>
            <a:endParaRPr lang="de-DE" b="1" noProof="1">
              <a:solidFill>
                <a:schemeClr val="bg1"/>
              </a:solidFill>
            </a:endParaRPr>
          </a:p>
        </p:txBody>
      </p:sp>
    </p:spTree>
    <p:extLst>
      <p:ext uri="{BB962C8B-B14F-4D97-AF65-F5344CB8AC3E}">
        <p14:creationId xmlns:p14="http://schemas.microsoft.com/office/powerpoint/2010/main" val="347341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15" grpId="0"/>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Question</a:t>
            </a:r>
            <a:endParaRPr lang="en-US" dirty="0"/>
          </a:p>
        </p:txBody>
      </p:sp>
      <p:sp>
        <p:nvSpPr>
          <p:cNvPr id="3" name="Content Placeholder 2"/>
          <p:cNvSpPr>
            <a:spLocks noGrp="1"/>
          </p:cNvSpPr>
          <p:nvPr>
            <p:ph idx="1"/>
          </p:nvPr>
        </p:nvSpPr>
        <p:spPr/>
        <p:txBody>
          <a:bodyPr/>
          <a:lstStyle/>
          <a:p>
            <a:r>
              <a:rPr lang="en-US" dirty="0"/>
              <a:t>what is the behavior if x=2 , y=1 / x=3, y=2 / x=2, y=2 / x=3,y=1</a:t>
            </a:r>
          </a:p>
          <a:p>
            <a:endParaRPr lang="en-US" dirty="0"/>
          </a:p>
          <a:p>
            <a:r>
              <a:rPr lang="en-US" dirty="0" smtClean="0"/>
              <a:t>if(((++x)==2)&amp;&amp;((++y)==1))</a:t>
            </a:r>
          </a:p>
          <a:p>
            <a:endParaRPr lang="en-US" dirty="0"/>
          </a:p>
          <a:p>
            <a:endParaRPr lang="en-US" dirty="0"/>
          </a:p>
          <a:p>
            <a:r>
              <a:rPr lang="en-US" dirty="0"/>
              <a:t>if(((++x)==2)&amp;((++y)==1))</a:t>
            </a:r>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27</a:t>
            </a:fld>
            <a:endParaRPr lang="en-US"/>
          </a:p>
        </p:txBody>
      </p:sp>
      <p:grpSp>
        <p:nvGrpSpPr>
          <p:cNvPr id="7" name="Group 48"/>
          <p:cNvGrpSpPr>
            <a:grpSpLocks/>
          </p:cNvGrpSpPr>
          <p:nvPr/>
        </p:nvGrpSpPr>
        <p:grpSpPr bwMode="auto">
          <a:xfrm>
            <a:off x="6742113" y="2819400"/>
            <a:ext cx="511175" cy="584200"/>
            <a:chOff x="5760" y="960"/>
            <a:chExt cx="1004" cy="1151"/>
          </a:xfrm>
        </p:grpSpPr>
        <p:pic>
          <p:nvPicPr>
            <p:cNvPr id="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4"/>
            <p:cNvGrpSpPr>
              <a:grpSpLocks/>
            </p:cNvGrpSpPr>
            <p:nvPr/>
          </p:nvGrpSpPr>
          <p:grpSpPr bwMode="auto">
            <a:xfrm>
              <a:off x="5760" y="960"/>
              <a:ext cx="1004" cy="867"/>
              <a:chOff x="1637" y="1258"/>
              <a:chExt cx="2452" cy="2119"/>
            </a:xfrm>
          </p:grpSpPr>
          <p:sp>
            <p:nvSpPr>
              <p:cNvPr id="1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1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1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1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1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17" name="Group 58"/>
          <p:cNvGrpSpPr>
            <a:grpSpLocks/>
          </p:cNvGrpSpPr>
          <p:nvPr/>
        </p:nvGrpSpPr>
        <p:grpSpPr bwMode="auto">
          <a:xfrm>
            <a:off x="7489825" y="2819400"/>
            <a:ext cx="511175" cy="584200"/>
            <a:chOff x="5760" y="960"/>
            <a:chExt cx="1004" cy="1151"/>
          </a:xfrm>
        </p:grpSpPr>
        <p:pic>
          <p:nvPicPr>
            <p:cNvPr id="1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4"/>
            <p:cNvGrpSpPr>
              <a:grpSpLocks/>
            </p:cNvGrpSpPr>
            <p:nvPr/>
          </p:nvGrpSpPr>
          <p:grpSpPr bwMode="auto">
            <a:xfrm>
              <a:off x="5760" y="960"/>
              <a:ext cx="1004" cy="867"/>
              <a:chOff x="1637" y="1258"/>
              <a:chExt cx="2452" cy="2119"/>
            </a:xfrm>
          </p:grpSpPr>
          <p:sp>
            <p:nvSpPr>
              <p:cNvPr id="2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2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2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2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2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27" name="Group 81"/>
          <p:cNvGrpSpPr>
            <a:grpSpLocks/>
          </p:cNvGrpSpPr>
          <p:nvPr/>
        </p:nvGrpSpPr>
        <p:grpSpPr bwMode="auto">
          <a:xfrm>
            <a:off x="8251825" y="2819400"/>
            <a:ext cx="511175" cy="584200"/>
            <a:chOff x="5760" y="960"/>
            <a:chExt cx="1004" cy="1151"/>
          </a:xfrm>
        </p:grpSpPr>
        <p:pic>
          <p:nvPicPr>
            <p:cNvPr id="2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14"/>
            <p:cNvGrpSpPr>
              <a:grpSpLocks/>
            </p:cNvGrpSpPr>
            <p:nvPr/>
          </p:nvGrpSpPr>
          <p:grpSpPr bwMode="auto">
            <a:xfrm>
              <a:off x="5760" y="960"/>
              <a:ext cx="1004" cy="867"/>
              <a:chOff x="1637" y="1258"/>
              <a:chExt cx="2452" cy="2119"/>
            </a:xfrm>
          </p:grpSpPr>
          <p:sp>
            <p:nvSpPr>
              <p:cNvPr id="3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3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3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3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sp>
        <p:nvSpPr>
          <p:cNvPr id="37" name="Rectangle 14"/>
          <p:cNvSpPr>
            <a:spLocks noChangeArrowheads="1"/>
          </p:cNvSpPr>
          <p:nvPr/>
        </p:nvSpPr>
        <p:spPr bwMode="gray">
          <a:xfrm>
            <a:off x="6734018" y="3272972"/>
            <a:ext cx="2105182"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noProof="1" smtClean="0">
                <a:solidFill>
                  <a:schemeClr val="bg1"/>
                </a:solidFill>
              </a:rPr>
              <a:t>Intreview question</a:t>
            </a:r>
            <a:endParaRPr lang="de-DE" sz="2000" b="1" noProof="1">
              <a:solidFill>
                <a:schemeClr val="bg1"/>
              </a:solidFill>
            </a:endParaRPr>
          </a:p>
        </p:txBody>
      </p:sp>
    </p:spTree>
    <p:extLst>
      <p:ext uri="{BB962C8B-B14F-4D97-AF65-F5344CB8AC3E}">
        <p14:creationId xmlns:p14="http://schemas.microsoft.com/office/powerpoint/2010/main" val="201178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
                                        <p:tgtEl>
                                          <p:spTgt spid="7"/>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200"/>
                                        <p:tgtEl>
                                          <p:spTgt spid="17"/>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200"/>
                                        <p:tgtEl>
                                          <p:spTgt spid="27"/>
                                        </p:tgtEl>
                                      </p:cBhvr>
                                    </p:animEffect>
                                  </p:childTnLst>
                                </p:cTn>
                              </p:par>
                            </p:childTnLst>
                          </p:cTn>
                        </p:par>
                        <p:par>
                          <p:cTn id="16" fill="hold">
                            <p:stCondLst>
                              <p:cond delay="8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Bitwise</a:t>
            </a:r>
            <a:endParaRPr lang="en-US" dirty="0"/>
          </a:p>
        </p:txBody>
      </p:sp>
      <p:sp>
        <p:nvSpPr>
          <p:cNvPr id="3" name="Content Placeholder 2"/>
          <p:cNvSpPr>
            <a:spLocks noGrp="1"/>
          </p:cNvSpPr>
          <p:nvPr>
            <p:ph idx="1"/>
          </p:nvPr>
        </p:nvSpPr>
        <p:spPr/>
        <p:txBody>
          <a:bodyPr/>
          <a:lstStyle/>
          <a:p>
            <a:r>
              <a:rPr lang="en-US" smtClean="0"/>
              <a:t>&amp;  bitwise and</a:t>
            </a:r>
            <a:endParaRPr lang="en-US" dirty="0"/>
          </a:p>
          <a:p>
            <a:r>
              <a:rPr lang="en-US" smtClean="0"/>
              <a:t>|  bitwise or</a:t>
            </a:r>
            <a:endParaRPr lang="en-US" dirty="0"/>
          </a:p>
          <a:p>
            <a:r>
              <a:rPr lang="en-US" smtClean="0"/>
              <a:t>^  bitwise XOR</a:t>
            </a:r>
            <a:endParaRPr lang="en-US" dirty="0"/>
          </a:p>
          <a:p>
            <a:r>
              <a:rPr lang="en-US" smtClean="0"/>
              <a:t>~  bitwise not</a:t>
            </a:r>
            <a:endParaRPr lang="en-US" dirty="0"/>
          </a:p>
          <a:p>
            <a:r>
              <a:rPr lang="en-US" smtClean="0"/>
              <a:t>&lt;&lt; shift left</a:t>
            </a:r>
            <a:endParaRPr lang="en-US" dirty="0"/>
          </a:p>
          <a:p>
            <a:r>
              <a:rPr lang="en-US" smtClean="0"/>
              <a:t>&gt;&gt; shift right</a:t>
            </a:r>
            <a:endParaRPr lang="en-US" dirty="0"/>
          </a:p>
          <a:p>
            <a:endParaRPr lang="en-US" dirty="0"/>
          </a:p>
        </p:txBody>
      </p:sp>
      <p:sp>
        <p:nvSpPr>
          <p:cNvPr id="9" name="Footer Placeholder 8"/>
          <p:cNvSpPr>
            <a:spLocks noGrp="1"/>
          </p:cNvSpPr>
          <p:nvPr>
            <p:ph type="ftr" sz="quarter" idx="11"/>
          </p:nvPr>
        </p:nvSpPr>
        <p:spPr/>
        <p:txBody>
          <a:bodyPr/>
          <a:lstStyle/>
          <a:p>
            <a:r>
              <a:rPr lang="en-US" smtClean="0"/>
              <a:t>www.embeddedFab.com</a:t>
            </a:r>
            <a:endParaRPr lang="en-US"/>
          </a:p>
        </p:txBody>
      </p:sp>
      <p:sp>
        <p:nvSpPr>
          <p:cNvPr id="10" name="Slide Number Placeholder 9"/>
          <p:cNvSpPr>
            <a:spLocks noGrp="1"/>
          </p:cNvSpPr>
          <p:nvPr>
            <p:ph type="sldNum" sz="quarter" idx="12"/>
          </p:nvPr>
        </p:nvSpPr>
        <p:spPr/>
        <p:txBody>
          <a:bodyPr/>
          <a:lstStyle/>
          <a:p>
            <a:fld id="{8786C6BC-55CD-4DA7-A85D-0461BDA2E211}" type="slidenum">
              <a:rPr lang="en-US" smtClean="0"/>
              <a:pPr/>
              <a:t>28</a:t>
            </a:fld>
            <a:endParaRPr lang="en-US"/>
          </a:p>
        </p:txBody>
      </p:sp>
      <p:sp>
        <p:nvSpPr>
          <p:cNvPr id="5" name="Rectangle 14"/>
          <p:cNvSpPr>
            <a:spLocks noChangeArrowheads="1"/>
          </p:cNvSpPr>
          <p:nvPr/>
        </p:nvSpPr>
        <p:spPr bwMode="gray">
          <a:xfrm>
            <a:off x="812800" y="4589782"/>
            <a:ext cx="8026400" cy="896618"/>
          </a:xfrm>
          <a:prstGeom prst="rect">
            <a:avLst/>
          </a:prstGeom>
          <a:solidFill>
            <a:schemeClr val="bg1"/>
          </a:soli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lIns="108000" tIns="108000" rIns="144000" bIns="72000" anchor="ctr"/>
          <a:lstStyle/>
          <a:p>
            <a:pPr eaLnBrk="0" hangingPunct="0">
              <a:lnSpc>
                <a:spcPct val="100000"/>
              </a:lnSpc>
              <a:spcBef>
                <a:spcPct val="0"/>
              </a:spcBef>
              <a:buFontTx/>
              <a:buNone/>
            </a:pPr>
            <a:r>
              <a:rPr lang="en-US" b="1" dirty="0">
                <a:solidFill>
                  <a:srgbClr val="FF0000"/>
                </a:solidFill>
              </a:rPr>
              <a:t>Don’t confuse &amp; and &amp;&amp;</a:t>
            </a:r>
            <a:r>
              <a:rPr lang="en-US" b="1" dirty="0"/>
              <a:t>.. </a:t>
            </a:r>
          </a:p>
          <a:p>
            <a:pPr eaLnBrk="0" hangingPunct="0">
              <a:lnSpc>
                <a:spcPct val="100000"/>
              </a:lnSpc>
              <a:spcBef>
                <a:spcPct val="0"/>
              </a:spcBef>
              <a:buFontTx/>
              <a:buNone/>
            </a:pPr>
            <a:r>
              <a:rPr lang="en-US" dirty="0" smtClean="0"/>
              <a:t>1 (01) </a:t>
            </a:r>
            <a:r>
              <a:rPr lang="en-US" dirty="0"/>
              <a:t>&amp; </a:t>
            </a:r>
            <a:r>
              <a:rPr lang="en-US" dirty="0" smtClean="0"/>
              <a:t>2(10) </a:t>
            </a:r>
            <a:r>
              <a:rPr lang="en-US" dirty="0">
                <a:sym typeface="Wingdings" charset="2"/>
              </a:rPr>
              <a:t> 0 </a:t>
            </a:r>
            <a:r>
              <a:rPr lang="en-US" i="1" dirty="0">
                <a:sym typeface="Wingdings" charset="2"/>
              </a:rPr>
              <a:t>whereas</a:t>
            </a:r>
            <a:r>
              <a:rPr lang="en-US" dirty="0">
                <a:sym typeface="Wingdings" charset="2"/>
              </a:rPr>
              <a:t> 1 &amp;&amp; 2  &lt;true&gt;</a:t>
            </a:r>
            <a:endParaRPr lang="en-US" dirty="0">
              <a:solidFill>
                <a:schemeClr val="tx2"/>
              </a:solidFill>
            </a:endParaRPr>
          </a:p>
        </p:txBody>
      </p:sp>
      <p:sp>
        <p:nvSpPr>
          <p:cNvPr id="6" name="Rectangle 14"/>
          <p:cNvSpPr>
            <a:spLocks noChangeArrowheads="1"/>
          </p:cNvSpPr>
          <p:nvPr/>
        </p:nvSpPr>
        <p:spPr bwMode="gray">
          <a:xfrm rot="16200000">
            <a:off x="73184" y="4830922"/>
            <a:ext cx="89185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b="1" dirty="0" smtClean="0">
                <a:solidFill>
                  <a:schemeClr val="bg1"/>
                </a:solidFill>
              </a:rPr>
              <a:t>Note</a:t>
            </a:r>
            <a:endParaRPr lang="de-DE" b="1" noProof="1">
              <a:solidFill>
                <a:schemeClr val="bg1"/>
              </a:solidFill>
            </a:endParaRPr>
          </a:p>
        </p:txBody>
      </p:sp>
      <p:sp>
        <p:nvSpPr>
          <p:cNvPr id="7" name="Rectangle 6"/>
          <p:cNvSpPr/>
          <p:nvPr/>
        </p:nvSpPr>
        <p:spPr>
          <a:xfrm>
            <a:off x="2974655" y="1574539"/>
            <a:ext cx="5486400" cy="2677656"/>
          </a:xfrm>
          <a:prstGeom prst="rect">
            <a:avLst/>
          </a:prstGeom>
        </p:spPr>
        <p:txBody>
          <a:bodyPr wrap="square">
            <a:spAutoFit/>
          </a:bodyPr>
          <a:lstStyle/>
          <a:p>
            <a:r>
              <a:rPr lang="en-US" sz="2400" dirty="0"/>
              <a:t>The operation of the shift-right operator (&gt;&gt;) is equivalent to dividing by powers of 2. In other words, the following:</a:t>
            </a:r>
          </a:p>
          <a:p>
            <a:r>
              <a:rPr lang="en-US" sz="2400" dirty="0"/>
              <a:t>x &gt;&gt; y        ======    x / 2</a:t>
            </a:r>
            <a:r>
              <a:rPr lang="en-US" sz="2400" baseline="30000" dirty="0"/>
              <a:t>y</a:t>
            </a:r>
            <a:endParaRPr lang="en-US" sz="2400" dirty="0"/>
          </a:p>
          <a:p>
            <a:r>
              <a:rPr lang="en-US" sz="2400" dirty="0"/>
              <a:t>On the other hand, shifting to the left is equivalent to multiplying by powers of 2</a:t>
            </a:r>
          </a:p>
          <a:p>
            <a:r>
              <a:rPr lang="en-US" sz="2400" dirty="0"/>
              <a:t>x &lt;&lt; y        ======== x * 2</a:t>
            </a:r>
            <a:r>
              <a:rPr lang="en-US" sz="2400" baseline="30000" dirty="0"/>
              <a:t>y</a:t>
            </a:r>
            <a:endParaRPr lang="en-US" sz="2400" dirty="0"/>
          </a:p>
        </p:txBody>
      </p:sp>
      <p:sp>
        <p:nvSpPr>
          <p:cNvPr id="8" name="Rectangle 14"/>
          <p:cNvSpPr>
            <a:spLocks noChangeArrowheads="1"/>
          </p:cNvSpPr>
          <p:nvPr/>
        </p:nvSpPr>
        <p:spPr bwMode="gray">
          <a:xfrm>
            <a:off x="4826000" y="1089749"/>
            <a:ext cx="89185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400" b="1" dirty="0" smtClean="0">
                <a:solidFill>
                  <a:schemeClr val="bg1"/>
                </a:solidFill>
              </a:rPr>
              <a:t>TIP</a:t>
            </a:r>
            <a:endParaRPr lang="de-DE" sz="2400" b="1" noProof="1">
              <a:solidFill>
                <a:schemeClr val="bg1"/>
              </a:solidFill>
            </a:endParaRPr>
          </a:p>
        </p:txBody>
      </p:sp>
    </p:spTree>
    <p:extLst>
      <p:ext uri="{BB962C8B-B14F-4D97-AF65-F5344CB8AC3E}">
        <p14:creationId xmlns:p14="http://schemas.microsoft.com/office/powerpoint/2010/main" val="360064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Bit-wise operators</a:t>
            </a:r>
            <a:endParaRPr lang="en-US" dirty="0"/>
          </a:p>
        </p:txBody>
      </p:sp>
      <p:sp>
        <p:nvSpPr>
          <p:cNvPr id="3" name="Content Placeholder 2"/>
          <p:cNvSpPr>
            <a:spLocks noGrp="1"/>
          </p:cNvSpPr>
          <p:nvPr>
            <p:ph idx="1"/>
          </p:nvPr>
        </p:nvSpPr>
        <p:spPr/>
        <p:txBody>
          <a:bodyPr/>
          <a:lstStyle/>
          <a:p>
            <a:r>
              <a:rPr lang="en-US"/>
              <a:t>AND Operator &amp;     – Clear bits and Test bits</a:t>
            </a:r>
            <a:endParaRPr lang="en-US" smtClean="0"/>
          </a:p>
          <a:p>
            <a:r>
              <a:rPr lang="en-US" smtClean="0"/>
              <a:t>0x10 &amp; 0x10 = 0x10</a:t>
            </a:r>
          </a:p>
          <a:p>
            <a:pPr lvl="1"/>
            <a:r>
              <a:rPr lang="en-US" smtClean="0"/>
              <a:t>  </a:t>
            </a:r>
            <a:r>
              <a:rPr lang="en-US"/>
              <a:t>0x01 &amp; 0x10 = 0x00</a:t>
            </a:r>
            <a:endParaRPr lang="en-US" smtClean="0"/>
          </a:p>
          <a:p>
            <a:pPr lvl="1"/>
            <a:r>
              <a:rPr lang="en-US" smtClean="0"/>
              <a:t>  </a:t>
            </a:r>
            <a:r>
              <a:rPr lang="en-US"/>
              <a:t>0xFF &amp; 0x00 = 0x00</a:t>
            </a:r>
            <a:endParaRPr lang="en-US" smtClean="0"/>
          </a:p>
          <a:p>
            <a:r>
              <a:rPr lang="en-US" smtClean="0"/>
              <a:t>To clear bits:</a:t>
            </a:r>
          </a:p>
          <a:p>
            <a:pPr lvl="1"/>
            <a:r>
              <a:rPr lang="en-US" smtClean="0"/>
              <a:t>Set the bits you want to clear to zero    (Clear)</a:t>
            </a:r>
          </a:p>
          <a:p>
            <a:pPr lvl="1"/>
            <a:r>
              <a:rPr lang="en-US" smtClean="0"/>
              <a:t>Set all other bits to 1            (Preserve)</a:t>
            </a:r>
          </a:p>
          <a:p>
            <a:pPr lvl="1"/>
            <a:endParaRPr lang="en-US" smtClean="0"/>
          </a:p>
          <a:p>
            <a:pPr lvl="1"/>
            <a:r>
              <a:rPr lang="en-US" smtClean="0"/>
              <a:t>x=(0b011100110)&amp;(0b1111110011)</a:t>
            </a:r>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29</a:t>
            </a:fld>
            <a:endParaRPr lang="en-US"/>
          </a:p>
        </p:txBody>
      </p:sp>
    </p:spTree>
    <p:extLst>
      <p:ext uri="{BB962C8B-B14F-4D97-AF65-F5344CB8AC3E}">
        <p14:creationId xmlns:p14="http://schemas.microsoft.com/office/powerpoint/2010/main" val="2857969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Before stating</a:t>
            </a:r>
            <a:endParaRPr lang="en-US" dirty="0"/>
          </a:p>
        </p:txBody>
      </p:sp>
      <p:sp>
        <p:nvSpPr>
          <p:cNvPr id="3" name="Content Placeholder 2"/>
          <p:cNvSpPr>
            <a:spLocks noGrp="1"/>
          </p:cNvSpPr>
          <p:nvPr>
            <p:ph idx="1"/>
          </p:nvPr>
        </p:nvSpPr>
        <p:spPr/>
        <p:txBody>
          <a:bodyPr/>
          <a:lstStyle/>
          <a:p>
            <a:r>
              <a:rPr lang="en-US" smtClean="0"/>
              <a:t>This session require</a:t>
            </a:r>
          </a:p>
          <a:p>
            <a:pPr lvl="1"/>
            <a:r>
              <a:rPr lang="en-US" smtClean="0"/>
              <a:t>C compiler </a:t>
            </a:r>
          </a:p>
          <a:p>
            <a:pPr lvl="2"/>
            <a:r>
              <a:rPr lang="en-US" smtClean="0"/>
              <a:t>We will use gcc compiler we will download all the package for later uses</a:t>
            </a:r>
          </a:p>
          <a:p>
            <a:pPr lvl="2"/>
            <a:r>
              <a:rPr lang="en-US" smtClean="0">
                <a:hlinkClick r:id=""/>
              </a:rPr>
              <a:t>http://sourceforge.net/projects/mingw/</a:t>
            </a:r>
            <a:endParaRPr lang="en-US" smtClean="0"/>
          </a:p>
          <a:p>
            <a:pPr lvl="1"/>
            <a:r>
              <a:rPr lang="en-US" smtClean="0"/>
              <a:t>IDE free </a:t>
            </a:r>
          </a:p>
          <a:p>
            <a:pPr lvl="2"/>
            <a:r>
              <a:rPr lang="en-US" smtClean="0"/>
              <a:t>We will use code::Blocks</a:t>
            </a:r>
          </a:p>
          <a:p>
            <a:pPr lvl="2"/>
            <a:r>
              <a:rPr lang="en-US" smtClean="0">
                <a:hlinkClick r:id=""/>
              </a:rPr>
              <a:t>http://www.codeblocks.org/downloads</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3</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575171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Bit-wise operators</a:t>
            </a:r>
            <a:endParaRPr lang="en-US" dirty="0"/>
          </a:p>
        </p:txBody>
      </p:sp>
      <p:sp>
        <p:nvSpPr>
          <p:cNvPr id="3" name="Content Placeholder 2"/>
          <p:cNvSpPr>
            <a:spLocks noGrp="1"/>
          </p:cNvSpPr>
          <p:nvPr>
            <p:ph idx="1"/>
          </p:nvPr>
        </p:nvSpPr>
        <p:spPr/>
        <p:txBody>
          <a:bodyPr/>
          <a:lstStyle/>
          <a:p>
            <a:r>
              <a:rPr lang="en-US" smtClean="0"/>
              <a:t>OR Operator | (pipe symbol)        – Set bits</a:t>
            </a:r>
          </a:p>
          <a:p>
            <a:pPr lvl="1"/>
            <a:r>
              <a:rPr lang="en-US" smtClean="0"/>
              <a:t>0x10 | 0x10 = 0x10</a:t>
            </a:r>
          </a:p>
          <a:p>
            <a:pPr lvl="1"/>
            <a:r>
              <a:rPr lang="en-US" smtClean="0"/>
              <a:t>0x01 | 0x10 = 0x11</a:t>
            </a:r>
          </a:p>
          <a:p>
            <a:pPr lvl="1"/>
            <a:r>
              <a:rPr lang="en-US" smtClean="0"/>
              <a:t>0xFF | 0x00 = 0xFF</a:t>
            </a:r>
          </a:p>
          <a:p>
            <a:r>
              <a:rPr lang="en-US" smtClean="0"/>
              <a:t>To set bits:</a:t>
            </a:r>
          </a:p>
          <a:p>
            <a:pPr lvl="1"/>
            <a:r>
              <a:rPr lang="en-US" smtClean="0"/>
              <a:t>1. Set the bits you want to make a 1 to 1    (Set)</a:t>
            </a:r>
          </a:p>
          <a:p>
            <a:pPr lvl="1"/>
            <a:r>
              <a:rPr lang="en-US" smtClean="0"/>
              <a:t>2. Set all other bits to zero            (Preserve)</a:t>
            </a:r>
          </a:p>
          <a:p>
            <a:endParaRPr lang="en-US" smtClean="0"/>
          </a:p>
          <a:p>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30</a:t>
            </a:fld>
            <a:endParaRPr lang="en-US"/>
          </a:p>
        </p:txBody>
      </p:sp>
    </p:spTree>
    <p:extLst>
      <p:ext uri="{BB962C8B-B14F-4D97-AF65-F5344CB8AC3E}">
        <p14:creationId xmlns:p14="http://schemas.microsoft.com/office/powerpoint/2010/main" val="861000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Bit-wise operators</a:t>
            </a:r>
            <a:endParaRPr lang="en-US" dirty="0"/>
          </a:p>
        </p:txBody>
      </p:sp>
      <p:sp>
        <p:nvSpPr>
          <p:cNvPr id="3" name="Content Placeholder 2"/>
          <p:cNvSpPr>
            <a:spLocks noGrp="1"/>
          </p:cNvSpPr>
          <p:nvPr>
            <p:ph idx="1"/>
          </p:nvPr>
        </p:nvSpPr>
        <p:spPr/>
        <p:txBody>
          <a:bodyPr/>
          <a:lstStyle/>
          <a:p>
            <a:r>
              <a:rPr lang="en-US" smtClean="0"/>
              <a:t>Exclusive OR operator ^     – Toggle bits</a:t>
            </a:r>
          </a:p>
          <a:p>
            <a:pPr lvl="1"/>
            <a:r>
              <a:rPr lang="en-US" smtClean="0"/>
              <a:t>0x10 ^ 0x10 = 0x00</a:t>
            </a:r>
          </a:p>
          <a:p>
            <a:pPr lvl="1"/>
            <a:r>
              <a:rPr lang="en-US" smtClean="0"/>
              <a:t>0x01 ^ 0x10 = 0x11</a:t>
            </a:r>
          </a:p>
          <a:p>
            <a:pPr lvl="1"/>
            <a:r>
              <a:rPr lang="en-US" smtClean="0"/>
              <a:t>0xFF ^ 0x00 = 0xFF</a:t>
            </a:r>
          </a:p>
          <a:p>
            <a:r>
              <a:rPr lang="en-US" smtClean="0"/>
              <a:t>To toggle bits:</a:t>
            </a:r>
          </a:p>
          <a:p>
            <a:pPr lvl="1"/>
            <a:r>
              <a:rPr lang="en-US" smtClean="0"/>
              <a:t>Set the bits you want to toggle to 1        	(Toggle)</a:t>
            </a:r>
          </a:p>
          <a:p>
            <a:pPr lvl="1"/>
            <a:r>
              <a:rPr lang="en-US" smtClean="0"/>
              <a:t>2. Set all other bits to zero           		(Preserve)</a:t>
            </a:r>
          </a:p>
          <a:p>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31</a:t>
            </a:fld>
            <a:endParaRPr lang="en-US"/>
          </a:p>
        </p:txBody>
      </p:sp>
    </p:spTree>
    <p:extLst>
      <p:ext uri="{BB962C8B-B14F-4D97-AF65-F5344CB8AC3E}">
        <p14:creationId xmlns:p14="http://schemas.microsoft.com/office/powerpoint/2010/main" val="5306150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Bit-wise operators</a:t>
            </a:r>
            <a:endParaRPr lang="en-US" dirty="0"/>
          </a:p>
        </p:txBody>
      </p:sp>
      <p:sp>
        <p:nvSpPr>
          <p:cNvPr id="3" name="Content Placeholder 2"/>
          <p:cNvSpPr>
            <a:spLocks noGrp="1"/>
          </p:cNvSpPr>
          <p:nvPr>
            <p:ph idx="1"/>
          </p:nvPr>
        </p:nvSpPr>
        <p:spPr/>
        <p:txBody>
          <a:bodyPr/>
          <a:lstStyle/>
          <a:p>
            <a:r>
              <a:rPr lang="en-US" smtClean="0"/>
              <a:t>Inversion/complement operator ~</a:t>
            </a:r>
          </a:p>
          <a:p>
            <a:pPr lvl="1"/>
            <a:endParaRPr lang="en-US" smtClean="0"/>
          </a:p>
          <a:p>
            <a:pPr lvl="1"/>
            <a:r>
              <a:rPr lang="en-US" smtClean="0"/>
              <a:t>~(0x10)    =    0xEF;</a:t>
            </a:r>
          </a:p>
          <a:p>
            <a:pPr lvl="1"/>
            <a:r>
              <a:rPr lang="en-US" smtClean="0"/>
              <a:t>How to make 2nd complement ??</a:t>
            </a:r>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32</a:t>
            </a:fld>
            <a:endParaRPr lang="en-US"/>
          </a:p>
        </p:txBody>
      </p:sp>
    </p:spTree>
    <p:extLst>
      <p:ext uri="{BB962C8B-B14F-4D97-AF65-F5344CB8AC3E}">
        <p14:creationId xmlns:p14="http://schemas.microsoft.com/office/powerpoint/2010/main" val="319612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Interactive Question</a:t>
            </a:r>
            <a:endParaRPr lang="en-US" dirty="0"/>
          </a:p>
        </p:txBody>
      </p:sp>
      <p:sp>
        <p:nvSpPr>
          <p:cNvPr id="3" name="Content Placeholder 2"/>
          <p:cNvSpPr>
            <a:spLocks noGrp="1"/>
          </p:cNvSpPr>
          <p:nvPr>
            <p:ph idx="1"/>
          </p:nvPr>
        </p:nvSpPr>
        <p:spPr/>
        <p:txBody>
          <a:bodyPr/>
          <a:lstStyle/>
          <a:p>
            <a:r>
              <a:rPr lang="en-US" smtClean="0"/>
              <a:t>Rotate variable by x </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33</a:t>
            </a:fld>
            <a:endParaRPr lang="en-US" dirty="0"/>
          </a:p>
        </p:txBody>
      </p:sp>
      <p:grpSp>
        <p:nvGrpSpPr>
          <p:cNvPr id="6" name="Group 48"/>
          <p:cNvGrpSpPr>
            <a:grpSpLocks/>
          </p:cNvGrpSpPr>
          <p:nvPr/>
        </p:nvGrpSpPr>
        <p:grpSpPr bwMode="auto">
          <a:xfrm>
            <a:off x="6742113" y="2819400"/>
            <a:ext cx="511175" cy="584200"/>
            <a:chOff x="5760" y="960"/>
            <a:chExt cx="1004" cy="1151"/>
          </a:xfrm>
        </p:grpSpPr>
        <p:pic>
          <p:nvPicPr>
            <p:cNvPr id="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4"/>
            <p:cNvGrpSpPr>
              <a:grpSpLocks/>
            </p:cNvGrpSpPr>
            <p:nvPr/>
          </p:nvGrpSpPr>
          <p:grpSpPr bwMode="auto">
            <a:xfrm>
              <a:off x="5760" y="960"/>
              <a:ext cx="1004" cy="867"/>
              <a:chOff x="1637" y="1258"/>
              <a:chExt cx="2452" cy="2119"/>
            </a:xfrm>
          </p:grpSpPr>
          <p:sp>
            <p:nvSpPr>
              <p:cNvPr id="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1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1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1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1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16" name="Group 58"/>
          <p:cNvGrpSpPr>
            <a:grpSpLocks/>
          </p:cNvGrpSpPr>
          <p:nvPr/>
        </p:nvGrpSpPr>
        <p:grpSpPr bwMode="auto">
          <a:xfrm>
            <a:off x="7489825" y="2819400"/>
            <a:ext cx="511175" cy="584200"/>
            <a:chOff x="5760" y="960"/>
            <a:chExt cx="1004" cy="1151"/>
          </a:xfrm>
        </p:grpSpPr>
        <p:pic>
          <p:nvPicPr>
            <p:cNvPr id="1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4"/>
            <p:cNvGrpSpPr>
              <a:grpSpLocks/>
            </p:cNvGrpSpPr>
            <p:nvPr/>
          </p:nvGrpSpPr>
          <p:grpSpPr bwMode="auto">
            <a:xfrm>
              <a:off x="5760" y="960"/>
              <a:ext cx="1004" cy="867"/>
              <a:chOff x="1637" y="1258"/>
              <a:chExt cx="2452" cy="2119"/>
            </a:xfrm>
          </p:grpSpPr>
          <p:sp>
            <p:nvSpPr>
              <p:cNvPr id="1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2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2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2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2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26" name="Group 81"/>
          <p:cNvGrpSpPr>
            <a:grpSpLocks/>
          </p:cNvGrpSpPr>
          <p:nvPr/>
        </p:nvGrpSpPr>
        <p:grpSpPr bwMode="auto">
          <a:xfrm>
            <a:off x="8251825" y="2819400"/>
            <a:ext cx="511175" cy="584200"/>
            <a:chOff x="5760" y="960"/>
            <a:chExt cx="1004" cy="1151"/>
          </a:xfrm>
        </p:grpSpPr>
        <p:pic>
          <p:nvPicPr>
            <p:cNvPr id="27"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14"/>
            <p:cNvGrpSpPr>
              <a:grpSpLocks/>
            </p:cNvGrpSpPr>
            <p:nvPr/>
          </p:nvGrpSpPr>
          <p:grpSpPr bwMode="auto">
            <a:xfrm>
              <a:off x="5760" y="960"/>
              <a:ext cx="1004" cy="867"/>
              <a:chOff x="1637" y="1258"/>
              <a:chExt cx="2452" cy="2119"/>
            </a:xfrm>
          </p:grpSpPr>
          <p:sp>
            <p:nvSpPr>
              <p:cNvPr id="2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3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3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3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sp>
        <p:nvSpPr>
          <p:cNvPr id="36" name="Rectangle 14"/>
          <p:cNvSpPr>
            <a:spLocks noChangeArrowheads="1"/>
          </p:cNvSpPr>
          <p:nvPr/>
        </p:nvSpPr>
        <p:spPr bwMode="gray">
          <a:xfrm>
            <a:off x="6734018" y="3272972"/>
            <a:ext cx="2105182"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noProof="1" smtClean="0">
                <a:solidFill>
                  <a:schemeClr val="bg1"/>
                </a:solidFill>
              </a:rPr>
              <a:t>Intreview question</a:t>
            </a:r>
            <a:endParaRPr lang="de-DE" sz="2000" b="1" noProof="1">
              <a:solidFill>
                <a:schemeClr val="bg1"/>
              </a:solidFill>
            </a:endParaRPr>
          </a:p>
        </p:txBody>
      </p:sp>
    </p:spTree>
    <p:extLst>
      <p:ext uri="{BB962C8B-B14F-4D97-AF65-F5344CB8AC3E}">
        <p14:creationId xmlns:p14="http://schemas.microsoft.com/office/powerpoint/2010/main" val="414033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
                                        <p:tgtEl>
                                          <p:spTgt spid="6"/>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200"/>
                                        <p:tgtEl>
                                          <p:spTgt spid="16"/>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200"/>
                                        <p:tgtEl>
                                          <p:spTgt spid="26"/>
                                        </p:tgtEl>
                                      </p:cBhvr>
                                    </p:animEffect>
                                  </p:childTnLst>
                                </p:cTn>
                              </p:par>
                            </p:childTnLst>
                          </p:cTn>
                        </p:par>
                        <p:par>
                          <p:cTn id="16" fill="hold">
                            <p:stCondLst>
                              <p:cond delay="800"/>
                            </p:stCondLst>
                            <p:childTnLst>
                              <p:par>
                                <p:cTn id="17" presetID="42"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a:t>
            </a:r>
            <a:endParaRPr lang="en-US" dirty="0"/>
          </a:p>
        </p:txBody>
      </p:sp>
      <p:sp>
        <p:nvSpPr>
          <p:cNvPr id="3" name="Content Placeholder 2"/>
          <p:cNvSpPr>
            <a:spLocks noGrp="1"/>
          </p:cNvSpPr>
          <p:nvPr>
            <p:ph idx="1"/>
          </p:nvPr>
        </p:nvSpPr>
        <p:spPr/>
        <p:txBody>
          <a:bodyPr/>
          <a:lstStyle/>
          <a:p>
            <a:r>
              <a:rPr lang="en-US" smtClean="0"/>
              <a:t>For float operations 1.0 / 3.0, which produces 0.33333.... This is a number with an infinite number of decimal places. But the computer can only hold a limited number of decimal places. Therefore, the expression</a:t>
            </a:r>
          </a:p>
          <a:p>
            <a:r>
              <a:rPr lang="en-US" smtClean="0"/>
              <a:t>		1.0 / 3.0 + 1.0 / 3.0 + 1.0 / 3.0 == 1.0</a:t>
            </a:r>
          </a:p>
          <a:p>
            <a:r>
              <a:rPr lang="en-US" smtClean="0"/>
              <a:t>    might not return 1 on some computers, although the expression is theoretically true.</a:t>
            </a:r>
          </a:p>
          <a:p>
            <a:endParaRPr lang="en-US" smtClean="0"/>
          </a:p>
          <a:p>
            <a:r>
              <a:rPr lang="en-US" smtClean="0"/>
              <a:t>L-value: An expression that refers to a region of storage; only l-values can be used at the left side of “=” operator</a:t>
            </a:r>
            <a:endParaRPr lang="en-US" dirty="0" smtClean="0"/>
          </a:p>
        </p:txBody>
      </p:sp>
      <p:sp>
        <p:nvSpPr>
          <p:cNvPr id="8" name="Footer Placeholder 7"/>
          <p:cNvSpPr>
            <a:spLocks noGrp="1"/>
          </p:cNvSpPr>
          <p:nvPr>
            <p:ph type="ftr" sz="quarter" idx="11"/>
          </p:nvPr>
        </p:nvSpPr>
        <p:spPr/>
        <p:txBody>
          <a:bodyPr/>
          <a:lstStyle/>
          <a:p>
            <a:r>
              <a:rPr lang="en-US" smtClean="0"/>
              <a:t>www.embeddedFab.com</a:t>
            </a:r>
            <a:endParaRPr lang="en-US"/>
          </a:p>
        </p:txBody>
      </p:sp>
      <p:sp>
        <p:nvSpPr>
          <p:cNvPr id="9" name="Slide Number Placeholder 8"/>
          <p:cNvSpPr>
            <a:spLocks noGrp="1"/>
          </p:cNvSpPr>
          <p:nvPr>
            <p:ph type="sldNum" sz="quarter" idx="12"/>
          </p:nvPr>
        </p:nvSpPr>
        <p:spPr/>
        <p:txBody>
          <a:bodyPr/>
          <a:lstStyle/>
          <a:p>
            <a:fld id="{8786C6BC-55CD-4DA7-A85D-0461BDA2E211}" type="slidenum">
              <a:rPr lang="en-US" smtClean="0"/>
              <a:pPr/>
              <a:t>34</a:t>
            </a:fld>
            <a:endParaRPr lang="en-US"/>
          </a:p>
        </p:txBody>
      </p:sp>
    </p:spTree>
    <p:extLst>
      <p:ext uri="{BB962C8B-B14F-4D97-AF65-F5344CB8AC3E}">
        <p14:creationId xmlns:p14="http://schemas.microsoft.com/office/powerpoint/2010/main" val="689268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Precedence/Associativity</a:t>
            </a:r>
            <a:endParaRPr lang="en-US" dirty="0"/>
          </a:p>
        </p:txBody>
      </p:sp>
      <p:sp>
        <p:nvSpPr>
          <p:cNvPr id="9" name="Content Placeholder 8"/>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35</a:t>
            </a:fld>
            <a:endParaRPr lang="en-US"/>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066800"/>
            <a:ext cx="6026878" cy="4945824"/>
          </a:xfrm>
          <a:prstGeom prst="rect">
            <a:avLst/>
          </a:prstGeom>
        </p:spPr>
      </p:pic>
    </p:spTree>
    <p:extLst>
      <p:ext uri="{BB962C8B-B14F-4D97-AF65-F5344CB8AC3E}">
        <p14:creationId xmlns:p14="http://schemas.microsoft.com/office/powerpoint/2010/main" val="3117338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a:t>
            </a:r>
            <a:endParaRPr lang="en-US" dirty="0"/>
          </a:p>
        </p:txBody>
      </p:sp>
      <p:sp>
        <p:nvSpPr>
          <p:cNvPr id="3" name="Content Placeholder 2"/>
          <p:cNvSpPr>
            <a:spLocks noGrp="1"/>
          </p:cNvSpPr>
          <p:nvPr>
            <p:ph idx="1"/>
          </p:nvPr>
        </p:nvSpPr>
        <p:spPr/>
        <p:txBody>
          <a:bodyPr/>
          <a:lstStyle/>
          <a:p>
            <a:r>
              <a:rPr lang="en-US" smtClean="0"/>
              <a:t>For this PWM wave how we calculate the duty cycle in C code</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36</a:t>
            </a:fld>
            <a:endParaRPr lang="en-US"/>
          </a:p>
        </p:txBody>
      </p:sp>
      <p:grpSp>
        <p:nvGrpSpPr>
          <p:cNvPr id="7" name="Group 48"/>
          <p:cNvGrpSpPr>
            <a:grpSpLocks/>
          </p:cNvGrpSpPr>
          <p:nvPr/>
        </p:nvGrpSpPr>
        <p:grpSpPr bwMode="auto">
          <a:xfrm>
            <a:off x="6742113" y="2819400"/>
            <a:ext cx="511175" cy="584200"/>
            <a:chOff x="5760" y="960"/>
            <a:chExt cx="1004" cy="1151"/>
          </a:xfrm>
        </p:grpSpPr>
        <p:pic>
          <p:nvPicPr>
            <p:cNvPr id="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4"/>
            <p:cNvGrpSpPr>
              <a:grpSpLocks/>
            </p:cNvGrpSpPr>
            <p:nvPr/>
          </p:nvGrpSpPr>
          <p:grpSpPr bwMode="auto">
            <a:xfrm>
              <a:off x="5760" y="960"/>
              <a:ext cx="1004" cy="867"/>
              <a:chOff x="1637" y="1258"/>
              <a:chExt cx="2452" cy="2119"/>
            </a:xfrm>
          </p:grpSpPr>
          <p:sp>
            <p:nvSpPr>
              <p:cNvPr id="1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1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1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1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1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17" name="Group 58"/>
          <p:cNvGrpSpPr>
            <a:grpSpLocks/>
          </p:cNvGrpSpPr>
          <p:nvPr/>
        </p:nvGrpSpPr>
        <p:grpSpPr bwMode="auto">
          <a:xfrm>
            <a:off x="7489825" y="2819400"/>
            <a:ext cx="511175" cy="584200"/>
            <a:chOff x="5760" y="960"/>
            <a:chExt cx="1004" cy="1151"/>
          </a:xfrm>
        </p:grpSpPr>
        <p:pic>
          <p:nvPicPr>
            <p:cNvPr id="1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4"/>
            <p:cNvGrpSpPr>
              <a:grpSpLocks/>
            </p:cNvGrpSpPr>
            <p:nvPr/>
          </p:nvGrpSpPr>
          <p:grpSpPr bwMode="auto">
            <a:xfrm>
              <a:off x="5760" y="960"/>
              <a:ext cx="1004" cy="867"/>
              <a:chOff x="1637" y="1258"/>
              <a:chExt cx="2452" cy="2119"/>
            </a:xfrm>
          </p:grpSpPr>
          <p:sp>
            <p:nvSpPr>
              <p:cNvPr id="2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2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2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2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2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27" name="Group 81"/>
          <p:cNvGrpSpPr>
            <a:grpSpLocks/>
          </p:cNvGrpSpPr>
          <p:nvPr/>
        </p:nvGrpSpPr>
        <p:grpSpPr bwMode="auto">
          <a:xfrm>
            <a:off x="8251825" y="2819400"/>
            <a:ext cx="511175" cy="584200"/>
            <a:chOff x="5760" y="960"/>
            <a:chExt cx="1004" cy="1151"/>
          </a:xfrm>
        </p:grpSpPr>
        <p:pic>
          <p:nvPicPr>
            <p:cNvPr id="2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14"/>
            <p:cNvGrpSpPr>
              <a:grpSpLocks/>
            </p:cNvGrpSpPr>
            <p:nvPr/>
          </p:nvGrpSpPr>
          <p:grpSpPr bwMode="auto">
            <a:xfrm>
              <a:off x="5760" y="960"/>
              <a:ext cx="1004" cy="867"/>
              <a:chOff x="1637" y="1258"/>
              <a:chExt cx="2452" cy="2119"/>
            </a:xfrm>
          </p:grpSpPr>
          <p:sp>
            <p:nvSpPr>
              <p:cNvPr id="3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3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3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3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sp>
        <p:nvSpPr>
          <p:cNvPr id="37" name="Rectangle 14"/>
          <p:cNvSpPr>
            <a:spLocks noChangeArrowheads="1"/>
          </p:cNvSpPr>
          <p:nvPr/>
        </p:nvSpPr>
        <p:spPr bwMode="gray">
          <a:xfrm>
            <a:off x="6734018" y="3272972"/>
            <a:ext cx="2105182"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noProof="1" smtClean="0">
                <a:solidFill>
                  <a:schemeClr val="bg1"/>
                </a:solidFill>
              </a:rPr>
              <a:t>Intreview question</a:t>
            </a:r>
            <a:endParaRPr lang="de-DE" sz="2000" b="1" noProof="1">
              <a:solidFill>
                <a:schemeClr val="bg1"/>
              </a:solidFill>
            </a:endParaRPr>
          </a:p>
        </p:txBody>
      </p:sp>
      <p:cxnSp>
        <p:nvCxnSpPr>
          <p:cNvPr id="39" name="Straight Connector 38"/>
          <p:cNvCxnSpPr/>
          <p:nvPr/>
        </p:nvCxnSpPr>
        <p:spPr>
          <a:xfrm>
            <a:off x="5334000" y="5029200"/>
            <a:ext cx="3371878"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334000" y="4724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390263" y="4724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334000" y="5029200"/>
            <a:ext cx="317716" cy="369332"/>
          </a:xfrm>
          <a:prstGeom prst="rect">
            <a:avLst/>
          </a:prstGeom>
          <a:noFill/>
        </p:spPr>
        <p:txBody>
          <a:bodyPr wrap="none" rtlCol="0">
            <a:spAutoFit/>
          </a:bodyPr>
          <a:lstStyle/>
          <a:p>
            <a:r>
              <a:rPr lang="en-US" dirty="0" smtClean="0"/>
              <a:t>A</a:t>
            </a:r>
            <a:endParaRPr lang="en-US" dirty="0"/>
          </a:p>
        </p:txBody>
      </p:sp>
      <p:sp>
        <p:nvSpPr>
          <p:cNvPr id="43" name="TextBox 42"/>
          <p:cNvSpPr txBox="1"/>
          <p:nvPr/>
        </p:nvSpPr>
        <p:spPr>
          <a:xfrm>
            <a:off x="6019800" y="5029200"/>
            <a:ext cx="309700" cy="369332"/>
          </a:xfrm>
          <a:prstGeom prst="rect">
            <a:avLst/>
          </a:prstGeom>
          <a:noFill/>
        </p:spPr>
        <p:txBody>
          <a:bodyPr wrap="none" rtlCol="0">
            <a:spAutoFit/>
          </a:bodyPr>
          <a:lstStyle/>
          <a:p>
            <a:r>
              <a:rPr lang="en-US" dirty="0"/>
              <a:t>B</a:t>
            </a:r>
          </a:p>
        </p:txBody>
      </p:sp>
      <p:sp>
        <p:nvSpPr>
          <p:cNvPr id="44" name="TextBox 43"/>
          <p:cNvSpPr txBox="1"/>
          <p:nvPr/>
        </p:nvSpPr>
        <p:spPr>
          <a:xfrm>
            <a:off x="7253288" y="5078361"/>
            <a:ext cx="308098" cy="369332"/>
          </a:xfrm>
          <a:prstGeom prst="rect">
            <a:avLst/>
          </a:prstGeom>
          <a:noFill/>
        </p:spPr>
        <p:txBody>
          <a:bodyPr wrap="none" rtlCol="0">
            <a:spAutoFit/>
          </a:bodyPr>
          <a:lstStyle/>
          <a:p>
            <a:r>
              <a:rPr lang="en-US" dirty="0" smtClean="0"/>
              <a:t>C</a:t>
            </a:r>
            <a:endParaRPr lang="en-US" dirty="0"/>
          </a:p>
        </p:txBody>
      </p:sp>
    </p:spTree>
    <p:extLst>
      <p:ext uri="{BB962C8B-B14F-4D97-AF65-F5344CB8AC3E}">
        <p14:creationId xmlns:p14="http://schemas.microsoft.com/office/powerpoint/2010/main" val="42998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
                                        <p:tgtEl>
                                          <p:spTgt spid="7"/>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200"/>
                                        <p:tgtEl>
                                          <p:spTgt spid="17"/>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200"/>
                                        <p:tgtEl>
                                          <p:spTgt spid="27"/>
                                        </p:tgtEl>
                                      </p:cBhvr>
                                    </p:animEffect>
                                  </p:childTnLst>
                                </p:cTn>
                              </p:par>
                            </p:childTnLst>
                          </p:cTn>
                        </p:par>
                        <p:par>
                          <p:cTn id="16" fill="hold">
                            <p:stCondLst>
                              <p:cond delay="8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Cast</a:t>
            </a:r>
            <a:endParaRPr lang="en-US" dirty="0"/>
          </a:p>
        </p:txBody>
      </p:sp>
      <p:sp>
        <p:nvSpPr>
          <p:cNvPr id="3" name="Content Placeholder 2"/>
          <p:cNvSpPr>
            <a:spLocks noGrp="1"/>
          </p:cNvSpPr>
          <p:nvPr>
            <p:ph idx="1"/>
          </p:nvPr>
        </p:nvSpPr>
        <p:spPr/>
        <p:txBody>
          <a:bodyPr/>
          <a:lstStyle/>
          <a:p>
            <a:r>
              <a:rPr lang="en-US" smtClean="0"/>
              <a:t>Check the results for the following</a:t>
            </a:r>
          </a:p>
          <a:p>
            <a:r>
              <a:rPr lang="en-US" smtClean="0"/>
              <a:t>int main(void)</a:t>
            </a:r>
          </a:p>
          <a:p>
            <a:r>
              <a:rPr lang="en-US" smtClean="0"/>
              <a:t>{</a:t>
            </a:r>
          </a:p>
          <a:p>
            <a:pPr lvl="1"/>
            <a:r>
              <a:rPr lang="en-US" smtClean="0"/>
              <a:t>int i = 5, j = 4;</a:t>
            </a:r>
          </a:p>
          <a:p>
            <a:pPr lvl="1"/>
            <a:r>
              <a:rPr lang="en-US" smtClean="0"/>
              <a:t>double f;</a:t>
            </a:r>
          </a:p>
          <a:p>
            <a:pPr lvl="1"/>
            <a:r>
              <a:rPr lang="en-US" smtClean="0"/>
              <a:t>f = (double)i / j;</a:t>
            </a:r>
          </a:p>
          <a:p>
            <a:pPr lvl="1"/>
            <a:r>
              <a:rPr lang="en-US" smtClean="0"/>
              <a:t>f = i / (double)j;</a:t>
            </a:r>
          </a:p>
          <a:p>
            <a:pPr lvl="1"/>
            <a:r>
              <a:rPr lang="en-US" smtClean="0"/>
              <a:t>f = (double)i / (double)j;</a:t>
            </a:r>
          </a:p>
          <a:p>
            <a:pPr lvl="1"/>
            <a:r>
              <a:rPr lang="en-US" smtClean="0"/>
              <a:t>f = (double)(i / j);</a:t>
            </a:r>
          </a:p>
          <a:p>
            <a:pPr lvl="1"/>
            <a:r>
              <a:rPr lang="en-US" smtClean="0"/>
              <a:t>return 0;</a:t>
            </a:r>
          </a:p>
          <a:p>
            <a:r>
              <a:rPr lang="en-US" smtClean="0"/>
              <a:t>}</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37</a:t>
            </a:fld>
            <a:endParaRPr lang="en-US"/>
          </a:p>
        </p:txBody>
      </p:sp>
    </p:spTree>
    <p:extLst>
      <p:ext uri="{BB962C8B-B14F-4D97-AF65-F5344CB8AC3E}">
        <p14:creationId xmlns:p14="http://schemas.microsoft.com/office/powerpoint/2010/main" val="34536964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441700" y="2263775"/>
            <a:ext cx="5473700" cy="1470025"/>
          </a:xfrm>
        </p:spPr>
        <p:txBody>
          <a:bodyPr>
            <a:noAutofit/>
          </a:bodyPr>
          <a:lstStyle/>
          <a:p>
            <a:pPr algn="r"/>
            <a:r>
              <a:rPr lang="en-US" sz="5400" dirty="0"/>
              <a:t>Flow control statements</a:t>
            </a:r>
          </a:p>
        </p:txBody>
      </p:sp>
      <p:sp>
        <p:nvSpPr>
          <p:cNvPr id="2" name="Subtitle 1"/>
          <p:cNvSpPr>
            <a:spLocks noGrp="1"/>
          </p:cNvSpPr>
          <p:nvPr>
            <p:ph type="subTitle" idx="1"/>
          </p:nvPr>
        </p:nvSpPr>
        <p:spPr/>
        <p:txBody>
          <a:bodyPr/>
          <a:lstStyle/>
          <a:p>
            <a:endParaRPr lang="en-US"/>
          </a:p>
        </p:txBody>
      </p:sp>
      <p:grpSp>
        <p:nvGrpSpPr>
          <p:cNvPr id="6" name="Group 14"/>
          <p:cNvGrpSpPr>
            <a:grpSpLocks/>
          </p:cNvGrpSpPr>
          <p:nvPr/>
        </p:nvGrpSpPr>
        <p:grpSpPr bwMode="auto">
          <a:xfrm>
            <a:off x="-838200" y="934243"/>
            <a:ext cx="5789613" cy="4475163"/>
            <a:chOff x="0" y="876"/>
            <a:chExt cx="3647" cy="2819"/>
          </a:xfrm>
        </p:grpSpPr>
        <p:pic>
          <p:nvPicPr>
            <p:cNvPr id="7" name="Picture 5" descr="magnifier"/>
            <p:cNvPicPr>
              <a:picLocks noChangeAspect="1" noChangeArrowheads="1"/>
            </p:cNvPicPr>
            <p:nvPr/>
          </p:nvPicPr>
          <p:blipFill>
            <a:blip r:embed="rId3">
              <a:extLst>
                <a:ext uri="{28A0092B-C50C-407E-A947-70E740481C1C}">
                  <a14:useLocalDpi xmlns:a14="http://schemas.microsoft.com/office/drawing/2010/main" val="0"/>
                </a:ext>
              </a:extLst>
            </a:blip>
            <a:srcRect l="2980"/>
            <a:stretch>
              <a:fillRect/>
            </a:stretch>
          </p:blipFill>
          <p:spPr bwMode="auto">
            <a:xfrm>
              <a:off x="0" y="876"/>
              <a:ext cx="3647" cy="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llipse 5"/>
            <p:cNvSpPr>
              <a:spLocks noChangeArrowheads="1"/>
            </p:cNvSpPr>
            <p:nvPr/>
          </p:nvSpPr>
          <p:spPr bwMode="auto">
            <a:xfrm flipH="1">
              <a:off x="919" y="1333"/>
              <a:ext cx="1762" cy="1737"/>
            </a:xfrm>
            <a:prstGeom prst="ellipse">
              <a:avLst/>
            </a:prstGeom>
            <a:gradFill rotWithShape="1">
              <a:gsLst>
                <a:gs pos="0">
                  <a:srgbClr val="DDDDDD">
                    <a:alpha val="85001"/>
                  </a:srgbClr>
                </a:gs>
                <a:gs pos="100000">
                  <a:srgbClr val="FFFFFF"/>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noProof="1"/>
            </a:p>
          </p:txBody>
        </p:sp>
        <p:sp>
          <p:nvSpPr>
            <p:cNvPr id="9" name="Textfeld 3"/>
            <p:cNvSpPr txBox="1">
              <a:spLocks noChangeArrowheads="1"/>
            </p:cNvSpPr>
            <p:nvPr/>
          </p:nvSpPr>
          <p:spPr bwMode="auto">
            <a:xfrm>
              <a:off x="912" y="1872"/>
              <a:ext cx="170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ctr"/>
              <a:r>
                <a:rPr lang="en-US" sz="3600" b="1" noProof="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CHAPTER 2</a:t>
              </a:r>
              <a:endParaRPr lang="en-US" sz="3600" b="1" noProof="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10" name="Oval 12"/>
            <p:cNvSpPr>
              <a:spLocks noChangeArrowheads="1"/>
            </p:cNvSpPr>
            <p:nvPr/>
          </p:nvSpPr>
          <p:spPr bwMode="auto">
            <a:xfrm>
              <a:off x="880" y="1304"/>
              <a:ext cx="1816" cy="1808"/>
            </a:xfrm>
            <a:prstGeom prst="ellipse">
              <a:avLst/>
            </a:prstGeom>
            <a:noFill/>
            <a:ln w="28575">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11" name="Slide Number Placeholder 10"/>
          <p:cNvSpPr>
            <a:spLocks noGrp="1"/>
          </p:cNvSpPr>
          <p:nvPr>
            <p:ph type="sldNum" sz="quarter" idx="12"/>
          </p:nvPr>
        </p:nvSpPr>
        <p:spPr/>
        <p:txBody>
          <a:bodyPr/>
          <a:lstStyle/>
          <a:p>
            <a:fld id="{8786C6BC-55CD-4DA7-A85D-0461BDA2E211}" type="slidenum">
              <a:rPr lang="en-US" smtClean="0"/>
              <a:t>38</a:t>
            </a:fld>
            <a:endParaRPr lang="en-US" dirty="0"/>
          </a:p>
        </p:txBody>
      </p:sp>
    </p:spTree>
    <p:extLst>
      <p:ext uri="{BB962C8B-B14F-4D97-AF65-F5344CB8AC3E}">
        <p14:creationId xmlns:p14="http://schemas.microsoft.com/office/powerpoint/2010/main" val="36359844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 y="381000"/>
            <a:ext cx="6248400" cy="1470025"/>
          </a:xfrm>
        </p:spPr>
        <p:txBody>
          <a:bodyPr/>
          <a:lstStyle/>
          <a:p>
            <a:r>
              <a:rPr lang="en-US" sz="7200" dirty="0"/>
              <a:t>Decisions</a:t>
            </a:r>
            <a:endParaRPr lang="en-US" dirty="0"/>
          </a:p>
        </p:txBody>
      </p:sp>
      <p:sp>
        <p:nvSpPr>
          <p:cNvPr id="7" name="Subtitle 6"/>
          <p:cNvSpPr>
            <a:spLocks noGrp="1"/>
          </p:cNvSpPr>
          <p:nvPr>
            <p:ph type="subTitle" idx="1"/>
          </p:nvPr>
        </p:nvSpPr>
        <p:spPr>
          <a:xfrm>
            <a:off x="381000" y="2057400"/>
            <a:ext cx="7696200" cy="3124200"/>
          </a:xfrm>
        </p:spPr>
        <p:txBody>
          <a:bodyPr/>
          <a:lstStyle/>
          <a:p>
            <a:pPr algn="l"/>
            <a:r>
              <a:rPr lang="en-US" b="1" dirty="0">
                <a:solidFill>
                  <a:schemeClr val="bg2">
                    <a:lumMod val="40000"/>
                    <a:lumOff val="60000"/>
                  </a:schemeClr>
                </a:solidFill>
              </a:rPr>
              <a:t>if else</a:t>
            </a:r>
          </a:p>
          <a:p>
            <a:pPr algn="l"/>
            <a:r>
              <a:rPr lang="en-US" b="1" dirty="0">
                <a:solidFill>
                  <a:schemeClr val="bg2">
                    <a:lumMod val="40000"/>
                    <a:lumOff val="60000"/>
                  </a:schemeClr>
                </a:solidFill>
              </a:rPr>
              <a:t>switch case</a:t>
            </a:r>
            <a:endParaRPr lang="en-US" dirty="0"/>
          </a:p>
          <a:p>
            <a:pPr algn="l"/>
            <a:r>
              <a:rPr lang="en-US" b="1" dirty="0">
                <a:solidFill>
                  <a:schemeClr val="bg2">
                    <a:lumMod val="40000"/>
                    <a:lumOff val="60000"/>
                  </a:schemeClr>
                </a:solidFill>
              </a:rPr>
              <a:t>Ternary operator</a:t>
            </a:r>
          </a:p>
        </p:txBody>
      </p:sp>
      <p:sp>
        <p:nvSpPr>
          <p:cNvPr id="4" name="Slide Number Placeholder 3"/>
          <p:cNvSpPr>
            <a:spLocks noGrp="1"/>
          </p:cNvSpPr>
          <p:nvPr>
            <p:ph type="sldNum" sz="quarter" idx="12"/>
          </p:nvPr>
        </p:nvSpPr>
        <p:spPr/>
        <p:txBody>
          <a:bodyPr/>
          <a:lstStyle/>
          <a:p>
            <a:fld id="{8786C6BC-55CD-4DA7-A85D-0461BDA2E211}" type="slidenum">
              <a:rPr lang="en-US" smtClean="0"/>
              <a:pPr/>
              <a:t>39</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385" y="3386137"/>
            <a:ext cx="6498615"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161082406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Tip</a:t>
            </a:r>
            <a:endParaRPr lang="en-US" dirty="0"/>
          </a:p>
        </p:txBody>
      </p:sp>
      <p:sp>
        <p:nvSpPr>
          <p:cNvPr id="5" name="Content Placeholder 4"/>
          <p:cNvSpPr>
            <a:spLocks noGrp="1"/>
          </p:cNvSpPr>
          <p:nvPr>
            <p:ph idx="1"/>
          </p:nvPr>
        </p:nvSpPr>
        <p:spPr/>
        <p:txBody>
          <a:bodyPr/>
          <a:lstStyle/>
          <a:p>
            <a:r>
              <a:rPr lang="en-US" smtClean="0"/>
              <a:t>When you start to write a program to solve a problem, one way to do it is to work on the smallest pieces of the problem. First, you define and write functions for each of the pieces. After each function is written and tested, you begin to put them together to build a program that can solve the problem. This approach is normally called bottom-up programming.</a:t>
            </a:r>
          </a:p>
          <a:p>
            <a:r>
              <a:rPr lang="en-US" smtClean="0"/>
              <a:t>On the other hand, to solve a problem, you can first work out an outline and start your programming at a higher level. For instance, you can work on the main() function at the beginning, and then move to the next lower level until the lowest-level functions are written. This type of approach is called top-down programming.</a:t>
            </a:r>
          </a:p>
          <a:p>
            <a:endParaRPr lang="en-US" dirty="0"/>
          </a:p>
        </p:txBody>
      </p:sp>
      <p:sp>
        <p:nvSpPr>
          <p:cNvPr id="2" name="Slide Number Placeholder 1"/>
          <p:cNvSpPr>
            <a:spLocks noGrp="1"/>
          </p:cNvSpPr>
          <p:nvPr>
            <p:ph type="sldNum" sz="quarter" idx="12"/>
          </p:nvPr>
        </p:nvSpPr>
        <p:spPr/>
        <p:txBody>
          <a:bodyPr/>
          <a:lstStyle/>
          <a:p>
            <a:fld id="{8786C6BC-55CD-4DA7-A85D-0461BDA2E211}" type="slidenum">
              <a:rPr lang="en-US" smtClean="0"/>
              <a:pPr/>
              <a:t>4</a:t>
            </a:fld>
            <a:endParaRPr lang="en-US" dirty="0"/>
          </a:p>
        </p:txBody>
      </p:sp>
      <p:sp>
        <p:nvSpPr>
          <p:cNvPr id="6" name="Footer Placeholder 4"/>
          <p:cNvSpPr>
            <a:spLocks noGrp="1"/>
          </p:cNvSpPr>
          <p:nvPr>
            <p:ph type="ftr" sz="quarter" idx="11"/>
          </p:nvPr>
        </p:nvSpPr>
        <p:spPr/>
        <p:txBody>
          <a:bodyPr/>
          <a:lstStyle/>
          <a:p>
            <a:r>
              <a:rPr lang="en-US" smtClean="0"/>
              <a:t>www.embeddedFab.com</a:t>
            </a:r>
            <a:endParaRPr lang="en-US" dirty="0"/>
          </a:p>
        </p:txBody>
      </p:sp>
    </p:spTree>
    <p:extLst>
      <p:ext uri="{BB962C8B-B14F-4D97-AF65-F5344CB8AC3E}">
        <p14:creationId xmlns:p14="http://schemas.microsoft.com/office/powerpoint/2010/main" val="38667754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Statement </a:t>
            </a:r>
            <a:endParaRPr lang="en-US" dirty="0"/>
          </a:p>
        </p:txBody>
      </p:sp>
      <p:sp>
        <p:nvSpPr>
          <p:cNvPr id="3" name="Content Placeholder 2"/>
          <p:cNvSpPr>
            <a:spLocks noGrp="1"/>
          </p:cNvSpPr>
          <p:nvPr>
            <p:ph idx="1"/>
          </p:nvPr>
        </p:nvSpPr>
        <p:spPr/>
        <p:txBody>
          <a:bodyPr/>
          <a:lstStyle/>
          <a:p>
            <a:r>
              <a:rPr lang="en-US" smtClean="0"/>
              <a:t>/* if evaluated expression is not 0 */</a:t>
            </a:r>
          </a:p>
          <a:p>
            <a:r>
              <a:rPr lang="en-US" smtClean="0"/>
              <a:t>if (expression) {</a:t>
            </a:r>
          </a:p>
          <a:p>
            <a:r>
              <a:rPr lang="en-US" smtClean="0"/>
              <a:t>  /* then execute this block */</a:t>
            </a:r>
          </a:p>
          <a:p>
            <a:r>
              <a:rPr lang="en-US" smtClean="0"/>
              <a:t>}</a:t>
            </a:r>
          </a:p>
          <a:p>
            <a:r>
              <a:rPr lang="en-US" smtClean="0"/>
              <a:t>else {</a:t>
            </a:r>
            <a:br>
              <a:rPr lang="en-US" smtClean="0"/>
            </a:br>
            <a:r>
              <a:rPr lang="en-US" smtClean="0"/>
              <a:t>  /* otherwise execute this block */</a:t>
            </a:r>
          </a:p>
          <a:p>
            <a:r>
              <a:rPr lang="en-US" smtClean="0"/>
              <a:t>}</a:t>
            </a:r>
          </a:p>
          <a:p>
            <a:endParaRPr lang="en-US" dirty="0"/>
          </a:p>
        </p:txBody>
      </p:sp>
      <p:sp>
        <p:nvSpPr>
          <p:cNvPr id="16" name="Footer Placeholder 15"/>
          <p:cNvSpPr>
            <a:spLocks noGrp="1"/>
          </p:cNvSpPr>
          <p:nvPr>
            <p:ph type="ftr" sz="quarter" idx="11"/>
          </p:nvPr>
        </p:nvSpPr>
        <p:spPr/>
        <p:txBody>
          <a:bodyPr/>
          <a:lstStyle/>
          <a:p>
            <a:r>
              <a:rPr lang="en-US" smtClean="0"/>
              <a:t>www.embeddedFab.com</a:t>
            </a:r>
            <a:endParaRPr lang="en-US"/>
          </a:p>
        </p:txBody>
      </p:sp>
      <p:sp>
        <p:nvSpPr>
          <p:cNvPr id="17" name="Slide Number Placeholder 16"/>
          <p:cNvSpPr>
            <a:spLocks noGrp="1"/>
          </p:cNvSpPr>
          <p:nvPr>
            <p:ph type="sldNum" sz="quarter" idx="12"/>
          </p:nvPr>
        </p:nvSpPr>
        <p:spPr/>
        <p:txBody>
          <a:bodyPr/>
          <a:lstStyle/>
          <a:p>
            <a:fld id="{8786C6BC-55CD-4DA7-A85D-0461BDA2E211}" type="slidenum">
              <a:rPr lang="en-US" smtClean="0"/>
              <a:pPr/>
              <a:t>40</a:t>
            </a:fld>
            <a:endParaRPr lang="en-US"/>
          </a:p>
        </p:txBody>
      </p:sp>
      <p:sp>
        <p:nvSpPr>
          <p:cNvPr id="11" name="Rectangle 10"/>
          <p:cNvSpPr/>
          <p:nvPr/>
        </p:nvSpPr>
        <p:spPr>
          <a:xfrm>
            <a:off x="533400" y="4419600"/>
            <a:ext cx="4572000" cy="1508105"/>
          </a:xfrm>
          <a:prstGeom prst="rect">
            <a:avLst/>
          </a:prstGeom>
        </p:spPr>
        <p:txBody>
          <a:bodyPr>
            <a:spAutoFit/>
          </a:bodyPr>
          <a:lstStyle/>
          <a:p>
            <a:r>
              <a:rPr lang="en-US" sz="2400" dirty="0"/>
              <a:t>if (5) // always true </a:t>
            </a:r>
          </a:p>
          <a:p>
            <a:r>
              <a:rPr lang="en-US" sz="2400" dirty="0"/>
              <a:t>if (-100)//always true</a:t>
            </a:r>
          </a:p>
          <a:p>
            <a:r>
              <a:rPr lang="en-US" sz="2400" dirty="0"/>
              <a:t>if (0)// that always false </a:t>
            </a:r>
          </a:p>
          <a:p>
            <a:endParaRPr lang="en-US" sz="2000" dirty="0"/>
          </a:p>
        </p:txBody>
      </p:sp>
      <p:sp>
        <p:nvSpPr>
          <p:cNvPr id="12" name="Rectangle 14"/>
          <p:cNvSpPr>
            <a:spLocks noChangeArrowheads="1"/>
          </p:cNvSpPr>
          <p:nvPr/>
        </p:nvSpPr>
        <p:spPr bwMode="gray">
          <a:xfrm>
            <a:off x="5564310" y="609600"/>
            <a:ext cx="89185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400" b="1" noProof="1" smtClean="0">
                <a:solidFill>
                  <a:schemeClr val="bg1"/>
                </a:solidFill>
              </a:rPr>
              <a:t>Note</a:t>
            </a:r>
            <a:endParaRPr lang="de-DE" sz="2400" b="1" noProof="1">
              <a:solidFill>
                <a:schemeClr val="bg1"/>
              </a:solidFill>
            </a:endParaRPr>
          </a:p>
        </p:txBody>
      </p:sp>
      <p:sp>
        <p:nvSpPr>
          <p:cNvPr id="13" name="Text Box 11"/>
          <p:cNvSpPr txBox="1">
            <a:spLocks noChangeArrowheads="1"/>
          </p:cNvSpPr>
          <p:nvPr/>
        </p:nvSpPr>
        <p:spPr bwMode="auto">
          <a:xfrm>
            <a:off x="4724400" y="3668568"/>
            <a:ext cx="4114800" cy="2308324"/>
          </a:xfrm>
          <a:prstGeom prst="rect">
            <a:avLst/>
          </a:prstGeom>
          <a:noFill/>
          <a:ln w="9525">
            <a:noFill/>
            <a:miter lim="800000"/>
            <a:headEnd/>
            <a:tailEnd/>
          </a:ln>
          <a:effectLst/>
        </p:spPr>
        <p:txBody>
          <a:bodyPr wrap="square">
            <a:prstTxWarp prst="textNoShape">
              <a:avLst/>
            </a:prstTxWarp>
            <a:spAutoFit/>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sz="2400" dirty="0" err="1">
                <a:latin typeface="+mn-lt"/>
              </a:rPr>
              <a:t>int</a:t>
            </a:r>
            <a:r>
              <a:rPr lang="en-US" sz="2400" dirty="0">
                <a:latin typeface="+mn-lt"/>
              </a:rPr>
              <a:t> x=5;</a:t>
            </a:r>
          </a:p>
          <a:p>
            <a:pPr eaLnBrk="0" hangingPunct="0">
              <a:lnSpc>
                <a:spcPct val="100000"/>
              </a:lnSpc>
              <a:spcBef>
                <a:spcPct val="0"/>
              </a:spcBef>
              <a:buFontTx/>
              <a:buNone/>
            </a:pPr>
            <a:r>
              <a:rPr lang="en-US" sz="2400" dirty="0">
                <a:latin typeface="+mn-lt"/>
              </a:rPr>
              <a:t>if (x=6</a:t>
            </a:r>
            <a:r>
              <a:rPr lang="en-US" sz="2400" dirty="0">
                <a:solidFill>
                  <a:srgbClr val="FF0000"/>
                </a:solidFill>
                <a:latin typeface="+mn-lt"/>
              </a:rPr>
              <a:t>)   /* always true */ </a:t>
            </a:r>
          </a:p>
          <a:p>
            <a:pPr eaLnBrk="0" hangingPunct="0">
              <a:lnSpc>
                <a:spcPct val="100000"/>
              </a:lnSpc>
              <a:spcBef>
                <a:spcPct val="0"/>
              </a:spcBef>
              <a:buFontTx/>
              <a:buNone/>
            </a:pPr>
            <a:r>
              <a:rPr lang="en-US" sz="2400" dirty="0">
                <a:latin typeface="+mn-lt"/>
              </a:rPr>
              <a:t>{</a:t>
            </a:r>
          </a:p>
          <a:p>
            <a:pPr eaLnBrk="0" hangingPunct="0">
              <a:lnSpc>
                <a:spcPct val="100000"/>
              </a:lnSpc>
              <a:spcBef>
                <a:spcPct val="0"/>
              </a:spcBef>
              <a:buFontTx/>
              <a:buNone/>
            </a:pPr>
            <a:r>
              <a:rPr lang="en-US" sz="2400" dirty="0">
                <a:latin typeface="+mn-lt"/>
              </a:rPr>
              <a:t>  </a:t>
            </a:r>
            <a:r>
              <a:rPr lang="en-US" sz="2400" dirty="0">
                <a:solidFill>
                  <a:srgbClr val="FF0000"/>
                </a:solidFill>
                <a:latin typeface="+mn-lt"/>
              </a:rPr>
              <a:t>/* x is now 6 */</a:t>
            </a:r>
          </a:p>
          <a:p>
            <a:pPr eaLnBrk="0" hangingPunct="0">
              <a:lnSpc>
                <a:spcPct val="100000"/>
              </a:lnSpc>
              <a:spcBef>
                <a:spcPct val="0"/>
              </a:spcBef>
              <a:buFontTx/>
              <a:buNone/>
            </a:pPr>
            <a:r>
              <a:rPr lang="en-US" sz="2400" dirty="0">
                <a:latin typeface="+mn-lt"/>
              </a:rPr>
              <a:t>}</a:t>
            </a:r>
          </a:p>
          <a:p>
            <a:pPr eaLnBrk="0" hangingPunct="0">
              <a:lnSpc>
                <a:spcPct val="100000"/>
              </a:lnSpc>
              <a:spcBef>
                <a:spcPct val="0"/>
              </a:spcBef>
              <a:buFontTx/>
              <a:buNone/>
            </a:pPr>
            <a:r>
              <a:rPr lang="en-US" sz="2400" dirty="0">
                <a:latin typeface="+mn-lt"/>
              </a:rPr>
              <a:t>/* ... */</a:t>
            </a:r>
          </a:p>
        </p:txBody>
      </p:sp>
      <p:sp>
        <p:nvSpPr>
          <p:cNvPr id="14" name="Text Box 12"/>
          <p:cNvSpPr txBox="1">
            <a:spLocks noChangeArrowheads="1"/>
          </p:cNvSpPr>
          <p:nvPr/>
        </p:nvSpPr>
        <p:spPr bwMode="auto">
          <a:xfrm>
            <a:off x="4724400" y="1314524"/>
            <a:ext cx="3463530" cy="2308324"/>
          </a:xfrm>
          <a:prstGeom prst="rect">
            <a:avLst/>
          </a:prstGeom>
          <a:noFill/>
          <a:ln w="9525">
            <a:noFill/>
            <a:miter lim="800000"/>
            <a:headEnd/>
            <a:tailEnd/>
          </a:ln>
          <a:effectLst/>
        </p:spPr>
        <p:txBody>
          <a:bodyPr wrap="square">
            <a:prstTxWarp prst="textNoShape">
              <a:avLst/>
            </a:prstTxWarp>
            <a:spAutoFit/>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sz="2400" dirty="0">
                <a:latin typeface="+mn-lt"/>
              </a:rPr>
              <a:t>int x=5;</a:t>
            </a:r>
          </a:p>
          <a:p>
            <a:pPr eaLnBrk="0" hangingPunct="0">
              <a:lnSpc>
                <a:spcPct val="100000"/>
              </a:lnSpc>
              <a:spcBef>
                <a:spcPct val="0"/>
              </a:spcBef>
              <a:buFontTx/>
              <a:buNone/>
            </a:pPr>
            <a:r>
              <a:rPr lang="en-US" sz="2400" dirty="0">
                <a:latin typeface="+mn-lt"/>
              </a:rPr>
              <a:t>if (x==6)   /* false */</a:t>
            </a:r>
          </a:p>
          <a:p>
            <a:pPr eaLnBrk="0" hangingPunct="0">
              <a:lnSpc>
                <a:spcPct val="100000"/>
              </a:lnSpc>
              <a:spcBef>
                <a:spcPct val="0"/>
              </a:spcBef>
              <a:buFontTx/>
              <a:buNone/>
            </a:pPr>
            <a:r>
              <a:rPr lang="en-US" sz="2400" dirty="0">
                <a:latin typeface="+mn-lt"/>
              </a:rPr>
              <a:t>{</a:t>
            </a:r>
          </a:p>
          <a:p>
            <a:pPr eaLnBrk="0" hangingPunct="0">
              <a:lnSpc>
                <a:spcPct val="100000"/>
              </a:lnSpc>
              <a:spcBef>
                <a:spcPct val="0"/>
              </a:spcBef>
              <a:buFontTx/>
              <a:buNone/>
            </a:pPr>
            <a:r>
              <a:rPr lang="en-US" sz="2400" dirty="0">
                <a:latin typeface="+mn-lt"/>
              </a:rPr>
              <a:t>  /* ... */</a:t>
            </a:r>
          </a:p>
          <a:p>
            <a:pPr eaLnBrk="0" hangingPunct="0">
              <a:lnSpc>
                <a:spcPct val="100000"/>
              </a:lnSpc>
              <a:spcBef>
                <a:spcPct val="0"/>
              </a:spcBef>
              <a:buFontTx/>
              <a:buNone/>
            </a:pPr>
            <a:r>
              <a:rPr lang="en-US" sz="2400" dirty="0">
                <a:latin typeface="+mn-lt"/>
              </a:rPr>
              <a:t>}</a:t>
            </a:r>
          </a:p>
          <a:p>
            <a:pPr eaLnBrk="0" hangingPunct="0">
              <a:lnSpc>
                <a:spcPct val="100000"/>
              </a:lnSpc>
              <a:spcBef>
                <a:spcPct val="0"/>
              </a:spcBef>
              <a:buFontTx/>
              <a:buNone/>
            </a:pPr>
            <a:r>
              <a:rPr lang="en-US" sz="2400" dirty="0">
                <a:latin typeface="+mn-lt"/>
              </a:rPr>
              <a:t>/* x is still 5 */</a:t>
            </a:r>
          </a:p>
        </p:txBody>
      </p:sp>
    </p:spTree>
    <p:extLst>
      <p:ext uri="{BB962C8B-B14F-4D97-AF65-F5344CB8AC3E}">
        <p14:creationId xmlns:p14="http://schemas.microsoft.com/office/powerpoint/2010/main" val="215127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3" name="Content Placeholder 2"/>
          <p:cNvSpPr>
            <a:spLocks noGrp="1"/>
          </p:cNvSpPr>
          <p:nvPr>
            <p:ph idx="1"/>
          </p:nvPr>
        </p:nvSpPr>
        <p:spPr/>
        <p:txBody>
          <a:bodyPr/>
          <a:lstStyle/>
          <a:p>
            <a:r>
              <a:rPr lang="en-US" dirty="0" err="1" smtClean="0"/>
              <a:t>scanf</a:t>
            </a:r>
            <a:r>
              <a:rPr lang="en-US" dirty="0" smtClean="0"/>
              <a:t>("%i", &amp;i);</a:t>
            </a:r>
            <a:endParaRPr lang="en-US" dirty="0"/>
          </a:p>
          <a:p>
            <a:r>
              <a:rPr lang="en-US" dirty="0" smtClean="0"/>
              <a:t>if(i &gt; 0)</a:t>
            </a:r>
            <a:endParaRPr lang="en-US" dirty="0"/>
          </a:p>
          <a:p>
            <a:r>
              <a:rPr lang="en-US" dirty="0" smtClean="0"/>
              <a:t>	</a:t>
            </a:r>
            <a:r>
              <a:rPr lang="en-US" dirty="0" err="1" smtClean="0"/>
              <a:t>printf</a:t>
            </a:r>
            <a:r>
              <a:rPr lang="en-US" dirty="0" smtClean="0"/>
              <a:t>("a positive number was entered\n");</a:t>
            </a:r>
            <a:endParaRPr lang="en-US" dirty="0"/>
          </a:p>
          <a:p>
            <a:r>
              <a:rPr lang="en-US" dirty="0" smtClean="0"/>
              <a:t>if(i &lt; 0) {</a:t>
            </a:r>
            <a:endParaRPr lang="en-US" dirty="0"/>
          </a:p>
          <a:p>
            <a:r>
              <a:rPr lang="en-US" dirty="0" smtClean="0"/>
              <a:t>	</a:t>
            </a:r>
            <a:r>
              <a:rPr lang="en-US" dirty="0" err="1" smtClean="0"/>
              <a:t>printf</a:t>
            </a:r>
            <a:r>
              <a:rPr lang="en-US" dirty="0" smtClean="0"/>
              <a:t>("a negative number was entered\n");</a:t>
            </a:r>
            <a:endParaRPr lang="en-US" dirty="0"/>
          </a:p>
          <a:p>
            <a:r>
              <a:rPr lang="en-US" dirty="0" smtClean="0"/>
              <a:t>	i = -i;</a:t>
            </a:r>
            <a:endParaRPr lang="en-US" dirty="0"/>
          </a:p>
          <a:p>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41</a:t>
            </a:fld>
            <a:endParaRPr lang="en-US"/>
          </a:p>
        </p:txBody>
      </p:sp>
    </p:spTree>
    <p:extLst>
      <p:ext uri="{BB962C8B-B14F-4D97-AF65-F5344CB8AC3E}">
        <p14:creationId xmlns:p14="http://schemas.microsoft.com/office/powerpoint/2010/main" val="22011802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Ternary operator</a:t>
            </a:r>
            <a:endParaRPr lang="en-US" dirty="0"/>
          </a:p>
        </p:txBody>
      </p:sp>
      <p:sp>
        <p:nvSpPr>
          <p:cNvPr id="3" name="Content Placeholder 2"/>
          <p:cNvSpPr>
            <a:spLocks noGrp="1"/>
          </p:cNvSpPr>
          <p:nvPr>
            <p:ph idx="1"/>
          </p:nvPr>
        </p:nvSpPr>
        <p:spPr/>
        <p:txBody>
          <a:bodyPr/>
          <a:lstStyle/>
          <a:p>
            <a:r>
              <a:rPr lang="en-US" smtClean="0"/>
              <a:t>(</a:t>
            </a:r>
            <a:r>
              <a:rPr lang="en-US" dirty="0">
                <a:solidFill>
                  <a:srgbClr val="C00000"/>
                </a:solidFill>
              </a:rPr>
              <a:t>expression</a:t>
            </a:r>
            <a:r>
              <a:rPr lang="en-US" smtClean="0"/>
              <a:t>)?     true  :  false </a:t>
            </a:r>
            <a:endParaRPr lang="en-US" dirty="0"/>
          </a:p>
          <a:p>
            <a:r>
              <a:rPr lang="en-US" smtClean="0"/>
              <a:t>/* if evaluated expression is </a:t>
            </a:r>
            <a:r>
              <a:rPr lang="en-US" dirty="0">
                <a:solidFill>
                  <a:srgbClr val="C00000"/>
                </a:solidFill>
              </a:rPr>
              <a:t>not 0</a:t>
            </a:r>
            <a:r>
              <a:rPr lang="en-US" smtClean="0"/>
              <a:t> then it will make the </a:t>
            </a:r>
            <a:r>
              <a:rPr lang="en-US" dirty="0"/>
              <a:t>1</a:t>
            </a:r>
            <a:r>
              <a:rPr lang="en-US" baseline="30000" dirty="0"/>
              <a:t>st</a:t>
            </a:r>
            <a:r>
              <a:rPr lang="en-US" smtClean="0"/>
              <a:t> (before :)else do the other (after :)*/</a:t>
            </a:r>
            <a:endParaRPr lang="en-US" dirty="0"/>
          </a:p>
          <a:p>
            <a:r>
              <a:rPr lang="en-US" smtClean="0"/>
              <a:t>(x &gt; 0) ? (‘T‘) : ('F')</a:t>
            </a:r>
            <a:endParaRPr lang="en-US" dirty="0"/>
          </a:p>
          <a:p>
            <a:endParaRPr lang="en-US" dirty="0"/>
          </a:p>
          <a:p>
            <a:r>
              <a:rPr lang="en-US" smtClean="0"/>
              <a:t>Ex:</a:t>
            </a:r>
            <a:endParaRPr lang="en-US" dirty="0"/>
          </a:p>
          <a:p>
            <a:r>
              <a:rPr lang="en-US" smtClean="0"/>
              <a:t>Max=(a&lt;b)</a:t>
            </a:r>
            <a:r>
              <a:rPr lang="en-US" smtClean="0">
                <a:sym typeface="Wingdings" pitchFamily="2" charset="2"/>
              </a:rPr>
              <a:t>?(a):(b);</a:t>
            </a:r>
            <a:endParaRPr lang="en-US" sz="3600" dirty="0"/>
          </a:p>
        </p:txBody>
      </p:sp>
      <p:sp>
        <p:nvSpPr>
          <p:cNvPr id="4" name="Footer Placeholder 3"/>
          <p:cNvSpPr>
            <a:spLocks noGrp="1"/>
          </p:cNvSpPr>
          <p:nvPr>
            <p:ph type="ftr" sz="quarter" idx="11"/>
          </p:nvPr>
        </p:nvSpPr>
        <p:spPr/>
        <p:txBody>
          <a:bodyPr/>
          <a:lstStyle/>
          <a:p>
            <a:r>
              <a:rPr lang="en-US" smtClean="0"/>
              <a:t>www.embeddedFab.com</a:t>
            </a:r>
            <a:endParaRPr lang="en-US"/>
          </a:p>
        </p:txBody>
      </p:sp>
      <p:sp>
        <p:nvSpPr>
          <p:cNvPr id="5" name="Slide Number Placeholder 4"/>
          <p:cNvSpPr>
            <a:spLocks noGrp="1"/>
          </p:cNvSpPr>
          <p:nvPr>
            <p:ph type="sldNum" sz="quarter" idx="12"/>
          </p:nvPr>
        </p:nvSpPr>
        <p:spPr/>
        <p:txBody>
          <a:bodyPr/>
          <a:lstStyle/>
          <a:p>
            <a:fld id="{8786C6BC-55CD-4DA7-A85D-0461BDA2E211}" type="slidenum">
              <a:rPr lang="en-US" smtClean="0"/>
              <a:pPr/>
              <a:t>42</a:t>
            </a:fld>
            <a:endParaRPr lang="en-US"/>
          </a:p>
        </p:txBody>
      </p:sp>
    </p:spTree>
    <p:extLst>
      <p:ext uri="{BB962C8B-B14F-4D97-AF65-F5344CB8AC3E}">
        <p14:creationId xmlns:p14="http://schemas.microsoft.com/office/powerpoint/2010/main" val="2147307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Switch case</a:t>
            </a:r>
            <a:endParaRPr lang="en-US" dirty="0"/>
          </a:p>
        </p:txBody>
      </p:sp>
      <p:sp>
        <p:nvSpPr>
          <p:cNvPr id="3" name="Content Placeholder 2"/>
          <p:cNvSpPr>
            <a:spLocks noGrp="1"/>
          </p:cNvSpPr>
          <p:nvPr>
            <p:ph idx="1"/>
          </p:nvPr>
        </p:nvSpPr>
        <p:spPr>
          <a:xfrm>
            <a:off x="25400" y="1219200"/>
            <a:ext cx="8966200" cy="4724400"/>
          </a:xfrm>
        </p:spPr>
        <p:txBody>
          <a:bodyPr>
            <a:normAutofit/>
          </a:bodyPr>
          <a:lstStyle/>
          <a:p>
            <a:r>
              <a:rPr lang="en-US" dirty="0" smtClean="0"/>
              <a:t>switch (expression) {</a:t>
            </a:r>
            <a:endParaRPr lang="en-US" dirty="0"/>
          </a:p>
          <a:p>
            <a:pPr lvl="1"/>
            <a:r>
              <a:rPr lang="en-US" dirty="0" smtClean="0"/>
              <a:t>case expression1:</a:t>
            </a:r>
            <a:endParaRPr lang="en-US" dirty="0"/>
          </a:p>
          <a:p>
            <a:pPr lvl="1"/>
            <a:r>
              <a:rPr lang="en-US" dirty="0" smtClean="0"/>
              <a:t>statement1;</a:t>
            </a:r>
            <a:endParaRPr lang="en-US" dirty="0"/>
          </a:p>
          <a:p>
            <a:pPr lvl="1"/>
            <a:r>
              <a:rPr lang="en-US" dirty="0" smtClean="0"/>
              <a:t>case expression2:</a:t>
            </a:r>
            <a:endParaRPr lang="en-US" dirty="0"/>
          </a:p>
          <a:p>
            <a:pPr lvl="1"/>
            <a:r>
              <a:rPr lang="en-US" dirty="0" smtClean="0"/>
              <a:t>statement2;</a:t>
            </a:r>
            <a:endParaRPr lang="en-US" dirty="0"/>
          </a:p>
          <a:p>
            <a:pPr lvl="1"/>
            <a:r>
              <a:rPr lang="en-US" dirty="0" smtClean="0"/>
              <a:t>.</a:t>
            </a:r>
            <a:endParaRPr lang="en-US" dirty="0"/>
          </a:p>
          <a:p>
            <a:pPr lvl="1"/>
            <a:r>
              <a:rPr lang="en-US" dirty="0" smtClean="0"/>
              <a:t>.</a:t>
            </a:r>
            <a:endParaRPr lang="en-US" dirty="0"/>
          </a:p>
          <a:p>
            <a:pPr lvl="1"/>
            <a:r>
              <a:rPr lang="en-US" dirty="0" smtClean="0"/>
              <a:t>.</a:t>
            </a:r>
            <a:endParaRPr lang="en-US" dirty="0"/>
          </a:p>
          <a:p>
            <a:pPr lvl="1"/>
            <a:r>
              <a:rPr lang="en-US" dirty="0" smtClean="0"/>
              <a:t>default:</a:t>
            </a:r>
            <a:endParaRPr lang="en-US" dirty="0"/>
          </a:p>
          <a:p>
            <a:pPr lvl="1"/>
            <a:r>
              <a:rPr lang="en-US" dirty="0" smtClean="0"/>
              <a:t>statement-default;</a:t>
            </a:r>
            <a:endParaRPr lang="en-US" dirty="0"/>
          </a:p>
          <a:p>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43</a:t>
            </a:fld>
            <a:endParaRPr lang="en-US"/>
          </a:p>
        </p:txBody>
      </p:sp>
      <p:sp>
        <p:nvSpPr>
          <p:cNvPr id="7" name="Rectangle 6"/>
          <p:cNvSpPr/>
          <p:nvPr/>
        </p:nvSpPr>
        <p:spPr>
          <a:xfrm>
            <a:off x="4114800" y="1161395"/>
            <a:ext cx="4572000" cy="3170099"/>
          </a:xfrm>
          <a:prstGeom prst="rect">
            <a:avLst/>
          </a:prstGeom>
        </p:spPr>
        <p:txBody>
          <a:bodyPr>
            <a:spAutoFit/>
          </a:bodyPr>
          <a:lstStyle/>
          <a:p>
            <a:r>
              <a:rPr lang="en-US" sz="2000" dirty="0"/>
              <a:t>switch (day){</a:t>
            </a:r>
          </a:p>
          <a:p>
            <a:r>
              <a:rPr lang="en-US" sz="2000" dirty="0"/>
              <a:t>case '1':</a:t>
            </a:r>
          </a:p>
          <a:p>
            <a:r>
              <a:rPr lang="en-US" sz="2000" dirty="0"/>
              <a:t>	</a:t>
            </a:r>
            <a:r>
              <a:rPr lang="en-US" sz="2000" dirty="0" err="1"/>
              <a:t>printf</a:t>
            </a:r>
            <a:r>
              <a:rPr lang="en-US" sz="2000" dirty="0"/>
              <a:t>("Day 1\n");</a:t>
            </a:r>
          </a:p>
          <a:p>
            <a:r>
              <a:rPr lang="en-US" sz="2000" dirty="0"/>
              <a:t>case '2':</a:t>
            </a:r>
          </a:p>
          <a:p>
            <a:r>
              <a:rPr lang="en-US" sz="2000" dirty="0"/>
              <a:t>	</a:t>
            </a:r>
            <a:r>
              <a:rPr lang="en-US" sz="2000" dirty="0" err="1"/>
              <a:t>printf</a:t>
            </a:r>
            <a:r>
              <a:rPr lang="en-US" sz="2000" dirty="0"/>
              <a:t>("Day 2\n");	</a:t>
            </a:r>
          </a:p>
          <a:p>
            <a:r>
              <a:rPr lang="en-US" sz="2000" dirty="0"/>
              <a:t>case '3':</a:t>
            </a:r>
          </a:p>
          <a:p>
            <a:r>
              <a:rPr lang="en-US" sz="2000" dirty="0"/>
              <a:t>	</a:t>
            </a:r>
            <a:r>
              <a:rPr lang="en-US" sz="2000" dirty="0" err="1"/>
              <a:t>printf</a:t>
            </a:r>
            <a:r>
              <a:rPr lang="en-US" sz="2000" dirty="0"/>
              <a:t>("Day 3\n");</a:t>
            </a:r>
          </a:p>
          <a:p>
            <a:r>
              <a:rPr lang="en-US" sz="2000" dirty="0"/>
              <a:t>default:</a:t>
            </a:r>
          </a:p>
          <a:p>
            <a:r>
              <a:rPr lang="en-US" sz="2000" dirty="0"/>
              <a:t> 	</a:t>
            </a:r>
            <a:r>
              <a:rPr lang="en-US" sz="2000" dirty="0" err="1"/>
              <a:t>printf</a:t>
            </a:r>
            <a:r>
              <a:rPr lang="en-US" sz="2000" dirty="0"/>
              <a:t>("default\n");</a:t>
            </a:r>
          </a:p>
          <a:p>
            <a:r>
              <a:rPr lang="en-US" sz="2000" dirty="0"/>
              <a:t> }</a:t>
            </a:r>
          </a:p>
        </p:txBody>
      </p:sp>
    </p:spTree>
    <p:extLst>
      <p:ext uri="{BB962C8B-B14F-4D97-AF65-F5344CB8AC3E}">
        <p14:creationId xmlns:p14="http://schemas.microsoft.com/office/powerpoint/2010/main" val="243248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break Statement with switch</a:t>
            </a:r>
            <a:endParaRPr lang="en-US" dirty="0"/>
          </a:p>
        </p:txBody>
      </p:sp>
      <p:sp>
        <p:nvSpPr>
          <p:cNvPr id="3" name="Content Placeholder 2"/>
          <p:cNvSpPr>
            <a:spLocks noGrp="1"/>
          </p:cNvSpPr>
          <p:nvPr>
            <p:ph idx="1"/>
          </p:nvPr>
        </p:nvSpPr>
        <p:spPr>
          <a:xfrm>
            <a:off x="25400" y="1219200"/>
            <a:ext cx="8966200" cy="4724400"/>
          </a:xfrm>
        </p:spPr>
        <p:txBody>
          <a:bodyPr/>
          <a:lstStyle/>
          <a:p>
            <a:r>
              <a:rPr lang="en-US" smtClean="0"/>
              <a:t>the break statements help to exit the switch construct after the statement in a selected case is executed.</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44</a:t>
            </a:fld>
            <a:endParaRPr lang="en-US"/>
          </a:p>
        </p:txBody>
      </p:sp>
      <p:sp>
        <p:nvSpPr>
          <p:cNvPr id="7" name="Rectangle 6"/>
          <p:cNvSpPr/>
          <p:nvPr/>
        </p:nvSpPr>
        <p:spPr>
          <a:xfrm>
            <a:off x="228600" y="1981200"/>
            <a:ext cx="4572000" cy="3785652"/>
          </a:xfrm>
          <a:prstGeom prst="rect">
            <a:avLst/>
          </a:prstGeom>
        </p:spPr>
        <p:txBody>
          <a:bodyPr>
            <a:spAutoFit/>
          </a:bodyPr>
          <a:lstStyle/>
          <a:p>
            <a:r>
              <a:rPr lang="en-US" sz="2400" dirty="0"/>
              <a:t>switch (day){</a:t>
            </a:r>
          </a:p>
          <a:p>
            <a:r>
              <a:rPr lang="en-US" sz="2400" dirty="0" smtClean="0"/>
              <a:t>case '1</a:t>
            </a:r>
            <a:r>
              <a:rPr lang="en-US" sz="2400" dirty="0"/>
              <a:t>':</a:t>
            </a:r>
          </a:p>
          <a:p>
            <a:r>
              <a:rPr lang="en-US" sz="2400" dirty="0" smtClean="0"/>
              <a:t>	</a:t>
            </a:r>
            <a:r>
              <a:rPr lang="en-US" sz="2400" dirty="0" err="1" smtClean="0"/>
              <a:t>printf</a:t>
            </a:r>
            <a:r>
              <a:rPr lang="en-US" sz="2400" dirty="0"/>
              <a:t>("Day 1\n</a:t>
            </a:r>
            <a:r>
              <a:rPr lang="en-US" sz="2400" dirty="0" smtClean="0"/>
              <a:t>");</a:t>
            </a:r>
          </a:p>
          <a:p>
            <a:r>
              <a:rPr lang="en-US" sz="2400" dirty="0"/>
              <a:t>	</a:t>
            </a:r>
            <a:r>
              <a:rPr lang="en-US" sz="2400" dirty="0" smtClean="0"/>
              <a:t>break;</a:t>
            </a:r>
            <a:endParaRPr lang="en-US" sz="2400" dirty="0"/>
          </a:p>
          <a:p>
            <a:r>
              <a:rPr lang="en-US" sz="2400" dirty="0" smtClean="0"/>
              <a:t>case '2</a:t>
            </a:r>
            <a:r>
              <a:rPr lang="en-US" sz="2400" dirty="0"/>
              <a:t>':</a:t>
            </a:r>
          </a:p>
          <a:p>
            <a:r>
              <a:rPr lang="en-US" sz="2400" dirty="0" smtClean="0"/>
              <a:t>	</a:t>
            </a:r>
            <a:r>
              <a:rPr lang="en-US" sz="2400" dirty="0" err="1" smtClean="0"/>
              <a:t>printf</a:t>
            </a:r>
            <a:r>
              <a:rPr lang="en-US" sz="2400" dirty="0"/>
              <a:t>("Day 2\n</a:t>
            </a:r>
            <a:r>
              <a:rPr lang="en-US" sz="2400" dirty="0" smtClean="0"/>
              <a:t>");</a:t>
            </a:r>
          </a:p>
          <a:p>
            <a:r>
              <a:rPr lang="en-US" sz="2400" dirty="0" smtClean="0"/>
              <a:t>	break</a:t>
            </a:r>
            <a:r>
              <a:rPr lang="en-US" sz="2400" dirty="0"/>
              <a:t>;</a:t>
            </a:r>
          </a:p>
          <a:p>
            <a:r>
              <a:rPr lang="en-US" sz="2400" dirty="0" smtClean="0"/>
              <a:t>default</a:t>
            </a:r>
            <a:r>
              <a:rPr lang="en-US" sz="2400" dirty="0"/>
              <a:t>:</a:t>
            </a:r>
          </a:p>
          <a:p>
            <a:r>
              <a:rPr lang="en-US" sz="2400" dirty="0" smtClean="0"/>
              <a:t> 	</a:t>
            </a:r>
            <a:r>
              <a:rPr lang="en-US" sz="2400" dirty="0" err="1" smtClean="0"/>
              <a:t>printf</a:t>
            </a:r>
            <a:r>
              <a:rPr lang="en-US" sz="2400" dirty="0" smtClean="0"/>
              <a:t>(“default\n");</a:t>
            </a:r>
            <a:endParaRPr lang="en-US" sz="2400" dirty="0"/>
          </a:p>
          <a:p>
            <a:r>
              <a:rPr lang="en-US" sz="2400" dirty="0" smtClean="0"/>
              <a:t> </a:t>
            </a:r>
            <a:r>
              <a:rPr lang="en-US" sz="2400" dirty="0"/>
              <a:t>}</a:t>
            </a:r>
          </a:p>
        </p:txBody>
      </p:sp>
    </p:spTree>
    <p:extLst>
      <p:ext uri="{BB962C8B-B14F-4D97-AF65-F5344CB8AC3E}">
        <p14:creationId xmlns:p14="http://schemas.microsoft.com/office/powerpoint/2010/main" val="75780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switch / if else</a:t>
            </a:r>
            <a:endParaRPr lang="en-US" dirty="0"/>
          </a:p>
        </p:txBody>
      </p:sp>
      <p:sp>
        <p:nvSpPr>
          <p:cNvPr id="3" name="Content Placeholder 2"/>
          <p:cNvSpPr>
            <a:spLocks noGrp="1"/>
          </p:cNvSpPr>
          <p:nvPr>
            <p:ph idx="1"/>
          </p:nvPr>
        </p:nvSpPr>
        <p:spPr/>
        <p:txBody>
          <a:bodyPr/>
          <a:lstStyle/>
          <a:p>
            <a:r>
              <a:rPr lang="en-US" smtClean="0"/>
              <a:t>The switch is actually a little less flexible than an if then else construct.</a:t>
            </a:r>
          </a:p>
          <a:p>
            <a:r>
              <a:rPr lang="en-US" smtClean="0"/>
              <a:t>switch may only test integer types and not any of the reals, whereas</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45</a:t>
            </a:fld>
            <a:endParaRPr lang="en-US"/>
          </a:p>
        </p:txBody>
      </p:sp>
      <p:sp>
        <p:nvSpPr>
          <p:cNvPr id="6" name="Rectangle 5"/>
          <p:cNvSpPr/>
          <p:nvPr/>
        </p:nvSpPr>
        <p:spPr>
          <a:xfrm>
            <a:off x="4800600" y="2237601"/>
            <a:ext cx="3733800" cy="3046988"/>
          </a:xfrm>
          <a:prstGeom prst="rect">
            <a:avLst/>
          </a:prstGeom>
        </p:spPr>
        <p:txBody>
          <a:bodyPr wrap="square">
            <a:spAutoFit/>
          </a:bodyPr>
          <a:lstStyle/>
          <a:p>
            <a:r>
              <a:rPr lang="en-US" sz="2400" dirty="0"/>
              <a:t>if(i == j)</a:t>
            </a:r>
          </a:p>
          <a:p>
            <a:pPr lvl="1"/>
            <a:r>
              <a:rPr lang="en-US" sz="2400" dirty="0" err="1"/>
              <a:t>printf</a:t>
            </a:r>
            <a:r>
              <a:rPr lang="en-US" sz="2400" dirty="0"/>
              <a:t>("equal\n");</a:t>
            </a:r>
          </a:p>
          <a:p>
            <a:endParaRPr lang="en-US" sz="2400" dirty="0" smtClean="0"/>
          </a:p>
          <a:p>
            <a:r>
              <a:rPr lang="en-US" sz="2400" dirty="0" smtClean="0"/>
              <a:t>switch(i</a:t>
            </a:r>
            <a:r>
              <a:rPr lang="en-US" sz="2400" dirty="0"/>
              <a:t>) {</a:t>
            </a:r>
          </a:p>
          <a:p>
            <a:pPr lvl="1"/>
            <a:r>
              <a:rPr lang="en-US" sz="2400" dirty="0"/>
              <a:t>case j:</a:t>
            </a:r>
          </a:p>
          <a:p>
            <a:pPr lvl="1"/>
            <a:r>
              <a:rPr lang="en-US" sz="2400" dirty="0" err="1"/>
              <a:t>printf</a:t>
            </a:r>
            <a:r>
              <a:rPr lang="en-US" sz="2400" dirty="0"/>
              <a:t>("equal\n");</a:t>
            </a:r>
          </a:p>
          <a:p>
            <a:pPr lvl="1"/>
            <a:r>
              <a:rPr lang="en-US" sz="2400" dirty="0"/>
              <a:t>break;</a:t>
            </a:r>
          </a:p>
          <a:p>
            <a:r>
              <a:rPr lang="en-US" sz="2400" dirty="0" smtClean="0"/>
              <a:t>}</a:t>
            </a:r>
            <a:endParaRPr lang="en-US" sz="2400" dirty="0"/>
          </a:p>
        </p:txBody>
      </p:sp>
      <p:sp>
        <p:nvSpPr>
          <p:cNvPr id="7" name="Rectangle 6"/>
          <p:cNvSpPr/>
          <p:nvPr/>
        </p:nvSpPr>
        <p:spPr>
          <a:xfrm>
            <a:off x="228600" y="2237601"/>
            <a:ext cx="3657600" cy="3046988"/>
          </a:xfrm>
          <a:prstGeom prst="rect">
            <a:avLst/>
          </a:prstGeom>
        </p:spPr>
        <p:txBody>
          <a:bodyPr wrap="square">
            <a:spAutoFit/>
          </a:bodyPr>
          <a:lstStyle/>
          <a:p>
            <a:pPr indent="-57150"/>
            <a:r>
              <a:rPr lang="en-US" sz="2400" dirty="0"/>
              <a:t>if(f == 0.0)</a:t>
            </a:r>
          </a:p>
          <a:p>
            <a:pPr marL="400050" lvl="1" indent="0">
              <a:buNone/>
            </a:pPr>
            <a:r>
              <a:rPr lang="en-US" sz="2400" dirty="0" err="1"/>
              <a:t>printf</a:t>
            </a:r>
            <a:r>
              <a:rPr lang="en-US" sz="2400" dirty="0"/>
              <a:t>("f is zero\n</a:t>
            </a:r>
            <a:r>
              <a:rPr lang="en-US" sz="2400" dirty="0" smtClean="0"/>
              <a:t>");</a:t>
            </a:r>
          </a:p>
          <a:p>
            <a:pPr marL="400050" lvl="1" indent="0">
              <a:buNone/>
            </a:pPr>
            <a:endParaRPr lang="en-US" sz="2400" dirty="0"/>
          </a:p>
          <a:p>
            <a:pPr indent="-57150"/>
            <a:r>
              <a:rPr lang="en-US" sz="2400" dirty="0" smtClean="0"/>
              <a:t>switch(f</a:t>
            </a:r>
            <a:r>
              <a:rPr lang="en-US" sz="2400" dirty="0"/>
              <a:t>) {</a:t>
            </a:r>
          </a:p>
          <a:p>
            <a:pPr marL="400050" lvl="1" indent="0">
              <a:buNone/>
            </a:pPr>
            <a:r>
              <a:rPr lang="en-US" sz="2400" dirty="0"/>
              <a:t>case 0.0:</a:t>
            </a:r>
          </a:p>
          <a:p>
            <a:pPr marL="400050" lvl="1" indent="0">
              <a:buNone/>
            </a:pPr>
            <a:r>
              <a:rPr lang="en-US" sz="2400" dirty="0" err="1"/>
              <a:t>printf</a:t>
            </a:r>
            <a:r>
              <a:rPr lang="en-US" sz="2400" dirty="0"/>
              <a:t>("f is zero\n");</a:t>
            </a:r>
          </a:p>
          <a:p>
            <a:pPr marL="400050" lvl="1" indent="0">
              <a:buNone/>
            </a:pPr>
            <a:r>
              <a:rPr lang="en-US" sz="2400" dirty="0"/>
              <a:t>break;</a:t>
            </a:r>
          </a:p>
          <a:p>
            <a:pPr indent="-57150"/>
            <a:r>
              <a:rPr lang="en-US" sz="2400" dirty="0" smtClean="0"/>
              <a:t>}</a:t>
            </a:r>
            <a:endParaRPr lang="en-US" sz="2400" dirty="0"/>
          </a:p>
        </p:txBody>
      </p:sp>
      <p:sp>
        <p:nvSpPr>
          <p:cNvPr id="8" name="Rectangle 7"/>
          <p:cNvSpPr/>
          <p:nvPr/>
        </p:nvSpPr>
        <p:spPr>
          <a:xfrm>
            <a:off x="7620000" y="3391763"/>
            <a:ext cx="1079142"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2800" dirty="0"/>
              <a:t>is not.</a:t>
            </a:r>
          </a:p>
        </p:txBody>
      </p:sp>
      <p:sp>
        <p:nvSpPr>
          <p:cNvPr id="9" name="Rectangle 8"/>
          <p:cNvSpPr/>
          <p:nvPr/>
        </p:nvSpPr>
        <p:spPr>
          <a:xfrm>
            <a:off x="7620000" y="2237601"/>
            <a:ext cx="1170064"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2800" dirty="0"/>
              <a:t>is </a:t>
            </a:r>
            <a:r>
              <a:rPr lang="en-US" sz="2800" dirty="0" smtClean="0"/>
              <a:t>valid</a:t>
            </a:r>
            <a:endParaRPr lang="en-US" sz="2800" dirty="0"/>
          </a:p>
        </p:txBody>
      </p:sp>
      <p:sp>
        <p:nvSpPr>
          <p:cNvPr id="10" name="Rectangle 9"/>
          <p:cNvSpPr/>
          <p:nvPr/>
        </p:nvSpPr>
        <p:spPr>
          <a:xfrm>
            <a:off x="2743200" y="3591580"/>
            <a:ext cx="1079142"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2800" dirty="0"/>
              <a:t>is not.</a:t>
            </a:r>
          </a:p>
        </p:txBody>
      </p:sp>
      <p:sp>
        <p:nvSpPr>
          <p:cNvPr id="11" name="Rectangle 10"/>
          <p:cNvSpPr/>
          <p:nvPr/>
        </p:nvSpPr>
        <p:spPr>
          <a:xfrm>
            <a:off x="2895600" y="2133600"/>
            <a:ext cx="1170064"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2800" dirty="0"/>
              <a:t>is </a:t>
            </a:r>
            <a:r>
              <a:rPr lang="en-US" sz="2800" dirty="0" smtClean="0"/>
              <a:t>valid</a:t>
            </a:r>
            <a:endParaRPr lang="en-US" sz="2800" dirty="0"/>
          </a:p>
        </p:txBody>
      </p:sp>
    </p:spTree>
    <p:extLst>
      <p:ext uri="{BB962C8B-B14F-4D97-AF65-F5344CB8AC3E}">
        <p14:creationId xmlns:p14="http://schemas.microsoft.com/office/powerpoint/2010/main" val="124062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Interactive questions</a:t>
            </a:r>
            <a:endParaRPr lang="en-US" dirty="0"/>
          </a:p>
        </p:txBody>
      </p:sp>
      <p:sp>
        <p:nvSpPr>
          <p:cNvPr id="3" name="Content Placeholder 2"/>
          <p:cNvSpPr>
            <a:spLocks noGrp="1"/>
          </p:cNvSpPr>
          <p:nvPr>
            <p:ph idx="1"/>
          </p:nvPr>
        </p:nvSpPr>
        <p:spPr/>
        <p:txBody>
          <a:bodyPr>
            <a:noAutofit/>
          </a:bodyPr>
          <a:lstStyle/>
          <a:p>
            <a:r>
              <a:rPr lang="en-US" sz="2000" dirty="0"/>
              <a:t>point out the error, if any, in the following program</a:t>
            </a:r>
          </a:p>
          <a:p>
            <a:r>
              <a:rPr lang="en-US" sz="2000" dirty="0"/>
              <a:t>main()</a:t>
            </a:r>
          </a:p>
          <a:p>
            <a:r>
              <a:rPr lang="en-US" sz="2000" dirty="0"/>
              <a:t>{</a:t>
            </a:r>
          </a:p>
          <a:p>
            <a:pPr lvl="1"/>
            <a:r>
              <a:rPr lang="en-US" smtClean="0"/>
              <a:t>int i=4,j=2;</a:t>
            </a:r>
            <a:endParaRPr lang="en-US" dirty="0"/>
          </a:p>
          <a:p>
            <a:pPr lvl="1"/>
            <a:r>
              <a:rPr lang="en-US" smtClean="0"/>
              <a:t>switch(i)</a:t>
            </a:r>
            <a:endParaRPr lang="en-US" dirty="0"/>
          </a:p>
          <a:p>
            <a:pPr lvl="1"/>
            <a:r>
              <a:rPr lang="en-US" smtClean="0"/>
              <a:t>{</a:t>
            </a:r>
            <a:endParaRPr lang="en-US" dirty="0"/>
          </a:p>
          <a:p>
            <a:pPr marL="857250" lvl="2"/>
            <a:r>
              <a:rPr lang="en-US" sz="2000" dirty="0"/>
              <a:t>case 1: </a:t>
            </a:r>
            <a:r>
              <a:rPr lang="en-US" sz="2000" dirty="0" err="1"/>
              <a:t>printf</a:t>
            </a:r>
            <a:r>
              <a:rPr lang="en-US" sz="2000" dirty="0"/>
              <a:t>(“case 1”);</a:t>
            </a:r>
          </a:p>
          <a:p>
            <a:pPr marL="857250" lvl="2"/>
            <a:r>
              <a:rPr lang="en-US" sz="2000" dirty="0"/>
              <a:t>break;</a:t>
            </a:r>
          </a:p>
          <a:p>
            <a:pPr marL="857250" lvl="2"/>
            <a:r>
              <a:rPr lang="en-US" sz="2000" dirty="0"/>
              <a:t>case j: </a:t>
            </a:r>
            <a:r>
              <a:rPr lang="en-US" sz="2000" dirty="0" err="1"/>
              <a:t>printf</a:t>
            </a:r>
            <a:r>
              <a:rPr lang="en-US" sz="2000" dirty="0"/>
              <a:t>(“case 2”);</a:t>
            </a:r>
          </a:p>
          <a:p>
            <a:pPr marL="857250" lvl="2"/>
            <a:r>
              <a:rPr lang="en-US" sz="2000" dirty="0"/>
              <a:t>break;</a:t>
            </a:r>
          </a:p>
          <a:p>
            <a:pPr lvl="1"/>
            <a:r>
              <a:rPr lang="en-US" smtClean="0"/>
              <a:t>}</a:t>
            </a:r>
            <a:endParaRPr lang="en-US" dirty="0"/>
          </a:p>
          <a:p>
            <a:r>
              <a:rPr lang="en-US" sz="2000" dirty="0"/>
              <a:t>}</a:t>
            </a:r>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46</a:t>
            </a:fld>
            <a:endParaRPr lang="en-US"/>
          </a:p>
        </p:txBody>
      </p:sp>
      <p:grpSp>
        <p:nvGrpSpPr>
          <p:cNvPr id="6" name="Group 48"/>
          <p:cNvGrpSpPr>
            <a:grpSpLocks/>
          </p:cNvGrpSpPr>
          <p:nvPr/>
        </p:nvGrpSpPr>
        <p:grpSpPr bwMode="auto">
          <a:xfrm>
            <a:off x="6742113" y="381000"/>
            <a:ext cx="511175" cy="584200"/>
            <a:chOff x="5760" y="960"/>
            <a:chExt cx="1004" cy="1151"/>
          </a:xfrm>
        </p:grpSpPr>
        <p:pic>
          <p:nvPicPr>
            <p:cNvPr id="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4"/>
            <p:cNvGrpSpPr>
              <a:grpSpLocks/>
            </p:cNvGrpSpPr>
            <p:nvPr/>
          </p:nvGrpSpPr>
          <p:grpSpPr bwMode="auto">
            <a:xfrm>
              <a:off x="5760" y="960"/>
              <a:ext cx="1004" cy="867"/>
              <a:chOff x="1637" y="1258"/>
              <a:chExt cx="2452" cy="2119"/>
            </a:xfrm>
          </p:grpSpPr>
          <p:sp>
            <p:nvSpPr>
              <p:cNvPr id="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1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1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1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1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16" name="Group 58"/>
          <p:cNvGrpSpPr>
            <a:grpSpLocks/>
          </p:cNvGrpSpPr>
          <p:nvPr/>
        </p:nvGrpSpPr>
        <p:grpSpPr bwMode="auto">
          <a:xfrm>
            <a:off x="7489825" y="381000"/>
            <a:ext cx="511175" cy="584200"/>
            <a:chOff x="5760" y="960"/>
            <a:chExt cx="1004" cy="1151"/>
          </a:xfrm>
        </p:grpSpPr>
        <p:pic>
          <p:nvPicPr>
            <p:cNvPr id="1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4"/>
            <p:cNvGrpSpPr>
              <a:grpSpLocks/>
            </p:cNvGrpSpPr>
            <p:nvPr/>
          </p:nvGrpSpPr>
          <p:grpSpPr bwMode="auto">
            <a:xfrm>
              <a:off x="5760" y="960"/>
              <a:ext cx="1004" cy="867"/>
              <a:chOff x="1637" y="1258"/>
              <a:chExt cx="2452" cy="2119"/>
            </a:xfrm>
          </p:grpSpPr>
          <p:sp>
            <p:nvSpPr>
              <p:cNvPr id="1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2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2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2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2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26" name="Group 81"/>
          <p:cNvGrpSpPr>
            <a:grpSpLocks/>
          </p:cNvGrpSpPr>
          <p:nvPr/>
        </p:nvGrpSpPr>
        <p:grpSpPr bwMode="auto">
          <a:xfrm>
            <a:off x="8251825" y="381000"/>
            <a:ext cx="511175" cy="584200"/>
            <a:chOff x="5760" y="960"/>
            <a:chExt cx="1004" cy="1151"/>
          </a:xfrm>
        </p:grpSpPr>
        <p:pic>
          <p:nvPicPr>
            <p:cNvPr id="27"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14"/>
            <p:cNvGrpSpPr>
              <a:grpSpLocks/>
            </p:cNvGrpSpPr>
            <p:nvPr/>
          </p:nvGrpSpPr>
          <p:grpSpPr bwMode="auto">
            <a:xfrm>
              <a:off x="5760" y="960"/>
              <a:ext cx="1004" cy="867"/>
              <a:chOff x="1637" y="1258"/>
              <a:chExt cx="2452" cy="2119"/>
            </a:xfrm>
          </p:grpSpPr>
          <p:sp>
            <p:nvSpPr>
              <p:cNvPr id="2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3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3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3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sp>
        <p:nvSpPr>
          <p:cNvPr id="36" name="Rectangle 14"/>
          <p:cNvSpPr>
            <a:spLocks noChangeArrowheads="1"/>
          </p:cNvSpPr>
          <p:nvPr/>
        </p:nvSpPr>
        <p:spPr bwMode="gray">
          <a:xfrm>
            <a:off x="6734018" y="834572"/>
            <a:ext cx="2105182"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noProof="1" smtClean="0">
                <a:solidFill>
                  <a:schemeClr val="bg1"/>
                </a:solidFill>
              </a:rPr>
              <a:t>Intreview question</a:t>
            </a:r>
            <a:endParaRPr lang="de-DE" sz="2000" b="1" noProof="1">
              <a:solidFill>
                <a:schemeClr val="bg1"/>
              </a:solidFill>
            </a:endParaRPr>
          </a:p>
        </p:txBody>
      </p:sp>
    </p:spTree>
    <p:extLst>
      <p:ext uri="{BB962C8B-B14F-4D97-AF65-F5344CB8AC3E}">
        <p14:creationId xmlns:p14="http://schemas.microsoft.com/office/powerpoint/2010/main" val="39079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
                                        <p:tgtEl>
                                          <p:spTgt spid="6"/>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200"/>
                                        <p:tgtEl>
                                          <p:spTgt spid="16"/>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200"/>
                                        <p:tgtEl>
                                          <p:spTgt spid="26"/>
                                        </p:tgtEl>
                                      </p:cBhvr>
                                    </p:animEffect>
                                  </p:childTnLst>
                                </p:cTn>
                              </p:par>
                            </p:childTnLst>
                          </p:cTn>
                        </p:par>
                        <p:par>
                          <p:cTn id="16" fill="hold">
                            <p:stCondLst>
                              <p:cond delay="800"/>
                            </p:stCondLst>
                            <p:childTnLst>
                              <p:par>
                                <p:cTn id="17" presetID="42"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interactive questions</a:t>
            </a:r>
            <a:endParaRPr lang="en-US" dirty="0"/>
          </a:p>
        </p:txBody>
      </p:sp>
      <p:sp>
        <p:nvSpPr>
          <p:cNvPr id="3" name="Content Placeholder 2"/>
          <p:cNvSpPr>
            <a:spLocks noGrp="1"/>
          </p:cNvSpPr>
          <p:nvPr>
            <p:ph idx="1"/>
          </p:nvPr>
        </p:nvSpPr>
        <p:spPr/>
        <p:txBody>
          <a:bodyPr/>
          <a:lstStyle/>
          <a:p>
            <a:r>
              <a:rPr lang="en-US" smtClean="0"/>
              <a:t>point out the error, if any, in the following program</a:t>
            </a:r>
          </a:p>
          <a:p>
            <a:r>
              <a:rPr lang="en-US" smtClean="0"/>
              <a:t>main()</a:t>
            </a:r>
          </a:p>
          <a:p>
            <a:r>
              <a:rPr lang="en-US" smtClean="0"/>
              <a:t>{</a:t>
            </a:r>
          </a:p>
          <a:p>
            <a:pPr lvl="1"/>
            <a:r>
              <a:rPr lang="en-US" smtClean="0"/>
              <a:t>int i=1;</a:t>
            </a:r>
          </a:p>
          <a:p>
            <a:pPr lvl="1"/>
            <a:r>
              <a:rPr lang="en-US" smtClean="0"/>
              <a:t>switch(i)</a:t>
            </a:r>
          </a:p>
          <a:p>
            <a:pPr lvl="1"/>
            <a:r>
              <a:rPr lang="en-US" smtClean="0"/>
              <a:t>{</a:t>
            </a:r>
          </a:p>
          <a:p>
            <a:pPr lvl="2"/>
            <a:r>
              <a:rPr lang="en-US" smtClean="0"/>
              <a:t>case 1: printf(“case 1”);</a:t>
            </a:r>
          </a:p>
          <a:p>
            <a:pPr lvl="2"/>
            <a:r>
              <a:rPr lang="en-US" smtClean="0"/>
              <a:t>break;</a:t>
            </a:r>
          </a:p>
          <a:p>
            <a:pPr lvl="2"/>
            <a:r>
              <a:rPr lang="en-US" smtClean="0"/>
              <a:t>case 1*2+4: printf(“case 2”);</a:t>
            </a:r>
          </a:p>
          <a:p>
            <a:pPr lvl="2"/>
            <a:r>
              <a:rPr lang="en-US" smtClean="0"/>
              <a:t>break;</a:t>
            </a:r>
          </a:p>
          <a:p>
            <a:pPr lvl="1"/>
            <a:r>
              <a:rPr lang="en-US" smtClean="0"/>
              <a:t>}</a:t>
            </a:r>
          </a:p>
          <a:p>
            <a:r>
              <a:rPr lang="en-US" smtClean="0"/>
              <a:t>}</a:t>
            </a:r>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47</a:t>
            </a:fld>
            <a:endParaRPr lang="en-US"/>
          </a:p>
        </p:txBody>
      </p:sp>
      <p:grpSp>
        <p:nvGrpSpPr>
          <p:cNvPr id="6" name="Group 48"/>
          <p:cNvGrpSpPr>
            <a:grpSpLocks/>
          </p:cNvGrpSpPr>
          <p:nvPr/>
        </p:nvGrpSpPr>
        <p:grpSpPr bwMode="auto">
          <a:xfrm>
            <a:off x="6742113" y="381000"/>
            <a:ext cx="511175" cy="584200"/>
            <a:chOff x="5760" y="960"/>
            <a:chExt cx="1004" cy="1151"/>
          </a:xfrm>
        </p:grpSpPr>
        <p:pic>
          <p:nvPicPr>
            <p:cNvPr id="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4"/>
            <p:cNvGrpSpPr>
              <a:grpSpLocks/>
            </p:cNvGrpSpPr>
            <p:nvPr/>
          </p:nvGrpSpPr>
          <p:grpSpPr bwMode="auto">
            <a:xfrm>
              <a:off x="5760" y="960"/>
              <a:ext cx="1004" cy="867"/>
              <a:chOff x="1637" y="1258"/>
              <a:chExt cx="2452" cy="2119"/>
            </a:xfrm>
          </p:grpSpPr>
          <p:sp>
            <p:nvSpPr>
              <p:cNvPr id="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1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1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1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1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16" name="Group 58"/>
          <p:cNvGrpSpPr>
            <a:grpSpLocks/>
          </p:cNvGrpSpPr>
          <p:nvPr/>
        </p:nvGrpSpPr>
        <p:grpSpPr bwMode="auto">
          <a:xfrm>
            <a:off x="7489825" y="381000"/>
            <a:ext cx="511175" cy="584200"/>
            <a:chOff x="5760" y="960"/>
            <a:chExt cx="1004" cy="1151"/>
          </a:xfrm>
        </p:grpSpPr>
        <p:pic>
          <p:nvPicPr>
            <p:cNvPr id="1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4"/>
            <p:cNvGrpSpPr>
              <a:grpSpLocks/>
            </p:cNvGrpSpPr>
            <p:nvPr/>
          </p:nvGrpSpPr>
          <p:grpSpPr bwMode="auto">
            <a:xfrm>
              <a:off x="5760" y="960"/>
              <a:ext cx="1004" cy="867"/>
              <a:chOff x="1637" y="1258"/>
              <a:chExt cx="2452" cy="2119"/>
            </a:xfrm>
          </p:grpSpPr>
          <p:sp>
            <p:nvSpPr>
              <p:cNvPr id="1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2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2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2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2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26" name="Group 81"/>
          <p:cNvGrpSpPr>
            <a:grpSpLocks/>
          </p:cNvGrpSpPr>
          <p:nvPr/>
        </p:nvGrpSpPr>
        <p:grpSpPr bwMode="auto">
          <a:xfrm>
            <a:off x="8251825" y="381000"/>
            <a:ext cx="511175" cy="584200"/>
            <a:chOff x="5760" y="960"/>
            <a:chExt cx="1004" cy="1151"/>
          </a:xfrm>
        </p:grpSpPr>
        <p:pic>
          <p:nvPicPr>
            <p:cNvPr id="27"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14"/>
            <p:cNvGrpSpPr>
              <a:grpSpLocks/>
            </p:cNvGrpSpPr>
            <p:nvPr/>
          </p:nvGrpSpPr>
          <p:grpSpPr bwMode="auto">
            <a:xfrm>
              <a:off x="5760" y="960"/>
              <a:ext cx="1004" cy="867"/>
              <a:chOff x="1637" y="1258"/>
              <a:chExt cx="2452" cy="2119"/>
            </a:xfrm>
          </p:grpSpPr>
          <p:sp>
            <p:nvSpPr>
              <p:cNvPr id="2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3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3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3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sp>
        <p:nvSpPr>
          <p:cNvPr id="36" name="Rectangle 14"/>
          <p:cNvSpPr>
            <a:spLocks noChangeArrowheads="1"/>
          </p:cNvSpPr>
          <p:nvPr/>
        </p:nvSpPr>
        <p:spPr bwMode="gray">
          <a:xfrm>
            <a:off x="6734018" y="834572"/>
            <a:ext cx="2105182"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noProof="1" smtClean="0">
                <a:solidFill>
                  <a:schemeClr val="bg1"/>
                </a:solidFill>
              </a:rPr>
              <a:t>Intreview question</a:t>
            </a:r>
            <a:endParaRPr lang="de-DE" sz="2000" b="1" noProof="1">
              <a:solidFill>
                <a:schemeClr val="bg1"/>
              </a:solidFill>
            </a:endParaRPr>
          </a:p>
        </p:txBody>
      </p:sp>
    </p:spTree>
    <p:extLst>
      <p:ext uri="{BB962C8B-B14F-4D97-AF65-F5344CB8AC3E}">
        <p14:creationId xmlns:p14="http://schemas.microsoft.com/office/powerpoint/2010/main" val="420364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
                                        <p:tgtEl>
                                          <p:spTgt spid="6"/>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200"/>
                                        <p:tgtEl>
                                          <p:spTgt spid="16"/>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200"/>
                                        <p:tgtEl>
                                          <p:spTgt spid="26"/>
                                        </p:tgtEl>
                                      </p:cBhvr>
                                    </p:animEffect>
                                  </p:childTnLst>
                                </p:cTn>
                              </p:par>
                            </p:childTnLst>
                          </p:cTn>
                        </p:par>
                        <p:par>
                          <p:cTn id="16" fill="hold">
                            <p:stCondLst>
                              <p:cond delay="800"/>
                            </p:stCondLst>
                            <p:childTnLst>
                              <p:par>
                                <p:cTn id="17" presetID="42"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7200" dirty="0"/>
              <a:t>Loops</a:t>
            </a:r>
            <a:endParaRPr lang="en-US" dirty="0"/>
          </a:p>
        </p:txBody>
      </p:sp>
      <p:sp>
        <p:nvSpPr>
          <p:cNvPr id="7" name="Subtitle 6"/>
          <p:cNvSpPr>
            <a:spLocks noGrp="1"/>
          </p:cNvSpPr>
          <p:nvPr>
            <p:ph type="subTitle" idx="1"/>
          </p:nvPr>
        </p:nvSpPr>
        <p:spPr/>
        <p:txBody>
          <a:bodyPr/>
          <a:lstStyle/>
          <a:p>
            <a:pPr algn="l"/>
            <a:r>
              <a:rPr lang="en-US" b="1" dirty="0">
                <a:solidFill>
                  <a:schemeClr val="bg2">
                    <a:lumMod val="40000"/>
                    <a:lumOff val="60000"/>
                  </a:schemeClr>
                </a:solidFill>
              </a:rPr>
              <a:t>while</a:t>
            </a:r>
          </a:p>
          <a:p>
            <a:pPr algn="l"/>
            <a:r>
              <a:rPr lang="en-US" b="1" dirty="0">
                <a:solidFill>
                  <a:schemeClr val="bg2">
                    <a:lumMod val="40000"/>
                    <a:lumOff val="60000"/>
                  </a:schemeClr>
                </a:solidFill>
              </a:rPr>
              <a:t>do while</a:t>
            </a:r>
          </a:p>
          <a:p>
            <a:pPr algn="l"/>
            <a:r>
              <a:rPr lang="en-US" b="1" dirty="0">
                <a:solidFill>
                  <a:schemeClr val="bg2">
                    <a:lumMod val="40000"/>
                    <a:lumOff val="60000"/>
                  </a:schemeClr>
                </a:solidFill>
              </a:rPr>
              <a:t>for</a:t>
            </a:r>
          </a:p>
        </p:txBody>
      </p:sp>
      <p:sp>
        <p:nvSpPr>
          <p:cNvPr id="4" name="Slide Number Placeholder 3"/>
          <p:cNvSpPr>
            <a:spLocks noGrp="1"/>
          </p:cNvSpPr>
          <p:nvPr>
            <p:ph type="sldNum" sz="quarter" idx="12"/>
          </p:nvPr>
        </p:nvSpPr>
        <p:spPr/>
        <p:txBody>
          <a:bodyPr/>
          <a:lstStyle/>
          <a:p>
            <a:fld id="{8786C6BC-55CD-4DA7-A85D-0461BDA2E211}" type="slidenum">
              <a:rPr lang="en-US" smtClean="0"/>
              <a:pPr/>
              <a:t>48</a:t>
            </a:fld>
            <a:endParaRPr lang="en-US"/>
          </a:p>
        </p:txBody>
      </p:sp>
      <p:sp>
        <p:nvSpPr>
          <p:cNvPr id="2" name="Footer Placeholder 1"/>
          <p:cNvSpPr>
            <a:spLocks noGrp="1"/>
          </p:cNvSpPr>
          <p:nvPr>
            <p:ph type="ftr" sz="quarter" idx="11"/>
          </p:nvPr>
        </p:nvSpPr>
        <p:spPr/>
        <p:txBody>
          <a:bodyPr/>
          <a:lstStyle/>
          <a:p>
            <a:r>
              <a:rPr lang="en-US" smtClean="0">
                <a:gradFill>
                  <a:gsLst>
                    <a:gs pos="0">
                      <a:srgbClr val="B5914F">
                        <a:shade val="20000"/>
                        <a:satMod val="200000"/>
                      </a:srgbClr>
                    </a:gs>
                    <a:gs pos="78000">
                      <a:srgbClr val="B5914F">
                        <a:tint val="90000"/>
                        <a:shade val="89000"/>
                        <a:satMod val="220000"/>
                      </a:srgbClr>
                    </a:gs>
                    <a:gs pos="100000">
                      <a:srgbClr val="B5914F">
                        <a:tint val="12000"/>
                        <a:satMod val="255000"/>
                      </a:srgbClr>
                    </a:gs>
                  </a:gsLst>
                  <a:lin ang="5400000"/>
                </a:gradFill>
              </a:rPr>
              <a:t>www.embeddedFab.com</a:t>
            </a:r>
            <a:endParaRPr lang="en-US" dirty="0">
              <a:gradFill>
                <a:gsLst>
                  <a:gs pos="0">
                    <a:srgbClr val="B5914F">
                      <a:shade val="20000"/>
                      <a:satMod val="200000"/>
                    </a:srgbClr>
                  </a:gs>
                  <a:gs pos="78000">
                    <a:srgbClr val="B5914F">
                      <a:tint val="90000"/>
                      <a:shade val="89000"/>
                      <a:satMod val="220000"/>
                    </a:srgbClr>
                  </a:gs>
                  <a:gs pos="100000">
                    <a:srgbClr val="B5914F">
                      <a:tint val="12000"/>
                      <a:satMod val="255000"/>
                    </a:srgbClr>
                  </a:gs>
                </a:gsLst>
                <a:lin ang="5400000"/>
              </a:gradFill>
            </a:endParaRPr>
          </a:p>
        </p:txBody>
      </p:sp>
    </p:spTree>
    <p:extLst>
      <p:ext uri="{BB962C8B-B14F-4D97-AF65-F5344CB8AC3E}">
        <p14:creationId xmlns:p14="http://schemas.microsoft.com/office/powerpoint/2010/main" val="16784125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while statement</a:t>
            </a:r>
            <a:endParaRPr lang="en-US" dirty="0"/>
          </a:p>
        </p:txBody>
      </p:sp>
      <p:sp>
        <p:nvSpPr>
          <p:cNvPr id="3" name="Content Placeholder 2"/>
          <p:cNvSpPr>
            <a:spLocks noGrp="1"/>
          </p:cNvSpPr>
          <p:nvPr>
            <p:ph idx="1"/>
          </p:nvPr>
        </p:nvSpPr>
        <p:spPr/>
        <p:txBody>
          <a:bodyPr/>
          <a:lstStyle/>
          <a:p>
            <a:r>
              <a:rPr lang="en-US"/>
              <a:t>while (expression) {</a:t>
            </a:r>
            <a:endParaRPr lang="en-US" sz="2800" dirty="0"/>
          </a:p>
          <a:p>
            <a:pPr lvl="1"/>
            <a:r>
              <a:rPr lang="en-US" smtClean="0"/>
              <a:t>statement1;</a:t>
            </a:r>
            <a:endParaRPr lang="en-US"/>
          </a:p>
          <a:p>
            <a:pPr lvl="1"/>
            <a:r>
              <a:rPr lang="en-US" smtClean="0"/>
              <a:t>statement2;</a:t>
            </a:r>
            <a:endParaRPr lang="en-US"/>
          </a:p>
          <a:p>
            <a:pPr lvl="1"/>
            <a:r>
              <a:rPr lang="en-US" smtClean="0"/>
              <a:t>.</a:t>
            </a:r>
            <a:endParaRPr lang="en-US"/>
          </a:p>
          <a:p>
            <a:pPr lvl="1"/>
            <a:r>
              <a:rPr lang="en-US" smtClean="0"/>
              <a:t>.</a:t>
            </a:r>
            <a:endParaRPr lang="en-US"/>
          </a:p>
          <a:p>
            <a:pPr lvl="1"/>
            <a:r>
              <a:rPr lang="en-US" smtClean="0"/>
              <a:t>.</a:t>
            </a:r>
            <a:endParaRPr lang="en-US"/>
          </a:p>
          <a:p>
            <a:r>
              <a:rPr lang="en-US"/>
              <a:t>}</a:t>
            </a:r>
            <a:endParaRPr lang="en-US" sz="2800" dirty="0"/>
          </a:p>
          <a:p>
            <a:endParaRPr lang="en-US" dirty="0"/>
          </a:p>
          <a:p>
            <a:r>
              <a:rPr lang="en-US" smtClean="0"/>
              <a:t>The expression is evaluated first. If the expression returns a nonzero value (normally 1), the looping continues;</a:t>
            </a:r>
            <a:endParaRPr lang="en-US" dirty="0"/>
          </a:p>
          <a:p>
            <a:endParaRPr lang="en-US" dirty="0"/>
          </a:p>
        </p:txBody>
      </p:sp>
      <p:sp>
        <p:nvSpPr>
          <p:cNvPr id="6" name="Footer Placeholder 5"/>
          <p:cNvSpPr>
            <a:spLocks noGrp="1"/>
          </p:cNvSpPr>
          <p:nvPr>
            <p:ph type="ftr" sz="quarter" idx="11"/>
          </p:nvPr>
        </p:nvSpPr>
        <p:spPr/>
        <p:txBody>
          <a:bodyPr/>
          <a:lstStyle/>
          <a:p>
            <a:r>
              <a:rPr lang="en-US" smtClean="0"/>
              <a:t>www.embeddedFab.com</a:t>
            </a:r>
            <a:endParaRPr lang="en-US"/>
          </a:p>
        </p:txBody>
      </p:sp>
      <p:sp>
        <p:nvSpPr>
          <p:cNvPr id="7" name="Slide Number Placeholder 6"/>
          <p:cNvSpPr>
            <a:spLocks noGrp="1"/>
          </p:cNvSpPr>
          <p:nvPr>
            <p:ph type="sldNum" sz="quarter" idx="12"/>
          </p:nvPr>
        </p:nvSpPr>
        <p:spPr/>
        <p:txBody>
          <a:bodyPr/>
          <a:lstStyle/>
          <a:p>
            <a:fld id="{8786C6BC-55CD-4DA7-A85D-0461BDA2E211}" type="slidenum">
              <a:rPr lang="en-US" smtClean="0"/>
              <a:pPr/>
              <a:t>49</a:t>
            </a:fld>
            <a:endParaRPr lang="en-US"/>
          </a:p>
        </p:txBody>
      </p:sp>
      <p:sp>
        <p:nvSpPr>
          <p:cNvPr id="4" name="Rectangle 14"/>
          <p:cNvSpPr>
            <a:spLocks noChangeArrowheads="1"/>
          </p:cNvSpPr>
          <p:nvPr/>
        </p:nvSpPr>
        <p:spPr bwMode="gray">
          <a:xfrm>
            <a:off x="6248400" y="838200"/>
            <a:ext cx="1371600"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400" b="1" noProof="1">
                <a:solidFill>
                  <a:schemeClr val="bg1"/>
                </a:solidFill>
              </a:rPr>
              <a:t>WARNING</a:t>
            </a:r>
          </a:p>
        </p:txBody>
      </p:sp>
      <p:sp>
        <p:nvSpPr>
          <p:cNvPr id="5" name="Rectangle 4"/>
          <p:cNvSpPr/>
          <p:nvPr/>
        </p:nvSpPr>
        <p:spPr>
          <a:xfrm>
            <a:off x="4559710" y="1447800"/>
            <a:ext cx="4572000" cy="2554545"/>
          </a:xfrm>
          <a:prstGeom prst="rect">
            <a:avLst/>
          </a:prstGeom>
        </p:spPr>
        <p:txBody>
          <a:bodyPr>
            <a:spAutoFit/>
          </a:bodyPr>
          <a:lstStyle/>
          <a:p>
            <a:r>
              <a:rPr lang="en-US" sz="2000" dirty="0"/>
              <a:t>Because the</a:t>
            </a:r>
            <a:r>
              <a:rPr lang="en-US" sz="2000" b="1" dirty="0"/>
              <a:t> null statement</a:t>
            </a:r>
            <a:r>
              <a:rPr lang="en-US" sz="2000" dirty="0"/>
              <a:t> is perfectly legal in C, you should pay attention to placing semicolons in your for statements. </a:t>
            </a:r>
          </a:p>
          <a:p>
            <a:r>
              <a:rPr lang="en-US" sz="2000" dirty="0"/>
              <a:t>while(x==10); if that come back with true it will be infinite </a:t>
            </a:r>
            <a:r>
              <a:rPr lang="en-US" sz="2000" dirty="0" smtClean="0"/>
              <a:t>loop</a:t>
            </a:r>
          </a:p>
          <a:p>
            <a:endParaRPr lang="en-US" sz="2000" dirty="0"/>
          </a:p>
          <a:p>
            <a:r>
              <a:rPr lang="en-US" sz="2000" dirty="0" smtClean="0"/>
              <a:t>this include of-course 1</a:t>
            </a:r>
            <a:r>
              <a:rPr lang="en-US" sz="2000" baseline="30000" dirty="0" smtClean="0"/>
              <a:t>st</a:t>
            </a:r>
            <a:r>
              <a:rPr lang="en-US" sz="2000" dirty="0" smtClean="0"/>
              <a:t> note in if statement</a:t>
            </a:r>
            <a:endParaRPr lang="en-US" sz="2000" dirty="0"/>
          </a:p>
        </p:txBody>
      </p:sp>
    </p:spTree>
    <p:extLst>
      <p:ext uri="{BB962C8B-B14F-4D97-AF65-F5344CB8AC3E}">
        <p14:creationId xmlns:p14="http://schemas.microsoft.com/office/powerpoint/2010/main" val="242528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Your 1st </a:t>
            </a:r>
            <a:br>
              <a:rPr lang="en-US" smtClean="0"/>
            </a:br>
            <a:r>
              <a:rPr lang="en-US" smtClean="0"/>
              <a:t>C program</a:t>
            </a:r>
            <a:endParaRPr lang="en-US" dirty="0"/>
          </a:p>
        </p:txBody>
      </p:sp>
      <p:sp>
        <p:nvSpPr>
          <p:cNvPr id="4" name="Subtitle 3"/>
          <p:cNvSpPr>
            <a:spLocks noGrp="1"/>
          </p:cNvSpPr>
          <p:nvPr>
            <p:ph type="subTitle" idx="1"/>
          </p:nvPr>
        </p:nvSpPr>
        <p:spPr/>
        <p:txBody>
          <a:bodyPr/>
          <a:lstStyle/>
          <a:p>
            <a:endParaRPr lang="en-US"/>
          </a:p>
        </p:txBody>
      </p:sp>
      <p:grpSp>
        <p:nvGrpSpPr>
          <p:cNvPr id="6" name="Group 14"/>
          <p:cNvGrpSpPr>
            <a:grpSpLocks/>
          </p:cNvGrpSpPr>
          <p:nvPr/>
        </p:nvGrpSpPr>
        <p:grpSpPr bwMode="auto">
          <a:xfrm>
            <a:off x="-838200" y="934243"/>
            <a:ext cx="5789613" cy="4475163"/>
            <a:chOff x="0" y="876"/>
            <a:chExt cx="3647" cy="2819"/>
          </a:xfrm>
        </p:grpSpPr>
        <p:pic>
          <p:nvPicPr>
            <p:cNvPr id="7" name="Picture 5" descr="magnifier"/>
            <p:cNvPicPr>
              <a:picLocks noChangeAspect="1" noChangeArrowheads="1"/>
            </p:cNvPicPr>
            <p:nvPr/>
          </p:nvPicPr>
          <p:blipFill>
            <a:blip r:embed="rId3">
              <a:extLst>
                <a:ext uri="{28A0092B-C50C-407E-A947-70E740481C1C}">
                  <a14:useLocalDpi xmlns:a14="http://schemas.microsoft.com/office/drawing/2010/main" val="0"/>
                </a:ext>
              </a:extLst>
            </a:blip>
            <a:srcRect l="2980"/>
            <a:stretch>
              <a:fillRect/>
            </a:stretch>
          </p:blipFill>
          <p:spPr bwMode="auto">
            <a:xfrm>
              <a:off x="0" y="876"/>
              <a:ext cx="3647" cy="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llipse 5"/>
            <p:cNvSpPr>
              <a:spLocks noChangeArrowheads="1"/>
            </p:cNvSpPr>
            <p:nvPr/>
          </p:nvSpPr>
          <p:spPr bwMode="auto">
            <a:xfrm flipH="1">
              <a:off x="919" y="1333"/>
              <a:ext cx="1762" cy="1737"/>
            </a:xfrm>
            <a:prstGeom prst="ellipse">
              <a:avLst/>
            </a:prstGeom>
            <a:gradFill rotWithShape="1">
              <a:gsLst>
                <a:gs pos="0">
                  <a:srgbClr val="DDDDDD">
                    <a:alpha val="85001"/>
                  </a:srgbClr>
                </a:gs>
                <a:gs pos="100000">
                  <a:srgbClr val="FFFFFF"/>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noProof="1"/>
            </a:p>
          </p:txBody>
        </p:sp>
        <p:sp>
          <p:nvSpPr>
            <p:cNvPr id="9" name="Textfeld 3"/>
            <p:cNvSpPr txBox="1">
              <a:spLocks noChangeArrowheads="1"/>
            </p:cNvSpPr>
            <p:nvPr/>
          </p:nvSpPr>
          <p:spPr bwMode="auto">
            <a:xfrm>
              <a:off x="912" y="1872"/>
              <a:ext cx="170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ctr"/>
              <a:r>
                <a:rPr lang="en-US" sz="3600" b="1" noProof="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CHAPTER 1</a:t>
              </a:r>
              <a:endParaRPr lang="en-US" sz="3600" b="1" noProof="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10" name="Oval 12"/>
            <p:cNvSpPr>
              <a:spLocks noChangeArrowheads="1"/>
            </p:cNvSpPr>
            <p:nvPr/>
          </p:nvSpPr>
          <p:spPr bwMode="auto">
            <a:xfrm>
              <a:off x="880" y="1304"/>
              <a:ext cx="1816" cy="1808"/>
            </a:xfrm>
            <a:prstGeom prst="ellipse">
              <a:avLst/>
            </a:prstGeom>
            <a:noFill/>
            <a:ln w="28575">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grpSp>
    </p:spTree>
    <p:extLst>
      <p:ext uri="{BB962C8B-B14F-4D97-AF65-F5344CB8AC3E}">
        <p14:creationId xmlns:p14="http://schemas.microsoft.com/office/powerpoint/2010/main" val="336485110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null statement</a:t>
            </a:r>
            <a:endParaRPr lang="en-US" dirty="0"/>
          </a:p>
        </p:txBody>
      </p:sp>
      <p:sp>
        <p:nvSpPr>
          <p:cNvPr id="3" name="Content Placeholder 2"/>
          <p:cNvSpPr>
            <a:spLocks noGrp="1"/>
          </p:cNvSpPr>
          <p:nvPr>
            <p:ph idx="1"/>
          </p:nvPr>
        </p:nvSpPr>
        <p:spPr/>
        <p:txBody>
          <a:bodyPr/>
          <a:lstStyle/>
          <a:p>
            <a:r>
              <a:rPr lang="en-US" dirty="0"/>
              <a:t>int j = 5;</a:t>
            </a:r>
            <a:endParaRPr lang="en-US" sz="2800" dirty="0"/>
          </a:p>
          <a:p>
            <a:r>
              <a:rPr lang="en-US" dirty="0"/>
              <a:t>while(j &gt; 0);</a:t>
            </a:r>
            <a:endParaRPr lang="en-US" sz="2800" dirty="0"/>
          </a:p>
          <a:p>
            <a:r>
              <a:rPr lang="en-US" dirty="0" err="1"/>
              <a:t>printf</a:t>
            </a:r>
            <a:r>
              <a:rPr lang="en-US" dirty="0"/>
              <a:t>("j = %i\n", j--);</a:t>
            </a:r>
            <a:endParaRPr lang="en-US" sz="2800" dirty="0"/>
          </a:p>
          <a:p>
            <a:endParaRPr lang="en-US" sz="2800" dirty="0"/>
          </a:p>
          <a:p>
            <a:endParaRPr lang="en-US" sz="2800" dirty="0"/>
          </a:p>
          <a:p>
            <a:r>
              <a:rPr lang="en-US" dirty="0"/>
              <a:t>int c, j;</a:t>
            </a:r>
            <a:endParaRPr lang="en-US" sz="2800" dirty="0"/>
          </a:p>
          <a:p>
            <a:r>
              <a:rPr lang="en-US" dirty="0"/>
              <a:t>while(</a:t>
            </a:r>
            <a:r>
              <a:rPr lang="en-US" dirty="0" err="1"/>
              <a:t>scanf</a:t>
            </a:r>
            <a:r>
              <a:rPr lang="en-US" dirty="0"/>
              <a:t>("%i", &amp;j) != 1)</a:t>
            </a:r>
            <a:endParaRPr lang="en-US" sz="2800" dirty="0"/>
          </a:p>
          <a:p>
            <a:r>
              <a:rPr lang="en-US" dirty="0"/>
              <a:t>while((c = </a:t>
            </a:r>
            <a:r>
              <a:rPr lang="en-US" dirty="0" err="1"/>
              <a:t>getchar</a:t>
            </a:r>
            <a:r>
              <a:rPr lang="en-US" dirty="0"/>
              <a:t>()) != '\n')</a:t>
            </a:r>
            <a:endParaRPr lang="en-US" sz="2800" dirty="0"/>
          </a:p>
          <a:p>
            <a:r>
              <a:rPr lang="en-US" dirty="0"/>
              <a:t>;</a:t>
            </a:r>
            <a:endParaRPr lang="en-US" sz="2800"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50</a:t>
            </a:fld>
            <a:endParaRPr lang="en-US"/>
          </a:p>
        </p:txBody>
      </p:sp>
      <p:sp>
        <p:nvSpPr>
          <p:cNvPr id="6" name="Rectangle 5"/>
          <p:cNvSpPr/>
          <p:nvPr/>
        </p:nvSpPr>
        <p:spPr>
          <a:xfrm>
            <a:off x="4572000" y="1600200"/>
            <a:ext cx="4396154" cy="830997"/>
          </a:xfrm>
          <a:prstGeom prst="rect">
            <a:avLst/>
          </a:prstGeom>
        </p:spPr>
        <p:txBody>
          <a:bodyPr wrap="square">
            <a:spAutoFit/>
          </a:bodyPr>
          <a:lstStyle/>
          <a:p>
            <a:r>
              <a:rPr lang="en-US" sz="2400" dirty="0"/>
              <a:t>program disappears</a:t>
            </a:r>
          </a:p>
          <a:p>
            <a:r>
              <a:rPr lang="en-US" sz="2400" dirty="0"/>
              <a:t>into an infinite loop</a:t>
            </a:r>
          </a:p>
        </p:txBody>
      </p:sp>
      <p:sp>
        <p:nvSpPr>
          <p:cNvPr id="7" name="Rectangle 6"/>
          <p:cNvSpPr/>
          <p:nvPr/>
        </p:nvSpPr>
        <p:spPr>
          <a:xfrm>
            <a:off x="4724400" y="4343400"/>
            <a:ext cx="3810000" cy="1200329"/>
          </a:xfrm>
          <a:prstGeom prst="rect">
            <a:avLst/>
          </a:prstGeom>
        </p:spPr>
        <p:txBody>
          <a:bodyPr wrap="square">
            <a:spAutoFit/>
          </a:bodyPr>
          <a:lstStyle/>
          <a:p>
            <a:r>
              <a:rPr lang="en-US" sz="2400" dirty="0"/>
              <a:t>placing semicolon on the line below makes the intention obvious</a:t>
            </a:r>
          </a:p>
        </p:txBody>
      </p:sp>
      <p:sp>
        <p:nvSpPr>
          <p:cNvPr id="9" name="Rectangle 8"/>
          <p:cNvSpPr/>
          <p:nvPr/>
        </p:nvSpPr>
        <p:spPr>
          <a:xfrm>
            <a:off x="2667000" y="1231348"/>
            <a:ext cx="655950" cy="132343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a:t>
            </a:r>
          </a:p>
        </p:txBody>
      </p:sp>
    </p:spTree>
    <p:extLst>
      <p:ext uri="{BB962C8B-B14F-4D97-AF65-F5344CB8AC3E}">
        <p14:creationId xmlns:p14="http://schemas.microsoft.com/office/powerpoint/2010/main" val="200006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 – while statement</a:t>
            </a:r>
            <a:endParaRPr lang="en-US" dirty="0"/>
          </a:p>
        </p:txBody>
      </p:sp>
      <p:sp>
        <p:nvSpPr>
          <p:cNvPr id="3" name="Content Placeholder 2"/>
          <p:cNvSpPr>
            <a:spLocks noGrp="1"/>
          </p:cNvSpPr>
          <p:nvPr>
            <p:ph idx="1"/>
          </p:nvPr>
        </p:nvSpPr>
        <p:spPr/>
        <p:txBody>
          <a:bodyPr>
            <a:normAutofit/>
          </a:bodyPr>
          <a:lstStyle/>
          <a:p>
            <a:r>
              <a:rPr lang="en-US" smtClean="0"/>
              <a:t>do {</a:t>
            </a:r>
          </a:p>
          <a:p>
            <a:pPr lvl="1"/>
            <a:r>
              <a:rPr lang="en-US" smtClean="0"/>
              <a:t>statement1;</a:t>
            </a:r>
          </a:p>
          <a:p>
            <a:pPr lvl="1"/>
            <a:r>
              <a:rPr lang="en-US" smtClean="0"/>
              <a:t>statement2;</a:t>
            </a:r>
          </a:p>
          <a:p>
            <a:pPr lvl="1"/>
            <a:r>
              <a:rPr lang="en-US" smtClean="0"/>
              <a:t>.</a:t>
            </a:r>
          </a:p>
          <a:p>
            <a:pPr lvl="1"/>
            <a:r>
              <a:rPr lang="en-US" smtClean="0"/>
              <a:t>.</a:t>
            </a:r>
          </a:p>
          <a:p>
            <a:pPr lvl="1"/>
            <a:r>
              <a:rPr lang="en-US" smtClean="0"/>
              <a:t>.</a:t>
            </a:r>
          </a:p>
          <a:p>
            <a:r>
              <a:rPr lang="en-US" smtClean="0"/>
              <a:t>} while (expression);</a:t>
            </a:r>
          </a:p>
          <a:p>
            <a:endParaRPr lang="en-US" smtClean="0"/>
          </a:p>
          <a:p>
            <a:r>
              <a:rPr lang="en-US" smtClean="0"/>
              <a:t>Here expression is the field for the expression that is evaluated in order to determine whether the statements inside the statement block are to be executed one more time. If the expression returns a nonzero value, the do-while loop continues; otherwise, the looping stops.</a:t>
            </a:r>
          </a:p>
          <a:p>
            <a:endParaRPr lang="en-US" dirty="0"/>
          </a:p>
        </p:txBody>
      </p:sp>
      <p:sp>
        <p:nvSpPr>
          <p:cNvPr id="6" name="Footer Placeholder 5"/>
          <p:cNvSpPr>
            <a:spLocks noGrp="1"/>
          </p:cNvSpPr>
          <p:nvPr>
            <p:ph type="ftr" sz="quarter" idx="11"/>
          </p:nvPr>
        </p:nvSpPr>
        <p:spPr/>
        <p:txBody>
          <a:bodyPr/>
          <a:lstStyle/>
          <a:p>
            <a:r>
              <a:rPr lang="en-US" smtClean="0"/>
              <a:t>www.embeddedFab.com</a:t>
            </a:r>
            <a:endParaRPr lang="en-US"/>
          </a:p>
        </p:txBody>
      </p:sp>
      <p:sp>
        <p:nvSpPr>
          <p:cNvPr id="7" name="Slide Number Placeholder 6"/>
          <p:cNvSpPr>
            <a:spLocks noGrp="1"/>
          </p:cNvSpPr>
          <p:nvPr>
            <p:ph type="sldNum" sz="quarter" idx="12"/>
          </p:nvPr>
        </p:nvSpPr>
        <p:spPr/>
        <p:txBody>
          <a:bodyPr/>
          <a:lstStyle/>
          <a:p>
            <a:fld id="{8786C6BC-55CD-4DA7-A85D-0461BDA2E211}" type="slidenum">
              <a:rPr lang="en-US" smtClean="0"/>
              <a:pPr/>
              <a:t>51</a:t>
            </a:fld>
            <a:endParaRPr lang="en-US"/>
          </a:p>
        </p:txBody>
      </p:sp>
    </p:spTree>
    <p:extLst>
      <p:ext uri="{BB962C8B-B14F-4D97-AF65-F5344CB8AC3E}">
        <p14:creationId xmlns:p14="http://schemas.microsoft.com/office/powerpoint/2010/main" val="18244533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 while Example</a:t>
            </a:r>
            <a:endParaRPr lang="en-US" dirty="0"/>
          </a:p>
        </p:txBody>
      </p:sp>
      <p:sp>
        <p:nvSpPr>
          <p:cNvPr id="3" name="Content Placeholder 2"/>
          <p:cNvSpPr>
            <a:spLocks noGrp="1"/>
          </p:cNvSpPr>
          <p:nvPr>
            <p:ph idx="1"/>
          </p:nvPr>
        </p:nvSpPr>
        <p:spPr/>
        <p:txBody>
          <a:bodyPr/>
          <a:lstStyle/>
          <a:p>
            <a:r>
              <a:rPr lang="en-US" dirty="0" smtClean="0"/>
              <a:t>int j = 5;</a:t>
            </a:r>
          </a:p>
          <a:p>
            <a:r>
              <a:rPr lang="en-US" dirty="0" err="1" smtClean="0"/>
              <a:t>printf</a:t>
            </a:r>
            <a:r>
              <a:rPr lang="en-US" dirty="0" smtClean="0"/>
              <a:t>("start\n");</a:t>
            </a:r>
          </a:p>
          <a:p>
            <a:r>
              <a:rPr lang="en-US" dirty="0" smtClean="0"/>
              <a:t>do</a:t>
            </a:r>
          </a:p>
          <a:p>
            <a:r>
              <a:rPr lang="en-US" dirty="0" smtClean="0"/>
              <a:t>	</a:t>
            </a:r>
            <a:r>
              <a:rPr lang="en-US" dirty="0" err="1" smtClean="0"/>
              <a:t>printf</a:t>
            </a:r>
            <a:r>
              <a:rPr lang="en-US" dirty="0" smtClean="0"/>
              <a:t>("j = %i\n", j--);</a:t>
            </a:r>
          </a:p>
          <a:p>
            <a:r>
              <a:rPr lang="en-US" dirty="0" smtClean="0"/>
              <a:t>while(j &gt; 0);</a:t>
            </a:r>
          </a:p>
          <a:p>
            <a:r>
              <a:rPr lang="en-US" dirty="0" err="1" smtClean="0"/>
              <a:t>printf</a:t>
            </a:r>
            <a:r>
              <a:rPr lang="en-US" dirty="0" smtClean="0"/>
              <a:t>("stop\n");</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52</a:t>
            </a:fld>
            <a:endParaRPr lang="en-US"/>
          </a:p>
        </p:txBody>
      </p:sp>
      <p:sp>
        <p:nvSpPr>
          <p:cNvPr id="6" name="Rectangle 5"/>
          <p:cNvSpPr/>
          <p:nvPr/>
        </p:nvSpPr>
        <p:spPr>
          <a:xfrm>
            <a:off x="2514600" y="3124200"/>
            <a:ext cx="914400"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t>start</a:t>
            </a:r>
          </a:p>
          <a:p>
            <a:r>
              <a:rPr lang="en-US" sz="2400" dirty="0"/>
              <a:t>j = 5</a:t>
            </a:r>
          </a:p>
          <a:p>
            <a:r>
              <a:rPr lang="en-US" sz="2400" dirty="0"/>
              <a:t>j = 4</a:t>
            </a:r>
          </a:p>
          <a:p>
            <a:r>
              <a:rPr lang="en-US" sz="2400" dirty="0"/>
              <a:t>j = 3</a:t>
            </a:r>
          </a:p>
          <a:p>
            <a:r>
              <a:rPr lang="en-US" sz="2400" dirty="0"/>
              <a:t>j = 2</a:t>
            </a:r>
          </a:p>
          <a:p>
            <a:r>
              <a:rPr lang="en-US" sz="2400" dirty="0"/>
              <a:t>j = 1</a:t>
            </a:r>
          </a:p>
          <a:p>
            <a:r>
              <a:rPr lang="en-US" sz="2400" dirty="0"/>
              <a:t>stop</a:t>
            </a:r>
          </a:p>
        </p:txBody>
      </p:sp>
      <p:sp>
        <p:nvSpPr>
          <p:cNvPr id="7" name="Rectangle 6"/>
          <p:cNvSpPr/>
          <p:nvPr/>
        </p:nvSpPr>
        <p:spPr>
          <a:xfrm>
            <a:off x="4343400" y="1433460"/>
            <a:ext cx="3523592" cy="2677656"/>
          </a:xfrm>
          <a:prstGeom prst="rect">
            <a:avLst/>
          </a:prstGeom>
        </p:spPr>
        <p:txBody>
          <a:bodyPr wrap="square">
            <a:spAutoFit/>
          </a:bodyPr>
          <a:lstStyle/>
          <a:p>
            <a:r>
              <a:rPr lang="en-US" sz="2400" dirty="0"/>
              <a:t>int j = -10;</a:t>
            </a:r>
          </a:p>
          <a:p>
            <a:r>
              <a:rPr lang="en-US" sz="2400" dirty="0" err="1"/>
              <a:t>printf</a:t>
            </a:r>
            <a:r>
              <a:rPr lang="en-US" sz="2400" dirty="0"/>
              <a:t>("start\n");</a:t>
            </a:r>
          </a:p>
          <a:p>
            <a:r>
              <a:rPr lang="en-US" sz="2400" dirty="0"/>
              <a:t>do {</a:t>
            </a:r>
          </a:p>
          <a:p>
            <a:r>
              <a:rPr lang="en-US" sz="2400" dirty="0" smtClean="0"/>
              <a:t>	</a:t>
            </a:r>
            <a:r>
              <a:rPr lang="en-US" sz="2400" dirty="0" err="1" smtClean="0"/>
              <a:t>printf</a:t>
            </a:r>
            <a:r>
              <a:rPr lang="en-US" sz="2400" dirty="0"/>
              <a:t>("j = %i\n", j);</a:t>
            </a:r>
          </a:p>
          <a:p>
            <a:r>
              <a:rPr lang="en-US" sz="2400" dirty="0" smtClean="0"/>
              <a:t>	j-</a:t>
            </a:r>
            <a:r>
              <a:rPr lang="en-US" sz="2400" dirty="0"/>
              <a:t>-;</a:t>
            </a:r>
          </a:p>
          <a:p>
            <a:r>
              <a:rPr lang="en-US" sz="2400" dirty="0"/>
              <a:t>} while(j &gt; 0);</a:t>
            </a:r>
          </a:p>
          <a:p>
            <a:r>
              <a:rPr lang="en-US" sz="2400" dirty="0" err="1"/>
              <a:t>printf</a:t>
            </a:r>
            <a:r>
              <a:rPr lang="en-US" sz="2400" dirty="0"/>
              <a:t>("stop\n");</a:t>
            </a:r>
          </a:p>
        </p:txBody>
      </p:sp>
      <p:sp>
        <p:nvSpPr>
          <p:cNvPr id="8" name="Rectangle 7"/>
          <p:cNvSpPr/>
          <p:nvPr/>
        </p:nvSpPr>
        <p:spPr>
          <a:xfrm>
            <a:off x="7257392" y="3429000"/>
            <a:ext cx="12192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t>start</a:t>
            </a:r>
          </a:p>
          <a:p>
            <a:r>
              <a:rPr lang="en-US" sz="2400" dirty="0"/>
              <a:t>j = -10</a:t>
            </a:r>
          </a:p>
          <a:p>
            <a:r>
              <a:rPr lang="en-US" sz="2400" dirty="0"/>
              <a:t>stop</a:t>
            </a:r>
          </a:p>
        </p:txBody>
      </p:sp>
    </p:spTree>
    <p:extLst>
      <p:ext uri="{BB962C8B-B14F-4D97-AF65-F5344CB8AC3E}">
        <p14:creationId xmlns:p14="http://schemas.microsoft.com/office/powerpoint/2010/main" val="332157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 statement</a:t>
            </a:r>
            <a:endParaRPr lang="en-US" dirty="0"/>
          </a:p>
        </p:txBody>
      </p:sp>
      <p:sp>
        <p:nvSpPr>
          <p:cNvPr id="3" name="Content Placeholder 2"/>
          <p:cNvSpPr>
            <a:spLocks noGrp="1"/>
          </p:cNvSpPr>
          <p:nvPr>
            <p:ph idx="1"/>
          </p:nvPr>
        </p:nvSpPr>
        <p:spPr>
          <a:xfrm>
            <a:off x="0" y="3200400"/>
            <a:ext cx="8966200" cy="2538959"/>
          </a:xfrm>
        </p:spPr>
        <p:txBody>
          <a:bodyPr>
            <a:normAutofit/>
          </a:bodyPr>
          <a:lstStyle/>
          <a:p>
            <a:r>
              <a:rPr lang="en-US" dirty="0" smtClean="0"/>
              <a:t>for(initial-part; “until” conditions; update-part)</a:t>
            </a:r>
          </a:p>
          <a:p>
            <a:r>
              <a:rPr lang="en-US" dirty="0" smtClean="0"/>
              <a:t> {</a:t>
            </a:r>
          </a:p>
          <a:p>
            <a:pPr lvl="1"/>
            <a:r>
              <a:rPr lang="en-US" dirty="0" smtClean="0"/>
              <a:t>statement1;</a:t>
            </a:r>
          </a:p>
          <a:p>
            <a:pPr lvl="1"/>
            <a:r>
              <a:rPr lang="en-US" dirty="0" smtClean="0"/>
              <a:t>statement2;</a:t>
            </a:r>
          </a:p>
          <a:p>
            <a:pPr lvl="1"/>
            <a:r>
              <a:rPr lang="en-US" dirty="0" smtClean="0"/>
              <a:t>.</a:t>
            </a:r>
          </a:p>
          <a:p>
            <a:r>
              <a:rPr lang="en-US" dirty="0" smtClean="0"/>
              <a:t>}</a:t>
            </a:r>
          </a:p>
          <a:p>
            <a:endParaRPr lang="en-US" dirty="0"/>
          </a:p>
        </p:txBody>
      </p:sp>
      <p:sp>
        <p:nvSpPr>
          <p:cNvPr id="12" name="Footer Placeholder 11"/>
          <p:cNvSpPr>
            <a:spLocks noGrp="1"/>
          </p:cNvSpPr>
          <p:nvPr>
            <p:ph type="ftr" sz="quarter" idx="11"/>
          </p:nvPr>
        </p:nvSpPr>
        <p:spPr/>
        <p:txBody>
          <a:bodyPr/>
          <a:lstStyle/>
          <a:p>
            <a:r>
              <a:rPr lang="en-US" smtClean="0"/>
              <a:t>www.embeddedFab.com</a:t>
            </a:r>
            <a:endParaRPr lang="en-US" dirty="0"/>
          </a:p>
        </p:txBody>
      </p:sp>
      <p:sp>
        <p:nvSpPr>
          <p:cNvPr id="13" name="Slide Number Placeholder 12"/>
          <p:cNvSpPr>
            <a:spLocks noGrp="1"/>
          </p:cNvSpPr>
          <p:nvPr>
            <p:ph type="sldNum" sz="quarter" idx="12"/>
          </p:nvPr>
        </p:nvSpPr>
        <p:spPr/>
        <p:txBody>
          <a:bodyPr/>
          <a:lstStyle/>
          <a:p>
            <a:fld id="{8786C6BC-55CD-4DA7-A85D-0461BDA2E211}" type="slidenum">
              <a:rPr lang="en-US" smtClean="0"/>
              <a:pPr/>
              <a:t>53</a:t>
            </a:fld>
            <a:endParaRPr lang="en-US"/>
          </a:p>
        </p:txBody>
      </p:sp>
      <p:sp>
        <p:nvSpPr>
          <p:cNvPr id="18" name="Content Placeholder 2"/>
          <p:cNvSpPr txBox="1">
            <a:spLocks/>
          </p:cNvSpPr>
          <p:nvPr/>
        </p:nvSpPr>
        <p:spPr>
          <a:xfrm>
            <a:off x="177800" y="1066800"/>
            <a:ext cx="8966200" cy="2819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t>for (expression1; expression2; expression3) {</a:t>
            </a:r>
          </a:p>
          <a:p>
            <a:pPr marL="400050" lvl="1" indent="0">
              <a:buFont typeface="Arial" pitchFamily="34" charset="0"/>
              <a:buNone/>
            </a:pPr>
            <a:r>
              <a:rPr lang="en-US" sz="2400" dirty="0"/>
              <a:t>statement1;</a:t>
            </a:r>
          </a:p>
          <a:p>
            <a:pPr marL="400050" lvl="1" indent="0">
              <a:buFont typeface="Arial" pitchFamily="34" charset="0"/>
              <a:buNone/>
            </a:pPr>
            <a:r>
              <a:rPr lang="en-US" sz="2400" dirty="0"/>
              <a:t>statement2;</a:t>
            </a:r>
          </a:p>
          <a:p>
            <a:pPr marL="0" indent="0">
              <a:buFont typeface="Arial" pitchFamily="34" charset="0"/>
              <a:buNone/>
            </a:pPr>
            <a:r>
              <a:rPr lang="en-US" sz="2400" dirty="0"/>
              <a:t>}</a:t>
            </a:r>
          </a:p>
          <a:p>
            <a:pPr marL="0" indent="0">
              <a:buFont typeface="Arial" pitchFamily="34" charset="0"/>
              <a:buNone/>
            </a:pPr>
            <a:endParaRPr lang="en-US" sz="2800" dirty="0"/>
          </a:p>
        </p:txBody>
      </p:sp>
      <p:sp>
        <p:nvSpPr>
          <p:cNvPr id="22" name="Rectangle 21"/>
          <p:cNvSpPr/>
          <p:nvPr/>
        </p:nvSpPr>
        <p:spPr>
          <a:xfrm>
            <a:off x="6400800" y="4648200"/>
            <a:ext cx="2162772" cy="830997"/>
          </a:xfrm>
          <a:prstGeom prst="rect">
            <a:avLst/>
          </a:prstGeom>
        </p:spPr>
        <p:txBody>
          <a:bodyPr wrap="none">
            <a:spAutoFit/>
          </a:bodyPr>
          <a:lstStyle/>
          <a:p>
            <a:r>
              <a:rPr lang="en-US" sz="2400" dirty="0" smtClean="0"/>
              <a:t>Can be steps</a:t>
            </a:r>
          </a:p>
          <a:p>
            <a:r>
              <a:rPr lang="en-US" sz="2400" dirty="0" smtClean="0"/>
              <a:t>Ex: angle </a:t>
            </a:r>
            <a:r>
              <a:rPr lang="en-US" sz="2400" dirty="0"/>
              <a:t>+= 0.2</a:t>
            </a:r>
          </a:p>
        </p:txBody>
      </p:sp>
      <p:cxnSp>
        <p:nvCxnSpPr>
          <p:cNvPr id="24" name="Straight Arrow Connector 23"/>
          <p:cNvCxnSpPr/>
          <p:nvPr/>
        </p:nvCxnSpPr>
        <p:spPr>
          <a:xfrm flipH="1" flipV="1">
            <a:off x="4876800" y="3733800"/>
            <a:ext cx="1524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10" name="Content Placeholder 9"/>
          <p:cNvSpPr>
            <a:spLocks noGrp="1"/>
          </p:cNvSpPr>
          <p:nvPr>
            <p:ph idx="1"/>
          </p:nvPr>
        </p:nvSpPr>
        <p:spPr/>
        <p:txBody>
          <a:bodyPr/>
          <a:lstStyle/>
          <a:p>
            <a:r>
              <a:rPr lang="en-US" dirty="0"/>
              <a:t>for(j = 5; j &gt; 0; j--) {</a:t>
            </a:r>
          </a:p>
          <a:p>
            <a:pPr lvl="1"/>
            <a:r>
              <a:rPr lang="en-US" sz="2400" dirty="0" err="1"/>
              <a:t>printf</a:t>
            </a:r>
            <a:r>
              <a:rPr lang="en-US" sz="2400" dirty="0"/>
              <a:t>("j = %i ", j);</a:t>
            </a:r>
          </a:p>
          <a:p>
            <a:pPr lvl="1"/>
            <a:r>
              <a:rPr lang="en-US" sz="2400" dirty="0" err="1"/>
              <a:t>printf</a:t>
            </a:r>
            <a:r>
              <a:rPr lang="en-US" sz="2400" dirty="0"/>
              <a:t>("%s\n", ((j%2)==0)?"</a:t>
            </a:r>
            <a:r>
              <a:rPr lang="en-US" sz="2400" dirty="0" err="1"/>
              <a:t>even":"odd</a:t>
            </a:r>
            <a:r>
              <a:rPr lang="en-US" sz="2400" dirty="0"/>
              <a:t>");</a:t>
            </a:r>
          </a:p>
          <a:p>
            <a:r>
              <a:rPr lang="en-US" dirty="0"/>
              <a:t>}</a:t>
            </a:r>
          </a:p>
          <a:p>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54</a:t>
            </a:fld>
            <a:endParaRPr lang="en-US" dirty="0"/>
          </a:p>
        </p:txBody>
      </p:sp>
      <p:sp>
        <p:nvSpPr>
          <p:cNvPr id="7" name="Rectangle 6"/>
          <p:cNvSpPr/>
          <p:nvPr/>
        </p:nvSpPr>
        <p:spPr>
          <a:xfrm>
            <a:off x="6172200" y="1143000"/>
            <a:ext cx="2286000"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1" dirty="0"/>
              <a:t>j = 5 odd</a:t>
            </a:r>
          </a:p>
          <a:p>
            <a:r>
              <a:rPr lang="en-US" sz="2400" b="1" dirty="0"/>
              <a:t>j = 4 even</a:t>
            </a:r>
          </a:p>
          <a:p>
            <a:r>
              <a:rPr lang="en-US" sz="2400" b="1" dirty="0"/>
              <a:t>j = 3 odd</a:t>
            </a:r>
          </a:p>
          <a:p>
            <a:r>
              <a:rPr lang="en-US" sz="2400" b="1" dirty="0"/>
              <a:t>j = 2 even</a:t>
            </a:r>
          </a:p>
          <a:p>
            <a:r>
              <a:rPr lang="en-US" sz="2400" b="1" dirty="0"/>
              <a:t>j = 1 odd</a:t>
            </a:r>
            <a:endParaRPr lang="en-US" sz="2400" dirty="0"/>
          </a:p>
        </p:txBody>
      </p:sp>
    </p:spTree>
    <p:extLst>
      <p:ext uri="{BB962C8B-B14F-4D97-AF65-F5344CB8AC3E}">
        <p14:creationId xmlns:p14="http://schemas.microsoft.com/office/powerpoint/2010/main" val="343834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 statement</a:t>
            </a:r>
            <a:endParaRPr lang="en-US" dirty="0"/>
          </a:p>
        </p:txBody>
      </p:sp>
      <p:sp>
        <p:nvSpPr>
          <p:cNvPr id="3" name="Content Placeholder 2"/>
          <p:cNvSpPr>
            <a:spLocks noGrp="1"/>
          </p:cNvSpPr>
          <p:nvPr>
            <p:ph idx="1"/>
          </p:nvPr>
        </p:nvSpPr>
        <p:spPr/>
        <p:txBody>
          <a:bodyPr>
            <a:normAutofit/>
          </a:bodyPr>
          <a:lstStyle/>
          <a:p>
            <a:r>
              <a:rPr lang="en-US" sz="2000" dirty="0" smtClean="0"/>
              <a:t>for (expression1; expression2; expression3) {</a:t>
            </a:r>
          </a:p>
          <a:p>
            <a:pPr lvl="1"/>
            <a:r>
              <a:rPr lang="en-US" sz="1800" dirty="0" smtClean="0"/>
              <a:t>statement1;</a:t>
            </a:r>
          </a:p>
          <a:p>
            <a:pPr lvl="1"/>
            <a:r>
              <a:rPr lang="en-US" sz="1800" dirty="0" smtClean="0"/>
              <a:t>statement2;</a:t>
            </a:r>
          </a:p>
          <a:p>
            <a:pPr lvl="1"/>
            <a:r>
              <a:rPr lang="en-US" sz="1800" dirty="0" smtClean="0"/>
              <a:t>.</a:t>
            </a:r>
          </a:p>
          <a:p>
            <a:pPr lvl="1"/>
            <a:r>
              <a:rPr lang="en-US" sz="1800" dirty="0" smtClean="0"/>
              <a:t>.</a:t>
            </a:r>
          </a:p>
          <a:p>
            <a:pPr lvl="1"/>
            <a:r>
              <a:rPr lang="en-US" sz="1800" dirty="0" smtClean="0"/>
              <a:t>.</a:t>
            </a:r>
          </a:p>
          <a:p>
            <a:r>
              <a:rPr lang="en-US" sz="2000" dirty="0" smtClean="0"/>
              <a:t>}</a:t>
            </a:r>
          </a:p>
          <a:p>
            <a:endParaRPr lang="en-US" sz="2000" dirty="0"/>
          </a:p>
        </p:txBody>
      </p:sp>
      <p:sp>
        <p:nvSpPr>
          <p:cNvPr id="12" name="Footer Placeholder 11"/>
          <p:cNvSpPr>
            <a:spLocks noGrp="1"/>
          </p:cNvSpPr>
          <p:nvPr>
            <p:ph type="ftr" sz="quarter" idx="11"/>
          </p:nvPr>
        </p:nvSpPr>
        <p:spPr/>
        <p:txBody>
          <a:bodyPr/>
          <a:lstStyle/>
          <a:p>
            <a:r>
              <a:rPr lang="en-US" smtClean="0"/>
              <a:t>www.embeddedFab.com</a:t>
            </a:r>
            <a:endParaRPr lang="en-US" dirty="0"/>
          </a:p>
        </p:txBody>
      </p:sp>
      <p:sp>
        <p:nvSpPr>
          <p:cNvPr id="13" name="Slide Number Placeholder 12"/>
          <p:cNvSpPr>
            <a:spLocks noGrp="1"/>
          </p:cNvSpPr>
          <p:nvPr>
            <p:ph type="sldNum" sz="quarter" idx="12"/>
          </p:nvPr>
        </p:nvSpPr>
        <p:spPr/>
        <p:txBody>
          <a:bodyPr/>
          <a:lstStyle/>
          <a:p>
            <a:fld id="{8786C6BC-55CD-4DA7-A85D-0461BDA2E211}" type="slidenum">
              <a:rPr lang="en-US" smtClean="0"/>
              <a:pPr/>
              <a:t>55</a:t>
            </a:fld>
            <a:endParaRPr lang="en-US"/>
          </a:p>
        </p:txBody>
      </p:sp>
      <p:sp>
        <p:nvSpPr>
          <p:cNvPr id="4" name="Rectangle 3"/>
          <p:cNvSpPr/>
          <p:nvPr/>
        </p:nvSpPr>
        <p:spPr>
          <a:xfrm>
            <a:off x="5398500" y="1277287"/>
            <a:ext cx="3581400" cy="2862322"/>
          </a:xfrm>
          <a:prstGeom prst="rect">
            <a:avLst/>
          </a:prstGeom>
        </p:spPr>
        <p:txBody>
          <a:bodyPr wrap="square">
            <a:spAutoFit/>
          </a:bodyPr>
          <a:lstStyle/>
          <a:p>
            <a:r>
              <a:rPr lang="en-US" sz="2000" dirty="0" smtClean="0"/>
              <a:t>expression1</a:t>
            </a:r>
          </a:p>
          <a:p>
            <a:endParaRPr lang="en-US" sz="2000" dirty="0"/>
          </a:p>
          <a:p>
            <a:r>
              <a:rPr lang="en-US" sz="2000" dirty="0" smtClean="0"/>
              <a:t>for</a:t>
            </a:r>
            <a:r>
              <a:rPr lang="en-US" sz="2000" dirty="0"/>
              <a:t>(   ; expression2  </a:t>
            </a:r>
            <a:r>
              <a:rPr lang="en-US" sz="2000" dirty="0" smtClean="0"/>
              <a:t>;   ){</a:t>
            </a:r>
          </a:p>
          <a:p>
            <a:r>
              <a:rPr lang="en-US" sz="2000" dirty="0" smtClean="0"/>
              <a:t>…</a:t>
            </a:r>
            <a:endParaRPr lang="en-US" sz="2000" dirty="0"/>
          </a:p>
          <a:p>
            <a:r>
              <a:rPr lang="en-US" sz="2000" dirty="0"/>
              <a:t>…</a:t>
            </a:r>
          </a:p>
          <a:p>
            <a:r>
              <a:rPr lang="en-US" sz="2000" dirty="0"/>
              <a:t>..</a:t>
            </a:r>
          </a:p>
          <a:p>
            <a:r>
              <a:rPr lang="en-US" sz="2000" dirty="0"/>
              <a:t>.</a:t>
            </a:r>
          </a:p>
          <a:p>
            <a:r>
              <a:rPr lang="en-US" sz="2000" dirty="0"/>
              <a:t>expression3</a:t>
            </a:r>
          </a:p>
          <a:p>
            <a:r>
              <a:rPr lang="en-US" sz="2000" dirty="0"/>
              <a:t>}</a:t>
            </a:r>
          </a:p>
        </p:txBody>
      </p:sp>
      <p:sp>
        <p:nvSpPr>
          <p:cNvPr id="6" name="Rectangle 5"/>
          <p:cNvSpPr>
            <a:spLocks noChangeArrowheads="1"/>
          </p:cNvSpPr>
          <p:nvPr/>
        </p:nvSpPr>
        <p:spPr bwMode="auto">
          <a:xfrm>
            <a:off x="609600" y="1219200"/>
            <a:ext cx="1219200" cy="342900"/>
          </a:xfrm>
          <a:prstGeom prst="rect">
            <a:avLst/>
          </a:prstGeom>
          <a:noFill/>
          <a:ln w="28575">
            <a:solidFill>
              <a:srgbClr val="FF0000"/>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7" name="Rectangle 6"/>
          <p:cNvSpPr>
            <a:spLocks noChangeArrowheads="1"/>
          </p:cNvSpPr>
          <p:nvPr/>
        </p:nvSpPr>
        <p:spPr bwMode="auto">
          <a:xfrm>
            <a:off x="1905000" y="1231490"/>
            <a:ext cx="1208189" cy="33061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8" name="Rectangle 7"/>
          <p:cNvSpPr>
            <a:spLocks noChangeArrowheads="1"/>
          </p:cNvSpPr>
          <p:nvPr/>
        </p:nvSpPr>
        <p:spPr bwMode="auto">
          <a:xfrm>
            <a:off x="3200400" y="1257300"/>
            <a:ext cx="1295400" cy="304800"/>
          </a:xfrm>
          <a:prstGeom prst="rect">
            <a:avLst/>
          </a:prstGeom>
          <a:noFill/>
          <a:ln w="28575">
            <a:solidFill>
              <a:schemeClr val="folHlink"/>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9" name="Rectangle 8"/>
          <p:cNvSpPr>
            <a:spLocks noChangeArrowheads="1"/>
          </p:cNvSpPr>
          <p:nvPr/>
        </p:nvSpPr>
        <p:spPr bwMode="auto">
          <a:xfrm>
            <a:off x="5486400" y="3546782"/>
            <a:ext cx="1295400" cy="304800"/>
          </a:xfrm>
          <a:prstGeom prst="rect">
            <a:avLst/>
          </a:prstGeom>
          <a:noFill/>
          <a:ln w="28575">
            <a:solidFill>
              <a:schemeClr val="folHlink"/>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0" name="Rectangle 9"/>
          <p:cNvSpPr>
            <a:spLocks noChangeArrowheads="1"/>
          </p:cNvSpPr>
          <p:nvPr/>
        </p:nvSpPr>
        <p:spPr bwMode="auto">
          <a:xfrm>
            <a:off x="6177705" y="1869167"/>
            <a:ext cx="1208189" cy="3810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1" name="Rectangle 10"/>
          <p:cNvSpPr>
            <a:spLocks noChangeArrowheads="1"/>
          </p:cNvSpPr>
          <p:nvPr/>
        </p:nvSpPr>
        <p:spPr bwMode="auto">
          <a:xfrm>
            <a:off x="5486400" y="1306169"/>
            <a:ext cx="1219200" cy="342900"/>
          </a:xfrm>
          <a:prstGeom prst="rect">
            <a:avLst/>
          </a:prstGeom>
          <a:noFill/>
          <a:ln w="28575">
            <a:solidFill>
              <a:srgbClr val="FF0000"/>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Tree>
    <p:extLst>
      <p:ext uri="{BB962C8B-B14F-4D97-AF65-F5344CB8AC3E}">
        <p14:creationId xmlns:p14="http://schemas.microsoft.com/office/powerpoint/2010/main" val="10160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 statement</a:t>
            </a:r>
            <a:endParaRPr lang="en-US" dirty="0"/>
          </a:p>
        </p:txBody>
      </p:sp>
      <p:sp>
        <p:nvSpPr>
          <p:cNvPr id="3" name="Content Placeholder 2"/>
          <p:cNvSpPr>
            <a:spLocks noGrp="1"/>
          </p:cNvSpPr>
          <p:nvPr>
            <p:ph idx="1"/>
          </p:nvPr>
        </p:nvSpPr>
        <p:spPr/>
        <p:txBody>
          <a:bodyPr>
            <a:normAutofit/>
          </a:bodyPr>
          <a:lstStyle/>
          <a:p>
            <a:r>
              <a:rPr lang="en-US" sz="2000" dirty="0" smtClean="0"/>
              <a:t>for (expression1; expression2; expression3) {</a:t>
            </a:r>
          </a:p>
          <a:p>
            <a:pPr lvl="1"/>
            <a:r>
              <a:rPr lang="en-US" sz="1800" dirty="0" smtClean="0"/>
              <a:t>statement1;</a:t>
            </a:r>
          </a:p>
          <a:p>
            <a:pPr lvl="1"/>
            <a:r>
              <a:rPr lang="en-US" sz="1800" dirty="0" smtClean="0"/>
              <a:t>statement2;</a:t>
            </a:r>
          </a:p>
          <a:p>
            <a:pPr lvl="1"/>
            <a:r>
              <a:rPr lang="en-US" sz="1800" dirty="0" smtClean="0"/>
              <a:t>.</a:t>
            </a:r>
          </a:p>
          <a:p>
            <a:pPr lvl="1"/>
            <a:r>
              <a:rPr lang="en-US" sz="1800" dirty="0" smtClean="0"/>
              <a:t>.</a:t>
            </a:r>
          </a:p>
          <a:p>
            <a:pPr lvl="1"/>
            <a:r>
              <a:rPr lang="en-US" sz="1800" dirty="0" smtClean="0"/>
              <a:t>.</a:t>
            </a:r>
          </a:p>
          <a:p>
            <a:r>
              <a:rPr lang="en-US" sz="2000" dirty="0" smtClean="0"/>
              <a:t>}</a:t>
            </a:r>
          </a:p>
          <a:p>
            <a:endParaRPr lang="en-US" sz="2000" dirty="0"/>
          </a:p>
        </p:txBody>
      </p:sp>
      <p:sp>
        <p:nvSpPr>
          <p:cNvPr id="12" name="Footer Placeholder 11"/>
          <p:cNvSpPr>
            <a:spLocks noGrp="1"/>
          </p:cNvSpPr>
          <p:nvPr>
            <p:ph type="ftr" sz="quarter" idx="11"/>
          </p:nvPr>
        </p:nvSpPr>
        <p:spPr/>
        <p:txBody>
          <a:bodyPr/>
          <a:lstStyle/>
          <a:p>
            <a:r>
              <a:rPr lang="en-US" smtClean="0"/>
              <a:t>www.embeddedFab.com</a:t>
            </a:r>
            <a:endParaRPr lang="en-US" dirty="0"/>
          </a:p>
        </p:txBody>
      </p:sp>
      <p:sp>
        <p:nvSpPr>
          <p:cNvPr id="13" name="Slide Number Placeholder 12"/>
          <p:cNvSpPr>
            <a:spLocks noGrp="1"/>
          </p:cNvSpPr>
          <p:nvPr>
            <p:ph type="sldNum" sz="quarter" idx="12"/>
          </p:nvPr>
        </p:nvSpPr>
        <p:spPr/>
        <p:txBody>
          <a:bodyPr/>
          <a:lstStyle/>
          <a:p>
            <a:fld id="{8786C6BC-55CD-4DA7-A85D-0461BDA2E211}" type="slidenum">
              <a:rPr lang="en-US" smtClean="0"/>
              <a:pPr/>
              <a:t>56</a:t>
            </a:fld>
            <a:endParaRPr lang="en-US"/>
          </a:p>
        </p:txBody>
      </p:sp>
      <p:sp>
        <p:nvSpPr>
          <p:cNvPr id="4" name="Rectangle 3"/>
          <p:cNvSpPr/>
          <p:nvPr/>
        </p:nvSpPr>
        <p:spPr>
          <a:xfrm>
            <a:off x="5638800" y="1295400"/>
            <a:ext cx="3581400" cy="2862322"/>
          </a:xfrm>
          <a:prstGeom prst="rect">
            <a:avLst/>
          </a:prstGeom>
        </p:spPr>
        <p:txBody>
          <a:bodyPr wrap="square">
            <a:spAutoFit/>
          </a:bodyPr>
          <a:lstStyle/>
          <a:p>
            <a:r>
              <a:rPr lang="en-US" sz="2000" dirty="0" smtClean="0"/>
              <a:t>expression1</a:t>
            </a:r>
          </a:p>
          <a:p>
            <a:endParaRPr lang="en-US" sz="2000" dirty="0"/>
          </a:p>
          <a:p>
            <a:r>
              <a:rPr lang="en-US" sz="2000" dirty="0" smtClean="0"/>
              <a:t>for(   ;  ;   ){</a:t>
            </a:r>
          </a:p>
          <a:p>
            <a:r>
              <a:rPr lang="en-US" sz="2000" dirty="0" smtClean="0"/>
              <a:t>if(expression2)break;</a:t>
            </a:r>
            <a:endParaRPr lang="en-US" sz="2000" dirty="0"/>
          </a:p>
          <a:p>
            <a:r>
              <a:rPr lang="en-US" sz="2000" dirty="0"/>
              <a:t>…</a:t>
            </a:r>
          </a:p>
          <a:p>
            <a:r>
              <a:rPr lang="en-US" sz="2000" dirty="0"/>
              <a:t>..</a:t>
            </a:r>
          </a:p>
          <a:p>
            <a:r>
              <a:rPr lang="en-US" sz="2000" dirty="0"/>
              <a:t>.</a:t>
            </a:r>
          </a:p>
          <a:p>
            <a:r>
              <a:rPr lang="en-US" sz="2000" dirty="0"/>
              <a:t>expression3</a:t>
            </a:r>
          </a:p>
          <a:p>
            <a:r>
              <a:rPr lang="en-US" sz="2000" dirty="0"/>
              <a:t>}</a:t>
            </a:r>
          </a:p>
        </p:txBody>
      </p:sp>
      <p:sp>
        <p:nvSpPr>
          <p:cNvPr id="6" name="Rectangle 5"/>
          <p:cNvSpPr>
            <a:spLocks noChangeArrowheads="1"/>
          </p:cNvSpPr>
          <p:nvPr/>
        </p:nvSpPr>
        <p:spPr bwMode="auto">
          <a:xfrm>
            <a:off x="609600" y="1219200"/>
            <a:ext cx="1219200" cy="342900"/>
          </a:xfrm>
          <a:prstGeom prst="rect">
            <a:avLst/>
          </a:prstGeom>
          <a:noFill/>
          <a:ln w="28575">
            <a:solidFill>
              <a:srgbClr val="FF0000"/>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7" name="Rectangle 6"/>
          <p:cNvSpPr>
            <a:spLocks noChangeArrowheads="1"/>
          </p:cNvSpPr>
          <p:nvPr/>
        </p:nvSpPr>
        <p:spPr bwMode="auto">
          <a:xfrm>
            <a:off x="1905000" y="1231490"/>
            <a:ext cx="1208189" cy="33061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8" name="Rectangle 7"/>
          <p:cNvSpPr>
            <a:spLocks noChangeArrowheads="1"/>
          </p:cNvSpPr>
          <p:nvPr/>
        </p:nvSpPr>
        <p:spPr bwMode="auto">
          <a:xfrm>
            <a:off x="3200400" y="1257300"/>
            <a:ext cx="1295400" cy="304800"/>
          </a:xfrm>
          <a:prstGeom prst="rect">
            <a:avLst/>
          </a:prstGeom>
          <a:noFill/>
          <a:ln w="28575">
            <a:solidFill>
              <a:schemeClr val="folHlink"/>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9" name="Rectangle 8"/>
          <p:cNvSpPr>
            <a:spLocks noChangeArrowheads="1"/>
          </p:cNvSpPr>
          <p:nvPr/>
        </p:nvSpPr>
        <p:spPr bwMode="auto">
          <a:xfrm>
            <a:off x="5726700" y="3564895"/>
            <a:ext cx="1295400" cy="304800"/>
          </a:xfrm>
          <a:prstGeom prst="rect">
            <a:avLst/>
          </a:prstGeom>
          <a:noFill/>
          <a:ln w="28575">
            <a:solidFill>
              <a:schemeClr val="folHlink"/>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0" name="Rectangle 9"/>
          <p:cNvSpPr>
            <a:spLocks noChangeArrowheads="1"/>
          </p:cNvSpPr>
          <p:nvPr/>
        </p:nvSpPr>
        <p:spPr bwMode="auto">
          <a:xfrm>
            <a:off x="5943600" y="2274028"/>
            <a:ext cx="1208189" cy="3810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1" name="Rectangle 10"/>
          <p:cNvSpPr>
            <a:spLocks noChangeArrowheads="1"/>
          </p:cNvSpPr>
          <p:nvPr/>
        </p:nvSpPr>
        <p:spPr bwMode="auto">
          <a:xfrm>
            <a:off x="5726700" y="1324282"/>
            <a:ext cx="1219200" cy="342900"/>
          </a:xfrm>
          <a:prstGeom prst="rect">
            <a:avLst/>
          </a:prstGeom>
          <a:noFill/>
          <a:ln w="28575">
            <a:solidFill>
              <a:srgbClr val="FF0000"/>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Tree>
    <p:extLst>
      <p:ext uri="{BB962C8B-B14F-4D97-AF65-F5344CB8AC3E}">
        <p14:creationId xmlns:p14="http://schemas.microsoft.com/office/powerpoint/2010/main" val="187316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 statement</a:t>
            </a:r>
            <a:endParaRPr lang="en-US" dirty="0"/>
          </a:p>
        </p:txBody>
      </p:sp>
      <p:sp>
        <p:nvSpPr>
          <p:cNvPr id="3" name="Content Placeholder 2"/>
          <p:cNvSpPr>
            <a:spLocks noGrp="1"/>
          </p:cNvSpPr>
          <p:nvPr>
            <p:ph idx="1"/>
          </p:nvPr>
        </p:nvSpPr>
        <p:spPr/>
        <p:txBody>
          <a:bodyPr>
            <a:normAutofit/>
          </a:bodyPr>
          <a:lstStyle/>
          <a:p>
            <a:r>
              <a:rPr lang="en-US" sz="2000" dirty="0" smtClean="0"/>
              <a:t>for (expression1; expression2; expression3) {</a:t>
            </a:r>
          </a:p>
          <a:p>
            <a:pPr lvl="1"/>
            <a:r>
              <a:rPr lang="en-US" sz="1800" dirty="0" smtClean="0"/>
              <a:t>statement1;</a:t>
            </a:r>
          </a:p>
          <a:p>
            <a:pPr lvl="1"/>
            <a:r>
              <a:rPr lang="en-US" sz="1800" dirty="0" smtClean="0"/>
              <a:t>statement2;</a:t>
            </a:r>
          </a:p>
          <a:p>
            <a:pPr lvl="1"/>
            <a:r>
              <a:rPr lang="en-US" sz="1800" dirty="0" smtClean="0"/>
              <a:t>.</a:t>
            </a:r>
          </a:p>
          <a:p>
            <a:pPr lvl="1"/>
            <a:r>
              <a:rPr lang="en-US" sz="1800" dirty="0" smtClean="0"/>
              <a:t>.</a:t>
            </a:r>
          </a:p>
          <a:p>
            <a:pPr lvl="1"/>
            <a:r>
              <a:rPr lang="en-US" sz="1800" dirty="0" smtClean="0"/>
              <a:t>.</a:t>
            </a:r>
          </a:p>
          <a:p>
            <a:r>
              <a:rPr lang="en-US" sz="2000" dirty="0" smtClean="0"/>
              <a:t>}</a:t>
            </a:r>
          </a:p>
          <a:p>
            <a:endParaRPr lang="en-US" sz="2000" dirty="0"/>
          </a:p>
        </p:txBody>
      </p:sp>
      <p:sp>
        <p:nvSpPr>
          <p:cNvPr id="12" name="Footer Placeholder 11"/>
          <p:cNvSpPr>
            <a:spLocks noGrp="1"/>
          </p:cNvSpPr>
          <p:nvPr>
            <p:ph type="ftr" sz="quarter" idx="11"/>
          </p:nvPr>
        </p:nvSpPr>
        <p:spPr/>
        <p:txBody>
          <a:bodyPr/>
          <a:lstStyle/>
          <a:p>
            <a:r>
              <a:rPr lang="en-US" smtClean="0"/>
              <a:t>www.embeddedFab.com</a:t>
            </a:r>
            <a:endParaRPr lang="en-US" dirty="0"/>
          </a:p>
        </p:txBody>
      </p:sp>
      <p:sp>
        <p:nvSpPr>
          <p:cNvPr id="13" name="Slide Number Placeholder 12"/>
          <p:cNvSpPr>
            <a:spLocks noGrp="1"/>
          </p:cNvSpPr>
          <p:nvPr>
            <p:ph type="sldNum" sz="quarter" idx="12"/>
          </p:nvPr>
        </p:nvSpPr>
        <p:spPr/>
        <p:txBody>
          <a:bodyPr/>
          <a:lstStyle/>
          <a:p>
            <a:fld id="{8786C6BC-55CD-4DA7-A85D-0461BDA2E211}" type="slidenum">
              <a:rPr lang="en-US" smtClean="0"/>
              <a:pPr/>
              <a:t>57</a:t>
            </a:fld>
            <a:endParaRPr lang="en-US"/>
          </a:p>
        </p:txBody>
      </p:sp>
      <p:sp>
        <p:nvSpPr>
          <p:cNvPr id="4" name="Rectangle 3"/>
          <p:cNvSpPr/>
          <p:nvPr/>
        </p:nvSpPr>
        <p:spPr>
          <a:xfrm>
            <a:off x="5486400" y="1219200"/>
            <a:ext cx="3581400" cy="2554545"/>
          </a:xfrm>
          <a:prstGeom prst="rect">
            <a:avLst/>
          </a:prstGeom>
        </p:spPr>
        <p:txBody>
          <a:bodyPr wrap="square">
            <a:spAutoFit/>
          </a:bodyPr>
          <a:lstStyle/>
          <a:p>
            <a:r>
              <a:rPr lang="en-US" sz="2000" dirty="0" smtClean="0"/>
              <a:t>expression1</a:t>
            </a:r>
          </a:p>
          <a:p>
            <a:endParaRPr lang="en-US" sz="2000" dirty="0"/>
          </a:p>
          <a:p>
            <a:r>
              <a:rPr lang="en-US" sz="2000" dirty="0"/>
              <a:t>While(expression2){</a:t>
            </a:r>
          </a:p>
          <a:p>
            <a:r>
              <a:rPr lang="en-US" sz="2000" dirty="0"/>
              <a:t>…</a:t>
            </a:r>
          </a:p>
          <a:p>
            <a:r>
              <a:rPr lang="en-US" sz="2000" dirty="0"/>
              <a:t>..</a:t>
            </a:r>
          </a:p>
          <a:p>
            <a:r>
              <a:rPr lang="en-US" sz="2000" dirty="0"/>
              <a:t>.</a:t>
            </a:r>
          </a:p>
          <a:p>
            <a:r>
              <a:rPr lang="en-US" sz="2000" dirty="0"/>
              <a:t>expression3</a:t>
            </a:r>
          </a:p>
          <a:p>
            <a:r>
              <a:rPr lang="en-US" sz="2000" dirty="0"/>
              <a:t>}</a:t>
            </a:r>
          </a:p>
        </p:txBody>
      </p:sp>
      <p:sp>
        <p:nvSpPr>
          <p:cNvPr id="6" name="Rectangle 5"/>
          <p:cNvSpPr>
            <a:spLocks noChangeArrowheads="1"/>
          </p:cNvSpPr>
          <p:nvPr/>
        </p:nvSpPr>
        <p:spPr bwMode="auto">
          <a:xfrm>
            <a:off x="609600" y="1219200"/>
            <a:ext cx="1219200" cy="342900"/>
          </a:xfrm>
          <a:prstGeom prst="rect">
            <a:avLst/>
          </a:prstGeom>
          <a:noFill/>
          <a:ln w="28575">
            <a:solidFill>
              <a:srgbClr val="FF0000"/>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7" name="Rectangle 6"/>
          <p:cNvSpPr>
            <a:spLocks noChangeArrowheads="1"/>
          </p:cNvSpPr>
          <p:nvPr/>
        </p:nvSpPr>
        <p:spPr bwMode="auto">
          <a:xfrm>
            <a:off x="1905000" y="1231490"/>
            <a:ext cx="1208189" cy="33061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8" name="Rectangle 7"/>
          <p:cNvSpPr>
            <a:spLocks noChangeArrowheads="1"/>
          </p:cNvSpPr>
          <p:nvPr/>
        </p:nvSpPr>
        <p:spPr bwMode="auto">
          <a:xfrm>
            <a:off x="3200400" y="1257300"/>
            <a:ext cx="1295400" cy="304800"/>
          </a:xfrm>
          <a:prstGeom prst="rect">
            <a:avLst/>
          </a:prstGeom>
          <a:noFill/>
          <a:ln w="28575">
            <a:solidFill>
              <a:schemeClr val="folHlink"/>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9" name="Rectangle 8"/>
          <p:cNvSpPr>
            <a:spLocks noChangeArrowheads="1"/>
          </p:cNvSpPr>
          <p:nvPr/>
        </p:nvSpPr>
        <p:spPr bwMode="auto">
          <a:xfrm>
            <a:off x="5557080" y="3069956"/>
            <a:ext cx="1295400" cy="304800"/>
          </a:xfrm>
          <a:prstGeom prst="rect">
            <a:avLst/>
          </a:prstGeom>
          <a:noFill/>
          <a:ln w="28575">
            <a:solidFill>
              <a:schemeClr val="folHlink"/>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0" name="Rectangle 9"/>
          <p:cNvSpPr>
            <a:spLocks noChangeArrowheads="1"/>
          </p:cNvSpPr>
          <p:nvPr/>
        </p:nvSpPr>
        <p:spPr bwMode="auto">
          <a:xfrm>
            <a:off x="6172200" y="1828800"/>
            <a:ext cx="1371600" cy="3810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1" name="Rectangle 10"/>
          <p:cNvSpPr>
            <a:spLocks noChangeArrowheads="1"/>
          </p:cNvSpPr>
          <p:nvPr/>
        </p:nvSpPr>
        <p:spPr bwMode="auto">
          <a:xfrm>
            <a:off x="5574300" y="1248082"/>
            <a:ext cx="1219200" cy="342900"/>
          </a:xfrm>
          <a:prstGeom prst="rect">
            <a:avLst/>
          </a:prstGeom>
          <a:noFill/>
          <a:ln w="28575">
            <a:solidFill>
              <a:srgbClr val="FF0000"/>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Tree>
    <p:extLst>
      <p:ext uri="{BB962C8B-B14F-4D97-AF65-F5344CB8AC3E}">
        <p14:creationId xmlns:p14="http://schemas.microsoft.com/office/powerpoint/2010/main" val="76679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 in for</a:t>
            </a:r>
            <a:endParaRPr lang="en-US" dirty="0"/>
          </a:p>
        </p:txBody>
      </p:sp>
      <p:sp>
        <p:nvSpPr>
          <p:cNvPr id="3" name="Content Placeholder 2"/>
          <p:cNvSpPr>
            <a:spLocks noGrp="1"/>
          </p:cNvSpPr>
          <p:nvPr>
            <p:ph idx="1"/>
          </p:nvPr>
        </p:nvSpPr>
        <p:spPr/>
        <p:txBody>
          <a:bodyPr/>
          <a:lstStyle/>
          <a:p>
            <a:r>
              <a:rPr lang="en-US" smtClean="0"/>
              <a:t>Don't confuse the two relational operators (&lt; and &lt;=) and misuse them in the expressions of loops.</a:t>
            </a:r>
          </a:p>
          <a:p>
            <a:r>
              <a:rPr lang="en-US" smtClean="0"/>
              <a:t>For instance, the following</a:t>
            </a:r>
          </a:p>
          <a:p>
            <a:r>
              <a:rPr lang="en-US" smtClean="0"/>
              <a:t>	for (j=1; j&lt;10; j++){</a:t>
            </a:r>
          </a:p>
          <a:p>
            <a:r>
              <a:rPr lang="en-US" smtClean="0"/>
              <a:t>		/* statement block */</a:t>
            </a:r>
          </a:p>
          <a:p>
            <a:r>
              <a:rPr lang="en-US" smtClean="0"/>
              <a:t>	}</a:t>
            </a:r>
          </a:p>
          <a:p>
            <a:r>
              <a:rPr lang="en-US" smtClean="0"/>
              <a:t>	for (j=1; j&lt;=10; j++){</a:t>
            </a:r>
          </a:p>
          <a:p>
            <a:r>
              <a:rPr lang="en-US" smtClean="0"/>
              <a:t>		/* statement block */</a:t>
            </a:r>
          </a:p>
          <a:p>
            <a:r>
              <a:rPr lang="en-US" smtClean="0"/>
              <a:t>	}</a:t>
            </a:r>
          </a:p>
          <a:p>
            <a:r>
              <a:rPr lang="en-US" smtClean="0"/>
              <a:t>2. Because the null statement is perfectly legal in C, you should pay attention to placing semicolons in your for statements. </a:t>
            </a:r>
            <a:endParaRPr lang="en-US" dirty="0" smtClean="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58</a:t>
            </a:fld>
            <a:endParaRPr lang="en-US"/>
          </a:p>
        </p:txBody>
      </p:sp>
    </p:spTree>
    <p:extLst>
      <p:ext uri="{BB962C8B-B14F-4D97-AF65-F5344CB8AC3E}">
        <p14:creationId xmlns:p14="http://schemas.microsoft.com/office/powerpoint/2010/main" val="38680889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 in for</a:t>
            </a:r>
            <a:endParaRPr lang="en-US" dirty="0"/>
          </a:p>
        </p:txBody>
      </p:sp>
      <p:sp>
        <p:nvSpPr>
          <p:cNvPr id="3" name="Content Placeholder 2"/>
          <p:cNvSpPr>
            <a:spLocks noGrp="1"/>
          </p:cNvSpPr>
          <p:nvPr>
            <p:ph idx="1"/>
          </p:nvPr>
        </p:nvSpPr>
        <p:spPr/>
        <p:txBody>
          <a:bodyPr/>
          <a:lstStyle/>
          <a:p>
            <a:r>
              <a:rPr lang="en-US" smtClean="0"/>
              <a:t>The initial and update parts may contain multiple comma separated statements</a:t>
            </a:r>
          </a:p>
          <a:p>
            <a:r>
              <a:rPr lang="en-US" smtClean="0"/>
              <a:t>int i, j, k;</a:t>
            </a:r>
          </a:p>
          <a:p>
            <a:r>
              <a:rPr lang="nn-NO" smtClean="0"/>
              <a:t>for(i = 0, j = 5, k = -1; i &lt; 10; i++, j++, k--)</a:t>
            </a:r>
          </a:p>
          <a:p>
            <a:endParaRPr lang="nn-NO" smtClean="0"/>
          </a:p>
          <a:p>
            <a:r>
              <a:rPr lang="en-US" smtClean="0"/>
              <a:t>The initial, condition and update parts may contain no statements at all!</a:t>
            </a:r>
          </a:p>
          <a:p>
            <a:pPr lvl="1"/>
            <a:r>
              <a:rPr lang="nn-NO" smtClean="0"/>
              <a:t>for(; i &lt; 10; i++, j++, k--)</a:t>
            </a:r>
          </a:p>
          <a:p>
            <a:pPr lvl="1"/>
            <a:r>
              <a:rPr lang="en-US" smtClean="0"/>
              <a:t>for(;i &lt; 10;) //use of a while loop would be clearer here!</a:t>
            </a:r>
          </a:p>
          <a:p>
            <a:pPr lvl="1"/>
            <a:r>
              <a:rPr lang="en-US" smtClean="0"/>
              <a:t>for(;;)//creates an infinite loop</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59</a:t>
            </a:fld>
            <a:endParaRPr lang="en-US"/>
          </a:p>
        </p:txBody>
      </p:sp>
    </p:spTree>
    <p:extLst>
      <p:ext uri="{BB962C8B-B14F-4D97-AF65-F5344CB8AC3E}">
        <p14:creationId xmlns:p14="http://schemas.microsoft.com/office/powerpoint/2010/main" val="2429847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0"/>
            <a:ext cx="5029200" cy="487362"/>
          </a:xfrm>
        </p:spPr>
        <p:txBody>
          <a:bodyPr/>
          <a:lstStyle/>
          <a:p>
            <a:r>
              <a:rPr lang="en-US" smtClean="0"/>
              <a:t>Your </a:t>
            </a:r>
            <a:r>
              <a:rPr lang="en-US" dirty="0"/>
              <a:t>1</a:t>
            </a:r>
            <a:r>
              <a:rPr lang="en-US" baseline="30000" dirty="0"/>
              <a:t>st</a:t>
            </a:r>
            <a:r>
              <a:rPr lang="en-US" smtClean="0"/>
              <a:t> program</a:t>
            </a:r>
            <a:endParaRPr lang="en-US" dirty="0"/>
          </a:p>
        </p:txBody>
      </p:sp>
      <p:sp>
        <p:nvSpPr>
          <p:cNvPr id="3" name="Content Placeholder 2"/>
          <p:cNvSpPr>
            <a:spLocks noGrp="1"/>
          </p:cNvSpPr>
          <p:nvPr>
            <p:ph idx="1"/>
          </p:nvPr>
        </p:nvSpPr>
        <p:spPr>
          <a:xfrm>
            <a:off x="457200" y="2590801"/>
            <a:ext cx="4800600" cy="3124200"/>
          </a:xfrm>
        </p:spPr>
        <p:txBody>
          <a:bodyPr>
            <a:normAutofit fontScale="92500" lnSpcReduction="10000"/>
          </a:bodyPr>
          <a:lstStyle/>
          <a:p>
            <a:r>
              <a:rPr lang="en-US" smtClean="0"/>
              <a:t>#include &lt;stdio.h&gt;</a:t>
            </a:r>
            <a:endParaRPr lang="en-US" dirty="0"/>
          </a:p>
          <a:p>
            <a:r>
              <a:rPr lang="en-US" smtClean="0"/>
              <a:t>#include &lt;stdlib.h&gt;</a:t>
            </a:r>
            <a:endParaRPr lang="en-US" dirty="0"/>
          </a:p>
          <a:p>
            <a:r>
              <a:rPr lang="en-US" smtClean="0"/>
              <a:t>/*simple Hello world program*/</a:t>
            </a:r>
            <a:endParaRPr lang="en-US" dirty="0"/>
          </a:p>
          <a:p>
            <a:r>
              <a:rPr lang="en-US" smtClean="0"/>
              <a:t>int main()</a:t>
            </a:r>
            <a:endParaRPr lang="en-US" dirty="0"/>
          </a:p>
          <a:p>
            <a:r>
              <a:rPr lang="en-US" smtClean="0"/>
              <a:t>{</a:t>
            </a:r>
            <a:endParaRPr lang="en-US" dirty="0"/>
          </a:p>
          <a:p>
            <a:r>
              <a:rPr lang="en-US" smtClean="0"/>
              <a:t>    printf("Hello world!\n");</a:t>
            </a:r>
            <a:endParaRPr lang="en-US" dirty="0"/>
          </a:p>
          <a:p>
            <a:r>
              <a:rPr lang="en-US" smtClean="0"/>
              <a:t>    return 0;</a:t>
            </a:r>
            <a:endParaRPr lang="en-US" dirty="0"/>
          </a:p>
          <a:p>
            <a:r>
              <a:rPr lang="en-US" smtClean="0"/>
              <a:t>}</a:t>
            </a:r>
            <a:endParaRPr lang="en-US" dirty="0"/>
          </a:p>
          <a:p>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6</a:t>
            </a:fld>
            <a:endParaRPr lang="en-US" dirty="0"/>
          </a:p>
        </p:txBody>
      </p:sp>
      <p:sp>
        <p:nvSpPr>
          <p:cNvPr id="21" name="Line 5"/>
          <p:cNvSpPr>
            <a:spLocks noChangeShapeType="1"/>
          </p:cNvSpPr>
          <p:nvPr/>
        </p:nvSpPr>
        <p:spPr bwMode="auto">
          <a:xfrm flipH="1">
            <a:off x="1905000" y="3886200"/>
            <a:ext cx="3657600" cy="0"/>
          </a:xfrm>
          <a:prstGeom prst="line">
            <a:avLst/>
          </a:prstGeom>
          <a:ln>
            <a:headEnd/>
            <a:tailEnd type="triangle" w="med" len="med"/>
          </a:ln>
          <a:extLst/>
        </p:spPr>
        <p:style>
          <a:lnRef idx="2">
            <a:schemeClr val="accent1"/>
          </a:lnRef>
          <a:fillRef idx="1">
            <a:schemeClr val="lt1"/>
          </a:fillRef>
          <a:effectRef idx="0">
            <a:schemeClr val="accent1"/>
          </a:effectRef>
          <a:fontRef idx="minor">
            <a:schemeClr val="dk1"/>
          </a:fontRef>
        </p:style>
        <p:txBody>
          <a:bodyP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endParaRPr lang="en-US" dirty="0">
              <a:solidFill>
                <a:srgbClr val="1F497D"/>
              </a:solidFill>
            </a:endParaRPr>
          </a:p>
        </p:txBody>
      </p:sp>
      <p:sp>
        <p:nvSpPr>
          <p:cNvPr id="22" name="Rectangle 21"/>
          <p:cNvSpPr>
            <a:spLocks noChangeArrowheads="1"/>
          </p:cNvSpPr>
          <p:nvPr/>
        </p:nvSpPr>
        <p:spPr bwMode="auto">
          <a:xfrm>
            <a:off x="5486400" y="3124200"/>
            <a:ext cx="3200400" cy="10668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nchor="ct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pPr algn="l"/>
            <a:r>
              <a:rPr lang="en-US" sz="1800" dirty="0">
                <a:solidFill>
                  <a:srgbClr val="1F497D"/>
                </a:solidFill>
              </a:rPr>
              <a:t>The main() function is always where your program starts running.  </a:t>
            </a:r>
          </a:p>
        </p:txBody>
      </p:sp>
      <p:sp>
        <p:nvSpPr>
          <p:cNvPr id="23" name="Line 7"/>
          <p:cNvSpPr>
            <a:spLocks noChangeShapeType="1"/>
          </p:cNvSpPr>
          <p:nvPr/>
        </p:nvSpPr>
        <p:spPr bwMode="auto">
          <a:xfrm flipH="1">
            <a:off x="2514600" y="1790700"/>
            <a:ext cx="495300" cy="800100"/>
          </a:xfrm>
          <a:prstGeom prst="line">
            <a:avLst/>
          </a:prstGeom>
          <a:ln>
            <a:headEnd/>
            <a:tailEnd type="triangle" w="med" len="med"/>
          </a:ln>
          <a:extLst/>
        </p:spPr>
        <p:style>
          <a:lnRef idx="2">
            <a:schemeClr val="accent1"/>
          </a:lnRef>
          <a:fillRef idx="1">
            <a:schemeClr val="lt1"/>
          </a:fillRef>
          <a:effectRef idx="0">
            <a:schemeClr val="accent1"/>
          </a:effectRef>
          <a:fontRef idx="minor">
            <a:schemeClr val="dk1"/>
          </a:fontRef>
        </p:style>
        <p:txBody>
          <a:bodyP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endParaRPr lang="en-US" dirty="0">
              <a:solidFill>
                <a:srgbClr val="1F497D"/>
              </a:solidFill>
            </a:endParaRPr>
          </a:p>
        </p:txBody>
      </p:sp>
      <p:sp>
        <p:nvSpPr>
          <p:cNvPr id="24" name="Rectangle 23"/>
          <p:cNvSpPr>
            <a:spLocks noChangeArrowheads="1"/>
          </p:cNvSpPr>
          <p:nvPr/>
        </p:nvSpPr>
        <p:spPr bwMode="auto">
          <a:xfrm>
            <a:off x="2819400" y="800100"/>
            <a:ext cx="5867400" cy="9906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nchor="ct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pPr algn="l"/>
            <a:r>
              <a:rPr lang="en-US" sz="1800" dirty="0">
                <a:solidFill>
                  <a:srgbClr val="1F497D"/>
                </a:solidFill>
              </a:rPr>
              <a:t>#include inserts another file.  “.h” files are called “header” files.  They contain stuff needed to interface to libraries and code in other “.c” files. </a:t>
            </a:r>
          </a:p>
        </p:txBody>
      </p:sp>
      <p:sp>
        <p:nvSpPr>
          <p:cNvPr id="25" name="Line 9"/>
          <p:cNvSpPr>
            <a:spLocks noChangeShapeType="1"/>
          </p:cNvSpPr>
          <p:nvPr/>
        </p:nvSpPr>
        <p:spPr bwMode="auto">
          <a:xfrm flipH="1">
            <a:off x="3352800" y="2971800"/>
            <a:ext cx="685800" cy="533400"/>
          </a:xfrm>
          <a:prstGeom prst="line">
            <a:avLst/>
          </a:prstGeom>
          <a:ln>
            <a:headEnd/>
            <a:tailEnd type="triangle" w="med" len="med"/>
          </a:ln>
          <a:extLst/>
        </p:spPr>
        <p:style>
          <a:lnRef idx="2">
            <a:schemeClr val="accent1"/>
          </a:lnRef>
          <a:fillRef idx="1">
            <a:schemeClr val="lt1"/>
          </a:fillRef>
          <a:effectRef idx="0">
            <a:schemeClr val="accent1"/>
          </a:effectRef>
          <a:fontRef idx="minor">
            <a:schemeClr val="dk1"/>
          </a:fontRef>
        </p:style>
        <p:txBody>
          <a:bodyP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endParaRPr lang="en-US" dirty="0">
              <a:solidFill>
                <a:srgbClr val="1F497D"/>
              </a:solidFill>
            </a:endParaRPr>
          </a:p>
        </p:txBody>
      </p:sp>
      <p:sp>
        <p:nvSpPr>
          <p:cNvPr id="26" name="Rectangle 25"/>
          <p:cNvSpPr>
            <a:spLocks noChangeArrowheads="1"/>
          </p:cNvSpPr>
          <p:nvPr/>
        </p:nvSpPr>
        <p:spPr bwMode="auto">
          <a:xfrm>
            <a:off x="3886200" y="2499852"/>
            <a:ext cx="4876800" cy="4572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nchor="ct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pPr algn="l"/>
            <a:r>
              <a:rPr lang="en-US" sz="1800" dirty="0">
                <a:solidFill>
                  <a:srgbClr val="1F497D"/>
                </a:solidFill>
              </a:rPr>
              <a:t>This is a comment.  The compiler ignores this.</a:t>
            </a:r>
          </a:p>
        </p:txBody>
      </p:sp>
      <p:sp>
        <p:nvSpPr>
          <p:cNvPr id="27" name="Line 12"/>
          <p:cNvSpPr>
            <a:spLocks noChangeShapeType="1"/>
          </p:cNvSpPr>
          <p:nvPr/>
        </p:nvSpPr>
        <p:spPr bwMode="auto">
          <a:xfrm flipH="1">
            <a:off x="762000" y="4343400"/>
            <a:ext cx="4953000" cy="0"/>
          </a:xfrm>
          <a:prstGeom prst="line">
            <a:avLst/>
          </a:prstGeom>
          <a:ln>
            <a:headEnd/>
            <a:tailEnd type="triangle" w="med" len="med"/>
          </a:ln>
          <a:extLst/>
        </p:spPr>
        <p:style>
          <a:lnRef idx="2">
            <a:schemeClr val="accent1"/>
          </a:lnRef>
          <a:fillRef idx="1">
            <a:schemeClr val="lt1"/>
          </a:fillRef>
          <a:effectRef idx="0">
            <a:schemeClr val="accent1"/>
          </a:effectRef>
          <a:fontRef idx="minor">
            <a:schemeClr val="dk1"/>
          </a:fontRef>
        </p:style>
        <p:txBody>
          <a:bodyP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endParaRPr lang="en-US" dirty="0">
              <a:solidFill>
                <a:srgbClr val="1F497D"/>
              </a:solidFill>
            </a:endParaRPr>
          </a:p>
        </p:txBody>
      </p:sp>
      <p:sp>
        <p:nvSpPr>
          <p:cNvPr id="28" name="Line 13"/>
          <p:cNvSpPr>
            <a:spLocks noChangeShapeType="1"/>
          </p:cNvSpPr>
          <p:nvPr/>
        </p:nvSpPr>
        <p:spPr bwMode="auto">
          <a:xfrm flipH="1">
            <a:off x="914400" y="5486400"/>
            <a:ext cx="4724400" cy="0"/>
          </a:xfrm>
          <a:prstGeom prst="line">
            <a:avLst/>
          </a:prstGeom>
          <a:ln>
            <a:headEnd/>
            <a:tailEnd type="triangle" w="med" len="med"/>
          </a:ln>
          <a:extLst/>
        </p:spPr>
        <p:style>
          <a:lnRef idx="2">
            <a:schemeClr val="accent1"/>
          </a:lnRef>
          <a:fillRef idx="1">
            <a:schemeClr val="lt1"/>
          </a:fillRef>
          <a:effectRef idx="0">
            <a:schemeClr val="accent1"/>
          </a:effectRef>
          <a:fontRef idx="minor">
            <a:schemeClr val="dk1"/>
          </a:fontRef>
        </p:style>
        <p:txBody>
          <a:bodyP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endParaRPr lang="en-US" dirty="0">
              <a:solidFill>
                <a:srgbClr val="1F497D"/>
              </a:solidFill>
            </a:endParaRPr>
          </a:p>
        </p:txBody>
      </p:sp>
      <p:sp>
        <p:nvSpPr>
          <p:cNvPr id="29" name="Line 14"/>
          <p:cNvSpPr>
            <a:spLocks noChangeShapeType="1"/>
          </p:cNvSpPr>
          <p:nvPr/>
        </p:nvSpPr>
        <p:spPr bwMode="auto">
          <a:xfrm flipV="1">
            <a:off x="5638800" y="4953000"/>
            <a:ext cx="0" cy="533400"/>
          </a:xfrm>
          <a:prstGeom prst="line">
            <a:avLst/>
          </a:prstGeom>
          <a:ln>
            <a:headEnd/>
            <a:tailEnd/>
          </a:ln>
          <a:extLst/>
        </p:spPr>
        <p:style>
          <a:lnRef idx="2">
            <a:schemeClr val="accent1"/>
          </a:lnRef>
          <a:fillRef idx="1">
            <a:schemeClr val="lt1"/>
          </a:fillRef>
          <a:effectRef idx="0">
            <a:schemeClr val="accent1"/>
          </a:effectRef>
          <a:fontRef idx="minor">
            <a:schemeClr val="dk1"/>
          </a:fontRef>
        </p:style>
        <p:txBody>
          <a:bodyP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endParaRPr lang="en-US" dirty="0">
              <a:solidFill>
                <a:srgbClr val="1F497D"/>
              </a:solidFill>
            </a:endParaRPr>
          </a:p>
        </p:txBody>
      </p:sp>
      <p:sp>
        <p:nvSpPr>
          <p:cNvPr id="30" name="Rectangle 29"/>
          <p:cNvSpPr>
            <a:spLocks noChangeArrowheads="1"/>
          </p:cNvSpPr>
          <p:nvPr/>
        </p:nvSpPr>
        <p:spPr bwMode="auto">
          <a:xfrm>
            <a:off x="5486400" y="4267200"/>
            <a:ext cx="3200400" cy="8382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nchor="ct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pPr algn="l"/>
            <a:r>
              <a:rPr lang="en-US" sz="1800" dirty="0">
                <a:solidFill>
                  <a:srgbClr val="1F497D"/>
                </a:solidFill>
              </a:rPr>
              <a:t>Blocks of code </a:t>
            </a:r>
            <a:r>
              <a:rPr lang="en-US" sz="1800" dirty="0" smtClean="0">
                <a:solidFill>
                  <a:srgbClr val="1F497D"/>
                </a:solidFill>
              </a:rPr>
              <a:t>between them I write my program for now</a:t>
            </a:r>
            <a:endParaRPr lang="en-US" sz="1800" dirty="0">
              <a:solidFill>
                <a:srgbClr val="1F497D"/>
              </a:solidFill>
            </a:endParaRPr>
          </a:p>
        </p:txBody>
      </p:sp>
      <p:sp>
        <p:nvSpPr>
          <p:cNvPr id="31" name="Line 17"/>
          <p:cNvSpPr>
            <a:spLocks noChangeShapeType="1"/>
          </p:cNvSpPr>
          <p:nvPr/>
        </p:nvSpPr>
        <p:spPr bwMode="auto">
          <a:xfrm flipH="1" flipV="1">
            <a:off x="3276600" y="4953000"/>
            <a:ext cx="1219200" cy="1066800"/>
          </a:xfrm>
          <a:prstGeom prst="line">
            <a:avLst/>
          </a:prstGeom>
          <a:ln>
            <a:headEnd/>
            <a:tailEnd type="triangle" w="med" len="med"/>
          </a:ln>
          <a:extLst/>
        </p:spPr>
        <p:style>
          <a:lnRef idx="2">
            <a:schemeClr val="accent1"/>
          </a:lnRef>
          <a:fillRef idx="1">
            <a:schemeClr val="lt1"/>
          </a:fillRef>
          <a:effectRef idx="0">
            <a:schemeClr val="accent1"/>
          </a:effectRef>
          <a:fontRef idx="minor">
            <a:schemeClr val="dk1"/>
          </a:fontRef>
        </p:style>
        <p:txBody>
          <a:bodyP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endParaRPr lang="en-US" dirty="0">
              <a:solidFill>
                <a:srgbClr val="1F497D"/>
              </a:solidFill>
            </a:endParaRPr>
          </a:p>
        </p:txBody>
      </p:sp>
      <p:sp>
        <p:nvSpPr>
          <p:cNvPr id="32" name="Rectangle 31"/>
          <p:cNvSpPr>
            <a:spLocks noChangeArrowheads="1"/>
          </p:cNvSpPr>
          <p:nvPr/>
        </p:nvSpPr>
        <p:spPr bwMode="auto">
          <a:xfrm>
            <a:off x="4114800" y="5638800"/>
            <a:ext cx="4572000" cy="5334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nchor="ct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pPr algn="l"/>
            <a:r>
              <a:rPr lang="en-US" sz="1800" dirty="0">
                <a:solidFill>
                  <a:srgbClr val="1F497D"/>
                </a:solidFill>
              </a:rPr>
              <a:t>Print out a message. ‘\n’ means “new line”.</a:t>
            </a:r>
          </a:p>
        </p:txBody>
      </p:sp>
      <p:sp>
        <p:nvSpPr>
          <p:cNvPr id="33" name="Line 19"/>
          <p:cNvSpPr>
            <a:spLocks noChangeShapeType="1"/>
          </p:cNvSpPr>
          <p:nvPr/>
        </p:nvSpPr>
        <p:spPr bwMode="auto">
          <a:xfrm flipH="1" flipV="1">
            <a:off x="1219200" y="5181600"/>
            <a:ext cx="0" cy="762000"/>
          </a:xfrm>
          <a:prstGeom prst="line">
            <a:avLst/>
          </a:prstGeom>
          <a:ln>
            <a:headEnd/>
            <a:tailEnd type="triangle" w="med" len="med"/>
          </a:ln>
          <a:extLst/>
        </p:spPr>
        <p:style>
          <a:lnRef idx="2">
            <a:schemeClr val="accent1"/>
          </a:lnRef>
          <a:fillRef idx="1">
            <a:schemeClr val="lt1"/>
          </a:fillRef>
          <a:effectRef idx="0">
            <a:schemeClr val="accent1"/>
          </a:effectRef>
          <a:fontRef idx="minor">
            <a:schemeClr val="dk1"/>
          </a:fontRef>
        </p:style>
        <p:txBody>
          <a:bodyP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endParaRPr lang="en-US" dirty="0">
              <a:solidFill>
                <a:srgbClr val="1F497D"/>
              </a:solidFill>
            </a:endParaRPr>
          </a:p>
        </p:txBody>
      </p:sp>
      <p:sp>
        <p:nvSpPr>
          <p:cNvPr id="34" name="Rectangle 33"/>
          <p:cNvSpPr>
            <a:spLocks noChangeArrowheads="1"/>
          </p:cNvSpPr>
          <p:nvPr/>
        </p:nvSpPr>
        <p:spPr bwMode="auto">
          <a:xfrm>
            <a:off x="685800" y="5638800"/>
            <a:ext cx="3048000" cy="5334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nchor="ct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pPr algn="l"/>
            <a:r>
              <a:rPr lang="en-US" sz="1800" dirty="0">
                <a:solidFill>
                  <a:srgbClr val="1F497D"/>
                </a:solidFill>
              </a:rPr>
              <a:t>Return ‘0’ from this function </a:t>
            </a:r>
          </a:p>
        </p:txBody>
      </p:sp>
      <p:sp>
        <p:nvSpPr>
          <p:cNvPr id="35" name="Line 28"/>
          <p:cNvSpPr>
            <a:spLocks noChangeShapeType="1"/>
          </p:cNvSpPr>
          <p:nvPr/>
        </p:nvSpPr>
        <p:spPr bwMode="auto">
          <a:xfrm>
            <a:off x="1524000" y="1828800"/>
            <a:ext cx="304800" cy="838200"/>
          </a:xfrm>
          <a:prstGeom prst="line">
            <a:avLst/>
          </a:prstGeom>
          <a:ln>
            <a:headEnd/>
            <a:tailEnd type="triangle" w="med" len="med"/>
          </a:ln>
          <a:extLst/>
        </p:spPr>
        <p:style>
          <a:lnRef idx="2">
            <a:schemeClr val="accent1"/>
          </a:lnRef>
          <a:fillRef idx="1">
            <a:schemeClr val="lt1"/>
          </a:fillRef>
          <a:effectRef idx="0">
            <a:schemeClr val="accent1"/>
          </a:effectRef>
          <a:fontRef idx="minor">
            <a:schemeClr val="dk1"/>
          </a:fontRef>
        </p:style>
        <p:txBody>
          <a:bodyP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endParaRPr lang="en-US" dirty="0">
              <a:solidFill>
                <a:srgbClr val="1F497D"/>
              </a:solidFill>
            </a:endParaRPr>
          </a:p>
        </p:txBody>
      </p:sp>
      <p:sp>
        <p:nvSpPr>
          <p:cNvPr id="36" name="Rectangle 35"/>
          <p:cNvSpPr>
            <a:spLocks noChangeArrowheads="1"/>
          </p:cNvSpPr>
          <p:nvPr/>
        </p:nvSpPr>
        <p:spPr bwMode="auto">
          <a:xfrm>
            <a:off x="685800" y="1524000"/>
            <a:ext cx="1524000" cy="5334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nchor="ct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pPr algn="l"/>
            <a:r>
              <a:rPr lang="en-US" sz="1400" dirty="0">
                <a:solidFill>
                  <a:srgbClr val="1F497D"/>
                </a:solidFill>
              </a:rPr>
              <a:t>What do the &lt; &gt; mean?</a:t>
            </a:r>
          </a:p>
        </p:txBody>
      </p:sp>
      <p:sp>
        <p:nvSpPr>
          <p:cNvPr id="37" name="Rectangle 36"/>
          <p:cNvSpPr>
            <a:spLocks noChangeArrowheads="1"/>
          </p:cNvSpPr>
          <p:nvPr/>
        </p:nvSpPr>
        <p:spPr bwMode="auto">
          <a:xfrm>
            <a:off x="3886200" y="1924050"/>
            <a:ext cx="4572000" cy="5334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nchor="ct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pPr algn="l"/>
            <a:r>
              <a:rPr lang="en-US" sz="1600" dirty="0">
                <a:solidFill>
                  <a:srgbClr val="1F497D"/>
                </a:solidFill>
              </a:rPr>
              <a:t>Can your program have more than one .c file?</a:t>
            </a:r>
          </a:p>
        </p:txBody>
      </p:sp>
      <p:sp>
        <p:nvSpPr>
          <p:cNvPr id="38" name="Rectangle 37"/>
          <p:cNvSpPr>
            <a:spLocks noChangeArrowheads="1"/>
          </p:cNvSpPr>
          <p:nvPr/>
        </p:nvSpPr>
        <p:spPr bwMode="auto">
          <a:xfrm>
            <a:off x="8153400" y="1957387"/>
            <a:ext cx="933450" cy="466725"/>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nchor="ctr"/>
          <a:lstStyle>
            <a:defPPr>
              <a:defRPr lang="en-US"/>
            </a:defPPr>
            <a:lvl1pPr algn="ctr" rtl="0" eaLnBrk="0" fontAlgn="base" hangingPunct="0">
              <a:spcBef>
                <a:spcPct val="0"/>
              </a:spcBef>
              <a:spcAft>
                <a:spcPct val="0"/>
              </a:spcAft>
              <a:defRPr sz="2800" kern="1200">
                <a:solidFill>
                  <a:schemeClr val="tx2"/>
                </a:solidFill>
                <a:latin typeface="Arial" charset="0"/>
                <a:ea typeface="+mn-ea"/>
                <a:cs typeface="+mn-cs"/>
              </a:defRPr>
            </a:lvl1pPr>
            <a:lvl2pPr marL="457200" algn="ctr" rtl="0" eaLnBrk="0" fontAlgn="base" hangingPunct="0">
              <a:spcBef>
                <a:spcPct val="0"/>
              </a:spcBef>
              <a:spcAft>
                <a:spcPct val="0"/>
              </a:spcAft>
              <a:defRPr sz="2800" kern="1200">
                <a:solidFill>
                  <a:schemeClr val="tx2"/>
                </a:solidFill>
                <a:latin typeface="Arial" charset="0"/>
                <a:ea typeface="+mn-ea"/>
                <a:cs typeface="+mn-cs"/>
              </a:defRPr>
            </a:lvl2pPr>
            <a:lvl3pPr marL="914400" algn="ctr" rtl="0" eaLnBrk="0" fontAlgn="base" hangingPunct="0">
              <a:spcBef>
                <a:spcPct val="0"/>
              </a:spcBef>
              <a:spcAft>
                <a:spcPct val="0"/>
              </a:spcAft>
              <a:defRPr sz="2800" kern="1200">
                <a:solidFill>
                  <a:schemeClr val="tx2"/>
                </a:solidFill>
                <a:latin typeface="Arial" charset="0"/>
                <a:ea typeface="+mn-ea"/>
                <a:cs typeface="+mn-cs"/>
              </a:defRPr>
            </a:lvl3pPr>
            <a:lvl4pPr marL="1371600" algn="ctr" rtl="0" eaLnBrk="0" fontAlgn="base" hangingPunct="0">
              <a:spcBef>
                <a:spcPct val="0"/>
              </a:spcBef>
              <a:spcAft>
                <a:spcPct val="0"/>
              </a:spcAft>
              <a:defRPr sz="2800" kern="1200">
                <a:solidFill>
                  <a:schemeClr val="tx2"/>
                </a:solidFill>
                <a:latin typeface="Arial" charset="0"/>
                <a:ea typeface="+mn-ea"/>
                <a:cs typeface="+mn-cs"/>
              </a:defRPr>
            </a:lvl4pPr>
            <a:lvl5pPr marL="1828800" algn="ctr" rtl="0" eaLnBrk="0" fontAlgn="base" hangingPunct="0">
              <a:spcBef>
                <a:spcPct val="0"/>
              </a:spcBef>
              <a:spcAft>
                <a:spcPct val="0"/>
              </a:spcAft>
              <a:defRPr sz="2800" kern="1200">
                <a:solidFill>
                  <a:schemeClr val="tx2"/>
                </a:solidFill>
                <a:latin typeface="Arial" charset="0"/>
                <a:ea typeface="+mn-ea"/>
                <a:cs typeface="+mn-cs"/>
              </a:defRPr>
            </a:lvl5pPr>
            <a:lvl6pPr marL="2286000" algn="l" defTabSz="914400" rtl="0" eaLnBrk="1" latinLnBrk="0" hangingPunct="1">
              <a:defRPr sz="2800" kern="1200">
                <a:solidFill>
                  <a:schemeClr val="tx2"/>
                </a:solidFill>
                <a:latin typeface="Arial" charset="0"/>
                <a:ea typeface="+mn-ea"/>
                <a:cs typeface="+mn-cs"/>
              </a:defRPr>
            </a:lvl6pPr>
            <a:lvl7pPr marL="2743200" algn="l" defTabSz="914400" rtl="0" eaLnBrk="1" latinLnBrk="0" hangingPunct="1">
              <a:defRPr sz="2800" kern="1200">
                <a:solidFill>
                  <a:schemeClr val="tx2"/>
                </a:solidFill>
                <a:latin typeface="Arial" charset="0"/>
                <a:ea typeface="+mn-ea"/>
                <a:cs typeface="+mn-cs"/>
              </a:defRPr>
            </a:lvl7pPr>
            <a:lvl8pPr marL="3200400" algn="l" defTabSz="914400" rtl="0" eaLnBrk="1" latinLnBrk="0" hangingPunct="1">
              <a:defRPr sz="2800" kern="1200">
                <a:solidFill>
                  <a:schemeClr val="tx2"/>
                </a:solidFill>
                <a:latin typeface="Arial" charset="0"/>
                <a:ea typeface="+mn-ea"/>
                <a:cs typeface="+mn-cs"/>
              </a:defRPr>
            </a:lvl8pPr>
            <a:lvl9pPr marL="3657600" algn="l" defTabSz="914400" rtl="0" eaLnBrk="1" latinLnBrk="0" hangingPunct="1">
              <a:defRPr sz="2800" kern="1200">
                <a:solidFill>
                  <a:schemeClr val="tx2"/>
                </a:solidFill>
                <a:latin typeface="Arial" charset="0"/>
                <a:ea typeface="+mn-ea"/>
                <a:cs typeface="+mn-cs"/>
              </a:defRPr>
            </a:lvl9pPr>
          </a:lstStyle>
          <a:p>
            <a:pPr algn="l"/>
            <a:r>
              <a:rPr lang="en-US" dirty="0" smtClean="0">
                <a:solidFill>
                  <a:srgbClr val="1F497D"/>
                </a:solidFill>
              </a:rPr>
              <a:t>“</a:t>
            </a:r>
            <a:r>
              <a:rPr lang="en-US" dirty="0" err="1" smtClean="0">
                <a:solidFill>
                  <a:srgbClr val="1F497D"/>
                </a:solidFill>
              </a:rPr>
              <a:t>x.h</a:t>
            </a:r>
            <a:r>
              <a:rPr lang="en-US" dirty="0" smtClean="0">
                <a:solidFill>
                  <a:srgbClr val="1F497D"/>
                </a:solidFill>
              </a:rPr>
              <a:t>”</a:t>
            </a:r>
            <a:endParaRPr lang="en-US" sz="1400" dirty="0">
              <a:solidFill>
                <a:srgbClr val="1F497D"/>
              </a:solidFill>
            </a:endParaRPr>
          </a:p>
        </p:txBody>
      </p:sp>
    </p:spTree>
    <p:extLst>
      <p:ext uri="{BB962C8B-B14F-4D97-AF65-F5344CB8AC3E}">
        <p14:creationId xmlns:p14="http://schemas.microsoft.com/office/powerpoint/2010/main" val="328262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500"/>
                                        <p:tgtEl>
                                          <p:spTgt spid="2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a:t>
            </a:r>
            <a:endParaRPr lang="en-US" dirty="0"/>
          </a:p>
        </p:txBody>
      </p:sp>
      <p:sp>
        <p:nvSpPr>
          <p:cNvPr id="3" name="Content Placeholder 2"/>
          <p:cNvSpPr>
            <a:spLocks noGrp="1"/>
          </p:cNvSpPr>
          <p:nvPr>
            <p:ph idx="1"/>
          </p:nvPr>
        </p:nvSpPr>
        <p:spPr/>
        <p:txBody>
          <a:bodyPr/>
          <a:lstStyle/>
          <a:p>
            <a:r>
              <a:rPr lang="en-US" smtClean="0"/>
              <a:t>The continue keyword forces the next iteration of the nearest enclosing loop</a:t>
            </a:r>
          </a:p>
          <a:p>
            <a:r>
              <a:rPr lang="en-US" smtClean="0"/>
              <a:t>for(j = 1; j &lt;= 10; j++) {</a:t>
            </a:r>
          </a:p>
          <a:p>
            <a:pPr lvl="1"/>
            <a:r>
              <a:rPr lang="en-US" smtClean="0"/>
              <a:t>if(j % 3 == 0) if j is exactly divisible by 3, skip</a:t>
            </a:r>
          </a:p>
          <a:p>
            <a:pPr lvl="1"/>
            <a:r>
              <a:rPr lang="en-US" smtClean="0"/>
              <a:t>continue;</a:t>
            </a:r>
          </a:p>
          <a:p>
            <a:pPr lvl="1"/>
            <a:r>
              <a:rPr lang="en-US" smtClean="0"/>
              <a:t>printf("j = %i\n", j);</a:t>
            </a:r>
          </a:p>
          <a:p>
            <a:r>
              <a:rPr lang="en-US" smtClean="0"/>
              <a:t>}</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60</a:t>
            </a:fld>
            <a:endParaRPr lang="en-US" dirty="0"/>
          </a:p>
        </p:txBody>
      </p:sp>
      <p:sp>
        <p:nvSpPr>
          <p:cNvPr id="7" name="Rectangle 6"/>
          <p:cNvSpPr/>
          <p:nvPr/>
        </p:nvSpPr>
        <p:spPr>
          <a:xfrm>
            <a:off x="6781800" y="2133599"/>
            <a:ext cx="10668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j = 1</a:t>
            </a:r>
          </a:p>
          <a:p>
            <a:r>
              <a:rPr lang="en-US" b="1" dirty="0"/>
              <a:t>j = 2</a:t>
            </a:r>
          </a:p>
          <a:p>
            <a:r>
              <a:rPr lang="en-US" b="1" dirty="0"/>
              <a:t>j = 4</a:t>
            </a:r>
          </a:p>
          <a:p>
            <a:r>
              <a:rPr lang="en-US" b="1" dirty="0"/>
              <a:t>j = 5</a:t>
            </a:r>
          </a:p>
          <a:p>
            <a:r>
              <a:rPr lang="en-US" b="1" dirty="0"/>
              <a:t>j = 7</a:t>
            </a:r>
          </a:p>
          <a:p>
            <a:r>
              <a:rPr lang="en-US" b="1" dirty="0"/>
              <a:t>j = 8</a:t>
            </a:r>
          </a:p>
          <a:p>
            <a:r>
              <a:rPr lang="en-US" b="1" dirty="0"/>
              <a:t>j = 10</a:t>
            </a:r>
            <a:endParaRPr lang="en-US" dirty="0"/>
          </a:p>
        </p:txBody>
      </p:sp>
    </p:spTree>
    <p:extLst>
      <p:ext uri="{BB962C8B-B14F-4D97-AF65-F5344CB8AC3E}">
        <p14:creationId xmlns:p14="http://schemas.microsoft.com/office/powerpoint/2010/main" val="39002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500"/>
                                        <p:tgtEl>
                                          <p:spTgt spid="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sz="5400" dirty="0"/>
              <a:t>Functions</a:t>
            </a:r>
          </a:p>
        </p:txBody>
      </p:sp>
      <p:sp>
        <p:nvSpPr>
          <p:cNvPr id="2" name="Subtitle 1"/>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61</a:t>
            </a:fld>
            <a:endParaRPr lang="en-US" dirty="0"/>
          </a:p>
        </p:txBody>
      </p:sp>
    </p:spTree>
    <p:extLst>
      <p:ext uri="{BB962C8B-B14F-4D97-AF65-F5344CB8AC3E}">
        <p14:creationId xmlns:p14="http://schemas.microsoft.com/office/powerpoint/2010/main" val="385299641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Function?</a:t>
            </a:r>
            <a:endParaRPr lang="en-US" dirty="0"/>
          </a:p>
        </p:txBody>
      </p:sp>
      <p:sp>
        <p:nvSpPr>
          <p:cNvPr id="3" name="Content Placeholder 2"/>
          <p:cNvSpPr>
            <a:spLocks noGrp="1"/>
          </p:cNvSpPr>
          <p:nvPr>
            <p:ph idx="1"/>
          </p:nvPr>
        </p:nvSpPr>
        <p:spPr/>
        <p:txBody>
          <a:bodyPr>
            <a:normAutofit lnSpcReduction="10000"/>
          </a:bodyPr>
          <a:lstStyle/>
          <a:p>
            <a:r>
              <a:rPr lang="en-US" smtClean="0"/>
              <a:t>A Function is a series of instructions to run. </a:t>
            </a:r>
          </a:p>
          <a:p>
            <a:r>
              <a:rPr lang="en-US" smtClean="0"/>
              <a:t> You pass Arguments to a function and it returns a Value.</a:t>
            </a:r>
          </a:p>
          <a:p>
            <a:r>
              <a:rPr lang="en-US" smtClean="0"/>
              <a:t>main() is a Function. It’s only special because it always gets called first when you run your program.</a:t>
            </a:r>
          </a:p>
          <a:p>
            <a:r>
              <a:rPr lang="en-US" smtClean="0"/>
              <a:t>It can take no arguments </a:t>
            </a:r>
          </a:p>
          <a:p>
            <a:r>
              <a:rPr lang="en-US" smtClean="0"/>
              <a:t>It can be don’t return any thing (Procedures)</a:t>
            </a:r>
          </a:p>
          <a:p>
            <a:pPr lvl="1"/>
            <a:r>
              <a:rPr lang="en-US" smtClean="0"/>
              <a:t>in this case we put void</a:t>
            </a:r>
          </a:p>
          <a:p>
            <a:endParaRPr lang="en-US" smtClean="0"/>
          </a:p>
          <a:p>
            <a:r>
              <a:rPr lang="en-US" smtClean="0"/>
              <a:t>Return_data_type fn_name (input_paramiter_lisr){</a:t>
            </a:r>
          </a:p>
          <a:p>
            <a:r>
              <a:rPr lang="en-US" smtClean="0"/>
              <a:t>	//////fun body</a:t>
            </a:r>
          </a:p>
          <a:p>
            <a:r>
              <a:rPr lang="en-US" smtClean="0"/>
              <a:t>}</a:t>
            </a:r>
          </a:p>
          <a:p>
            <a:pPr lvl="1"/>
            <a:r>
              <a:rPr lang="en-US" smtClean="0"/>
              <a:t>	</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a:p>
        </p:txBody>
      </p:sp>
      <p:sp>
        <p:nvSpPr>
          <p:cNvPr id="5" name="Slide Number Placeholder 4"/>
          <p:cNvSpPr>
            <a:spLocks noGrp="1"/>
          </p:cNvSpPr>
          <p:nvPr>
            <p:ph type="sldNum" sz="quarter" idx="12"/>
          </p:nvPr>
        </p:nvSpPr>
        <p:spPr/>
        <p:txBody>
          <a:bodyPr/>
          <a:lstStyle/>
          <a:p>
            <a:fld id="{8786C6BC-55CD-4DA7-A85D-0461BDA2E211}" type="slidenum">
              <a:rPr lang="en-US" smtClean="0"/>
              <a:pPr/>
              <a:t>62</a:t>
            </a:fld>
            <a:endParaRPr lang="en-US"/>
          </a:p>
        </p:txBody>
      </p:sp>
    </p:spTree>
    <p:extLst>
      <p:ext uri="{BB962C8B-B14F-4D97-AF65-F5344CB8AC3E}">
        <p14:creationId xmlns:p14="http://schemas.microsoft.com/office/powerpoint/2010/main" val="39188318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 Example</a:t>
            </a:r>
            <a:endParaRPr lang="en-US" dirty="0"/>
          </a:p>
        </p:txBody>
      </p:sp>
      <p:sp>
        <p:nvSpPr>
          <p:cNvPr id="3" name="Content Placeholder 2"/>
          <p:cNvSpPr>
            <a:spLocks noGrp="1"/>
          </p:cNvSpPr>
          <p:nvPr>
            <p:ph idx="1"/>
          </p:nvPr>
        </p:nvSpPr>
        <p:spPr/>
        <p:txBody>
          <a:bodyPr/>
          <a:lstStyle/>
          <a:p>
            <a:r>
              <a:rPr lang="en-US" dirty="0" smtClean="0"/>
              <a:t>Ex:</a:t>
            </a:r>
          </a:p>
          <a:p>
            <a:pPr lvl="1"/>
            <a:r>
              <a:rPr lang="en-US" dirty="0" smtClean="0"/>
              <a:t>int add(int </a:t>
            </a:r>
            <a:r>
              <a:rPr lang="en-US" dirty="0" err="1" smtClean="0"/>
              <a:t>x,int</a:t>
            </a:r>
            <a:r>
              <a:rPr lang="en-US" dirty="0" smtClean="0"/>
              <a:t> y){</a:t>
            </a:r>
          </a:p>
          <a:p>
            <a:pPr lvl="1"/>
            <a:r>
              <a:rPr lang="en-US" dirty="0" smtClean="0"/>
              <a:t>	int sum;</a:t>
            </a:r>
          </a:p>
          <a:p>
            <a:pPr lvl="1"/>
            <a:r>
              <a:rPr lang="en-US" dirty="0" smtClean="0"/>
              <a:t>	sum=</a:t>
            </a:r>
            <a:r>
              <a:rPr lang="en-US" dirty="0" err="1" smtClean="0"/>
              <a:t>x+y</a:t>
            </a:r>
            <a:r>
              <a:rPr lang="en-US" dirty="0" smtClean="0"/>
              <a:t>;</a:t>
            </a:r>
          </a:p>
          <a:p>
            <a:pPr lvl="1"/>
            <a:r>
              <a:rPr lang="en-US" smtClean="0"/>
              <a:t>	return sum;</a:t>
            </a:r>
          </a:p>
          <a:p>
            <a:pPr lvl="1"/>
            <a:r>
              <a:rPr lang="en-US" dirty="0" smtClean="0"/>
              <a:t>}</a:t>
            </a:r>
          </a:p>
          <a:p>
            <a:pPr lvl="1"/>
            <a:r>
              <a:rPr lang="en-US" dirty="0" smtClean="0"/>
              <a:t>int main(void){</a:t>
            </a:r>
          </a:p>
          <a:p>
            <a:pPr lvl="1"/>
            <a:r>
              <a:rPr lang="en-US" dirty="0" smtClean="0"/>
              <a:t>	int sum;</a:t>
            </a:r>
          </a:p>
          <a:p>
            <a:pPr lvl="1"/>
            <a:r>
              <a:rPr lang="en-US" dirty="0" smtClean="0"/>
              <a:t>	sum=add (4,5);</a:t>
            </a:r>
          </a:p>
          <a:p>
            <a:pPr lvl="1"/>
            <a:r>
              <a:rPr lang="en-US" dirty="0" smtClean="0"/>
              <a:t>	</a:t>
            </a:r>
            <a:r>
              <a:rPr lang="en-US" dirty="0" err="1" smtClean="0"/>
              <a:t>printf</a:t>
            </a:r>
            <a:r>
              <a:rPr lang="en-US" dirty="0" smtClean="0"/>
              <a:t>(“4+5=\</a:t>
            </a:r>
            <a:r>
              <a:rPr lang="en-US" dirty="0" err="1" smtClean="0"/>
              <a:t>x”,sum</a:t>
            </a:r>
            <a:r>
              <a:rPr lang="en-US" dirty="0" smtClean="0"/>
              <a:t>);</a:t>
            </a:r>
          </a:p>
          <a:p>
            <a:pPr lvl="1"/>
            <a:r>
              <a:rPr lang="en-US" dirty="0" smtClean="0"/>
              <a:t>return 0;</a:t>
            </a:r>
          </a:p>
          <a:p>
            <a:pPr lvl="1"/>
            <a:r>
              <a:rPr lang="en-US" dirty="0" smtClean="0"/>
              <a:t>}</a:t>
            </a:r>
          </a:p>
          <a:p>
            <a:endParaRPr lang="en-US" dirty="0"/>
          </a:p>
        </p:txBody>
      </p:sp>
      <p:sp>
        <p:nvSpPr>
          <p:cNvPr id="22" name="Footer Placeholder 21"/>
          <p:cNvSpPr>
            <a:spLocks noGrp="1"/>
          </p:cNvSpPr>
          <p:nvPr>
            <p:ph type="ftr" sz="quarter" idx="11"/>
          </p:nvPr>
        </p:nvSpPr>
        <p:spPr/>
        <p:txBody>
          <a:bodyPr/>
          <a:lstStyle/>
          <a:p>
            <a:r>
              <a:rPr lang="en-US" smtClean="0"/>
              <a:t>www.embeddedFab.com</a:t>
            </a:r>
            <a:endParaRPr lang="en-US"/>
          </a:p>
        </p:txBody>
      </p:sp>
      <p:sp>
        <p:nvSpPr>
          <p:cNvPr id="23" name="Slide Number Placeholder 22"/>
          <p:cNvSpPr>
            <a:spLocks noGrp="1"/>
          </p:cNvSpPr>
          <p:nvPr>
            <p:ph type="sldNum" sz="quarter" idx="12"/>
          </p:nvPr>
        </p:nvSpPr>
        <p:spPr/>
        <p:txBody>
          <a:bodyPr/>
          <a:lstStyle/>
          <a:p>
            <a:fld id="{8786C6BC-55CD-4DA7-A85D-0461BDA2E211}" type="slidenum">
              <a:rPr lang="en-US" smtClean="0"/>
              <a:pPr/>
              <a:t>63</a:t>
            </a:fld>
            <a:endParaRPr lang="en-US"/>
          </a:p>
        </p:txBody>
      </p:sp>
      <p:sp>
        <p:nvSpPr>
          <p:cNvPr id="5" name="Line 20"/>
          <p:cNvSpPr>
            <a:spLocks noChangeShapeType="1"/>
          </p:cNvSpPr>
          <p:nvPr/>
        </p:nvSpPr>
        <p:spPr bwMode="auto">
          <a:xfrm flipH="1">
            <a:off x="2369574" y="1410726"/>
            <a:ext cx="1403555" cy="278376"/>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6" name="Rectangle 5"/>
          <p:cNvSpPr>
            <a:spLocks noChangeArrowheads="1"/>
          </p:cNvSpPr>
          <p:nvPr/>
        </p:nvSpPr>
        <p:spPr bwMode="auto">
          <a:xfrm>
            <a:off x="3716594" y="1066800"/>
            <a:ext cx="2286000" cy="533400"/>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dirty="0">
                <a:solidFill>
                  <a:schemeClr val="tx2"/>
                </a:solidFill>
              </a:rPr>
              <a:t>Function Arguments</a:t>
            </a:r>
          </a:p>
        </p:txBody>
      </p:sp>
      <p:sp>
        <p:nvSpPr>
          <p:cNvPr id="7" name="Line 22"/>
          <p:cNvSpPr>
            <a:spLocks noChangeShapeType="1"/>
          </p:cNvSpPr>
          <p:nvPr/>
        </p:nvSpPr>
        <p:spPr bwMode="auto">
          <a:xfrm flipH="1">
            <a:off x="609600" y="1410726"/>
            <a:ext cx="668594" cy="292662"/>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8" name="Rectangle 7"/>
          <p:cNvSpPr>
            <a:spLocks noChangeArrowheads="1"/>
          </p:cNvSpPr>
          <p:nvPr/>
        </p:nvSpPr>
        <p:spPr bwMode="auto">
          <a:xfrm>
            <a:off x="453513" y="1083905"/>
            <a:ext cx="2209800" cy="533400"/>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dirty="0">
                <a:solidFill>
                  <a:schemeClr val="tx2"/>
                </a:solidFill>
              </a:rPr>
              <a:t>Return type, or void</a:t>
            </a:r>
          </a:p>
        </p:txBody>
      </p:sp>
      <p:sp>
        <p:nvSpPr>
          <p:cNvPr id="9" name="Rectangle 8"/>
          <p:cNvSpPr>
            <a:spLocks noChangeArrowheads="1"/>
          </p:cNvSpPr>
          <p:nvPr/>
        </p:nvSpPr>
        <p:spPr bwMode="auto">
          <a:xfrm>
            <a:off x="381000" y="1703388"/>
            <a:ext cx="457200" cy="3048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0" name="Rectangle 9"/>
          <p:cNvSpPr>
            <a:spLocks noChangeArrowheads="1"/>
          </p:cNvSpPr>
          <p:nvPr/>
        </p:nvSpPr>
        <p:spPr bwMode="auto">
          <a:xfrm>
            <a:off x="1278194" y="1703388"/>
            <a:ext cx="1143000" cy="3048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1" name="Line 26"/>
          <p:cNvSpPr>
            <a:spLocks noChangeShapeType="1"/>
          </p:cNvSpPr>
          <p:nvPr/>
        </p:nvSpPr>
        <p:spPr bwMode="auto">
          <a:xfrm flipH="1">
            <a:off x="3442519" y="4762500"/>
            <a:ext cx="1066800" cy="0"/>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2" name="Rectangle 11"/>
          <p:cNvSpPr>
            <a:spLocks noChangeArrowheads="1"/>
          </p:cNvSpPr>
          <p:nvPr/>
        </p:nvSpPr>
        <p:spPr bwMode="auto">
          <a:xfrm>
            <a:off x="4509319" y="3924300"/>
            <a:ext cx="4419600" cy="1371600"/>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dirty="0">
                <a:solidFill>
                  <a:schemeClr val="tx2"/>
                </a:solidFill>
              </a:rPr>
              <a:t>Calling a Function: </a:t>
            </a:r>
            <a:r>
              <a:rPr lang="en-US" sz="1600" b="1" dirty="0" err="1">
                <a:solidFill>
                  <a:schemeClr val="tx2"/>
                </a:solidFill>
                <a:latin typeface="Lucida Sans Typewriter"/>
                <a:cs typeface="Lucida Sans Typewriter"/>
              </a:rPr>
              <a:t>printf</a:t>
            </a:r>
            <a:r>
              <a:rPr lang="en-US" sz="1600" b="1" dirty="0">
                <a:solidFill>
                  <a:schemeClr val="tx2"/>
                </a:solidFill>
                <a:latin typeface="Lucida Sans Typewriter"/>
                <a:cs typeface="Lucida Sans Typewriter"/>
              </a:rPr>
              <a:t>()</a:t>
            </a:r>
            <a:r>
              <a:rPr lang="en-US" sz="1600" dirty="0">
                <a:solidFill>
                  <a:schemeClr val="tx2"/>
                </a:solidFill>
              </a:rPr>
              <a:t> </a:t>
            </a:r>
            <a:r>
              <a:rPr lang="en-US" dirty="0">
                <a:solidFill>
                  <a:schemeClr val="tx2"/>
                </a:solidFill>
              </a:rPr>
              <a:t>is just another function, like </a:t>
            </a:r>
            <a:r>
              <a:rPr lang="en-US" sz="1600" b="1" dirty="0">
                <a:solidFill>
                  <a:schemeClr val="tx2"/>
                </a:solidFill>
                <a:latin typeface="Lucida Sans Typewriter"/>
                <a:cs typeface="Lucida Sans Typewriter"/>
              </a:rPr>
              <a:t>main()</a:t>
            </a:r>
            <a:r>
              <a:rPr lang="en-US" dirty="0">
                <a:solidFill>
                  <a:schemeClr val="tx2"/>
                </a:solidFill>
              </a:rPr>
              <a:t>.  It’s defined for you in a “library”, a collection of functions you can call from your program.</a:t>
            </a:r>
          </a:p>
        </p:txBody>
      </p:sp>
      <p:sp>
        <p:nvSpPr>
          <p:cNvPr id="13" name="Rectangle 12"/>
          <p:cNvSpPr>
            <a:spLocks noChangeArrowheads="1"/>
          </p:cNvSpPr>
          <p:nvPr/>
        </p:nvSpPr>
        <p:spPr bwMode="auto">
          <a:xfrm>
            <a:off x="786580" y="4583011"/>
            <a:ext cx="3124200" cy="3810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algn="ctr"/>
            <a:endParaRPr lang="en-US"/>
          </a:p>
        </p:txBody>
      </p:sp>
      <p:sp>
        <p:nvSpPr>
          <p:cNvPr id="14" name="Line 31"/>
          <p:cNvSpPr>
            <a:spLocks noChangeShapeType="1"/>
          </p:cNvSpPr>
          <p:nvPr/>
        </p:nvSpPr>
        <p:spPr bwMode="auto">
          <a:xfrm flipH="1" flipV="1">
            <a:off x="1447800" y="5295900"/>
            <a:ext cx="457200" cy="228600"/>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5" name="Rectangle 14"/>
          <p:cNvSpPr>
            <a:spLocks noChangeArrowheads="1"/>
          </p:cNvSpPr>
          <p:nvPr/>
        </p:nvSpPr>
        <p:spPr bwMode="auto">
          <a:xfrm>
            <a:off x="1873045" y="5257800"/>
            <a:ext cx="5943600" cy="533400"/>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dirty="0">
                <a:solidFill>
                  <a:schemeClr val="tx2"/>
                </a:solidFill>
              </a:rPr>
              <a:t>Returning a value (</a:t>
            </a:r>
            <a:r>
              <a:rPr lang="en-US" sz="1600" b="1" dirty="0">
                <a:solidFill>
                  <a:schemeClr val="tx2"/>
                </a:solidFill>
                <a:latin typeface="Lucida Sans Typewriter"/>
                <a:cs typeface="Lucida Sans Typewriter"/>
              </a:rPr>
              <a:t>0 == EXIT_SUCCESS </a:t>
            </a:r>
            <a:r>
              <a:rPr lang="en-US" dirty="0">
                <a:solidFill>
                  <a:schemeClr val="tx2"/>
                </a:solidFill>
              </a:rPr>
              <a:t>in &lt;</a:t>
            </a:r>
            <a:r>
              <a:rPr lang="en-US" sz="1600" b="1" dirty="0" err="1">
                <a:solidFill>
                  <a:schemeClr val="tx2"/>
                </a:solidFill>
                <a:latin typeface="Lucida Sans Typewriter"/>
                <a:cs typeface="Lucida Sans Typewriter"/>
              </a:rPr>
              <a:t>stdlib.h</a:t>
            </a:r>
            <a:r>
              <a:rPr lang="en-US" dirty="0">
                <a:solidFill>
                  <a:schemeClr val="tx2"/>
                </a:solidFill>
              </a:rPr>
              <a:t>&gt;)</a:t>
            </a:r>
          </a:p>
        </p:txBody>
      </p:sp>
      <p:sp>
        <p:nvSpPr>
          <p:cNvPr id="16" name="Rectangle 15"/>
          <p:cNvSpPr>
            <a:spLocks noChangeArrowheads="1"/>
          </p:cNvSpPr>
          <p:nvPr/>
        </p:nvSpPr>
        <p:spPr bwMode="auto">
          <a:xfrm>
            <a:off x="457200" y="4991100"/>
            <a:ext cx="1219200" cy="3048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8" name="Line 20"/>
          <p:cNvSpPr>
            <a:spLocks noChangeShapeType="1"/>
          </p:cNvSpPr>
          <p:nvPr/>
        </p:nvSpPr>
        <p:spPr bwMode="auto">
          <a:xfrm flipH="1">
            <a:off x="2558844" y="3451020"/>
            <a:ext cx="1542435" cy="816179"/>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9" name="Rectangle 18"/>
          <p:cNvSpPr>
            <a:spLocks noChangeArrowheads="1"/>
          </p:cNvSpPr>
          <p:nvPr/>
        </p:nvSpPr>
        <p:spPr bwMode="auto">
          <a:xfrm>
            <a:off x="4120945" y="3124200"/>
            <a:ext cx="3924300" cy="533400"/>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dirty="0" smtClean="0">
                <a:solidFill>
                  <a:schemeClr val="tx2"/>
                </a:solidFill>
              </a:rPr>
              <a:t>Function call and passing 4,,5 to it</a:t>
            </a:r>
            <a:endParaRPr lang="en-US" dirty="0">
              <a:solidFill>
                <a:schemeClr val="tx2"/>
              </a:solidFill>
            </a:endParaRPr>
          </a:p>
        </p:txBody>
      </p:sp>
      <p:sp>
        <p:nvSpPr>
          <p:cNvPr id="20" name="Line 20"/>
          <p:cNvSpPr>
            <a:spLocks noChangeShapeType="1"/>
          </p:cNvSpPr>
          <p:nvPr/>
        </p:nvSpPr>
        <p:spPr bwMode="auto">
          <a:xfrm flipH="1">
            <a:off x="2177845" y="2536621"/>
            <a:ext cx="1403555" cy="278376"/>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21" name="Rectangle 20"/>
          <p:cNvSpPr>
            <a:spLocks noChangeArrowheads="1"/>
          </p:cNvSpPr>
          <p:nvPr/>
        </p:nvSpPr>
        <p:spPr bwMode="auto">
          <a:xfrm>
            <a:off x="3486765" y="2362200"/>
            <a:ext cx="2286000" cy="533400"/>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dirty="0" smtClean="0">
                <a:solidFill>
                  <a:schemeClr val="tx2"/>
                </a:solidFill>
              </a:rPr>
              <a:t>return value</a:t>
            </a:r>
            <a:endParaRPr lang="en-US" dirty="0">
              <a:solidFill>
                <a:schemeClr val="tx2"/>
              </a:solidFill>
            </a:endParaRPr>
          </a:p>
        </p:txBody>
      </p:sp>
    </p:spTree>
    <p:extLst>
      <p:ext uri="{BB962C8B-B14F-4D97-AF65-F5344CB8AC3E}">
        <p14:creationId xmlns:p14="http://schemas.microsoft.com/office/powerpoint/2010/main" val="108713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Prototypes</a:t>
            </a:r>
            <a:endParaRPr lang="en-US" dirty="0"/>
          </a:p>
        </p:txBody>
      </p:sp>
      <p:sp>
        <p:nvSpPr>
          <p:cNvPr id="3" name="Content Placeholder 2"/>
          <p:cNvSpPr>
            <a:spLocks noGrp="1"/>
          </p:cNvSpPr>
          <p:nvPr>
            <p:ph idx="1"/>
          </p:nvPr>
        </p:nvSpPr>
        <p:spPr/>
        <p:txBody>
          <a:bodyPr/>
          <a:lstStyle/>
          <a:p>
            <a:r>
              <a:rPr lang="en-US" smtClean="0"/>
              <a:t>The (optional) line</a:t>
            </a:r>
          </a:p>
          <a:p>
            <a:pPr lvl="1"/>
            <a:r>
              <a:rPr lang="en-US" smtClean="0"/>
              <a:t>int add(int,int );</a:t>
            </a:r>
            <a:endParaRPr lang="en-US" dirty="0"/>
          </a:p>
          <a:p>
            <a:r>
              <a:rPr lang="en-US" smtClean="0"/>
              <a:t>is known as a prototype</a:t>
            </a:r>
          </a:p>
          <a:p>
            <a:r>
              <a:rPr lang="en-US" smtClean="0"/>
              <a:t>If the compiler meets a call to an unknown function it “guesses”</a:t>
            </a:r>
          </a:p>
          <a:p>
            <a:pPr lvl="1"/>
            <a:r>
              <a:rPr lang="en-US" smtClean="0"/>
              <a:t>Guess 1: the function returns an int, even if it doesn’t</a:t>
            </a:r>
          </a:p>
          <a:p>
            <a:pPr lvl="1"/>
            <a:r>
              <a:rPr lang="en-US" smtClean="0"/>
              <a:t>Guess 2: you have passed the correct number of parameters and made sure they are all of the correct type, even if you haven’t</a:t>
            </a:r>
          </a:p>
          <a:p>
            <a:r>
              <a:rPr lang="en-US" smtClean="0"/>
              <a:t>The prototype provides the compiler with important information about the return type and parameters</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64</a:t>
            </a:fld>
            <a:endParaRPr lang="en-US" dirty="0"/>
          </a:p>
        </p:txBody>
      </p:sp>
    </p:spTree>
    <p:extLst>
      <p:ext uri="{BB962C8B-B14F-4D97-AF65-F5344CB8AC3E}">
        <p14:creationId xmlns:p14="http://schemas.microsoft.com/office/powerpoint/2010/main" val="28689074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endParaRPr lang="en-US" dirty="0"/>
          </a:p>
        </p:txBody>
      </p:sp>
      <p:sp>
        <p:nvSpPr>
          <p:cNvPr id="3" name="Content Placeholder 2"/>
          <p:cNvSpPr>
            <a:spLocks noGrp="1"/>
          </p:cNvSpPr>
          <p:nvPr>
            <p:ph idx="1"/>
          </p:nvPr>
        </p:nvSpPr>
        <p:spPr/>
        <p:txBody>
          <a:bodyPr>
            <a:normAutofit/>
          </a:bodyPr>
          <a:lstStyle/>
          <a:p>
            <a:r>
              <a:rPr lang="en-US" dirty="0"/>
              <a:t>Global variables are created by placing the declaration outside all functions</a:t>
            </a:r>
          </a:p>
          <a:p>
            <a:r>
              <a:rPr lang="en-US" dirty="0"/>
              <a:t>They are placed in the data segment</a:t>
            </a:r>
          </a:p>
          <a:p>
            <a:r>
              <a:rPr lang="en-US" dirty="0"/>
              <a:t>Initial value: 0</a:t>
            </a:r>
          </a:p>
          <a:p>
            <a:r>
              <a:rPr lang="en-US" dirty="0" err="1"/>
              <a:t>Initialisation</a:t>
            </a:r>
            <a:r>
              <a:rPr lang="en-US" dirty="0"/>
              <a:t>: unnecessary if you like zeros</a:t>
            </a:r>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solidFill>
                  <a:prstClr val="black">
                    <a:tint val="75000"/>
                  </a:prstClr>
                </a:solidFill>
              </a:rPr>
              <a:pPr/>
              <a:t>65</a:t>
            </a:fld>
            <a:endParaRPr lang="en-US" dirty="0">
              <a:solidFill>
                <a:prstClr val="black">
                  <a:tint val="75000"/>
                </a:prstClr>
              </a:solidFill>
            </a:endParaRPr>
          </a:p>
        </p:txBody>
      </p:sp>
      <p:sp>
        <p:nvSpPr>
          <p:cNvPr id="6" name="Rectangle 5"/>
          <p:cNvSpPr/>
          <p:nvPr/>
        </p:nvSpPr>
        <p:spPr>
          <a:xfrm>
            <a:off x="735767" y="3429000"/>
            <a:ext cx="2286000" cy="2554545"/>
          </a:xfrm>
          <a:prstGeom prst="rect">
            <a:avLst/>
          </a:prstGeom>
        </p:spPr>
        <p:txBody>
          <a:bodyPr wrap="square">
            <a:spAutoFit/>
          </a:bodyPr>
          <a:lstStyle/>
          <a:p>
            <a:r>
              <a:rPr lang="en-US" sz="2000" dirty="0"/>
              <a:t>#include &lt;</a:t>
            </a:r>
            <a:r>
              <a:rPr lang="en-US" sz="2000" dirty="0" err="1"/>
              <a:t>stdio.h</a:t>
            </a:r>
            <a:r>
              <a:rPr lang="en-US" sz="2000" dirty="0"/>
              <a:t>&gt;</a:t>
            </a:r>
          </a:p>
          <a:p>
            <a:r>
              <a:rPr lang="en-US" sz="2000" dirty="0"/>
              <a:t>double d;</a:t>
            </a:r>
          </a:p>
          <a:p>
            <a:r>
              <a:rPr lang="en-US" sz="2000" dirty="0"/>
              <a:t>int main(void)</a:t>
            </a:r>
          </a:p>
          <a:p>
            <a:r>
              <a:rPr lang="en-US" sz="2000" dirty="0"/>
              <a:t>{</a:t>
            </a:r>
          </a:p>
          <a:p>
            <a:pPr lvl="1"/>
            <a:r>
              <a:rPr lang="en-US" sz="2000" dirty="0" err="1"/>
              <a:t>printf</a:t>
            </a:r>
            <a:r>
              <a:rPr lang="en-US" sz="2000" dirty="0"/>
              <a:t>(“%</a:t>
            </a:r>
            <a:r>
              <a:rPr lang="en-US" sz="2000" dirty="0" err="1"/>
              <a:t>d”,d</a:t>
            </a:r>
            <a:r>
              <a:rPr lang="en-US" sz="2000" dirty="0"/>
              <a:t>);</a:t>
            </a:r>
          </a:p>
          <a:p>
            <a:pPr lvl="1"/>
            <a:r>
              <a:rPr lang="en-US" sz="2000" dirty="0" smtClean="0"/>
              <a:t>foo();</a:t>
            </a:r>
          </a:p>
          <a:p>
            <a:pPr lvl="1"/>
            <a:r>
              <a:rPr lang="en-US" sz="2000" dirty="0" err="1"/>
              <a:t>printf</a:t>
            </a:r>
            <a:r>
              <a:rPr lang="en-US" sz="2000" dirty="0"/>
              <a:t>(“%</a:t>
            </a:r>
            <a:r>
              <a:rPr lang="en-US" sz="2000" dirty="0" err="1"/>
              <a:t>d”,d</a:t>
            </a:r>
            <a:r>
              <a:rPr lang="en-US" sz="2000" dirty="0"/>
              <a:t>);</a:t>
            </a:r>
          </a:p>
          <a:p>
            <a:r>
              <a:rPr lang="en-US" sz="2000" dirty="0" smtClean="0"/>
              <a:t>}</a:t>
            </a:r>
            <a:endParaRPr lang="en-US" sz="2000" dirty="0"/>
          </a:p>
        </p:txBody>
      </p:sp>
      <p:sp>
        <p:nvSpPr>
          <p:cNvPr id="8" name="Rectangle 7"/>
          <p:cNvSpPr/>
          <p:nvPr/>
        </p:nvSpPr>
        <p:spPr>
          <a:xfrm>
            <a:off x="3657600" y="3581400"/>
            <a:ext cx="4572000" cy="1323439"/>
          </a:xfrm>
          <a:prstGeom prst="rect">
            <a:avLst/>
          </a:prstGeom>
        </p:spPr>
        <p:txBody>
          <a:bodyPr>
            <a:spAutoFit/>
          </a:bodyPr>
          <a:lstStyle/>
          <a:p>
            <a:r>
              <a:rPr lang="en-US" sz="2000" dirty="0"/>
              <a:t>void foo(void)</a:t>
            </a:r>
          </a:p>
          <a:p>
            <a:r>
              <a:rPr lang="en-US" sz="2000" dirty="0"/>
              <a:t>{</a:t>
            </a:r>
          </a:p>
          <a:p>
            <a:r>
              <a:rPr lang="en-US" sz="2000" dirty="0"/>
              <a:t>	d++;</a:t>
            </a:r>
          </a:p>
          <a:p>
            <a:r>
              <a:rPr lang="en-US" sz="2000" dirty="0"/>
              <a:t>}</a:t>
            </a:r>
          </a:p>
        </p:txBody>
      </p:sp>
    </p:spTree>
    <p:extLst>
      <p:ext uri="{BB962C8B-B14F-4D97-AF65-F5344CB8AC3E}">
        <p14:creationId xmlns:p14="http://schemas.microsoft.com/office/powerpoint/2010/main" val="31018428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variables </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The static keyword instructs the compiler </a:t>
            </a:r>
            <a:r>
              <a:rPr lang="en-US" dirty="0" smtClean="0"/>
              <a:t>to place </a:t>
            </a:r>
            <a:r>
              <a:rPr lang="en-US" dirty="0"/>
              <a:t>a variable into the data </a:t>
            </a:r>
            <a:r>
              <a:rPr lang="en-US" dirty="0" smtClean="0"/>
              <a:t>segment</a:t>
            </a:r>
          </a:p>
          <a:p>
            <a:pPr marL="342900" indent="-342900">
              <a:buFont typeface="Arial" pitchFamily="34" charset="0"/>
              <a:buChar char="•"/>
            </a:pPr>
            <a:r>
              <a:rPr lang="en-US" dirty="0" smtClean="0"/>
              <a:t>The </a:t>
            </a:r>
            <a:r>
              <a:rPr lang="en-US" dirty="0"/>
              <a:t>data segment is </a:t>
            </a:r>
            <a:r>
              <a:rPr lang="en-US" i="1" dirty="0"/>
              <a:t>permanent </a:t>
            </a:r>
            <a:r>
              <a:rPr lang="en-US" dirty="0"/>
              <a:t>(</a:t>
            </a:r>
            <a:r>
              <a:rPr lang="en-US" dirty="0" smtClean="0"/>
              <a:t>static)</a:t>
            </a:r>
          </a:p>
          <a:p>
            <a:pPr marL="342900" indent="-342900">
              <a:buFont typeface="Arial" pitchFamily="34" charset="0"/>
              <a:buChar char="•"/>
            </a:pPr>
            <a:r>
              <a:rPr lang="en-US" dirty="0" smtClean="0"/>
              <a:t>A </a:t>
            </a:r>
            <a:r>
              <a:rPr lang="en-US" dirty="0"/>
              <a:t>value left in a static in one call to a </a:t>
            </a:r>
            <a:r>
              <a:rPr lang="en-US" dirty="0" smtClean="0"/>
              <a:t>function will </a:t>
            </a:r>
            <a:r>
              <a:rPr lang="en-US" dirty="0"/>
              <a:t>still be there at the next </a:t>
            </a:r>
            <a:r>
              <a:rPr lang="en-US" dirty="0" smtClean="0"/>
              <a:t>call</a:t>
            </a:r>
          </a:p>
          <a:p>
            <a:pPr marL="342900" indent="-342900">
              <a:buFont typeface="Arial" pitchFamily="34" charset="0"/>
              <a:buChar char="•"/>
            </a:pPr>
            <a:r>
              <a:rPr lang="en-US" dirty="0" smtClean="0"/>
              <a:t>Initial </a:t>
            </a:r>
            <a:r>
              <a:rPr lang="en-US" dirty="0"/>
              <a:t>value: </a:t>
            </a:r>
            <a:r>
              <a:rPr lang="en-US" dirty="0" smtClean="0"/>
              <a:t>0</a:t>
            </a:r>
          </a:p>
          <a:p>
            <a:pPr marL="342900" indent="-342900">
              <a:buFont typeface="Arial" pitchFamily="34" charset="0"/>
              <a:buChar char="•"/>
            </a:pPr>
            <a:r>
              <a:rPr lang="en-US" dirty="0" err="1" smtClean="0"/>
              <a:t>Initialisation</a:t>
            </a:r>
            <a:r>
              <a:rPr lang="en-US" dirty="0"/>
              <a:t>: unnecessary if you like zeros</a:t>
            </a:r>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solidFill>
                  <a:prstClr val="black">
                    <a:tint val="75000"/>
                  </a:prstClr>
                </a:solidFill>
              </a:rPr>
              <a:pPr/>
              <a:t>66</a:t>
            </a:fld>
            <a:endParaRPr lang="en-US" dirty="0">
              <a:solidFill>
                <a:prstClr val="black">
                  <a:tint val="75000"/>
                </a:prstClr>
              </a:solidFill>
            </a:endParaRPr>
          </a:p>
        </p:txBody>
      </p:sp>
      <p:sp>
        <p:nvSpPr>
          <p:cNvPr id="6" name="Rectangle 5"/>
          <p:cNvSpPr/>
          <p:nvPr/>
        </p:nvSpPr>
        <p:spPr>
          <a:xfrm>
            <a:off x="457200" y="4419600"/>
            <a:ext cx="4572000" cy="1631216"/>
          </a:xfrm>
          <a:prstGeom prst="rect">
            <a:avLst/>
          </a:prstGeom>
        </p:spPr>
        <p:txBody>
          <a:bodyPr>
            <a:spAutoFit/>
          </a:bodyPr>
          <a:lstStyle/>
          <a:p>
            <a:r>
              <a:rPr lang="en-US" sz="2000" dirty="0"/>
              <a:t>int </a:t>
            </a:r>
            <a:r>
              <a:rPr lang="en-US" sz="2000" dirty="0" err="1"/>
              <a:t>running_total</a:t>
            </a:r>
            <a:r>
              <a:rPr lang="en-US" sz="2000" dirty="0"/>
              <a:t>(void)</a:t>
            </a:r>
          </a:p>
          <a:p>
            <a:r>
              <a:rPr lang="en-US" sz="2000" dirty="0"/>
              <a:t>{</a:t>
            </a:r>
          </a:p>
          <a:p>
            <a:r>
              <a:rPr lang="en-US" sz="2000" dirty="0"/>
              <a:t>static int rows;</a:t>
            </a:r>
          </a:p>
          <a:p>
            <a:r>
              <a:rPr lang="en-US" sz="2000" dirty="0"/>
              <a:t>rows</a:t>
            </a:r>
            <a:r>
              <a:rPr lang="en-US" sz="2000" dirty="0" smtClean="0"/>
              <a:t>++;</a:t>
            </a:r>
          </a:p>
          <a:p>
            <a:r>
              <a:rPr lang="en-US" sz="2000" dirty="0"/>
              <a:t>}</a:t>
            </a:r>
          </a:p>
        </p:txBody>
      </p:sp>
      <p:sp>
        <p:nvSpPr>
          <p:cNvPr id="7" name="Rectangle 6"/>
          <p:cNvSpPr/>
          <p:nvPr/>
        </p:nvSpPr>
        <p:spPr>
          <a:xfrm>
            <a:off x="2623278" y="5085307"/>
            <a:ext cx="2710722" cy="923330"/>
          </a:xfrm>
          <a:prstGeom prst="rect">
            <a:avLst/>
          </a:prstGeom>
        </p:spPr>
        <p:txBody>
          <a:bodyPr wrap="square">
            <a:spAutoFit/>
          </a:bodyPr>
          <a:lstStyle/>
          <a:p>
            <a:pPr algn="ctr"/>
            <a:r>
              <a:rPr lang="en-US" b="1" dirty="0"/>
              <a:t>permanently allocated,</a:t>
            </a:r>
          </a:p>
          <a:p>
            <a:pPr algn="ctr"/>
            <a:r>
              <a:rPr lang="en-US" b="1" dirty="0"/>
              <a:t>but local to this</a:t>
            </a:r>
          </a:p>
          <a:p>
            <a:pPr algn="ctr"/>
            <a:r>
              <a:rPr lang="en-US" b="1" dirty="0"/>
              <a:t>function</a:t>
            </a:r>
            <a:endParaRPr lang="en-US" dirty="0"/>
          </a:p>
        </p:txBody>
      </p:sp>
      <p:cxnSp>
        <p:nvCxnSpPr>
          <p:cNvPr id="9" name="Straight Arrow Connector 8"/>
          <p:cNvCxnSpPr>
            <a:stCxn id="7" idx="1"/>
          </p:cNvCxnSpPr>
          <p:nvPr/>
        </p:nvCxnSpPr>
        <p:spPr>
          <a:xfrm flipH="1" flipV="1">
            <a:off x="2209800" y="5235208"/>
            <a:ext cx="413478" cy="311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1234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main</a:t>
            </a:r>
            <a:endParaRPr lang="en-US" dirty="0"/>
          </a:p>
        </p:txBody>
      </p:sp>
      <p:sp>
        <p:nvSpPr>
          <p:cNvPr id="3" name="Content Placeholder 2"/>
          <p:cNvSpPr>
            <a:spLocks noGrp="1"/>
          </p:cNvSpPr>
          <p:nvPr>
            <p:ph idx="1"/>
          </p:nvPr>
        </p:nvSpPr>
        <p:spPr/>
        <p:txBody>
          <a:bodyPr/>
          <a:lstStyle/>
          <a:p>
            <a:r>
              <a:rPr lang="en-US" dirty="0" smtClean="0"/>
              <a:t>int main(int </a:t>
            </a:r>
            <a:r>
              <a:rPr lang="en-US" dirty="0" err="1" smtClean="0"/>
              <a:t>argc,char</a:t>
            </a:r>
            <a:r>
              <a:rPr lang="en-US" dirty="0" smtClean="0"/>
              <a:t>**</a:t>
            </a:r>
            <a:r>
              <a:rPr lang="en-US" dirty="0" err="1" smtClean="0"/>
              <a:t>arg</a:t>
            </a:r>
            <a:r>
              <a:rPr lang="en-US" dirty="0" smtClean="0"/>
              <a:t>)//==&gt;   #arguments,  take it as pointer to pointer to char</a:t>
            </a:r>
            <a:endParaRPr lang="en-US" dirty="0"/>
          </a:p>
          <a:p>
            <a:r>
              <a:rPr lang="en-US" dirty="0" smtClean="0"/>
              <a:t>// it takes the program name  </a:t>
            </a:r>
          </a:p>
          <a:p>
            <a:r>
              <a:rPr lang="en-US" dirty="0" smtClean="0"/>
              <a:t>// then the parameters  separated by spaces   </a:t>
            </a:r>
          </a:p>
          <a:p>
            <a:r>
              <a:rPr lang="en-US" dirty="0" err="1" smtClean="0"/>
              <a:t>cal</a:t>
            </a:r>
            <a:r>
              <a:rPr lang="en-US" dirty="0" smtClean="0"/>
              <a:t> 5 + 4 </a:t>
            </a:r>
            <a:r>
              <a:rPr lang="en-US" dirty="0" smtClean="0">
                <a:sym typeface="Wingdings" pitchFamily="2" charset="2"/>
              </a:rPr>
              <a:t> </a:t>
            </a:r>
            <a:r>
              <a:rPr lang="en-US" dirty="0" smtClean="0"/>
              <a:t>4 arguments </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67</a:t>
            </a:fld>
            <a:endParaRPr lang="en-US" dirty="0"/>
          </a:p>
        </p:txBody>
      </p:sp>
      <p:sp>
        <p:nvSpPr>
          <p:cNvPr id="6" name="Rectangle 5"/>
          <p:cNvSpPr/>
          <p:nvPr/>
        </p:nvSpPr>
        <p:spPr>
          <a:xfrm>
            <a:off x="36786" y="3581400"/>
            <a:ext cx="9220200" cy="2308324"/>
          </a:xfrm>
          <a:prstGeom prst="rect">
            <a:avLst/>
          </a:prstGeom>
        </p:spPr>
        <p:txBody>
          <a:bodyPr wrap="square">
            <a:spAutoFit/>
          </a:bodyPr>
          <a:lstStyle/>
          <a:p>
            <a:r>
              <a:rPr lang="en-US" sz="2400" dirty="0"/>
              <a:t>For main int return </a:t>
            </a:r>
          </a:p>
          <a:p>
            <a:r>
              <a:rPr lang="en-US" sz="2400" dirty="0"/>
              <a:t>Return types </a:t>
            </a:r>
          </a:p>
          <a:p>
            <a:r>
              <a:rPr lang="en-US" sz="2400" dirty="0"/>
              <a:t>0 normal termination</a:t>
            </a:r>
          </a:p>
          <a:p>
            <a:r>
              <a:rPr lang="en-US" sz="2400" dirty="0"/>
              <a:t>1 up normal termination /cause  unknown</a:t>
            </a:r>
          </a:p>
          <a:p>
            <a:r>
              <a:rPr lang="en-US" sz="2400" dirty="0"/>
              <a:t>2 up normal termination /cause by i/o</a:t>
            </a:r>
          </a:p>
          <a:p>
            <a:r>
              <a:rPr lang="en-US" sz="2400" dirty="0"/>
              <a:t>3 up normal termination /cause by memo error</a:t>
            </a:r>
          </a:p>
        </p:txBody>
      </p:sp>
    </p:spTree>
    <p:extLst>
      <p:ext uri="{BB962C8B-B14F-4D97-AF65-F5344CB8AC3E}">
        <p14:creationId xmlns:p14="http://schemas.microsoft.com/office/powerpoint/2010/main" val="29790630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800" dirty="0"/>
              <a:t>Arrays</a:t>
            </a:r>
            <a:endParaRPr lang="en-US" dirty="0"/>
          </a:p>
        </p:txBody>
      </p:sp>
      <p:sp>
        <p:nvSpPr>
          <p:cNvPr id="9" name="Subtitle 8"/>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68</a:t>
            </a:fld>
            <a:endParaRPr lang="en-US" dirty="0"/>
          </a:p>
        </p:txBody>
      </p:sp>
    </p:spTree>
    <p:extLst>
      <p:ext uri="{BB962C8B-B14F-4D97-AF65-F5344CB8AC3E}">
        <p14:creationId xmlns:p14="http://schemas.microsoft.com/office/powerpoint/2010/main" val="247584511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a:t>
            </a:r>
            <a:endParaRPr lang="en-US" dirty="0"/>
          </a:p>
        </p:txBody>
      </p:sp>
      <p:sp>
        <p:nvSpPr>
          <p:cNvPr id="3" name="Content Placeholder 2"/>
          <p:cNvSpPr>
            <a:spLocks noGrp="1"/>
          </p:cNvSpPr>
          <p:nvPr>
            <p:ph idx="1"/>
          </p:nvPr>
        </p:nvSpPr>
        <p:spPr/>
        <p:txBody>
          <a:bodyPr>
            <a:normAutofit/>
          </a:bodyPr>
          <a:lstStyle/>
          <a:p>
            <a:pPr marL="342900" indent="-342900">
              <a:buFont typeface="Arial" pitchFamily="34" charset="0"/>
              <a:buChar char="•"/>
            </a:pPr>
            <a:r>
              <a:rPr lang="en-US" sz="2400" dirty="0"/>
              <a:t>A collection of similar variables</a:t>
            </a:r>
            <a:endParaRPr lang="en-US" sz="2400" dirty="0" smtClean="0"/>
          </a:p>
          <a:p>
            <a:pPr marL="342900" indent="-342900">
              <a:buFont typeface="Arial" pitchFamily="34" charset="0"/>
              <a:buChar char="•"/>
            </a:pPr>
            <a:r>
              <a:rPr lang="en-US" sz="2400" dirty="0"/>
              <a:t>Each element is of the same type </a:t>
            </a:r>
            <a:endParaRPr lang="en-US" sz="2400" dirty="0" smtClean="0"/>
          </a:p>
          <a:p>
            <a:pPr marL="342900" indent="-342900">
              <a:buFont typeface="Arial" pitchFamily="34" charset="0"/>
              <a:buChar char="•"/>
            </a:pPr>
            <a:r>
              <a:rPr lang="en-US" sz="2400" dirty="0"/>
              <a:t>Has a fixed, unchangeable size</a:t>
            </a:r>
            <a:endParaRPr lang="en-US" sz="2400" dirty="0" smtClean="0"/>
          </a:p>
          <a:p>
            <a:pPr marL="342900" indent="-342900">
              <a:buFont typeface="Arial" pitchFamily="34" charset="0"/>
              <a:buChar char="•"/>
            </a:pPr>
            <a:r>
              <a:rPr lang="en-US" sz="2400" dirty="0"/>
              <a:t>Accessing by index using [] </a:t>
            </a:r>
            <a:r>
              <a:rPr lang="en-US" sz="2400" dirty="0" err="1"/>
              <a:t>bracks</a:t>
            </a:r>
            <a:endParaRPr lang="en-US" sz="2400"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69</a:t>
            </a:fld>
            <a:endParaRPr lang="en-US"/>
          </a:p>
        </p:txBody>
      </p:sp>
      <p:sp>
        <p:nvSpPr>
          <p:cNvPr id="4" name="Footer Placeholder 3"/>
          <p:cNvSpPr>
            <a:spLocks noGrp="1"/>
          </p:cNvSpPr>
          <p:nvPr>
            <p:ph type="ftr" sz="quarter" idx="11"/>
          </p:nvPr>
        </p:nvSpPr>
        <p:spPr/>
        <p:txBody>
          <a:bodyPr/>
          <a:lstStyle/>
          <a:p>
            <a:r>
              <a:rPr lang="en-US" smtClean="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endParaRPr lang="en-US"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ndParaRPr>
          </a:p>
        </p:txBody>
      </p:sp>
    </p:spTree>
    <p:extLst>
      <p:ext uri="{BB962C8B-B14F-4D97-AF65-F5344CB8AC3E}">
        <p14:creationId xmlns:p14="http://schemas.microsoft.com/office/powerpoint/2010/main" val="3486248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“Memory”?</a:t>
            </a:r>
            <a:endParaRPr lang="en-US" dirty="0"/>
          </a:p>
        </p:txBody>
      </p:sp>
      <p:sp>
        <p:nvSpPr>
          <p:cNvPr id="3" name="Content Placeholder 2"/>
          <p:cNvSpPr>
            <a:spLocks noGrp="1"/>
          </p:cNvSpPr>
          <p:nvPr>
            <p:ph idx="1"/>
          </p:nvPr>
        </p:nvSpPr>
        <p:spPr>
          <a:xfrm>
            <a:off x="457200" y="1600200"/>
            <a:ext cx="5486400" cy="4525963"/>
          </a:xfrm>
        </p:spPr>
        <p:txBody>
          <a:bodyPr/>
          <a:lstStyle/>
          <a:p>
            <a:r>
              <a:rPr lang="en-US" smtClean="0"/>
              <a:t>Memory is like a big table of numbered slots where bytes can be stored.</a:t>
            </a:r>
          </a:p>
          <a:p>
            <a:pPr eaLnBrk="0" hangingPunct="0">
              <a:spcBef>
                <a:spcPct val="0"/>
              </a:spcBef>
            </a:pPr>
            <a:r>
              <a:rPr lang="en-US" smtClean="0"/>
              <a:t>The number of a slot is its </a:t>
            </a:r>
            <a:r>
              <a:rPr lang="en-US" dirty="0">
                <a:solidFill>
                  <a:srgbClr val="FF0000"/>
                </a:solidFill>
              </a:rPr>
              <a:t>Address.</a:t>
            </a:r>
          </a:p>
          <a:p>
            <a:pPr eaLnBrk="0" hangingPunct="0">
              <a:spcBef>
                <a:spcPct val="0"/>
              </a:spcBef>
            </a:pPr>
            <a:r>
              <a:rPr lang="en-US" smtClean="0"/>
              <a:t>One byte </a:t>
            </a:r>
            <a:r>
              <a:rPr lang="en-US" dirty="0">
                <a:solidFill>
                  <a:srgbClr val="FF0000"/>
                </a:solidFill>
              </a:rPr>
              <a:t>Value</a:t>
            </a:r>
            <a:r>
              <a:rPr lang="en-US" smtClean="0"/>
              <a:t> can be stored in each slot.</a:t>
            </a:r>
            <a:endParaRPr lang="en-US" dirty="0"/>
          </a:p>
          <a:p>
            <a:r>
              <a:rPr lang="en-US" smtClean="0"/>
              <a:t>Some “logical” data values span more than one slot, like the character string “Hello\n”</a:t>
            </a:r>
          </a:p>
          <a:p>
            <a:endParaRPr lang="en-US" dirty="0"/>
          </a:p>
        </p:txBody>
      </p:sp>
      <p:sp>
        <p:nvSpPr>
          <p:cNvPr id="8" name="Slide Number Placeholder 7"/>
          <p:cNvSpPr>
            <a:spLocks noGrp="1"/>
          </p:cNvSpPr>
          <p:nvPr>
            <p:ph type="sldNum" sz="quarter" idx="12"/>
          </p:nvPr>
        </p:nvSpPr>
        <p:spPr/>
        <p:txBody>
          <a:bodyPr/>
          <a:lstStyle/>
          <a:p>
            <a:fld id="{8786C6BC-55CD-4DA7-A85D-0461BDA2E211}" type="slidenum">
              <a:rPr lang="en-US" smtClean="0"/>
              <a:pPr/>
              <a:t>7</a:t>
            </a:fld>
            <a:endParaRPr lang="en-US"/>
          </a:p>
        </p:txBody>
      </p:sp>
      <p:pic>
        <p:nvPicPr>
          <p:cNvPr id="4" name="table"/>
          <p:cNvPicPr>
            <a:picLocks noChangeAspect="1"/>
          </p:cNvPicPr>
          <p:nvPr/>
        </p:nvPicPr>
        <p:blipFill>
          <a:blip r:embed="rId3"/>
          <a:stretch>
            <a:fillRect/>
          </a:stretch>
        </p:blipFill>
        <p:spPr>
          <a:xfrm>
            <a:off x="6858000" y="899160"/>
            <a:ext cx="1981200" cy="5120640"/>
          </a:xfrm>
          <a:prstGeom prst="rect">
            <a:avLst/>
          </a:prstGeom>
        </p:spPr>
      </p:pic>
      <p:sp>
        <p:nvSpPr>
          <p:cNvPr id="5" name="Rectangle 4"/>
          <p:cNvSpPr>
            <a:spLocks noChangeArrowheads="1"/>
          </p:cNvSpPr>
          <p:nvPr/>
        </p:nvSpPr>
        <p:spPr bwMode="auto">
          <a:xfrm>
            <a:off x="6400800" y="2667000"/>
            <a:ext cx="533400" cy="381000"/>
          </a:xfrm>
          <a:prstGeom prst="rect">
            <a:avLst/>
          </a:prstGeom>
          <a:solidFill>
            <a:srgbClr val="FFFFDD"/>
          </a:solidFill>
          <a:ln w="28575">
            <a:solidFill>
              <a:schemeClr val="tx1"/>
            </a:solidFill>
            <a:miter lim="800000"/>
            <a:headEnd/>
            <a:tailEnd/>
          </a:ln>
          <a:effectLst/>
        </p:spPr>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sz="1400" dirty="0">
                <a:solidFill>
                  <a:schemeClr val="tx2"/>
                </a:solidFill>
              </a:rPr>
              <a:t>72?</a:t>
            </a:r>
          </a:p>
        </p:txBody>
      </p:sp>
    </p:spTree>
    <p:extLst>
      <p:ext uri="{BB962C8B-B14F-4D97-AF65-F5344CB8AC3E}">
        <p14:creationId xmlns:p14="http://schemas.microsoft.com/office/powerpoint/2010/main" val="36836868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a:t>
            </a:r>
            <a:endParaRPr lang="en-US" dirty="0"/>
          </a:p>
        </p:txBody>
      </p:sp>
      <p:sp>
        <p:nvSpPr>
          <p:cNvPr id="3" name="Content Placeholder 2"/>
          <p:cNvSpPr>
            <a:spLocks noGrp="1"/>
          </p:cNvSpPr>
          <p:nvPr>
            <p:ph idx="1"/>
          </p:nvPr>
        </p:nvSpPr>
        <p:spPr/>
        <p:txBody>
          <a:bodyPr/>
          <a:lstStyle/>
          <a:p>
            <a:r>
              <a:rPr lang="en-US" smtClean="0"/>
              <a:t>Declaration</a:t>
            </a:r>
          </a:p>
          <a:p>
            <a:r>
              <a:rPr lang="en-US" smtClean="0"/>
              <a:t>data_type Array_Name[Array_Size];</a:t>
            </a:r>
          </a:p>
          <a:p>
            <a:r>
              <a:rPr lang="en-US" smtClean="0"/>
              <a:t>example,</a:t>
            </a:r>
          </a:p>
          <a:p>
            <a:r>
              <a:rPr lang="en-US" smtClean="0"/>
              <a:t>int arr_int[3];</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70</a:t>
            </a:fld>
            <a:endParaRPr lang="en-US"/>
          </a:p>
        </p:txBody>
      </p:sp>
      <p:sp>
        <p:nvSpPr>
          <p:cNvPr id="4" name="Footer Placeholder 3"/>
          <p:cNvSpPr>
            <a:spLocks noGrp="1"/>
          </p:cNvSpPr>
          <p:nvPr>
            <p:ph type="ftr" sz="quarter" idx="11"/>
          </p:nvPr>
        </p:nvSpPr>
        <p:spPr/>
        <p:txBody>
          <a:bodyPr/>
          <a:lstStyle/>
          <a:p>
            <a:r>
              <a:rPr lang="en-US" smtClean="0"/>
              <a:t>www.embeddedFab.com</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3662471332"/>
              </p:ext>
            </p:extLst>
          </p:nvPr>
        </p:nvGraphicFramePr>
        <p:xfrm>
          <a:off x="5867399" y="890905"/>
          <a:ext cx="3306305" cy="4104640"/>
        </p:xfrm>
        <a:graphic>
          <a:graphicData uri="http://schemas.openxmlformats.org/drawingml/2006/table">
            <a:tbl>
              <a:tblPr firstRow="1" bandRow="1">
                <a:tableStyleId>{7E9639D4-E3E2-4D34-9284-5A2195B3D0D7}</a:tableStyleId>
              </a:tblPr>
              <a:tblGrid>
                <a:gridCol w="1447801"/>
                <a:gridCol w="990600"/>
                <a:gridCol w="867904"/>
              </a:tblGrid>
              <a:tr h="370840">
                <a:tc>
                  <a:txBody>
                    <a:bodyPr/>
                    <a:lstStyle/>
                    <a:p>
                      <a:r>
                        <a:rPr lang="en-US" sz="2000" dirty="0" smtClean="0">
                          <a:solidFill>
                            <a:sysClr val="windowText" lastClr="000000"/>
                          </a:solidFill>
                        </a:rPr>
                        <a:t>symbol</a:t>
                      </a:r>
                      <a:endParaRPr lang="en-US" sz="2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000" dirty="0" err="1" smtClean="0">
                          <a:solidFill>
                            <a:sysClr val="windowText" lastClr="000000"/>
                          </a:solidFill>
                        </a:rPr>
                        <a:t>Addr</a:t>
                      </a:r>
                      <a:r>
                        <a:rPr lang="en-US" sz="2000" baseline="0" dirty="0" smtClean="0">
                          <a:solidFill>
                            <a:sysClr val="windowText" lastClr="000000"/>
                          </a:solidFill>
                        </a:rPr>
                        <a:t> </a:t>
                      </a:r>
                      <a:endParaRPr lang="en-US" sz="2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000" dirty="0" smtClean="0">
                          <a:solidFill>
                            <a:sysClr val="windowText" lastClr="000000"/>
                          </a:solidFill>
                        </a:rPr>
                        <a:t>Value</a:t>
                      </a:r>
                      <a:r>
                        <a:rPr lang="en-US" sz="2000" baseline="0" dirty="0" smtClean="0">
                          <a:solidFill>
                            <a:sysClr val="windowText" lastClr="000000"/>
                          </a:solidFill>
                        </a:rPr>
                        <a:t> </a:t>
                      </a:r>
                      <a:endParaRPr lang="en-US" sz="2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800" dirty="0" err="1" smtClean="0"/>
                        <a:t>arr_int</a:t>
                      </a:r>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4</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arr_int</a:t>
                      </a:r>
                      <a:r>
                        <a:rPr lang="en-US" sz="18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6</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7</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arr_int</a:t>
                      </a:r>
                      <a:r>
                        <a:rPr lang="en-US" sz="1800" dirty="0" smtClean="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8</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444829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a:t>
            </a:r>
            <a:endParaRPr lang="en-US" dirty="0"/>
          </a:p>
        </p:txBody>
      </p:sp>
      <p:sp>
        <p:nvSpPr>
          <p:cNvPr id="3" name="Content Placeholder 2"/>
          <p:cNvSpPr>
            <a:spLocks noGrp="1"/>
          </p:cNvSpPr>
          <p:nvPr>
            <p:ph idx="1"/>
          </p:nvPr>
        </p:nvSpPr>
        <p:spPr/>
        <p:txBody>
          <a:bodyPr>
            <a:normAutofit/>
          </a:bodyPr>
          <a:lstStyle/>
          <a:p>
            <a:r>
              <a:rPr lang="en-US" dirty="0" smtClean="0"/>
              <a:t>Declaration and </a:t>
            </a:r>
            <a:r>
              <a:rPr lang="en-US" dirty="0" err="1" smtClean="0"/>
              <a:t>init</a:t>
            </a:r>
            <a:endParaRPr lang="en-US" dirty="0" smtClean="0"/>
          </a:p>
          <a:p>
            <a:r>
              <a:rPr lang="en-US" dirty="0" smtClean="0"/>
              <a:t>data-type Array-Name[Array-Size];</a:t>
            </a:r>
          </a:p>
          <a:p>
            <a:r>
              <a:rPr lang="en-US" dirty="0" smtClean="0"/>
              <a:t>example,</a:t>
            </a:r>
          </a:p>
          <a:p>
            <a:r>
              <a:rPr lang="en-US" dirty="0" smtClean="0"/>
              <a:t>int </a:t>
            </a:r>
            <a:r>
              <a:rPr lang="en-US" dirty="0" err="1" smtClean="0"/>
              <a:t>arr_int</a:t>
            </a:r>
            <a:r>
              <a:rPr lang="en-US" dirty="0" smtClean="0"/>
              <a:t>[3]={1,2,3};</a:t>
            </a:r>
          </a:p>
          <a:p>
            <a:r>
              <a:rPr lang="en-US" dirty="0" smtClean="0"/>
              <a:t>Or</a:t>
            </a:r>
          </a:p>
          <a:p>
            <a:r>
              <a:rPr lang="en-US" dirty="0" smtClean="0"/>
              <a:t>int </a:t>
            </a:r>
            <a:r>
              <a:rPr lang="en-US" dirty="0" err="1" smtClean="0"/>
              <a:t>arr_int</a:t>
            </a:r>
            <a:r>
              <a:rPr lang="en-US" dirty="0" smtClean="0"/>
              <a:t>[3];</a:t>
            </a:r>
          </a:p>
          <a:p>
            <a:r>
              <a:rPr lang="en-US" dirty="0" err="1" smtClean="0"/>
              <a:t>arr_int</a:t>
            </a:r>
            <a:r>
              <a:rPr lang="en-US" dirty="0" smtClean="0"/>
              <a:t>[0]=1; </a:t>
            </a:r>
          </a:p>
          <a:p>
            <a:r>
              <a:rPr lang="en-US" dirty="0" err="1" smtClean="0"/>
              <a:t>arr_int</a:t>
            </a:r>
            <a:r>
              <a:rPr lang="en-US" dirty="0" smtClean="0"/>
              <a:t>[1]=2;</a:t>
            </a:r>
          </a:p>
          <a:p>
            <a:r>
              <a:rPr lang="en-US" dirty="0" err="1" smtClean="0"/>
              <a:t>arr_int</a:t>
            </a:r>
            <a:r>
              <a:rPr lang="en-US" dirty="0" smtClean="0"/>
              <a:t>[2]=3;</a:t>
            </a:r>
          </a:p>
          <a:p>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71</a:t>
            </a:fld>
            <a:endParaRPr lang="en-US"/>
          </a:p>
        </p:txBody>
      </p:sp>
      <p:sp>
        <p:nvSpPr>
          <p:cNvPr id="4" name="Footer Placeholder 3"/>
          <p:cNvSpPr>
            <a:spLocks noGrp="1"/>
          </p:cNvSpPr>
          <p:nvPr>
            <p:ph type="ftr" sz="quarter" idx="11"/>
          </p:nvPr>
        </p:nvSpPr>
        <p:spPr/>
        <p:txBody>
          <a:bodyPr/>
          <a:lstStyle/>
          <a:p>
            <a:r>
              <a:rPr lang="en-US" smtClean="0"/>
              <a:t>www.embeddedFab.com</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1325508354"/>
              </p:ext>
            </p:extLst>
          </p:nvPr>
        </p:nvGraphicFramePr>
        <p:xfrm>
          <a:off x="5867399" y="890905"/>
          <a:ext cx="3306305" cy="4358640"/>
        </p:xfrm>
        <a:graphic>
          <a:graphicData uri="http://schemas.openxmlformats.org/drawingml/2006/table">
            <a:tbl>
              <a:tblPr firstRow="1" bandRow="1">
                <a:tableStyleId>{7E9639D4-E3E2-4D34-9284-5A2195B3D0D7}</a:tableStyleId>
              </a:tblPr>
              <a:tblGrid>
                <a:gridCol w="1447801"/>
                <a:gridCol w="990600"/>
                <a:gridCol w="867904"/>
              </a:tblGrid>
              <a:tr h="370840">
                <a:tc>
                  <a:txBody>
                    <a:bodyPr/>
                    <a:lstStyle/>
                    <a:p>
                      <a:r>
                        <a:rPr lang="en-US" sz="2000" dirty="0" smtClean="0">
                          <a:solidFill>
                            <a:sysClr val="windowText" lastClr="000000"/>
                          </a:solidFill>
                        </a:rPr>
                        <a:t>symbol</a:t>
                      </a:r>
                      <a:endParaRPr lang="en-US" sz="2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000" dirty="0" err="1" smtClean="0">
                          <a:solidFill>
                            <a:sysClr val="windowText" lastClr="000000"/>
                          </a:solidFill>
                        </a:rPr>
                        <a:t>Addr</a:t>
                      </a:r>
                      <a:r>
                        <a:rPr lang="en-US" sz="2000" baseline="0" dirty="0" smtClean="0">
                          <a:solidFill>
                            <a:sysClr val="windowText" lastClr="000000"/>
                          </a:solidFill>
                        </a:rPr>
                        <a:t> </a:t>
                      </a:r>
                      <a:endParaRPr lang="en-US" sz="2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000" dirty="0" smtClean="0">
                          <a:solidFill>
                            <a:sysClr val="windowText" lastClr="000000"/>
                          </a:solidFill>
                        </a:rPr>
                        <a:t>Value</a:t>
                      </a:r>
                      <a:r>
                        <a:rPr lang="en-US" sz="2000" baseline="0" dirty="0" smtClean="0">
                          <a:solidFill>
                            <a:sysClr val="windowText" lastClr="000000"/>
                          </a:solidFill>
                        </a:rPr>
                        <a:t> </a:t>
                      </a:r>
                      <a:endParaRPr lang="en-US" sz="2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3</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t>arr_int</a:t>
                      </a:r>
                      <a:r>
                        <a:rPr lang="en-US" sz="2000" dirty="0" smtClean="0"/>
                        <a:t>[0]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arr_int</a:t>
                      </a:r>
                      <a:r>
                        <a:rPr lang="en-US" sz="20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arr_int</a:t>
                      </a:r>
                      <a:r>
                        <a:rPr lang="en-US" sz="2000" dirty="0" smtClean="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3</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4267200" y="2839392"/>
            <a:ext cx="1032975" cy="461665"/>
          </a:xfrm>
          <a:prstGeom prst="rect">
            <a:avLst/>
          </a:prstGeom>
        </p:spPr>
        <p:txBody>
          <a:bodyPr wrap="none">
            <a:spAutoFit/>
          </a:bodyPr>
          <a:lstStyle/>
          <a:p>
            <a:r>
              <a:rPr lang="en-US" sz="2400" dirty="0" err="1"/>
              <a:t>arr_int</a:t>
            </a:r>
            <a:endParaRPr lang="en-US" sz="2400" dirty="0"/>
          </a:p>
        </p:txBody>
      </p:sp>
      <p:cxnSp>
        <p:nvCxnSpPr>
          <p:cNvPr id="9" name="Straight Arrow Connector 8"/>
          <p:cNvCxnSpPr>
            <a:stCxn id="7" idx="3"/>
            <a:endCxn id="6" idx="1"/>
          </p:cNvCxnSpPr>
          <p:nvPr/>
        </p:nvCxnSpPr>
        <p:spPr>
          <a:xfrm>
            <a:off x="5300175" y="3070225"/>
            <a:ext cx="5672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4667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Left Arrow 26"/>
          <p:cNvSpPr/>
          <p:nvPr/>
        </p:nvSpPr>
        <p:spPr>
          <a:xfrm flipH="1">
            <a:off x="3352800" y="5688013"/>
            <a:ext cx="457200" cy="484187"/>
          </a:xfrm>
          <a:prstGeom prst="leftArrow">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endParaRPr lang="en-US" dirty="0"/>
          </a:p>
        </p:txBody>
      </p:sp>
      <p:sp>
        <p:nvSpPr>
          <p:cNvPr id="6147" name="Title 1"/>
          <p:cNvSpPr>
            <a:spLocks noGrp="1"/>
          </p:cNvSpPr>
          <p:nvPr>
            <p:ph type="title"/>
          </p:nvPr>
        </p:nvSpPr>
        <p:spPr/>
        <p:txBody>
          <a:bodyPr>
            <a:normAutofit fontScale="90000"/>
          </a:bodyPr>
          <a:lstStyle/>
          <a:p>
            <a:r>
              <a:rPr lang="en-US" smtClean="0"/>
              <a:t>How array works</a:t>
            </a:r>
            <a:r>
              <a:rPr lang="en-US"/>
              <a:t>?</a:t>
            </a:r>
            <a:r>
              <a:rPr lang="en-US" sz="2400"/>
              <a:t>(one dimensional) cont.</a:t>
            </a:r>
            <a:endParaRPr lang="en-US" smtClean="0"/>
          </a:p>
        </p:txBody>
      </p:sp>
      <p:sp>
        <p:nvSpPr>
          <p:cNvPr id="2" name="Content Placeholder 1"/>
          <p:cNvSpPr>
            <a:spLocks noGrp="1"/>
          </p:cNvSpPr>
          <p:nvPr>
            <p:ph idx="1"/>
          </p:nvPr>
        </p:nvSpPr>
        <p:spPr/>
        <p:txBody>
          <a:bodyPr/>
          <a:lstStyle/>
          <a:p>
            <a:endParaRPr lang="en-US"/>
          </a:p>
        </p:txBody>
      </p:sp>
      <p:sp>
        <p:nvSpPr>
          <p:cNvPr id="19" name="Flowchart: Alternate Process 18"/>
          <p:cNvSpPr/>
          <p:nvPr/>
        </p:nvSpPr>
        <p:spPr>
          <a:xfrm>
            <a:off x="6629400" y="1676400"/>
            <a:ext cx="2133600" cy="381000"/>
          </a:xfrm>
          <a:prstGeom prst="flowChartAlternateProcess">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rtl="1">
              <a:lnSpc>
                <a:spcPct val="71000"/>
              </a:lnSpc>
              <a:buClr>
                <a:srgbClr val="000000"/>
              </a:buClr>
              <a:buSzPct val="100000"/>
              <a:buFont typeface="Arial" charset="0"/>
              <a:buNone/>
              <a:defRPr/>
            </a:pPr>
            <a:r>
              <a:rPr lang="en-US" b="1" dirty="0">
                <a:solidFill>
                  <a:schemeClr val="tx1"/>
                </a:solidFill>
                <a:latin typeface="Calibri" pitchFamily="34" charset="0"/>
              </a:rPr>
              <a:t>  Random Access</a:t>
            </a:r>
            <a:endParaRPr lang="en-US" dirty="0">
              <a:solidFill>
                <a:schemeClr val="tx1"/>
              </a:solidFill>
              <a:latin typeface="Calibri" pitchFamily="34" charset="0"/>
            </a:endParaRPr>
          </a:p>
        </p:txBody>
      </p:sp>
      <p:sp>
        <p:nvSpPr>
          <p:cNvPr id="20" name="Flowchart: Alternate Process 19"/>
          <p:cNvSpPr/>
          <p:nvPr/>
        </p:nvSpPr>
        <p:spPr>
          <a:xfrm>
            <a:off x="6629400" y="2133600"/>
            <a:ext cx="2133600" cy="1295400"/>
          </a:xfrm>
          <a:prstGeom prst="flowChartAlternateProcess">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rtl="1">
              <a:lnSpc>
                <a:spcPct val="71000"/>
              </a:lnSpc>
              <a:buClr>
                <a:srgbClr val="000000"/>
              </a:buClr>
              <a:buSzPct val="100000"/>
              <a:buFont typeface="Arial" charset="0"/>
              <a:buNone/>
              <a:defRPr/>
            </a:pPr>
            <a:r>
              <a:rPr lang="en-US" b="1" dirty="0">
                <a:solidFill>
                  <a:schemeClr val="tx1"/>
                </a:solidFill>
                <a:latin typeface="Calibri" pitchFamily="34" charset="0"/>
              </a:rPr>
              <a:t>Index</a:t>
            </a:r>
            <a:endParaRPr lang="en-US" dirty="0">
              <a:solidFill>
                <a:schemeClr val="tx1"/>
              </a:solidFill>
              <a:latin typeface="Calibri" pitchFamily="34" charset="0"/>
            </a:endParaRPr>
          </a:p>
          <a:p>
            <a:pPr rtl="1">
              <a:lnSpc>
                <a:spcPct val="71000"/>
              </a:lnSpc>
              <a:buClr>
                <a:srgbClr val="000000"/>
              </a:buClr>
              <a:buSzPct val="100000"/>
              <a:buFont typeface="Arial" charset="0"/>
              <a:buNone/>
              <a:defRPr/>
            </a:pPr>
            <a:endParaRPr lang="en-US" dirty="0">
              <a:solidFill>
                <a:schemeClr val="tx1"/>
              </a:solidFill>
              <a:latin typeface="Calibri" pitchFamily="34" charset="0"/>
            </a:endParaRPr>
          </a:p>
          <a:p>
            <a:pPr rtl="1">
              <a:lnSpc>
                <a:spcPct val="71000"/>
              </a:lnSpc>
              <a:buClr>
                <a:srgbClr val="000000"/>
              </a:buClr>
              <a:buSzPct val="100000"/>
              <a:buFont typeface="Arial" charset="0"/>
              <a:buNone/>
              <a:defRPr/>
            </a:pPr>
            <a:r>
              <a:rPr lang="en-US" dirty="0">
                <a:solidFill>
                  <a:schemeClr val="tx1"/>
                </a:solidFill>
                <a:latin typeface="Calibri" pitchFamily="34" charset="0"/>
              </a:rPr>
              <a:t>An integer number used to access specific element for reading/writing</a:t>
            </a:r>
          </a:p>
        </p:txBody>
      </p:sp>
      <p:sp>
        <p:nvSpPr>
          <p:cNvPr id="24" name="Rectangle 23"/>
          <p:cNvSpPr/>
          <p:nvPr/>
        </p:nvSpPr>
        <p:spPr bwMode="auto">
          <a:xfrm>
            <a:off x="4038600" y="51054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26" name="Rectangle 25"/>
          <p:cNvSpPr/>
          <p:nvPr/>
        </p:nvSpPr>
        <p:spPr bwMode="auto">
          <a:xfrm>
            <a:off x="4038600" y="45720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28" name="Rectangle 27"/>
          <p:cNvSpPr/>
          <p:nvPr/>
        </p:nvSpPr>
        <p:spPr bwMode="auto">
          <a:xfrm>
            <a:off x="4038600" y="40386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0" name="Rectangle 29"/>
          <p:cNvSpPr/>
          <p:nvPr/>
        </p:nvSpPr>
        <p:spPr bwMode="auto">
          <a:xfrm>
            <a:off x="4038600" y="35052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2" name="Rectangle 31"/>
          <p:cNvSpPr/>
          <p:nvPr/>
        </p:nvSpPr>
        <p:spPr bwMode="auto">
          <a:xfrm>
            <a:off x="4038600" y="29718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4" name="Rectangle 33"/>
          <p:cNvSpPr/>
          <p:nvPr/>
        </p:nvSpPr>
        <p:spPr bwMode="auto">
          <a:xfrm>
            <a:off x="4038600" y="24384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6" name="Rectangle 35"/>
          <p:cNvSpPr/>
          <p:nvPr/>
        </p:nvSpPr>
        <p:spPr bwMode="auto">
          <a:xfrm>
            <a:off x="4038600" y="19050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7" name="Flowchart: Alternate Process 36"/>
          <p:cNvSpPr/>
          <p:nvPr/>
        </p:nvSpPr>
        <p:spPr>
          <a:xfrm>
            <a:off x="304800" y="1676400"/>
            <a:ext cx="1752600" cy="304800"/>
          </a:xfrm>
          <a:prstGeom prst="flowChartAlternateProcess">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en-US" sz="2000" b="1" dirty="0">
                <a:solidFill>
                  <a:schemeClr val="tx1"/>
                </a:solidFill>
                <a:latin typeface="Calibri" pitchFamily="34" charset="0"/>
              </a:rPr>
              <a:t>Write</a:t>
            </a:r>
          </a:p>
        </p:txBody>
      </p:sp>
      <p:sp>
        <p:nvSpPr>
          <p:cNvPr id="38" name="TextBox 37"/>
          <p:cNvSpPr txBox="1"/>
          <p:nvPr/>
        </p:nvSpPr>
        <p:spPr>
          <a:xfrm>
            <a:off x="228600" y="1295400"/>
            <a:ext cx="1609725" cy="288925"/>
          </a:xfrm>
          <a:prstGeom prst="rect">
            <a:avLst/>
          </a:prstGeom>
          <a:noFill/>
        </p:spPr>
        <p:txBody>
          <a:bodyPr wrap="none">
            <a:spAutoFit/>
          </a:bodyPr>
          <a:lstStyle/>
          <a:p>
            <a:pPr algn="r" rtl="1">
              <a:lnSpc>
                <a:spcPct val="71000"/>
              </a:lnSpc>
              <a:buClr>
                <a:srgbClr val="000000"/>
              </a:buClr>
              <a:buSzPct val="100000"/>
              <a:buFont typeface="Arial" charset="0"/>
              <a:buNone/>
              <a:defRPr/>
            </a:pPr>
            <a:r>
              <a:rPr lang="en-US" b="1" dirty="0">
                <a:solidFill>
                  <a:schemeClr val="accent4"/>
                </a:solidFill>
                <a:latin typeface="+mn-lt"/>
              </a:rPr>
              <a:t>Operations</a:t>
            </a:r>
          </a:p>
        </p:txBody>
      </p:sp>
      <p:sp>
        <p:nvSpPr>
          <p:cNvPr id="39" name="Flowchart: Alternate Process 38"/>
          <p:cNvSpPr/>
          <p:nvPr/>
        </p:nvSpPr>
        <p:spPr>
          <a:xfrm>
            <a:off x="304800" y="2057400"/>
            <a:ext cx="1752600" cy="304800"/>
          </a:xfrm>
          <a:prstGeom prst="flowChartAlternateProcess">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en-US" sz="2000" b="1" dirty="0">
                <a:solidFill>
                  <a:schemeClr val="tx1"/>
                </a:solidFill>
                <a:latin typeface="Calibri" pitchFamily="34" charset="0"/>
              </a:rPr>
              <a:t>Read</a:t>
            </a:r>
            <a:endParaRPr lang="en-US" sz="2000" b="1" dirty="0">
              <a:solidFill>
                <a:schemeClr val="bg1"/>
              </a:solidFill>
              <a:latin typeface="Calibri" pitchFamily="34" charset="0"/>
            </a:endParaRPr>
          </a:p>
        </p:txBody>
      </p:sp>
      <p:sp>
        <p:nvSpPr>
          <p:cNvPr id="74" name="Rounded Rectangle 73"/>
          <p:cNvSpPr/>
          <p:nvPr/>
        </p:nvSpPr>
        <p:spPr>
          <a:xfrm>
            <a:off x="3352800" y="45720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p>
        </p:txBody>
      </p:sp>
      <p:sp>
        <p:nvSpPr>
          <p:cNvPr id="75" name="Rounded Rectangle 74"/>
          <p:cNvSpPr/>
          <p:nvPr/>
        </p:nvSpPr>
        <p:spPr>
          <a:xfrm>
            <a:off x="3352800" y="40386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p>
        </p:txBody>
      </p:sp>
      <p:sp>
        <p:nvSpPr>
          <p:cNvPr id="76" name="Rounded Rectangle 75"/>
          <p:cNvSpPr/>
          <p:nvPr/>
        </p:nvSpPr>
        <p:spPr>
          <a:xfrm>
            <a:off x="3352800" y="35052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77" name="Rounded Rectangle 76"/>
          <p:cNvSpPr/>
          <p:nvPr/>
        </p:nvSpPr>
        <p:spPr>
          <a:xfrm>
            <a:off x="3352800" y="29718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p>
        </p:txBody>
      </p:sp>
      <p:sp>
        <p:nvSpPr>
          <p:cNvPr id="78" name="Rounded Rectangle 77"/>
          <p:cNvSpPr/>
          <p:nvPr/>
        </p:nvSpPr>
        <p:spPr>
          <a:xfrm>
            <a:off x="3352800" y="24384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p>
        </p:txBody>
      </p:sp>
      <p:sp>
        <p:nvSpPr>
          <p:cNvPr id="79" name="Rounded Rectangle 78"/>
          <p:cNvSpPr/>
          <p:nvPr/>
        </p:nvSpPr>
        <p:spPr>
          <a:xfrm>
            <a:off x="3352800" y="19050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p>
        </p:txBody>
      </p:sp>
      <p:sp>
        <p:nvSpPr>
          <p:cNvPr id="81" name="TextBox 80"/>
          <p:cNvSpPr txBox="1"/>
          <p:nvPr/>
        </p:nvSpPr>
        <p:spPr>
          <a:xfrm>
            <a:off x="6492875" y="1295400"/>
            <a:ext cx="1370013" cy="288925"/>
          </a:xfrm>
          <a:prstGeom prst="rect">
            <a:avLst/>
          </a:prstGeom>
          <a:noFill/>
        </p:spPr>
        <p:txBody>
          <a:bodyPr wrap="none">
            <a:spAutoFit/>
          </a:bodyPr>
          <a:lstStyle/>
          <a:p>
            <a:pPr algn="r" rtl="1">
              <a:lnSpc>
                <a:spcPct val="71000"/>
              </a:lnSpc>
              <a:buClr>
                <a:srgbClr val="000000"/>
              </a:buClr>
              <a:buSzPct val="100000"/>
              <a:buFont typeface="Arial" charset="0"/>
              <a:buNone/>
              <a:defRPr/>
            </a:pPr>
            <a:r>
              <a:rPr lang="en-US" b="1" dirty="0">
                <a:solidFill>
                  <a:schemeClr val="accent4"/>
                </a:solidFill>
                <a:latin typeface="+mn-lt"/>
              </a:rPr>
              <a:t>Concepts</a:t>
            </a:r>
          </a:p>
        </p:txBody>
      </p:sp>
      <p:sp>
        <p:nvSpPr>
          <p:cNvPr id="25" name="Rounded Rectangle 24"/>
          <p:cNvSpPr/>
          <p:nvPr/>
        </p:nvSpPr>
        <p:spPr>
          <a:xfrm>
            <a:off x="4114800" y="51816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p>
        </p:txBody>
      </p:sp>
      <p:sp>
        <p:nvSpPr>
          <p:cNvPr id="29" name="Rounded Rectangle 28"/>
          <p:cNvSpPr/>
          <p:nvPr/>
        </p:nvSpPr>
        <p:spPr>
          <a:xfrm>
            <a:off x="4114800" y="46482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
            </a:r>
          </a:p>
        </p:txBody>
      </p:sp>
      <p:sp>
        <p:nvSpPr>
          <p:cNvPr id="31" name="Rounded Rectangle 30"/>
          <p:cNvSpPr/>
          <p:nvPr/>
        </p:nvSpPr>
        <p:spPr>
          <a:xfrm>
            <a:off x="4114800" y="41148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a:t>
            </a:r>
          </a:p>
        </p:txBody>
      </p:sp>
      <p:sp>
        <p:nvSpPr>
          <p:cNvPr id="33" name="Rounded Rectangle 32"/>
          <p:cNvSpPr/>
          <p:nvPr/>
        </p:nvSpPr>
        <p:spPr>
          <a:xfrm>
            <a:off x="4114800" y="35814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5" name="Rounded Rectangle 34"/>
          <p:cNvSpPr/>
          <p:nvPr/>
        </p:nvSpPr>
        <p:spPr>
          <a:xfrm>
            <a:off x="4114800" y="30480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a:t>
            </a:r>
          </a:p>
        </p:txBody>
      </p:sp>
      <p:sp>
        <p:nvSpPr>
          <p:cNvPr id="42" name="Rounded Rectangle 41"/>
          <p:cNvSpPr/>
          <p:nvPr/>
        </p:nvSpPr>
        <p:spPr>
          <a:xfrm>
            <a:off x="4114800" y="25146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a:t>
            </a:r>
          </a:p>
        </p:txBody>
      </p:sp>
      <p:sp>
        <p:nvSpPr>
          <p:cNvPr id="43" name="Rounded Rectangle 42"/>
          <p:cNvSpPr/>
          <p:nvPr/>
        </p:nvSpPr>
        <p:spPr>
          <a:xfrm>
            <a:off x="4114800" y="19812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4" name="Rectangle 43"/>
          <p:cNvSpPr/>
          <p:nvPr/>
        </p:nvSpPr>
        <p:spPr bwMode="auto">
          <a:xfrm>
            <a:off x="304800" y="3733800"/>
            <a:ext cx="2133600" cy="304800"/>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en-GB" sz="1200" dirty="0">
                <a:solidFill>
                  <a:schemeClr val="tx1"/>
                </a:solidFill>
                <a:latin typeface="Courier New" pitchFamily="49" charset="0"/>
                <a:cs typeface="Courier New" pitchFamily="49" charset="0"/>
              </a:rPr>
              <a:t>Array[0]='A';</a:t>
            </a:r>
            <a:endParaRPr lang="en-US" sz="1200" dirty="0">
              <a:solidFill>
                <a:schemeClr val="tx1"/>
              </a:solidFill>
              <a:latin typeface="Courier New" pitchFamily="49" charset="0"/>
              <a:cs typeface="Courier New" pitchFamily="49" charset="0"/>
            </a:endParaRPr>
          </a:p>
        </p:txBody>
      </p:sp>
      <p:sp>
        <p:nvSpPr>
          <p:cNvPr id="45" name="Rectangle 44"/>
          <p:cNvSpPr/>
          <p:nvPr/>
        </p:nvSpPr>
        <p:spPr bwMode="auto">
          <a:xfrm>
            <a:off x="304800" y="4038600"/>
            <a:ext cx="2133600" cy="304800"/>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en-GB" sz="1200" dirty="0">
                <a:solidFill>
                  <a:schemeClr val="tx1"/>
                </a:solidFill>
                <a:latin typeface="Courier New" pitchFamily="49" charset="0"/>
                <a:cs typeface="Courier New" pitchFamily="49" charset="0"/>
              </a:rPr>
              <a:t>Array[4]='B';</a:t>
            </a:r>
            <a:endParaRPr lang="en-US" sz="1200" dirty="0">
              <a:solidFill>
                <a:schemeClr val="tx1"/>
              </a:solidFill>
              <a:latin typeface="Courier New" pitchFamily="49" charset="0"/>
              <a:cs typeface="Courier New" pitchFamily="49" charset="0"/>
            </a:endParaRPr>
          </a:p>
        </p:txBody>
      </p:sp>
      <p:sp>
        <p:nvSpPr>
          <p:cNvPr id="46" name="Rectangle 45"/>
          <p:cNvSpPr/>
          <p:nvPr/>
        </p:nvSpPr>
        <p:spPr bwMode="auto">
          <a:xfrm>
            <a:off x="304800" y="4343400"/>
            <a:ext cx="2133600" cy="304800"/>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en-GB" sz="1200" dirty="0">
                <a:solidFill>
                  <a:schemeClr val="tx1"/>
                </a:solidFill>
                <a:latin typeface="Courier New" pitchFamily="49" charset="0"/>
                <a:cs typeface="Courier New" pitchFamily="49" charset="0"/>
              </a:rPr>
              <a:t>Array[2]='C</a:t>
            </a:r>
            <a:r>
              <a:rPr lang="en-GB" sz="1200" b="1" dirty="0">
                <a:solidFill>
                  <a:schemeClr val="tx1"/>
                </a:solidFill>
                <a:latin typeface="Calibri" pitchFamily="34" charset="0"/>
              </a:rPr>
              <a:t>';</a:t>
            </a:r>
            <a:endParaRPr lang="en-US" sz="1200" b="1" dirty="0">
              <a:solidFill>
                <a:schemeClr val="tx1"/>
              </a:solidFill>
              <a:latin typeface="Calibri" pitchFamily="34" charset="0"/>
            </a:endParaRPr>
          </a:p>
        </p:txBody>
      </p:sp>
      <p:sp>
        <p:nvSpPr>
          <p:cNvPr id="47" name="Rectangle 46"/>
          <p:cNvSpPr/>
          <p:nvPr/>
        </p:nvSpPr>
        <p:spPr bwMode="auto">
          <a:xfrm>
            <a:off x="304800" y="4648200"/>
            <a:ext cx="2133600" cy="304800"/>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en-GB" sz="1200" b="1" dirty="0">
                <a:solidFill>
                  <a:schemeClr val="tx1"/>
                </a:solidFill>
                <a:latin typeface="Calibri" pitchFamily="34" charset="0"/>
              </a:rPr>
              <a:t>...</a:t>
            </a:r>
            <a:endParaRPr lang="en-US" sz="1200" b="1" dirty="0">
              <a:solidFill>
                <a:schemeClr val="tx1"/>
              </a:solidFill>
              <a:latin typeface="Calibri" pitchFamily="34" charset="0"/>
            </a:endParaRPr>
          </a:p>
        </p:txBody>
      </p:sp>
      <p:sp>
        <p:nvSpPr>
          <p:cNvPr id="73" name="Rounded Rectangle 72"/>
          <p:cNvSpPr/>
          <p:nvPr/>
        </p:nvSpPr>
        <p:spPr>
          <a:xfrm>
            <a:off x="3352800" y="51054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0</a:t>
            </a:r>
          </a:p>
        </p:txBody>
      </p:sp>
      <p:sp>
        <p:nvSpPr>
          <p:cNvPr id="4" name="Footer Placeholder 3"/>
          <p:cNvSpPr>
            <a:spLocks noGrp="1"/>
          </p:cNvSpPr>
          <p:nvPr>
            <p:ph type="ftr" sz="quarter" idx="11"/>
          </p:nvPr>
        </p:nvSpPr>
        <p:spPr/>
        <p:txBody>
          <a:bodyPr/>
          <a:lstStyle/>
          <a:p>
            <a:r>
              <a:rPr lang="en-US" smtClean="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endParaRPr lang="en-US"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ndParaRPr>
          </a:p>
        </p:txBody>
      </p:sp>
      <p:sp>
        <p:nvSpPr>
          <p:cNvPr id="5" name="Slide Number Placeholder 4"/>
          <p:cNvSpPr>
            <a:spLocks noGrp="1"/>
          </p:cNvSpPr>
          <p:nvPr>
            <p:ph type="sldNum" sz="quarter" idx="12"/>
          </p:nvPr>
        </p:nvSpPr>
        <p:spPr/>
        <p:txBody>
          <a:bodyPr/>
          <a:lstStyle/>
          <a:p>
            <a:fld id="{8786C6BC-55CD-4DA7-A85D-0461BDA2E211}" type="slidenum">
              <a:rPr lang="en-US" smtClean="0">
                <a:solidFill>
                  <a:prstClr val="black">
                    <a:tint val="75000"/>
                  </a:prstClr>
                </a:solidFill>
              </a:rPr>
              <a:pPr/>
              <a:t>72</a:t>
            </a:fld>
            <a:endParaRPr lang="en-US" dirty="0">
              <a:solidFill>
                <a:prstClr val="black">
                  <a:tint val="75000"/>
                </a:prstClr>
              </a:solidFill>
            </a:endParaRPr>
          </a:p>
        </p:txBody>
      </p:sp>
    </p:spTree>
    <p:extLst>
      <p:ext uri="{BB962C8B-B14F-4D97-AF65-F5344CB8AC3E}">
        <p14:creationId xmlns:p14="http://schemas.microsoft.com/office/powerpoint/2010/main" val="403772822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4" presetClass="path" presetSubtype="0" accel="50000" decel="50000" fill="hold" grpId="0" nodeType="clickEffect">
                                  <p:stCondLst>
                                    <p:cond delay="0"/>
                                  </p:stCondLst>
                                  <p:childTnLst>
                                    <p:animMotion origin="layout" path="M 3.33333E-6 -3.33333E-6 L 3.33333E-6 -0.0868 " pathEditMode="relative" rAng="0" ptsTypes="AA">
                                      <p:cBhvr>
                                        <p:cTn id="12" dur="500" fill="hold"/>
                                        <p:tgtEl>
                                          <p:spTgt spid="27"/>
                                        </p:tgtEl>
                                        <p:attrNameLst>
                                          <p:attrName>ppt_x</p:attrName>
                                          <p:attrName>ppt_y</p:attrName>
                                        </p:attrNameLst>
                                      </p:cBhvr>
                                      <p:rCtr x="0" y="-4400"/>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4" presetClass="path" presetSubtype="0" accel="50000" decel="50000" fill="hold" grpId="1" nodeType="clickEffect">
                                  <p:stCondLst>
                                    <p:cond delay="0"/>
                                  </p:stCondLst>
                                  <p:childTnLst>
                                    <p:animMotion origin="layout" path="M 3.33333E-6 -0.0868 L 3.33333E-6 -0.39791 " pathEditMode="relative" rAng="0" ptsTypes="AA">
                                      <p:cBhvr>
                                        <p:cTn id="26" dur="500" fill="hold"/>
                                        <p:tgtEl>
                                          <p:spTgt spid="27"/>
                                        </p:tgtEl>
                                        <p:attrNameLst>
                                          <p:attrName>ppt_x</p:attrName>
                                          <p:attrName>ppt_y</p:attrName>
                                        </p:attrNameLst>
                                      </p:cBhvr>
                                      <p:rCtr x="0" y="-1560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linds(horizontal)">
                                      <p:cBhvr>
                                        <p:cTn id="31" dur="500"/>
                                        <p:tgtEl>
                                          <p:spTgt spid="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linds(horizontal)">
                                      <p:cBhvr>
                                        <p:cTn id="36" dur="500"/>
                                        <p:tgtEl>
                                          <p:spTgt spid="4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path" presetSubtype="0" accel="50000" decel="50000" fill="hold" grpId="2" nodeType="clickEffect">
                                  <p:stCondLst>
                                    <p:cond delay="0"/>
                                  </p:stCondLst>
                                  <p:childTnLst>
                                    <p:animMotion origin="layout" path="M 3.33333E-6 -0.39791 L 3.33333E-6 -0.24236 " pathEditMode="relative" rAng="0" ptsTypes="AA">
                                      <p:cBhvr>
                                        <p:cTn id="40" dur="500" fill="hold"/>
                                        <p:tgtEl>
                                          <p:spTgt spid="27"/>
                                        </p:tgtEl>
                                        <p:attrNameLst>
                                          <p:attrName>ppt_x</p:attrName>
                                          <p:attrName>ppt_y</p:attrName>
                                        </p:attrNameLst>
                                      </p:cBhvr>
                                      <p:rCtr x="0" y="7800"/>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blinds(horizontal)">
                                      <p:cBhvr>
                                        <p:cTn id="45" dur="500"/>
                                        <p:tgtEl>
                                          <p:spTgt spid="3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blinds(horizontal)">
                                      <p:cBhvr>
                                        <p:cTn id="50" dur="500"/>
                                        <p:tgtEl>
                                          <p:spTgt spid="4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64" presetClass="path" presetSubtype="0" accel="50000" decel="50000" fill="hold" grpId="3" nodeType="clickEffect">
                                  <p:stCondLst>
                                    <p:cond delay="0"/>
                                  </p:stCondLst>
                                  <p:childTnLst>
                                    <p:animMotion origin="layout" path="M 3.33333E-6 -0.24236 L 3.33333E-6 -0.55347 " pathEditMode="relative" rAng="0" ptsTypes="AA">
                                      <p:cBhvr>
                                        <p:cTn id="54" dur="500" fill="hold"/>
                                        <p:tgtEl>
                                          <p:spTgt spid="27"/>
                                        </p:tgtEl>
                                        <p:attrNameLst>
                                          <p:attrName>ppt_x</p:attrName>
                                          <p:attrName>ppt_y</p:attrName>
                                        </p:attrNameLst>
                                      </p:cBhvr>
                                      <p:rCtr x="0" y="-15600"/>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blinds(horizontal)">
                                      <p:cBhvr>
                                        <p:cTn id="59" dur="500"/>
                                        <p:tgtEl>
                                          <p:spTgt spid="43"/>
                                        </p:tgtEl>
                                      </p:cBhvr>
                                    </p:animEffect>
                                  </p:childTnLst>
                                </p:cTn>
                              </p:par>
                              <p:par>
                                <p:cTn id="60" presetID="3" presetClass="entr" presetSubtype="1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blinds(horizontal)">
                                      <p:cBhvr>
                                        <p:cTn id="62" dur="500"/>
                                        <p:tgtEl>
                                          <p:spTgt spid="42"/>
                                        </p:tgtEl>
                                      </p:cBhvr>
                                    </p:animEffect>
                                  </p:childTnLst>
                                </p:cTn>
                              </p:par>
                              <p:par>
                                <p:cTn id="63" presetID="3" presetClass="entr" presetSubtype="1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par>
                                <p:cTn id="66" presetID="3" presetClass="entr" presetSubtype="10" fill="hold"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blinds(horizontal)">
                                      <p:cBhvr>
                                        <p:cTn id="6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44" grpId="0" animBg="1"/>
      <p:bldP spid="45" grpId="0" animBg="1"/>
      <p:bldP spid="46" grpId="0" animBg="1"/>
      <p:bldP spid="4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Left Arrow 26"/>
          <p:cNvSpPr/>
          <p:nvPr/>
        </p:nvSpPr>
        <p:spPr>
          <a:xfrm flipH="1">
            <a:off x="3352800" y="5688013"/>
            <a:ext cx="457200" cy="484187"/>
          </a:xfrm>
          <a:prstGeom prst="leftArrow">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endParaRPr lang="en-US" dirty="0"/>
          </a:p>
        </p:txBody>
      </p:sp>
      <p:sp>
        <p:nvSpPr>
          <p:cNvPr id="7171" name="Title 1"/>
          <p:cNvSpPr>
            <a:spLocks noGrp="1"/>
          </p:cNvSpPr>
          <p:nvPr>
            <p:ph type="title"/>
          </p:nvPr>
        </p:nvSpPr>
        <p:spPr>
          <a:xfrm>
            <a:off x="381000" y="41275"/>
            <a:ext cx="8763000" cy="1360488"/>
          </a:xfrm>
        </p:spPr>
        <p:txBody>
          <a:bodyPr>
            <a:normAutofit/>
          </a:bodyPr>
          <a:lstStyle/>
          <a:p>
            <a:r>
              <a:rPr lang="en-US" smtClean="0"/>
              <a:t>How array works</a:t>
            </a:r>
            <a:r>
              <a:rPr lang="en-US"/>
              <a:t>?</a:t>
            </a:r>
            <a:r>
              <a:rPr lang="en-US" sz="2400"/>
              <a:t>(one dimensional) cont.</a:t>
            </a:r>
            <a:endParaRPr lang="en-US" smtClean="0"/>
          </a:p>
        </p:txBody>
      </p:sp>
      <p:sp>
        <p:nvSpPr>
          <p:cNvPr id="19" name="Flowchart: Alternate Process 18"/>
          <p:cNvSpPr/>
          <p:nvPr/>
        </p:nvSpPr>
        <p:spPr>
          <a:xfrm>
            <a:off x="6629400" y="1676400"/>
            <a:ext cx="2133600" cy="381000"/>
          </a:xfrm>
          <a:prstGeom prst="flowChartAlternateProcess">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rtl="1">
              <a:lnSpc>
                <a:spcPct val="71000"/>
              </a:lnSpc>
              <a:buClr>
                <a:srgbClr val="000000"/>
              </a:buClr>
              <a:buSzPct val="100000"/>
              <a:buFont typeface="Arial" charset="0"/>
              <a:buNone/>
              <a:defRPr/>
            </a:pPr>
            <a:r>
              <a:rPr lang="en-US" b="1" dirty="0">
                <a:solidFill>
                  <a:schemeClr val="tx1"/>
                </a:solidFill>
                <a:latin typeface="Calibri" pitchFamily="34" charset="0"/>
              </a:rPr>
              <a:t>  Random Access</a:t>
            </a:r>
            <a:endParaRPr lang="en-US" dirty="0">
              <a:solidFill>
                <a:schemeClr val="tx1"/>
              </a:solidFill>
              <a:latin typeface="Calibri" pitchFamily="34" charset="0"/>
            </a:endParaRPr>
          </a:p>
        </p:txBody>
      </p:sp>
      <p:sp>
        <p:nvSpPr>
          <p:cNvPr id="20" name="Flowchart: Alternate Process 19"/>
          <p:cNvSpPr/>
          <p:nvPr/>
        </p:nvSpPr>
        <p:spPr>
          <a:xfrm>
            <a:off x="6629400" y="2133600"/>
            <a:ext cx="2133600" cy="1295400"/>
          </a:xfrm>
          <a:prstGeom prst="flowChartAlternateProcess">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rtl="1">
              <a:lnSpc>
                <a:spcPct val="71000"/>
              </a:lnSpc>
              <a:buClr>
                <a:srgbClr val="000000"/>
              </a:buClr>
              <a:buSzPct val="100000"/>
              <a:buFont typeface="Arial" charset="0"/>
              <a:buNone/>
              <a:defRPr/>
            </a:pPr>
            <a:r>
              <a:rPr lang="en-US" b="1" dirty="0">
                <a:solidFill>
                  <a:schemeClr val="tx1"/>
                </a:solidFill>
                <a:latin typeface="Calibri" pitchFamily="34" charset="0"/>
              </a:rPr>
              <a:t>Index</a:t>
            </a:r>
            <a:endParaRPr lang="en-US" dirty="0">
              <a:solidFill>
                <a:schemeClr val="tx1"/>
              </a:solidFill>
              <a:latin typeface="Calibri" pitchFamily="34" charset="0"/>
            </a:endParaRPr>
          </a:p>
          <a:p>
            <a:pPr rtl="1">
              <a:lnSpc>
                <a:spcPct val="71000"/>
              </a:lnSpc>
              <a:buClr>
                <a:srgbClr val="000000"/>
              </a:buClr>
              <a:buSzPct val="100000"/>
              <a:buFont typeface="Arial" charset="0"/>
              <a:buNone/>
              <a:defRPr/>
            </a:pPr>
            <a:endParaRPr lang="en-US" dirty="0">
              <a:solidFill>
                <a:schemeClr val="tx1"/>
              </a:solidFill>
              <a:latin typeface="Calibri" pitchFamily="34" charset="0"/>
            </a:endParaRPr>
          </a:p>
          <a:p>
            <a:pPr rtl="1">
              <a:lnSpc>
                <a:spcPct val="71000"/>
              </a:lnSpc>
              <a:buClr>
                <a:srgbClr val="000000"/>
              </a:buClr>
              <a:buSzPct val="100000"/>
              <a:buFont typeface="Arial" charset="0"/>
              <a:buNone/>
              <a:defRPr/>
            </a:pPr>
            <a:r>
              <a:rPr lang="en-US" dirty="0">
                <a:solidFill>
                  <a:schemeClr val="tx1"/>
                </a:solidFill>
                <a:latin typeface="Calibri" pitchFamily="34" charset="0"/>
              </a:rPr>
              <a:t>An integer number used to access specific element for reading/writing</a:t>
            </a:r>
          </a:p>
        </p:txBody>
      </p:sp>
      <p:sp>
        <p:nvSpPr>
          <p:cNvPr id="24" name="Rectangle 23"/>
          <p:cNvSpPr/>
          <p:nvPr/>
        </p:nvSpPr>
        <p:spPr bwMode="auto">
          <a:xfrm>
            <a:off x="4038600" y="51054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26" name="Rectangle 25"/>
          <p:cNvSpPr/>
          <p:nvPr/>
        </p:nvSpPr>
        <p:spPr bwMode="auto">
          <a:xfrm>
            <a:off x="4038600" y="45720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28" name="Rectangle 27"/>
          <p:cNvSpPr/>
          <p:nvPr/>
        </p:nvSpPr>
        <p:spPr bwMode="auto">
          <a:xfrm>
            <a:off x="4038600" y="40386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0" name="Rectangle 29"/>
          <p:cNvSpPr/>
          <p:nvPr/>
        </p:nvSpPr>
        <p:spPr bwMode="auto">
          <a:xfrm>
            <a:off x="4038600" y="35052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2" name="Rectangle 31"/>
          <p:cNvSpPr/>
          <p:nvPr/>
        </p:nvSpPr>
        <p:spPr bwMode="auto">
          <a:xfrm>
            <a:off x="4038600" y="29718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4" name="Rectangle 33"/>
          <p:cNvSpPr/>
          <p:nvPr/>
        </p:nvSpPr>
        <p:spPr bwMode="auto">
          <a:xfrm>
            <a:off x="4038600" y="24384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6" name="Rectangle 35"/>
          <p:cNvSpPr/>
          <p:nvPr/>
        </p:nvSpPr>
        <p:spPr bwMode="auto">
          <a:xfrm>
            <a:off x="4038600" y="1905000"/>
            <a:ext cx="8382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7" name="Flowchart: Alternate Process 36"/>
          <p:cNvSpPr/>
          <p:nvPr/>
        </p:nvSpPr>
        <p:spPr>
          <a:xfrm>
            <a:off x="304800" y="1676400"/>
            <a:ext cx="1752600" cy="304800"/>
          </a:xfrm>
          <a:prstGeom prst="flowChartAlternateProcess">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en-US" sz="2000" b="1" dirty="0">
                <a:solidFill>
                  <a:schemeClr val="tx1"/>
                </a:solidFill>
                <a:latin typeface="Calibri" pitchFamily="34" charset="0"/>
              </a:rPr>
              <a:t>Write</a:t>
            </a:r>
          </a:p>
        </p:txBody>
      </p:sp>
      <p:sp>
        <p:nvSpPr>
          <p:cNvPr id="38" name="TextBox 37"/>
          <p:cNvSpPr txBox="1"/>
          <p:nvPr/>
        </p:nvSpPr>
        <p:spPr>
          <a:xfrm>
            <a:off x="228600" y="1295400"/>
            <a:ext cx="1609725" cy="288925"/>
          </a:xfrm>
          <a:prstGeom prst="rect">
            <a:avLst/>
          </a:prstGeom>
          <a:noFill/>
        </p:spPr>
        <p:txBody>
          <a:bodyPr wrap="none">
            <a:spAutoFit/>
          </a:bodyPr>
          <a:lstStyle/>
          <a:p>
            <a:pPr algn="r" rtl="1">
              <a:lnSpc>
                <a:spcPct val="71000"/>
              </a:lnSpc>
              <a:buClr>
                <a:srgbClr val="000000"/>
              </a:buClr>
              <a:buSzPct val="100000"/>
              <a:buFont typeface="Arial" charset="0"/>
              <a:buNone/>
              <a:defRPr/>
            </a:pPr>
            <a:r>
              <a:rPr lang="en-US" b="1" dirty="0">
                <a:solidFill>
                  <a:schemeClr val="accent4"/>
                </a:solidFill>
                <a:latin typeface="+mn-lt"/>
              </a:rPr>
              <a:t>Operations</a:t>
            </a:r>
          </a:p>
        </p:txBody>
      </p:sp>
      <p:sp>
        <p:nvSpPr>
          <p:cNvPr id="39" name="Flowchart: Alternate Process 38"/>
          <p:cNvSpPr/>
          <p:nvPr/>
        </p:nvSpPr>
        <p:spPr>
          <a:xfrm>
            <a:off x="304800" y="2057400"/>
            <a:ext cx="1752600" cy="304800"/>
          </a:xfrm>
          <a:prstGeom prst="flowChartAlternateProcess">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en-US" sz="2000" b="1" dirty="0">
                <a:solidFill>
                  <a:schemeClr val="tx1"/>
                </a:solidFill>
                <a:latin typeface="Calibri" pitchFamily="34" charset="0"/>
              </a:rPr>
              <a:t>Read</a:t>
            </a:r>
            <a:endParaRPr lang="en-US" sz="2000" b="1" dirty="0">
              <a:solidFill>
                <a:schemeClr val="bg1"/>
              </a:solidFill>
              <a:latin typeface="Calibri" pitchFamily="34" charset="0"/>
            </a:endParaRPr>
          </a:p>
        </p:txBody>
      </p:sp>
      <p:sp>
        <p:nvSpPr>
          <p:cNvPr id="74" name="Rounded Rectangle 73"/>
          <p:cNvSpPr/>
          <p:nvPr/>
        </p:nvSpPr>
        <p:spPr>
          <a:xfrm>
            <a:off x="3352800" y="45720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p>
        </p:txBody>
      </p:sp>
      <p:sp>
        <p:nvSpPr>
          <p:cNvPr id="75" name="Rounded Rectangle 74"/>
          <p:cNvSpPr/>
          <p:nvPr/>
        </p:nvSpPr>
        <p:spPr>
          <a:xfrm>
            <a:off x="3352800" y="40386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p>
        </p:txBody>
      </p:sp>
      <p:sp>
        <p:nvSpPr>
          <p:cNvPr id="76" name="Rounded Rectangle 75"/>
          <p:cNvSpPr/>
          <p:nvPr/>
        </p:nvSpPr>
        <p:spPr>
          <a:xfrm>
            <a:off x="3352800" y="35052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77" name="Rounded Rectangle 76"/>
          <p:cNvSpPr/>
          <p:nvPr/>
        </p:nvSpPr>
        <p:spPr>
          <a:xfrm>
            <a:off x="3352800" y="29718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p>
        </p:txBody>
      </p:sp>
      <p:sp>
        <p:nvSpPr>
          <p:cNvPr id="78" name="Rounded Rectangle 77"/>
          <p:cNvSpPr/>
          <p:nvPr/>
        </p:nvSpPr>
        <p:spPr>
          <a:xfrm>
            <a:off x="3352800" y="24384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p>
        </p:txBody>
      </p:sp>
      <p:sp>
        <p:nvSpPr>
          <p:cNvPr id="79" name="Rounded Rectangle 78"/>
          <p:cNvSpPr/>
          <p:nvPr/>
        </p:nvSpPr>
        <p:spPr>
          <a:xfrm>
            <a:off x="3352800" y="19050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p>
        </p:txBody>
      </p:sp>
      <p:sp>
        <p:nvSpPr>
          <p:cNvPr id="81" name="TextBox 80"/>
          <p:cNvSpPr txBox="1"/>
          <p:nvPr/>
        </p:nvSpPr>
        <p:spPr>
          <a:xfrm>
            <a:off x="6492875" y="1295400"/>
            <a:ext cx="1370013" cy="288925"/>
          </a:xfrm>
          <a:prstGeom prst="rect">
            <a:avLst/>
          </a:prstGeom>
          <a:noFill/>
        </p:spPr>
        <p:txBody>
          <a:bodyPr wrap="none">
            <a:spAutoFit/>
          </a:bodyPr>
          <a:lstStyle/>
          <a:p>
            <a:pPr algn="r" rtl="1">
              <a:lnSpc>
                <a:spcPct val="71000"/>
              </a:lnSpc>
              <a:buClr>
                <a:srgbClr val="000000"/>
              </a:buClr>
              <a:buSzPct val="100000"/>
              <a:buFont typeface="Arial" charset="0"/>
              <a:buNone/>
              <a:defRPr/>
            </a:pPr>
            <a:r>
              <a:rPr lang="en-US" b="1" dirty="0">
                <a:solidFill>
                  <a:schemeClr val="accent4"/>
                </a:solidFill>
                <a:latin typeface="+mn-lt"/>
              </a:rPr>
              <a:t>Concepts</a:t>
            </a:r>
          </a:p>
        </p:txBody>
      </p:sp>
      <p:sp>
        <p:nvSpPr>
          <p:cNvPr id="25" name="Rounded Rectangle 24"/>
          <p:cNvSpPr/>
          <p:nvPr/>
        </p:nvSpPr>
        <p:spPr>
          <a:xfrm>
            <a:off x="4114800" y="51816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p>
        </p:txBody>
      </p:sp>
      <p:sp>
        <p:nvSpPr>
          <p:cNvPr id="29" name="Rounded Rectangle 28"/>
          <p:cNvSpPr/>
          <p:nvPr/>
        </p:nvSpPr>
        <p:spPr>
          <a:xfrm>
            <a:off x="4114800" y="46482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
            </a:r>
          </a:p>
        </p:txBody>
      </p:sp>
      <p:sp>
        <p:nvSpPr>
          <p:cNvPr id="31" name="Rounded Rectangle 30"/>
          <p:cNvSpPr/>
          <p:nvPr/>
        </p:nvSpPr>
        <p:spPr>
          <a:xfrm>
            <a:off x="4114800" y="41148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a:t>
            </a:r>
          </a:p>
        </p:txBody>
      </p:sp>
      <p:sp>
        <p:nvSpPr>
          <p:cNvPr id="33" name="Rounded Rectangle 32"/>
          <p:cNvSpPr/>
          <p:nvPr/>
        </p:nvSpPr>
        <p:spPr>
          <a:xfrm>
            <a:off x="4114800" y="35814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5" name="Rounded Rectangle 34"/>
          <p:cNvSpPr/>
          <p:nvPr/>
        </p:nvSpPr>
        <p:spPr>
          <a:xfrm>
            <a:off x="4114800" y="30480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a:t>
            </a:r>
          </a:p>
        </p:txBody>
      </p:sp>
      <p:sp>
        <p:nvSpPr>
          <p:cNvPr id="42" name="Rounded Rectangle 41"/>
          <p:cNvSpPr/>
          <p:nvPr/>
        </p:nvSpPr>
        <p:spPr>
          <a:xfrm>
            <a:off x="4114800" y="25146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a:t>
            </a:r>
          </a:p>
        </p:txBody>
      </p:sp>
      <p:sp>
        <p:nvSpPr>
          <p:cNvPr id="43" name="Rounded Rectangle 42"/>
          <p:cNvSpPr/>
          <p:nvPr/>
        </p:nvSpPr>
        <p:spPr>
          <a:xfrm>
            <a:off x="4114800" y="1981200"/>
            <a:ext cx="6858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4" name="Rectangle 43"/>
          <p:cNvSpPr/>
          <p:nvPr/>
        </p:nvSpPr>
        <p:spPr bwMode="auto">
          <a:xfrm>
            <a:off x="304800" y="3733800"/>
            <a:ext cx="2590800" cy="304800"/>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en-GB" sz="1200" dirty="0" err="1">
                <a:solidFill>
                  <a:schemeClr val="tx1"/>
                </a:solidFill>
                <a:latin typeface="Courier New" pitchFamily="49" charset="0"/>
                <a:cs typeface="Courier New" pitchFamily="49" charset="0"/>
              </a:rPr>
              <a:t>printf</a:t>
            </a:r>
            <a:r>
              <a:rPr lang="en-GB" sz="1200" dirty="0">
                <a:solidFill>
                  <a:schemeClr val="tx1"/>
                </a:solidFill>
                <a:latin typeface="Courier New" pitchFamily="49" charset="0"/>
                <a:cs typeface="Courier New" pitchFamily="49" charset="0"/>
              </a:rPr>
              <a:t>(</a:t>
            </a:r>
            <a:r>
              <a:rPr lang="en-US" sz="1200" dirty="0">
                <a:solidFill>
                  <a:schemeClr val="tx1"/>
                </a:solidFill>
                <a:latin typeface="Courier New" pitchFamily="49" charset="0"/>
                <a:cs typeface="Courier New" pitchFamily="49" charset="0"/>
              </a:rPr>
              <a:t>“</a:t>
            </a:r>
            <a:r>
              <a:rPr lang="en-GB" sz="1200" dirty="0">
                <a:solidFill>
                  <a:schemeClr val="tx1"/>
                </a:solidFill>
                <a:latin typeface="Courier New" pitchFamily="49" charset="0"/>
                <a:cs typeface="Courier New" pitchFamily="49" charset="0"/>
              </a:rPr>
              <a:t>%c”, Array[0]);</a:t>
            </a:r>
            <a:endParaRPr lang="en-US" sz="1200" dirty="0">
              <a:solidFill>
                <a:schemeClr val="tx1"/>
              </a:solidFill>
              <a:latin typeface="Courier New" pitchFamily="49" charset="0"/>
              <a:cs typeface="Courier New" pitchFamily="49" charset="0"/>
            </a:endParaRPr>
          </a:p>
        </p:txBody>
      </p:sp>
      <p:sp>
        <p:nvSpPr>
          <p:cNvPr id="73" name="Rounded Rectangle 72"/>
          <p:cNvSpPr/>
          <p:nvPr/>
        </p:nvSpPr>
        <p:spPr>
          <a:xfrm>
            <a:off x="3352800" y="5105400"/>
            <a:ext cx="381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0</a:t>
            </a:r>
          </a:p>
        </p:txBody>
      </p:sp>
      <p:sp>
        <p:nvSpPr>
          <p:cNvPr id="48" name="Rectangle 47"/>
          <p:cNvSpPr/>
          <p:nvPr/>
        </p:nvSpPr>
        <p:spPr bwMode="auto">
          <a:xfrm>
            <a:off x="304800" y="4038600"/>
            <a:ext cx="2590800" cy="304800"/>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en-GB" sz="1200" dirty="0" err="1">
                <a:solidFill>
                  <a:schemeClr val="tx1"/>
                </a:solidFill>
                <a:latin typeface="Courier New" pitchFamily="49" charset="0"/>
                <a:cs typeface="Courier New" pitchFamily="49" charset="0"/>
              </a:rPr>
              <a:t>printf</a:t>
            </a:r>
            <a:r>
              <a:rPr lang="en-GB" sz="1200" dirty="0">
                <a:solidFill>
                  <a:schemeClr val="tx1"/>
                </a:solidFill>
                <a:latin typeface="Courier New" pitchFamily="49" charset="0"/>
                <a:cs typeface="Courier New" pitchFamily="49" charset="0"/>
              </a:rPr>
              <a:t>(</a:t>
            </a:r>
            <a:r>
              <a:rPr lang="en-US" sz="1200" dirty="0">
                <a:solidFill>
                  <a:schemeClr val="tx1"/>
                </a:solidFill>
                <a:latin typeface="Courier New" pitchFamily="49" charset="0"/>
                <a:cs typeface="Courier New" pitchFamily="49" charset="0"/>
              </a:rPr>
              <a:t>“</a:t>
            </a:r>
            <a:r>
              <a:rPr lang="en-GB" sz="1200" dirty="0">
                <a:solidFill>
                  <a:schemeClr val="tx1"/>
                </a:solidFill>
                <a:latin typeface="Courier New" pitchFamily="49" charset="0"/>
                <a:cs typeface="Courier New" pitchFamily="49" charset="0"/>
              </a:rPr>
              <a:t>%c”, Array[4]);</a:t>
            </a:r>
            <a:endParaRPr lang="en-US" sz="1200" dirty="0">
              <a:solidFill>
                <a:schemeClr val="tx1"/>
              </a:solidFill>
              <a:latin typeface="Courier New" pitchFamily="49" charset="0"/>
              <a:cs typeface="Courier New" pitchFamily="49" charset="0"/>
            </a:endParaRPr>
          </a:p>
        </p:txBody>
      </p:sp>
      <p:sp>
        <p:nvSpPr>
          <p:cNvPr id="49" name="Rectangle 48"/>
          <p:cNvSpPr/>
          <p:nvPr/>
        </p:nvSpPr>
        <p:spPr bwMode="auto">
          <a:xfrm>
            <a:off x="304800" y="4343400"/>
            <a:ext cx="2590800" cy="304800"/>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en-GB" sz="1200" dirty="0" err="1">
                <a:solidFill>
                  <a:schemeClr val="tx1"/>
                </a:solidFill>
                <a:latin typeface="Courier New" pitchFamily="49" charset="0"/>
                <a:cs typeface="Courier New" pitchFamily="49" charset="0"/>
              </a:rPr>
              <a:t>printf</a:t>
            </a:r>
            <a:r>
              <a:rPr lang="en-GB" sz="1200" dirty="0">
                <a:solidFill>
                  <a:schemeClr val="tx1"/>
                </a:solidFill>
                <a:latin typeface="Courier New" pitchFamily="49" charset="0"/>
                <a:cs typeface="Courier New" pitchFamily="49" charset="0"/>
              </a:rPr>
              <a:t>(</a:t>
            </a:r>
            <a:r>
              <a:rPr lang="en-US" sz="1200" dirty="0">
                <a:solidFill>
                  <a:schemeClr val="tx1"/>
                </a:solidFill>
                <a:latin typeface="Courier New" pitchFamily="49" charset="0"/>
                <a:cs typeface="Courier New" pitchFamily="49" charset="0"/>
              </a:rPr>
              <a:t>“</a:t>
            </a:r>
            <a:r>
              <a:rPr lang="en-GB" sz="1200" dirty="0">
                <a:solidFill>
                  <a:schemeClr val="tx1"/>
                </a:solidFill>
                <a:latin typeface="Courier New" pitchFamily="49" charset="0"/>
                <a:cs typeface="Courier New" pitchFamily="49" charset="0"/>
              </a:rPr>
              <a:t>%c”, Array[2]);</a:t>
            </a:r>
            <a:endParaRPr lang="en-US" sz="12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344053027"/>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4" presetClass="path" presetSubtype="0" accel="50000" decel="50000" fill="hold" grpId="0" nodeType="clickEffect">
                                  <p:stCondLst>
                                    <p:cond delay="0"/>
                                  </p:stCondLst>
                                  <p:childTnLst>
                                    <p:animMotion origin="layout" path="M 3.33333E-6 -3.33333E-6 L 3.33333E-6 -0.0868 " pathEditMode="relative" rAng="0" ptsTypes="AA">
                                      <p:cBhvr>
                                        <p:cTn id="12" dur="500" fill="hold"/>
                                        <p:tgtEl>
                                          <p:spTgt spid="27"/>
                                        </p:tgtEl>
                                        <p:attrNameLst>
                                          <p:attrName>ppt_x</p:attrName>
                                          <p:attrName>ppt_y</p:attrName>
                                        </p:attrNameLst>
                                      </p:cBhvr>
                                      <p:rCtr x="0" y="-4400"/>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35" presetClass="emph" presetSubtype="0" fill="hold" nodeType="clickEffect">
                                  <p:stCondLst>
                                    <p:cond delay="0"/>
                                  </p:stCondLst>
                                  <p:childTnLst>
                                    <p:anim calcmode="discrete" valueType="str">
                                      <p:cBhvr>
                                        <p:cTn id="16" dur="10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0-#ppt_w/2"/>
                                          </p:val>
                                        </p:tav>
                                        <p:tav tm="100000">
                                          <p:val>
                                            <p:strVal val="#ppt_x"/>
                                          </p:val>
                                        </p:tav>
                                      </p:tavLst>
                                    </p:anim>
                                    <p:anim calcmode="lin" valueType="num">
                                      <p:cBhvr additive="base">
                                        <p:cTn id="22"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64" presetClass="path" presetSubtype="0" accel="50000" decel="50000" fill="hold" grpId="1" nodeType="clickEffect">
                                  <p:stCondLst>
                                    <p:cond delay="0"/>
                                  </p:stCondLst>
                                  <p:childTnLst>
                                    <p:animMotion origin="layout" path="M 3.33333E-6 -0.0868 L 3.33333E-6 -0.39791 " pathEditMode="relative" rAng="0" ptsTypes="AA">
                                      <p:cBhvr>
                                        <p:cTn id="26" dur="500" fill="hold"/>
                                        <p:tgtEl>
                                          <p:spTgt spid="27"/>
                                        </p:tgtEl>
                                        <p:attrNameLst>
                                          <p:attrName>ppt_x</p:attrName>
                                          <p:attrName>ppt_y</p:attrName>
                                        </p:attrNameLst>
                                      </p:cBhvr>
                                      <p:rCtr x="0" y="-1560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35" presetClass="emph" presetSubtype="0" fill="hold" nodeType="clickEffect">
                                  <p:stCondLst>
                                    <p:cond delay="0"/>
                                  </p:stCondLst>
                                  <p:childTnLst>
                                    <p:anim calcmode="discrete" valueType="str">
                                      <p:cBhvr>
                                        <p:cTn id="30" dur="10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0-#ppt_w/2"/>
                                          </p:val>
                                        </p:tav>
                                        <p:tav tm="100000">
                                          <p:val>
                                            <p:strVal val="#ppt_x"/>
                                          </p:val>
                                        </p:tav>
                                      </p:tavLst>
                                    </p:anim>
                                    <p:anim calcmode="lin" valueType="num">
                                      <p:cBhvr additive="base">
                                        <p:cTn id="3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path" presetSubtype="0" accel="50000" decel="50000" fill="hold" grpId="2" nodeType="clickEffect">
                                  <p:stCondLst>
                                    <p:cond delay="0"/>
                                  </p:stCondLst>
                                  <p:childTnLst>
                                    <p:animMotion origin="layout" path="M 3.33333E-6 -0.39791 L 3.33333E-6 -0.24236 " pathEditMode="relative" rAng="0" ptsTypes="AA">
                                      <p:cBhvr>
                                        <p:cTn id="40" dur="500" fill="hold"/>
                                        <p:tgtEl>
                                          <p:spTgt spid="27"/>
                                        </p:tgtEl>
                                        <p:attrNameLst>
                                          <p:attrName>ppt_x</p:attrName>
                                          <p:attrName>ppt_y</p:attrName>
                                        </p:attrNameLst>
                                      </p:cBhvr>
                                      <p:rCtr x="0" y="7800"/>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35" presetClass="emph" presetSubtype="0" fill="hold" nodeType="clickEffect">
                                  <p:stCondLst>
                                    <p:cond delay="0"/>
                                  </p:stCondLst>
                                  <p:childTnLst>
                                    <p:anim calcmode="discrete" valueType="str">
                                      <p:cBhvr>
                                        <p:cTn id="44"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44" grpId="0" animBg="1"/>
      <p:bldP spid="48" grpId="0" animBg="1"/>
      <p:bldP spid="4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ounded Rectangle 170"/>
          <p:cNvSpPr/>
          <p:nvPr/>
        </p:nvSpPr>
        <p:spPr>
          <a:xfrm>
            <a:off x="68580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p>
        </p:txBody>
      </p:sp>
      <p:sp>
        <p:nvSpPr>
          <p:cNvPr id="172" name="Rounded Rectangle 171"/>
          <p:cNvSpPr/>
          <p:nvPr/>
        </p:nvSpPr>
        <p:spPr>
          <a:xfrm>
            <a:off x="68580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9</a:t>
            </a:r>
          </a:p>
        </p:txBody>
      </p:sp>
      <p:sp>
        <p:nvSpPr>
          <p:cNvPr id="132" name="Rounded Rectangle 131"/>
          <p:cNvSpPr/>
          <p:nvPr/>
        </p:nvSpPr>
        <p:spPr>
          <a:xfrm>
            <a:off x="68580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p>
        </p:txBody>
      </p:sp>
      <p:sp>
        <p:nvSpPr>
          <p:cNvPr id="133" name="Rounded Rectangle 132"/>
          <p:cNvSpPr/>
          <p:nvPr/>
        </p:nvSpPr>
        <p:spPr>
          <a:xfrm>
            <a:off x="68580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9</a:t>
            </a:r>
          </a:p>
        </p:txBody>
      </p:sp>
      <p:sp>
        <p:nvSpPr>
          <p:cNvPr id="155" name="Rounded Rectangle 154"/>
          <p:cNvSpPr/>
          <p:nvPr/>
        </p:nvSpPr>
        <p:spPr>
          <a:xfrm>
            <a:off x="68580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117" name="Rectangle 116"/>
          <p:cNvSpPr/>
          <p:nvPr/>
        </p:nvSpPr>
        <p:spPr bwMode="auto">
          <a:xfrm>
            <a:off x="6781800" y="28321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20" name="Rectangle 119"/>
          <p:cNvSpPr/>
          <p:nvPr/>
        </p:nvSpPr>
        <p:spPr bwMode="auto">
          <a:xfrm>
            <a:off x="6781800" y="22987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30" name="Rectangle 129"/>
          <p:cNvSpPr/>
          <p:nvPr/>
        </p:nvSpPr>
        <p:spPr bwMode="auto">
          <a:xfrm>
            <a:off x="6781800" y="33655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22" name="Rounded Rectangle 121"/>
          <p:cNvSpPr/>
          <p:nvPr/>
        </p:nvSpPr>
        <p:spPr>
          <a:xfrm>
            <a:off x="68580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108" name="Rounded Rectangle 107"/>
          <p:cNvSpPr/>
          <p:nvPr/>
        </p:nvSpPr>
        <p:spPr bwMode="auto">
          <a:xfrm>
            <a:off x="4724400" y="4724400"/>
            <a:ext cx="2971800" cy="129540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nn-NO" sz="1100" b="1" dirty="0">
                <a:solidFill>
                  <a:srgbClr val="7F0055"/>
                </a:solidFill>
                <a:latin typeface="Courier New"/>
              </a:rPr>
              <a:t>for</a:t>
            </a:r>
            <a:r>
              <a:rPr lang="nn-NO" sz="1100" b="1" dirty="0">
                <a:solidFill>
                  <a:srgbClr val="000000"/>
                </a:solidFill>
                <a:latin typeface="Courier New"/>
              </a:rPr>
              <a:t>(i = 0; i &lt; 2; i++) </a:t>
            </a:r>
          </a:p>
          <a:p>
            <a:pPr rtl="1">
              <a:lnSpc>
                <a:spcPct val="71000"/>
              </a:lnSpc>
              <a:buClr>
                <a:srgbClr val="000000"/>
              </a:buClr>
              <a:buSzPct val="100000"/>
              <a:buFont typeface="Arial" charset="0"/>
              <a:buNone/>
              <a:defRPr/>
            </a:pPr>
            <a:r>
              <a:rPr lang="en-US" sz="1100" dirty="0">
                <a:solidFill>
                  <a:srgbClr val="000000"/>
                </a:solidFill>
                <a:latin typeface="Courier New"/>
              </a:rPr>
              <a:t>{</a:t>
            </a:r>
          </a:p>
          <a:p>
            <a:pPr rtl="1">
              <a:lnSpc>
                <a:spcPct val="71000"/>
              </a:lnSpc>
              <a:buClr>
                <a:srgbClr val="000000"/>
              </a:buClr>
              <a:buSzPct val="100000"/>
              <a:buFont typeface="Arial" charset="0"/>
              <a:buNone/>
              <a:defRPr/>
            </a:pPr>
            <a:r>
              <a:rPr lang="en-US" sz="1100" b="1" dirty="0">
                <a:solidFill>
                  <a:srgbClr val="7F0055"/>
                </a:solidFill>
                <a:latin typeface="Courier New"/>
              </a:rPr>
              <a:t>   for</a:t>
            </a:r>
            <a:r>
              <a:rPr lang="en-US" sz="1100" b="1" dirty="0">
                <a:solidFill>
                  <a:srgbClr val="000000"/>
                </a:solidFill>
                <a:latin typeface="Courier New"/>
              </a:rPr>
              <a:t>(j = 0; j &lt; 2; j++)</a:t>
            </a:r>
          </a:p>
          <a:p>
            <a:pPr rtl="1">
              <a:lnSpc>
                <a:spcPct val="71000"/>
              </a:lnSpc>
              <a:buClr>
                <a:srgbClr val="000000"/>
              </a:buClr>
              <a:buSzPct val="100000"/>
              <a:buFont typeface="Arial" charset="0"/>
              <a:buNone/>
              <a:defRPr/>
            </a:pPr>
            <a:r>
              <a:rPr lang="en-US" sz="1100" dirty="0">
                <a:solidFill>
                  <a:srgbClr val="000000"/>
                </a:solidFill>
                <a:latin typeface="Courier New"/>
              </a:rPr>
              <a:t>   {</a:t>
            </a:r>
          </a:p>
          <a:p>
            <a:pPr rtl="1">
              <a:lnSpc>
                <a:spcPct val="71000"/>
              </a:lnSpc>
              <a:buClr>
                <a:srgbClr val="000000"/>
              </a:buClr>
              <a:buSzPct val="100000"/>
              <a:buFont typeface="Arial" charset="0"/>
              <a:buNone/>
              <a:defRPr/>
            </a:pPr>
            <a:r>
              <a:rPr lang="en-US" sz="1100" dirty="0">
                <a:solidFill>
                  <a:srgbClr val="000000"/>
                </a:solidFill>
                <a:latin typeface="Courier New"/>
              </a:rPr>
              <a:t>      </a:t>
            </a:r>
            <a:r>
              <a:rPr lang="en-US" sz="1100" dirty="0" err="1">
                <a:solidFill>
                  <a:srgbClr val="000000"/>
                </a:solidFill>
                <a:latin typeface="Courier New"/>
              </a:rPr>
              <a:t>printf</a:t>
            </a:r>
            <a:r>
              <a:rPr lang="en-US" sz="1100" dirty="0">
                <a:solidFill>
                  <a:srgbClr val="000000"/>
                </a:solidFill>
                <a:latin typeface="Courier New"/>
              </a:rPr>
              <a:t>(</a:t>
            </a:r>
            <a:r>
              <a:rPr lang="en-US" sz="1100" dirty="0">
                <a:solidFill>
                  <a:srgbClr val="2A00FF"/>
                </a:solidFill>
                <a:latin typeface="Courier New"/>
              </a:rPr>
              <a:t>"%</a:t>
            </a:r>
            <a:r>
              <a:rPr lang="en-US" sz="1100" dirty="0" err="1">
                <a:solidFill>
                  <a:srgbClr val="2A00FF"/>
                </a:solidFill>
                <a:latin typeface="Courier New"/>
              </a:rPr>
              <a:t>d"</a:t>
            </a:r>
            <a:r>
              <a:rPr lang="en-US" sz="1100" dirty="0" err="1">
                <a:solidFill>
                  <a:srgbClr val="000000"/>
                </a:solidFill>
                <a:latin typeface="Courier New"/>
              </a:rPr>
              <a:t>,array</a:t>
            </a:r>
            <a:r>
              <a:rPr lang="en-US" sz="1100" dirty="0">
                <a:solidFill>
                  <a:srgbClr val="000000"/>
                </a:solidFill>
                <a:latin typeface="Courier New"/>
              </a:rPr>
              <a:t>[</a:t>
            </a:r>
            <a:r>
              <a:rPr lang="en-US" sz="1100" dirty="0" err="1">
                <a:solidFill>
                  <a:srgbClr val="000000"/>
                </a:solidFill>
                <a:latin typeface="Courier New"/>
              </a:rPr>
              <a:t>i</a:t>
            </a:r>
            <a:r>
              <a:rPr lang="en-US" sz="1100" dirty="0">
                <a:solidFill>
                  <a:srgbClr val="000000"/>
                </a:solidFill>
                <a:latin typeface="Courier New"/>
              </a:rPr>
              <a:t>][j]);</a:t>
            </a:r>
          </a:p>
          <a:p>
            <a:pPr rtl="1">
              <a:lnSpc>
                <a:spcPct val="71000"/>
              </a:lnSpc>
              <a:buClr>
                <a:srgbClr val="000000"/>
              </a:buClr>
              <a:buSzPct val="100000"/>
              <a:buFont typeface="Arial" charset="0"/>
              <a:buNone/>
              <a:defRPr/>
            </a:pPr>
            <a:r>
              <a:rPr lang="en-US" sz="1100" dirty="0">
                <a:solidFill>
                  <a:srgbClr val="000000"/>
                </a:solidFill>
                <a:latin typeface="Courier New"/>
              </a:rPr>
              <a:t>   }</a:t>
            </a:r>
          </a:p>
          <a:p>
            <a:pPr rtl="1">
              <a:lnSpc>
                <a:spcPct val="71000"/>
              </a:lnSpc>
              <a:buClr>
                <a:srgbClr val="000000"/>
              </a:buClr>
              <a:buSzPct val="100000"/>
              <a:buFont typeface="Arial" charset="0"/>
              <a:buNone/>
              <a:defRPr/>
            </a:pPr>
            <a:r>
              <a:rPr lang="en-US" sz="1100" dirty="0">
                <a:solidFill>
                  <a:srgbClr val="000000"/>
                </a:solidFill>
                <a:latin typeface="Courier New"/>
              </a:rPr>
              <a:t>}</a:t>
            </a:r>
            <a:endParaRPr lang="en-US" sz="1100" dirty="0">
              <a:solidFill>
                <a:schemeClr val="tx1"/>
              </a:solidFill>
              <a:latin typeface="Courier New" pitchFamily="49" charset="0"/>
              <a:cs typeface="Courier New" pitchFamily="49" charset="0"/>
            </a:endParaRPr>
          </a:p>
        </p:txBody>
      </p:sp>
      <p:sp>
        <p:nvSpPr>
          <p:cNvPr id="156" name="Rounded Rectangle 155"/>
          <p:cNvSpPr/>
          <p:nvPr/>
        </p:nvSpPr>
        <p:spPr>
          <a:xfrm>
            <a:off x="63246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8</a:t>
            </a:r>
          </a:p>
        </p:txBody>
      </p:sp>
      <p:sp>
        <p:nvSpPr>
          <p:cNvPr id="157" name="Rounded Rectangle 156"/>
          <p:cNvSpPr/>
          <p:nvPr/>
        </p:nvSpPr>
        <p:spPr>
          <a:xfrm>
            <a:off x="63246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p>
        </p:txBody>
      </p:sp>
      <p:sp>
        <p:nvSpPr>
          <p:cNvPr id="167" name="Rounded Rectangle 166"/>
          <p:cNvSpPr/>
          <p:nvPr/>
        </p:nvSpPr>
        <p:spPr>
          <a:xfrm>
            <a:off x="63246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68" name="Rounded Rectangle 167"/>
          <p:cNvSpPr/>
          <p:nvPr/>
        </p:nvSpPr>
        <p:spPr>
          <a:xfrm>
            <a:off x="57912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7</a:t>
            </a:r>
          </a:p>
        </p:txBody>
      </p:sp>
      <p:sp>
        <p:nvSpPr>
          <p:cNvPr id="169" name="Rounded Rectangle 168"/>
          <p:cNvSpPr/>
          <p:nvPr/>
        </p:nvSpPr>
        <p:spPr>
          <a:xfrm>
            <a:off x="57912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p>
        </p:txBody>
      </p:sp>
      <p:sp>
        <p:nvSpPr>
          <p:cNvPr id="170" name="Rounded Rectangle 169"/>
          <p:cNvSpPr/>
          <p:nvPr/>
        </p:nvSpPr>
        <p:spPr>
          <a:xfrm>
            <a:off x="57912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58" name="Rounded Rectangle 157"/>
          <p:cNvSpPr/>
          <p:nvPr/>
        </p:nvSpPr>
        <p:spPr>
          <a:xfrm>
            <a:off x="12954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7</a:t>
            </a:r>
          </a:p>
        </p:txBody>
      </p:sp>
      <p:sp>
        <p:nvSpPr>
          <p:cNvPr id="159" name="Rounded Rectangle 158"/>
          <p:cNvSpPr/>
          <p:nvPr/>
        </p:nvSpPr>
        <p:spPr>
          <a:xfrm>
            <a:off x="23622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p>
        </p:txBody>
      </p:sp>
      <p:sp>
        <p:nvSpPr>
          <p:cNvPr id="160" name="Rounded Rectangle 159"/>
          <p:cNvSpPr/>
          <p:nvPr/>
        </p:nvSpPr>
        <p:spPr>
          <a:xfrm>
            <a:off x="18288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p>
        </p:txBody>
      </p:sp>
      <p:sp>
        <p:nvSpPr>
          <p:cNvPr id="161" name="Rounded Rectangle 160"/>
          <p:cNvSpPr/>
          <p:nvPr/>
        </p:nvSpPr>
        <p:spPr>
          <a:xfrm>
            <a:off x="12954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62" name="Rounded Rectangle 161"/>
          <p:cNvSpPr/>
          <p:nvPr/>
        </p:nvSpPr>
        <p:spPr>
          <a:xfrm>
            <a:off x="23622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163" name="Rounded Rectangle 162"/>
          <p:cNvSpPr/>
          <p:nvPr/>
        </p:nvSpPr>
        <p:spPr>
          <a:xfrm>
            <a:off x="18288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p>
        </p:txBody>
      </p:sp>
      <p:sp>
        <p:nvSpPr>
          <p:cNvPr id="164" name="Rounded Rectangle 163"/>
          <p:cNvSpPr/>
          <p:nvPr/>
        </p:nvSpPr>
        <p:spPr>
          <a:xfrm>
            <a:off x="12954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65" name="Rounded Rectangle 164"/>
          <p:cNvSpPr/>
          <p:nvPr/>
        </p:nvSpPr>
        <p:spPr>
          <a:xfrm>
            <a:off x="18288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8</a:t>
            </a:r>
          </a:p>
        </p:txBody>
      </p:sp>
      <p:sp>
        <p:nvSpPr>
          <p:cNvPr id="166" name="Rounded Rectangle 165"/>
          <p:cNvSpPr/>
          <p:nvPr/>
        </p:nvSpPr>
        <p:spPr>
          <a:xfrm>
            <a:off x="23622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9</a:t>
            </a:r>
          </a:p>
        </p:txBody>
      </p:sp>
      <p:sp>
        <p:nvSpPr>
          <p:cNvPr id="10267" name="Title 1"/>
          <p:cNvSpPr>
            <a:spLocks noGrp="1"/>
          </p:cNvSpPr>
          <p:nvPr>
            <p:ph type="title"/>
          </p:nvPr>
        </p:nvSpPr>
        <p:spPr>
          <a:xfrm>
            <a:off x="381000" y="41275"/>
            <a:ext cx="8763000" cy="1360488"/>
          </a:xfrm>
        </p:spPr>
        <p:txBody>
          <a:bodyPr>
            <a:normAutofit/>
          </a:bodyPr>
          <a:lstStyle/>
          <a:p>
            <a:r>
              <a:rPr lang="en-US" smtClean="0"/>
              <a:t>How array works</a:t>
            </a:r>
            <a:r>
              <a:rPr lang="en-US"/>
              <a:t>?</a:t>
            </a:r>
            <a:r>
              <a:rPr lang="en-US" sz="2400"/>
              <a:t>(multi dimensional)</a:t>
            </a:r>
            <a:endParaRPr lang="en-US" smtClean="0"/>
          </a:p>
        </p:txBody>
      </p:sp>
      <p:sp>
        <p:nvSpPr>
          <p:cNvPr id="6" name="Content Placeholder 5"/>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786C6BC-55CD-4DA7-A85D-0461BDA2E211}" type="slidenum">
              <a:rPr lang="en-US" smtClean="0">
                <a:solidFill>
                  <a:prstClr val="black">
                    <a:tint val="75000"/>
                  </a:prstClr>
                </a:solidFill>
              </a:rPr>
              <a:pPr/>
              <a:t>74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endParaRPr lang="en-US"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ndParaRPr>
          </a:p>
        </p:txBody>
      </p:sp>
      <p:sp>
        <p:nvSpPr>
          <p:cNvPr id="51" name="Rectangle 50"/>
          <p:cNvSpPr/>
          <p:nvPr/>
        </p:nvSpPr>
        <p:spPr bwMode="auto">
          <a:xfrm>
            <a:off x="1219200" y="3352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52" name="Rectangle 51"/>
          <p:cNvSpPr/>
          <p:nvPr/>
        </p:nvSpPr>
        <p:spPr bwMode="auto">
          <a:xfrm>
            <a:off x="2286000" y="2819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59" name="Rectangle 58"/>
          <p:cNvSpPr/>
          <p:nvPr/>
        </p:nvSpPr>
        <p:spPr bwMode="auto">
          <a:xfrm>
            <a:off x="1752600" y="2819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60" name="Rectangle 59"/>
          <p:cNvSpPr/>
          <p:nvPr/>
        </p:nvSpPr>
        <p:spPr bwMode="auto">
          <a:xfrm>
            <a:off x="1219200" y="2819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68" name="Rectangle 67"/>
          <p:cNvSpPr/>
          <p:nvPr/>
        </p:nvSpPr>
        <p:spPr bwMode="auto">
          <a:xfrm>
            <a:off x="2286000" y="22860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69" name="Rectangle 68"/>
          <p:cNvSpPr/>
          <p:nvPr/>
        </p:nvSpPr>
        <p:spPr bwMode="auto">
          <a:xfrm>
            <a:off x="1752600" y="22860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86" name="Rectangle 85"/>
          <p:cNvSpPr/>
          <p:nvPr/>
        </p:nvSpPr>
        <p:spPr bwMode="auto">
          <a:xfrm>
            <a:off x="1752600" y="3352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87" name="Rectangle 86"/>
          <p:cNvSpPr/>
          <p:nvPr/>
        </p:nvSpPr>
        <p:spPr bwMode="auto">
          <a:xfrm>
            <a:off x="2286000" y="3352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88" name="Rectangle 87"/>
          <p:cNvSpPr/>
          <p:nvPr/>
        </p:nvSpPr>
        <p:spPr bwMode="auto">
          <a:xfrm>
            <a:off x="1219200" y="22860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grpSp>
        <p:nvGrpSpPr>
          <p:cNvPr id="10277" name="Group 105"/>
          <p:cNvGrpSpPr>
            <a:grpSpLocks/>
          </p:cNvGrpSpPr>
          <p:nvPr/>
        </p:nvGrpSpPr>
        <p:grpSpPr bwMode="auto">
          <a:xfrm>
            <a:off x="3403600" y="1435100"/>
            <a:ext cx="533400" cy="4800600"/>
            <a:chOff x="3276600" y="1295400"/>
            <a:chExt cx="533400" cy="4800600"/>
          </a:xfrm>
        </p:grpSpPr>
        <p:sp>
          <p:nvSpPr>
            <p:cNvPr id="97" name="Rectangle 96"/>
            <p:cNvSpPr/>
            <p:nvPr/>
          </p:nvSpPr>
          <p:spPr bwMode="auto">
            <a:xfrm>
              <a:off x="3276600" y="1828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98" name="Rectangle 97"/>
            <p:cNvSpPr/>
            <p:nvPr/>
          </p:nvSpPr>
          <p:spPr bwMode="auto">
            <a:xfrm>
              <a:off x="3276600" y="1295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99" name="Rectangle 98"/>
            <p:cNvSpPr/>
            <p:nvPr/>
          </p:nvSpPr>
          <p:spPr bwMode="auto">
            <a:xfrm>
              <a:off x="3276600" y="2362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00" name="Rectangle 99"/>
            <p:cNvSpPr/>
            <p:nvPr/>
          </p:nvSpPr>
          <p:spPr bwMode="auto">
            <a:xfrm>
              <a:off x="3276600" y="34290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01" name="Rectangle 100"/>
            <p:cNvSpPr/>
            <p:nvPr/>
          </p:nvSpPr>
          <p:spPr bwMode="auto">
            <a:xfrm>
              <a:off x="3276600" y="28956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02" name="Rectangle 101"/>
            <p:cNvSpPr/>
            <p:nvPr/>
          </p:nvSpPr>
          <p:spPr bwMode="auto">
            <a:xfrm>
              <a:off x="3276600" y="3962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03" name="Rectangle 102"/>
            <p:cNvSpPr/>
            <p:nvPr/>
          </p:nvSpPr>
          <p:spPr bwMode="auto">
            <a:xfrm>
              <a:off x="3276600" y="5029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04" name="Rectangle 103"/>
            <p:cNvSpPr/>
            <p:nvPr/>
          </p:nvSpPr>
          <p:spPr bwMode="auto">
            <a:xfrm>
              <a:off x="3276600" y="4495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05" name="Rectangle 104"/>
            <p:cNvSpPr/>
            <p:nvPr/>
          </p:nvSpPr>
          <p:spPr bwMode="auto">
            <a:xfrm>
              <a:off x="3276600" y="55626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grpSp>
      <p:sp>
        <p:nvSpPr>
          <p:cNvPr id="116" name="Rectangle 115"/>
          <p:cNvSpPr/>
          <p:nvPr/>
        </p:nvSpPr>
        <p:spPr bwMode="auto">
          <a:xfrm>
            <a:off x="5715000" y="33655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18" name="Rectangle 117"/>
          <p:cNvSpPr/>
          <p:nvPr/>
        </p:nvSpPr>
        <p:spPr bwMode="auto">
          <a:xfrm>
            <a:off x="6248400" y="28321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19" name="Rectangle 118"/>
          <p:cNvSpPr/>
          <p:nvPr/>
        </p:nvSpPr>
        <p:spPr bwMode="auto">
          <a:xfrm>
            <a:off x="5715000" y="28321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21" name="Rectangle 120"/>
          <p:cNvSpPr/>
          <p:nvPr/>
        </p:nvSpPr>
        <p:spPr bwMode="auto">
          <a:xfrm>
            <a:off x="6248400" y="22987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29" name="Rectangle 128"/>
          <p:cNvSpPr/>
          <p:nvPr/>
        </p:nvSpPr>
        <p:spPr bwMode="auto">
          <a:xfrm>
            <a:off x="6248400" y="33655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31" name="Rectangle 130"/>
          <p:cNvSpPr/>
          <p:nvPr/>
        </p:nvSpPr>
        <p:spPr bwMode="auto">
          <a:xfrm>
            <a:off x="5715000" y="22987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grpSp>
        <p:nvGrpSpPr>
          <p:cNvPr id="10284" name="Group 133"/>
          <p:cNvGrpSpPr>
            <a:grpSpLocks/>
          </p:cNvGrpSpPr>
          <p:nvPr/>
        </p:nvGrpSpPr>
        <p:grpSpPr bwMode="auto">
          <a:xfrm>
            <a:off x="7924800" y="1447800"/>
            <a:ext cx="533400" cy="4800600"/>
            <a:chOff x="3276600" y="1295400"/>
            <a:chExt cx="533400" cy="4800600"/>
          </a:xfrm>
        </p:grpSpPr>
        <p:sp>
          <p:nvSpPr>
            <p:cNvPr id="135" name="Rectangle 134"/>
            <p:cNvSpPr/>
            <p:nvPr/>
          </p:nvSpPr>
          <p:spPr bwMode="auto">
            <a:xfrm>
              <a:off x="3276600" y="1828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36" name="Rectangle 135"/>
            <p:cNvSpPr/>
            <p:nvPr/>
          </p:nvSpPr>
          <p:spPr bwMode="auto">
            <a:xfrm>
              <a:off x="3276600" y="1295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37" name="Rectangle 136"/>
            <p:cNvSpPr/>
            <p:nvPr/>
          </p:nvSpPr>
          <p:spPr bwMode="auto">
            <a:xfrm>
              <a:off x="3276600" y="2362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38" name="Rectangle 137"/>
            <p:cNvSpPr/>
            <p:nvPr/>
          </p:nvSpPr>
          <p:spPr bwMode="auto">
            <a:xfrm>
              <a:off x="3276600" y="34290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39" name="Rectangle 138"/>
            <p:cNvSpPr/>
            <p:nvPr/>
          </p:nvSpPr>
          <p:spPr bwMode="auto">
            <a:xfrm>
              <a:off x="3276600" y="28956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40" name="Rectangle 139"/>
            <p:cNvSpPr/>
            <p:nvPr/>
          </p:nvSpPr>
          <p:spPr bwMode="auto">
            <a:xfrm>
              <a:off x="3276600" y="3962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41" name="Rectangle 140"/>
            <p:cNvSpPr/>
            <p:nvPr/>
          </p:nvSpPr>
          <p:spPr bwMode="auto">
            <a:xfrm>
              <a:off x="3276600" y="5029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42" name="Rectangle 141"/>
            <p:cNvSpPr/>
            <p:nvPr/>
          </p:nvSpPr>
          <p:spPr bwMode="auto">
            <a:xfrm>
              <a:off x="3276600" y="4495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143" name="Rectangle 142"/>
            <p:cNvSpPr/>
            <p:nvPr/>
          </p:nvSpPr>
          <p:spPr bwMode="auto">
            <a:xfrm>
              <a:off x="3276600" y="55626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grpSp>
      <p:cxnSp>
        <p:nvCxnSpPr>
          <p:cNvPr id="9259" name="Straight Connector 144"/>
          <p:cNvCxnSpPr>
            <a:cxnSpLocks noChangeShapeType="1"/>
          </p:cNvCxnSpPr>
          <p:nvPr/>
        </p:nvCxnSpPr>
        <p:spPr bwMode="auto">
          <a:xfrm rot="5400000">
            <a:off x="2210594" y="3885406"/>
            <a:ext cx="4724400" cy="1588"/>
          </a:xfrm>
          <a:prstGeom prst="line">
            <a:avLst/>
          </a:prstGeom>
          <a:noFill/>
          <a:ln w="9525" algn="ctr">
            <a:solidFill>
              <a:schemeClr val="tx1"/>
            </a:solidFill>
            <a:round/>
            <a:headEnd/>
            <a:tailEnd/>
          </a:ln>
          <a:effectLst>
            <a:outerShdw blurRad="50800" dist="38100" algn="l" rotWithShape="0">
              <a:srgbClr val="92D050">
                <a:alpha val="40000"/>
              </a:srgbClr>
            </a:outerShdw>
          </a:effectLst>
        </p:spPr>
      </p:cxnSp>
      <p:sp>
        <p:nvSpPr>
          <p:cNvPr id="146" name="TextBox 145"/>
          <p:cNvSpPr txBox="1"/>
          <p:nvPr/>
        </p:nvSpPr>
        <p:spPr>
          <a:xfrm>
            <a:off x="866775" y="1219200"/>
            <a:ext cx="2409825" cy="288925"/>
          </a:xfrm>
          <a:prstGeom prst="rect">
            <a:avLst/>
          </a:prstGeom>
          <a:noFill/>
        </p:spPr>
        <p:txBody>
          <a:bodyPr wrap="none">
            <a:spAutoFit/>
          </a:bodyPr>
          <a:lstStyle/>
          <a:p>
            <a:pPr algn="r" rtl="1">
              <a:lnSpc>
                <a:spcPct val="71000"/>
              </a:lnSpc>
              <a:buClr>
                <a:srgbClr val="000000"/>
              </a:buClr>
              <a:buSzPct val="100000"/>
              <a:buFont typeface="Arial" charset="0"/>
              <a:buNone/>
              <a:defRPr/>
            </a:pPr>
            <a:r>
              <a:rPr lang="en-US" b="1" dirty="0">
                <a:solidFill>
                  <a:schemeClr val="accent4"/>
                </a:solidFill>
                <a:latin typeface="+mn-lt"/>
              </a:rPr>
              <a:t>Row-major order</a:t>
            </a:r>
          </a:p>
        </p:txBody>
      </p:sp>
      <p:sp>
        <p:nvSpPr>
          <p:cNvPr id="147" name="TextBox 146"/>
          <p:cNvSpPr txBox="1"/>
          <p:nvPr/>
        </p:nvSpPr>
        <p:spPr>
          <a:xfrm>
            <a:off x="4948238" y="1219200"/>
            <a:ext cx="2900362" cy="288925"/>
          </a:xfrm>
          <a:prstGeom prst="rect">
            <a:avLst/>
          </a:prstGeom>
          <a:noFill/>
        </p:spPr>
        <p:txBody>
          <a:bodyPr wrap="none">
            <a:spAutoFit/>
          </a:bodyPr>
          <a:lstStyle/>
          <a:p>
            <a:pPr algn="r" rtl="1">
              <a:lnSpc>
                <a:spcPct val="71000"/>
              </a:lnSpc>
              <a:buClr>
                <a:srgbClr val="000000"/>
              </a:buClr>
              <a:buSzPct val="100000"/>
              <a:buFont typeface="Arial" charset="0"/>
              <a:buNone/>
              <a:defRPr/>
            </a:pPr>
            <a:r>
              <a:rPr lang="en-US" b="1" dirty="0">
                <a:solidFill>
                  <a:schemeClr val="accent4"/>
                </a:solidFill>
                <a:latin typeface="+mn-lt"/>
              </a:rPr>
              <a:t> Column-major order</a:t>
            </a:r>
          </a:p>
        </p:txBody>
      </p:sp>
      <p:sp>
        <p:nvSpPr>
          <p:cNvPr id="148" name="Rounded Rectangle 147"/>
          <p:cNvSpPr/>
          <p:nvPr/>
        </p:nvSpPr>
        <p:spPr bwMode="auto">
          <a:xfrm>
            <a:off x="152400" y="4724400"/>
            <a:ext cx="2971800" cy="129540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rtl="1">
              <a:lnSpc>
                <a:spcPct val="71000"/>
              </a:lnSpc>
              <a:buClr>
                <a:srgbClr val="000000"/>
              </a:buClr>
              <a:buSzPct val="100000"/>
              <a:buFont typeface="Arial" charset="0"/>
              <a:buNone/>
              <a:defRPr/>
            </a:pPr>
            <a:r>
              <a:rPr lang="nn-NO" sz="1100" b="1" dirty="0">
                <a:solidFill>
                  <a:srgbClr val="7F0055"/>
                </a:solidFill>
                <a:latin typeface="Courier New"/>
              </a:rPr>
              <a:t>for</a:t>
            </a:r>
            <a:r>
              <a:rPr lang="nn-NO" sz="1100" b="1" dirty="0">
                <a:solidFill>
                  <a:srgbClr val="000000"/>
                </a:solidFill>
                <a:latin typeface="Courier New"/>
              </a:rPr>
              <a:t>(i = 0; i &lt; 2; i++) </a:t>
            </a:r>
          </a:p>
          <a:p>
            <a:pPr rtl="1">
              <a:lnSpc>
                <a:spcPct val="71000"/>
              </a:lnSpc>
              <a:buClr>
                <a:srgbClr val="000000"/>
              </a:buClr>
              <a:buSzPct val="100000"/>
              <a:buFont typeface="Arial" charset="0"/>
              <a:buNone/>
              <a:defRPr/>
            </a:pPr>
            <a:r>
              <a:rPr lang="en-US" sz="1100" dirty="0">
                <a:solidFill>
                  <a:srgbClr val="000000"/>
                </a:solidFill>
                <a:latin typeface="Courier New"/>
              </a:rPr>
              <a:t>{</a:t>
            </a:r>
          </a:p>
          <a:p>
            <a:pPr rtl="1">
              <a:lnSpc>
                <a:spcPct val="71000"/>
              </a:lnSpc>
              <a:buClr>
                <a:srgbClr val="000000"/>
              </a:buClr>
              <a:buSzPct val="100000"/>
              <a:buFont typeface="Arial" charset="0"/>
              <a:buNone/>
              <a:defRPr/>
            </a:pPr>
            <a:r>
              <a:rPr lang="en-US" sz="1100" b="1" dirty="0">
                <a:solidFill>
                  <a:srgbClr val="7F0055"/>
                </a:solidFill>
                <a:latin typeface="Courier New"/>
              </a:rPr>
              <a:t>   for</a:t>
            </a:r>
            <a:r>
              <a:rPr lang="en-US" sz="1100" b="1" dirty="0">
                <a:solidFill>
                  <a:srgbClr val="000000"/>
                </a:solidFill>
                <a:latin typeface="Courier New"/>
              </a:rPr>
              <a:t>(j = 0; j &lt; 2; j++)</a:t>
            </a:r>
          </a:p>
          <a:p>
            <a:pPr rtl="1">
              <a:lnSpc>
                <a:spcPct val="71000"/>
              </a:lnSpc>
              <a:buClr>
                <a:srgbClr val="000000"/>
              </a:buClr>
              <a:buSzPct val="100000"/>
              <a:buFont typeface="Arial" charset="0"/>
              <a:buNone/>
              <a:defRPr/>
            </a:pPr>
            <a:r>
              <a:rPr lang="en-US" sz="1100" dirty="0">
                <a:solidFill>
                  <a:srgbClr val="000000"/>
                </a:solidFill>
                <a:latin typeface="Courier New"/>
              </a:rPr>
              <a:t>   {</a:t>
            </a:r>
          </a:p>
          <a:p>
            <a:pPr rtl="1">
              <a:lnSpc>
                <a:spcPct val="71000"/>
              </a:lnSpc>
              <a:buClr>
                <a:srgbClr val="000000"/>
              </a:buClr>
              <a:buSzPct val="100000"/>
              <a:buFont typeface="Arial" charset="0"/>
              <a:buNone/>
              <a:defRPr/>
            </a:pPr>
            <a:r>
              <a:rPr lang="en-US" sz="1100" dirty="0">
                <a:solidFill>
                  <a:srgbClr val="000000"/>
                </a:solidFill>
                <a:latin typeface="Courier New"/>
              </a:rPr>
              <a:t>      </a:t>
            </a:r>
            <a:r>
              <a:rPr lang="en-US" sz="1100" dirty="0" err="1">
                <a:solidFill>
                  <a:srgbClr val="000000"/>
                </a:solidFill>
                <a:latin typeface="Courier New"/>
              </a:rPr>
              <a:t>printf</a:t>
            </a:r>
            <a:r>
              <a:rPr lang="en-US" sz="1100" dirty="0">
                <a:solidFill>
                  <a:srgbClr val="000000"/>
                </a:solidFill>
                <a:latin typeface="Courier New"/>
              </a:rPr>
              <a:t>(</a:t>
            </a:r>
            <a:r>
              <a:rPr lang="en-US" sz="1100" dirty="0">
                <a:solidFill>
                  <a:srgbClr val="2A00FF"/>
                </a:solidFill>
                <a:latin typeface="Courier New"/>
              </a:rPr>
              <a:t>"%</a:t>
            </a:r>
            <a:r>
              <a:rPr lang="en-US" sz="1100" dirty="0" err="1">
                <a:solidFill>
                  <a:srgbClr val="2A00FF"/>
                </a:solidFill>
                <a:latin typeface="Courier New"/>
              </a:rPr>
              <a:t>d"</a:t>
            </a:r>
            <a:r>
              <a:rPr lang="en-US" sz="1100" dirty="0" err="1">
                <a:solidFill>
                  <a:srgbClr val="000000"/>
                </a:solidFill>
                <a:latin typeface="Courier New"/>
              </a:rPr>
              <a:t>,array</a:t>
            </a:r>
            <a:r>
              <a:rPr lang="en-US" sz="1100" dirty="0">
                <a:solidFill>
                  <a:srgbClr val="000000"/>
                </a:solidFill>
                <a:latin typeface="Courier New"/>
              </a:rPr>
              <a:t>[</a:t>
            </a:r>
            <a:r>
              <a:rPr lang="en-US" sz="1100" dirty="0" err="1">
                <a:solidFill>
                  <a:srgbClr val="000000"/>
                </a:solidFill>
                <a:latin typeface="Courier New"/>
              </a:rPr>
              <a:t>i</a:t>
            </a:r>
            <a:r>
              <a:rPr lang="en-US" sz="1100" dirty="0">
                <a:solidFill>
                  <a:srgbClr val="000000"/>
                </a:solidFill>
                <a:latin typeface="Courier New"/>
              </a:rPr>
              <a:t>][j]);</a:t>
            </a:r>
          </a:p>
          <a:p>
            <a:pPr rtl="1">
              <a:lnSpc>
                <a:spcPct val="71000"/>
              </a:lnSpc>
              <a:buClr>
                <a:srgbClr val="000000"/>
              </a:buClr>
              <a:buSzPct val="100000"/>
              <a:buFont typeface="Arial" charset="0"/>
              <a:buNone/>
              <a:defRPr/>
            </a:pPr>
            <a:r>
              <a:rPr lang="en-US" sz="1100" dirty="0">
                <a:solidFill>
                  <a:srgbClr val="000000"/>
                </a:solidFill>
                <a:latin typeface="Courier New"/>
              </a:rPr>
              <a:t>   }</a:t>
            </a:r>
          </a:p>
          <a:p>
            <a:pPr rtl="1">
              <a:lnSpc>
                <a:spcPct val="71000"/>
              </a:lnSpc>
              <a:buClr>
                <a:srgbClr val="000000"/>
              </a:buClr>
              <a:buSzPct val="100000"/>
              <a:buFont typeface="Arial" charset="0"/>
              <a:buNone/>
              <a:defRPr/>
            </a:pPr>
            <a:r>
              <a:rPr lang="en-US" sz="1100" dirty="0">
                <a:solidFill>
                  <a:srgbClr val="000000"/>
                </a:solidFill>
                <a:latin typeface="Courier New"/>
              </a:rPr>
              <a:t>}</a:t>
            </a:r>
            <a:endParaRPr lang="en-US" sz="1100" dirty="0">
              <a:solidFill>
                <a:schemeClr val="tx1"/>
              </a:solidFill>
              <a:latin typeface="Courier New" pitchFamily="49" charset="0"/>
              <a:cs typeface="Courier New" pitchFamily="49" charset="0"/>
            </a:endParaRPr>
          </a:p>
        </p:txBody>
      </p:sp>
      <p:sp>
        <p:nvSpPr>
          <p:cNvPr id="107" name="Left Arrow 106"/>
          <p:cNvSpPr/>
          <p:nvPr/>
        </p:nvSpPr>
        <p:spPr>
          <a:xfrm>
            <a:off x="3962400" y="5715000"/>
            <a:ext cx="457200" cy="484188"/>
          </a:xfrm>
          <a:prstGeom prst="leftArrow">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endParaRPr lang="en-US" dirty="0"/>
          </a:p>
        </p:txBody>
      </p:sp>
      <p:sp>
        <p:nvSpPr>
          <p:cNvPr id="109" name="Left Arrow 108"/>
          <p:cNvSpPr/>
          <p:nvPr/>
        </p:nvSpPr>
        <p:spPr>
          <a:xfrm>
            <a:off x="8458200" y="5715000"/>
            <a:ext cx="457200" cy="484188"/>
          </a:xfrm>
          <a:prstGeom prst="leftArrow">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endParaRPr lang="en-US" dirty="0"/>
          </a:p>
        </p:txBody>
      </p:sp>
      <p:sp>
        <p:nvSpPr>
          <p:cNvPr id="123" name="Rounded Rectangle 122"/>
          <p:cNvSpPr/>
          <p:nvPr/>
        </p:nvSpPr>
        <p:spPr>
          <a:xfrm>
            <a:off x="63246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8</a:t>
            </a:r>
          </a:p>
        </p:txBody>
      </p:sp>
      <p:sp>
        <p:nvSpPr>
          <p:cNvPr id="124" name="Rounded Rectangle 123"/>
          <p:cNvSpPr/>
          <p:nvPr/>
        </p:nvSpPr>
        <p:spPr>
          <a:xfrm>
            <a:off x="63246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p>
        </p:txBody>
      </p:sp>
      <p:sp>
        <p:nvSpPr>
          <p:cNvPr id="125" name="Rounded Rectangle 124"/>
          <p:cNvSpPr/>
          <p:nvPr/>
        </p:nvSpPr>
        <p:spPr>
          <a:xfrm>
            <a:off x="63246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6" name="Rounded Rectangle 125"/>
          <p:cNvSpPr/>
          <p:nvPr/>
        </p:nvSpPr>
        <p:spPr>
          <a:xfrm>
            <a:off x="57912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7</a:t>
            </a:r>
          </a:p>
        </p:txBody>
      </p:sp>
      <p:sp>
        <p:nvSpPr>
          <p:cNvPr id="127" name="Rounded Rectangle 126"/>
          <p:cNvSpPr/>
          <p:nvPr/>
        </p:nvSpPr>
        <p:spPr>
          <a:xfrm>
            <a:off x="57912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p>
        </p:txBody>
      </p:sp>
      <p:sp>
        <p:nvSpPr>
          <p:cNvPr id="128" name="Rounded Rectangle 127"/>
          <p:cNvSpPr/>
          <p:nvPr/>
        </p:nvSpPr>
        <p:spPr>
          <a:xfrm>
            <a:off x="57912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1" name="Rounded Rectangle 70"/>
          <p:cNvSpPr/>
          <p:nvPr/>
        </p:nvSpPr>
        <p:spPr>
          <a:xfrm>
            <a:off x="12954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7</a:t>
            </a:r>
          </a:p>
        </p:txBody>
      </p:sp>
      <p:sp>
        <p:nvSpPr>
          <p:cNvPr id="72" name="Rounded Rectangle 71"/>
          <p:cNvSpPr/>
          <p:nvPr/>
        </p:nvSpPr>
        <p:spPr>
          <a:xfrm>
            <a:off x="23622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p>
        </p:txBody>
      </p:sp>
      <p:sp>
        <p:nvSpPr>
          <p:cNvPr id="80" name="Rounded Rectangle 79"/>
          <p:cNvSpPr/>
          <p:nvPr/>
        </p:nvSpPr>
        <p:spPr>
          <a:xfrm>
            <a:off x="18288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p>
        </p:txBody>
      </p:sp>
      <p:sp>
        <p:nvSpPr>
          <p:cNvPr id="82" name="Rounded Rectangle 81"/>
          <p:cNvSpPr/>
          <p:nvPr/>
        </p:nvSpPr>
        <p:spPr>
          <a:xfrm>
            <a:off x="1295400" y="2895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3" name="Rounded Rectangle 82"/>
          <p:cNvSpPr/>
          <p:nvPr/>
        </p:nvSpPr>
        <p:spPr>
          <a:xfrm>
            <a:off x="23622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84" name="Rounded Rectangle 83"/>
          <p:cNvSpPr/>
          <p:nvPr/>
        </p:nvSpPr>
        <p:spPr>
          <a:xfrm>
            <a:off x="18288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p>
        </p:txBody>
      </p:sp>
      <p:sp>
        <p:nvSpPr>
          <p:cNvPr id="85" name="Rounded Rectangle 84"/>
          <p:cNvSpPr/>
          <p:nvPr/>
        </p:nvSpPr>
        <p:spPr>
          <a:xfrm>
            <a:off x="1295400" y="3429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9" name="Rounded Rectangle 88"/>
          <p:cNvSpPr/>
          <p:nvPr/>
        </p:nvSpPr>
        <p:spPr>
          <a:xfrm>
            <a:off x="18288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8</a:t>
            </a:r>
          </a:p>
        </p:txBody>
      </p:sp>
      <p:sp>
        <p:nvSpPr>
          <p:cNvPr id="90" name="Rounded Rectangle 89"/>
          <p:cNvSpPr/>
          <p:nvPr/>
        </p:nvSpPr>
        <p:spPr>
          <a:xfrm>
            <a:off x="2362200" y="2362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9</a:t>
            </a:r>
          </a:p>
        </p:txBody>
      </p:sp>
    </p:spTree>
    <p:extLst>
      <p:ext uri="{BB962C8B-B14F-4D97-AF65-F5344CB8AC3E}">
        <p14:creationId xmlns:p14="http://schemas.microsoft.com/office/powerpoint/2010/main" val="4112683253"/>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iterate type="lt">
                                    <p:tmPct val="0"/>
                                  </p:iterate>
                                  <p:childTnLst>
                                    <p:animMotion origin="layout" path="M -3.33333E-6 2.22222E-6 L 0.24028 0.34444 " pathEditMode="relative" rAng="0" ptsTypes="AA">
                                      <p:cBhvr>
                                        <p:cTn id="6" dur="2000" fill="hold"/>
                                        <p:tgtEl>
                                          <p:spTgt spid="85"/>
                                        </p:tgtEl>
                                        <p:attrNameLst>
                                          <p:attrName>ppt_x</p:attrName>
                                          <p:attrName>ppt_y</p:attrName>
                                        </p:attrNameLst>
                                      </p:cBhvr>
                                      <p:rCtr x="12000" y="17200"/>
                                    </p:animMotion>
                                  </p:childTnLst>
                                </p:cTn>
                              </p:par>
                              <p:par>
                                <p:cTn id="7" presetID="49" presetClass="path" presetSubtype="0" accel="50000" decel="50000" fill="hold" nodeType="withEffect">
                                  <p:stCondLst>
                                    <p:cond delay="0"/>
                                  </p:stCondLst>
                                  <p:childTnLst>
                                    <p:animMotion origin="layout" path="M 3.33333E-6 2.22222E-6 L 0.18194 0.26852 " pathEditMode="relative" rAng="0" ptsTypes="AA">
                                      <p:cBhvr>
                                        <p:cTn id="8" dur="2000" fill="hold"/>
                                        <p:tgtEl>
                                          <p:spTgt spid="84"/>
                                        </p:tgtEl>
                                        <p:attrNameLst>
                                          <p:attrName>ppt_x</p:attrName>
                                          <p:attrName>ppt_y</p:attrName>
                                        </p:attrNameLst>
                                      </p:cBhvr>
                                      <p:rCtr x="9100" y="13400"/>
                                    </p:animMotion>
                                  </p:childTnLst>
                                </p:cTn>
                              </p:par>
                              <p:par>
                                <p:cTn id="9" presetID="49" presetClass="path" presetSubtype="0" accel="50000" decel="50000" fill="hold" nodeType="withEffect">
                                  <p:stCondLst>
                                    <p:cond delay="0"/>
                                  </p:stCondLst>
                                  <p:childTnLst>
                                    <p:animMotion origin="layout" path="M 0 2.22222E-6 L 0.12361 0.18889 " pathEditMode="relative" rAng="0" ptsTypes="AA">
                                      <p:cBhvr>
                                        <p:cTn id="10" dur="2000" fill="hold"/>
                                        <p:tgtEl>
                                          <p:spTgt spid="83"/>
                                        </p:tgtEl>
                                        <p:attrNameLst>
                                          <p:attrName>ppt_x</p:attrName>
                                          <p:attrName>ppt_y</p:attrName>
                                        </p:attrNameLst>
                                      </p:cBhvr>
                                      <p:rCtr x="6200" y="940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path" presetSubtype="0" accel="50000" decel="50000" fill="hold" nodeType="clickEffect">
                                  <p:stCondLst>
                                    <p:cond delay="0"/>
                                  </p:stCondLst>
                                  <p:childTnLst>
                                    <p:animMotion origin="layout" path="M -3.33333E-6 0 L 0.24028 0.18889 " pathEditMode="relative" rAng="0" ptsTypes="AA">
                                      <p:cBhvr>
                                        <p:cTn id="14" dur="2000" fill="hold"/>
                                        <p:tgtEl>
                                          <p:spTgt spid="82"/>
                                        </p:tgtEl>
                                        <p:attrNameLst>
                                          <p:attrName>ppt_x</p:attrName>
                                          <p:attrName>ppt_y</p:attrName>
                                        </p:attrNameLst>
                                      </p:cBhvr>
                                      <p:rCtr x="12000" y="9400"/>
                                    </p:animMotion>
                                  </p:childTnLst>
                                </p:cTn>
                              </p:par>
                              <p:par>
                                <p:cTn id="15" presetID="49" presetClass="path" presetSubtype="0" accel="50000" decel="50000" fill="hold" nodeType="withEffect">
                                  <p:stCondLst>
                                    <p:cond delay="0"/>
                                  </p:stCondLst>
                                  <p:childTnLst>
                                    <p:animMotion origin="layout" path="M 3.33333E-6 0 L 0.18194 0.10926 " pathEditMode="relative" rAng="0" ptsTypes="AA">
                                      <p:cBhvr>
                                        <p:cTn id="16" dur="2000" fill="hold"/>
                                        <p:tgtEl>
                                          <p:spTgt spid="80"/>
                                        </p:tgtEl>
                                        <p:attrNameLst>
                                          <p:attrName>ppt_x</p:attrName>
                                          <p:attrName>ppt_y</p:attrName>
                                        </p:attrNameLst>
                                      </p:cBhvr>
                                      <p:rCtr x="9100" y="5500"/>
                                    </p:animMotion>
                                  </p:childTnLst>
                                </p:cTn>
                              </p:par>
                              <p:par>
                                <p:cTn id="17" presetID="49" presetClass="path" presetSubtype="0" accel="50000" decel="50000" fill="hold" nodeType="withEffect">
                                  <p:stCondLst>
                                    <p:cond delay="0"/>
                                  </p:stCondLst>
                                  <p:childTnLst>
                                    <p:animMotion origin="layout" path="M 0 0 L 0.12222 0.03148 " pathEditMode="relative" rAng="0" ptsTypes="AA">
                                      <p:cBhvr>
                                        <p:cTn id="18" dur="2000" fill="hold"/>
                                        <p:tgtEl>
                                          <p:spTgt spid="72"/>
                                        </p:tgtEl>
                                        <p:attrNameLst>
                                          <p:attrName>ppt_x</p:attrName>
                                          <p:attrName>ppt_y</p:attrName>
                                        </p:attrNameLst>
                                      </p:cBhvr>
                                      <p:rCtr x="6100" y="160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49" presetClass="path" presetSubtype="0" accel="50000" decel="50000" fill="hold" nodeType="clickEffect">
                                  <p:stCondLst>
                                    <p:cond delay="0"/>
                                  </p:stCondLst>
                                  <p:childTnLst>
                                    <p:animMotion origin="layout" path="M -3.33333E-6 -2.22222E-6 L 0.24028 0.03148 " pathEditMode="relative" rAng="0" ptsTypes="AA">
                                      <p:cBhvr>
                                        <p:cTn id="22" dur="2000" fill="hold"/>
                                        <p:tgtEl>
                                          <p:spTgt spid="71"/>
                                        </p:tgtEl>
                                        <p:attrNameLst>
                                          <p:attrName>ppt_x</p:attrName>
                                          <p:attrName>ppt_y</p:attrName>
                                        </p:attrNameLst>
                                      </p:cBhvr>
                                      <p:rCtr x="12000" y="1600"/>
                                    </p:animMotion>
                                  </p:childTnLst>
                                </p:cTn>
                              </p:par>
                              <p:par>
                                <p:cTn id="23" presetID="49" presetClass="path" presetSubtype="0" accel="50000" decel="50000" fill="hold" nodeType="withEffect">
                                  <p:stCondLst>
                                    <p:cond delay="0"/>
                                  </p:stCondLst>
                                  <p:childTnLst>
                                    <p:animMotion origin="layout" path="M 3.33333E-6 -2.22222E-6 L 0.18194 -0.04444 " pathEditMode="relative" rAng="0" ptsTypes="AA">
                                      <p:cBhvr>
                                        <p:cTn id="24" dur="2000" fill="hold"/>
                                        <p:tgtEl>
                                          <p:spTgt spid="89"/>
                                        </p:tgtEl>
                                        <p:attrNameLst>
                                          <p:attrName>ppt_x</p:attrName>
                                          <p:attrName>ppt_y</p:attrName>
                                        </p:attrNameLst>
                                      </p:cBhvr>
                                      <p:rCtr x="9100" y="-2200"/>
                                    </p:animMotion>
                                  </p:childTnLst>
                                </p:cTn>
                              </p:par>
                              <p:par>
                                <p:cTn id="25" presetID="49" presetClass="path" presetSubtype="0" accel="50000" decel="50000" fill="hold" nodeType="withEffect">
                                  <p:stCondLst>
                                    <p:cond delay="0"/>
                                  </p:stCondLst>
                                  <p:childTnLst>
                                    <p:animMotion origin="layout" path="M 0 -2.22222E-6 L 0.12222 -0.12407 " pathEditMode="relative" rAng="0" ptsTypes="AA">
                                      <p:cBhvr>
                                        <p:cTn id="26" dur="2000" fill="hold"/>
                                        <p:tgtEl>
                                          <p:spTgt spid="90"/>
                                        </p:tgtEl>
                                        <p:attrNameLst>
                                          <p:attrName>ppt_x</p:attrName>
                                          <p:attrName>ppt_y</p:attrName>
                                        </p:attrNameLst>
                                      </p:cBhvr>
                                      <p:rCtr x="6100" y="-620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49" presetClass="path" presetSubtype="0" accel="50000" decel="50000" fill="hold" nodeType="clickEffect">
                                  <p:stCondLst>
                                    <p:cond delay="0"/>
                                  </p:stCondLst>
                                  <p:childTnLst>
                                    <p:animMotion origin="layout" path="M 3.33333E-6 2.22222E-6 L 0.24305 0.34815 " pathEditMode="relative" rAng="0" ptsTypes="AA">
                                      <p:cBhvr>
                                        <p:cTn id="30" dur="2000" fill="hold"/>
                                        <p:tgtEl>
                                          <p:spTgt spid="128"/>
                                        </p:tgtEl>
                                        <p:attrNameLst>
                                          <p:attrName>ppt_x</p:attrName>
                                          <p:attrName>ppt_y</p:attrName>
                                        </p:attrNameLst>
                                      </p:cBhvr>
                                      <p:rCtr x="12200" y="17400"/>
                                    </p:animMotion>
                                  </p:childTnLst>
                                </p:cTn>
                              </p:par>
                              <p:par>
                                <p:cTn id="31" presetID="49" presetClass="path" presetSubtype="0" accel="50000" decel="50000" fill="hold" nodeType="withEffect">
                                  <p:stCondLst>
                                    <p:cond delay="0"/>
                                  </p:stCondLst>
                                  <p:childTnLst>
                                    <p:animMotion origin="layout" path="M 3.33333E-6 0 L 0.24305 0.34815 " pathEditMode="relative" rAng="0" ptsTypes="AA">
                                      <p:cBhvr>
                                        <p:cTn id="32" dur="2000" fill="hold"/>
                                        <p:tgtEl>
                                          <p:spTgt spid="127"/>
                                        </p:tgtEl>
                                        <p:attrNameLst>
                                          <p:attrName>ppt_x</p:attrName>
                                          <p:attrName>ppt_y</p:attrName>
                                        </p:attrNameLst>
                                      </p:cBhvr>
                                      <p:rCtr x="12200" y="17400"/>
                                    </p:animMotion>
                                  </p:childTnLst>
                                </p:cTn>
                              </p:par>
                              <p:par>
                                <p:cTn id="33" presetID="49" presetClass="path" presetSubtype="0" accel="50000" decel="50000" fill="hold" nodeType="withEffect">
                                  <p:stCondLst>
                                    <p:cond delay="0"/>
                                  </p:stCondLst>
                                  <p:childTnLst>
                                    <p:animMotion origin="layout" path="M 3.33333E-6 -2.22222E-6 L 0.24305 0.3463 " pathEditMode="relative" rAng="0" ptsTypes="AA">
                                      <p:cBhvr>
                                        <p:cTn id="34" dur="2000" fill="hold"/>
                                        <p:tgtEl>
                                          <p:spTgt spid="126"/>
                                        </p:tgtEl>
                                        <p:attrNameLst>
                                          <p:attrName>ppt_x</p:attrName>
                                          <p:attrName>ppt_y</p:attrName>
                                        </p:attrNameLst>
                                      </p:cBhvr>
                                      <p:rCtr x="12200" y="17300"/>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49" presetClass="path" presetSubtype="0" accel="50000" decel="50000" fill="hold" nodeType="clickEffect">
                                  <p:stCondLst>
                                    <p:cond delay="0"/>
                                  </p:stCondLst>
                                  <p:childTnLst>
                                    <p:animMotion origin="layout" path="M 0 2.22222E-6 L 0.18472 0.11481 " pathEditMode="relative" rAng="0" ptsTypes="AA">
                                      <p:cBhvr>
                                        <p:cTn id="38" dur="2000" fill="hold"/>
                                        <p:tgtEl>
                                          <p:spTgt spid="125"/>
                                        </p:tgtEl>
                                        <p:attrNameLst>
                                          <p:attrName>ppt_x</p:attrName>
                                          <p:attrName>ppt_y</p:attrName>
                                        </p:attrNameLst>
                                      </p:cBhvr>
                                      <p:rCtr x="9200" y="5700"/>
                                    </p:animMotion>
                                  </p:childTnLst>
                                </p:cTn>
                              </p:par>
                              <p:par>
                                <p:cTn id="39" presetID="49" presetClass="path" presetSubtype="0" accel="50000" decel="50000" fill="hold" nodeType="withEffect">
                                  <p:stCondLst>
                                    <p:cond delay="0"/>
                                  </p:stCondLst>
                                  <p:childTnLst>
                                    <p:animMotion origin="layout" path="M 0 0 L 0.18472 0.11667 " pathEditMode="relative" rAng="0" ptsTypes="AA">
                                      <p:cBhvr>
                                        <p:cTn id="40" dur="2000" fill="hold"/>
                                        <p:tgtEl>
                                          <p:spTgt spid="124"/>
                                        </p:tgtEl>
                                        <p:attrNameLst>
                                          <p:attrName>ppt_x</p:attrName>
                                          <p:attrName>ppt_y</p:attrName>
                                        </p:attrNameLst>
                                      </p:cBhvr>
                                      <p:rCtr x="9200" y="5800"/>
                                    </p:animMotion>
                                  </p:childTnLst>
                                </p:cTn>
                              </p:par>
                              <p:par>
                                <p:cTn id="41" presetID="49" presetClass="path" presetSubtype="0" accel="50000" decel="50000" fill="hold" nodeType="withEffect">
                                  <p:stCondLst>
                                    <p:cond delay="0"/>
                                  </p:stCondLst>
                                  <p:childTnLst>
                                    <p:animMotion origin="layout" path="M 0 -2.22222E-6 L 0.18472 0.11667 " pathEditMode="relative" rAng="0" ptsTypes="AA">
                                      <p:cBhvr>
                                        <p:cTn id="42" dur="2000" fill="hold"/>
                                        <p:tgtEl>
                                          <p:spTgt spid="123"/>
                                        </p:tgtEl>
                                        <p:attrNameLst>
                                          <p:attrName>ppt_x</p:attrName>
                                          <p:attrName>ppt_y</p:attrName>
                                        </p:attrNameLst>
                                      </p:cBhvr>
                                      <p:rCtr x="9200" y="5800"/>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49" presetClass="path" presetSubtype="0" accel="50000" decel="50000" fill="hold" nodeType="clickEffect">
                                  <p:stCondLst>
                                    <p:cond delay="0"/>
                                  </p:stCondLst>
                                  <p:childTnLst>
                                    <p:animMotion origin="layout" path="M -3.33333E-6 2.22222E-6 L 0.125 -0.12408 " pathEditMode="relative" rAng="0" ptsTypes="AA">
                                      <p:cBhvr>
                                        <p:cTn id="46" dur="2000" fill="hold"/>
                                        <p:tgtEl>
                                          <p:spTgt spid="122"/>
                                        </p:tgtEl>
                                        <p:attrNameLst>
                                          <p:attrName>ppt_x</p:attrName>
                                          <p:attrName>ppt_y</p:attrName>
                                        </p:attrNameLst>
                                      </p:cBhvr>
                                      <p:rCtr x="6300" y="-6200"/>
                                    </p:animMotion>
                                  </p:childTnLst>
                                </p:cTn>
                              </p:par>
                              <p:par>
                                <p:cTn id="47" presetID="49" presetClass="path" presetSubtype="0" accel="50000" decel="50000" fill="hold" nodeType="withEffect">
                                  <p:stCondLst>
                                    <p:cond delay="0"/>
                                  </p:stCondLst>
                                  <p:childTnLst>
                                    <p:animMotion origin="layout" path="M -3.33333E-6 0 L 0.12639 -0.12407 " pathEditMode="relative" rAng="0" ptsTypes="AA">
                                      <p:cBhvr>
                                        <p:cTn id="48" dur="2000" fill="hold"/>
                                        <p:tgtEl>
                                          <p:spTgt spid="132"/>
                                        </p:tgtEl>
                                        <p:attrNameLst>
                                          <p:attrName>ppt_x</p:attrName>
                                          <p:attrName>ppt_y</p:attrName>
                                        </p:attrNameLst>
                                      </p:cBhvr>
                                      <p:rCtr x="6300" y="-6200"/>
                                    </p:animMotion>
                                  </p:childTnLst>
                                </p:cTn>
                              </p:par>
                              <p:par>
                                <p:cTn id="49" presetID="49" presetClass="path" presetSubtype="0" accel="50000" decel="50000" fill="hold" nodeType="withEffect">
                                  <p:stCondLst>
                                    <p:cond delay="0"/>
                                  </p:stCondLst>
                                  <p:childTnLst>
                                    <p:animMotion origin="layout" path="M -3.33333E-6 -2.22222E-6 L 0.12639 -0.12037 " pathEditMode="relative" rAng="0" ptsTypes="AA">
                                      <p:cBhvr>
                                        <p:cTn id="50" dur="2000" fill="hold"/>
                                        <p:tgtEl>
                                          <p:spTgt spid="133"/>
                                        </p:tgtEl>
                                        <p:attrNameLst>
                                          <p:attrName>ppt_x</p:attrName>
                                          <p:attrName>ppt_y</p:attrName>
                                        </p:attrNameLst>
                                      </p:cBhvr>
                                      <p:rCtr x="6300" y="-6000"/>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26" presetClass="emph" presetSubtype="0" fill="hold" nodeType="clickEffect">
                                  <p:stCondLst>
                                    <p:cond delay="0"/>
                                  </p:stCondLst>
                                  <p:childTnLst>
                                    <p:animEffect transition="out" filter="fade">
                                      <p:cBhvr>
                                        <p:cTn id="54" dur="500" tmFilter="0, 0; .2, .5; .8, .5; 1, 0"/>
                                        <p:tgtEl>
                                          <p:spTgt spid="164"/>
                                        </p:tgtEl>
                                      </p:cBhvr>
                                    </p:animEffect>
                                    <p:animScale>
                                      <p:cBhvr>
                                        <p:cTn id="55" dur="250" autoRev="1" fill="hold"/>
                                        <p:tgtEl>
                                          <p:spTgt spid="164"/>
                                        </p:tgtEl>
                                      </p:cBhvr>
                                      <p:by x="105000" y="105000"/>
                                    </p:animScale>
                                  </p:childTnLst>
                                </p:cTn>
                              </p:par>
                              <p:par>
                                <p:cTn id="56" presetID="26" presetClass="emph" presetSubtype="0" fill="hold" nodeType="withEffect">
                                  <p:stCondLst>
                                    <p:cond delay="0"/>
                                  </p:stCondLst>
                                  <p:iterate type="lt">
                                    <p:tmPct val="0"/>
                                  </p:iterate>
                                  <p:childTnLst>
                                    <p:animEffect transition="out" filter="fade">
                                      <p:cBhvr>
                                        <p:cTn id="57" dur="500" tmFilter="0, 0; .2, .5; .8, .5; 1, 0"/>
                                        <p:tgtEl>
                                          <p:spTgt spid="85"/>
                                        </p:tgtEl>
                                      </p:cBhvr>
                                    </p:animEffect>
                                    <p:animScale>
                                      <p:cBhvr>
                                        <p:cTn id="58" dur="250" autoRev="1" fill="hold"/>
                                        <p:tgtEl>
                                          <p:spTgt spid="85"/>
                                        </p:tgtEl>
                                      </p:cBhvr>
                                      <p:by x="105000" y="105000"/>
                                    </p:animScale>
                                  </p:childTnLst>
                                </p:cTn>
                              </p:par>
                              <p:par>
                                <p:cTn id="59" presetID="64" presetClass="path" presetSubtype="0" accel="50000" decel="50000" fill="hold" grpId="0" nodeType="withEffect">
                                  <p:stCondLst>
                                    <p:cond delay="0"/>
                                  </p:stCondLst>
                                  <p:childTnLst>
                                    <p:animMotion origin="layout" path="M -3.33333E-6 1.48148E-6 L -3.33333E-6 -0.07963 " pathEditMode="relative" rAng="0" ptsTypes="AA">
                                      <p:cBhvr>
                                        <p:cTn id="60" dur="2000" fill="hold"/>
                                        <p:tgtEl>
                                          <p:spTgt spid="107"/>
                                        </p:tgtEl>
                                        <p:attrNameLst>
                                          <p:attrName>ppt_x</p:attrName>
                                          <p:attrName>ppt_y</p:attrName>
                                        </p:attrNameLst>
                                      </p:cBhvr>
                                      <p:rCtr x="0" y="-4000"/>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26" presetClass="emph" presetSubtype="0" fill="hold" nodeType="clickEffect">
                                  <p:stCondLst>
                                    <p:cond delay="0"/>
                                  </p:stCondLst>
                                  <p:childTnLst>
                                    <p:animEffect transition="out" filter="fade">
                                      <p:cBhvr>
                                        <p:cTn id="64" dur="500" tmFilter="0, 0; .2, .5; .8, .5; 1, 0"/>
                                        <p:tgtEl>
                                          <p:spTgt spid="84"/>
                                        </p:tgtEl>
                                      </p:cBhvr>
                                    </p:animEffect>
                                    <p:animScale>
                                      <p:cBhvr>
                                        <p:cTn id="65" dur="250" autoRev="1" fill="hold"/>
                                        <p:tgtEl>
                                          <p:spTgt spid="84"/>
                                        </p:tgtEl>
                                      </p:cBhvr>
                                      <p:by x="105000" y="105000"/>
                                    </p:animScale>
                                  </p:childTnLst>
                                </p:cTn>
                              </p:par>
                              <p:par>
                                <p:cTn id="66" presetID="26" presetClass="emph" presetSubtype="0" fill="hold" nodeType="withEffect">
                                  <p:stCondLst>
                                    <p:cond delay="0"/>
                                  </p:stCondLst>
                                  <p:childTnLst>
                                    <p:animEffect transition="out" filter="fade">
                                      <p:cBhvr>
                                        <p:cTn id="67" dur="500" tmFilter="0, 0; .2, .5; .8, .5; 1, 0"/>
                                        <p:tgtEl>
                                          <p:spTgt spid="163"/>
                                        </p:tgtEl>
                                      </p:cBhvr>
                                    </p:animEffect>
                                    <p:animScale>
                                      <p:cBhvr>
                                        <p:cTn id="68" dur="250" autoRev="1" fill="hold"/>
                                        <p:tgtEl>
                                          <p:spTgt spid="163"/>
                                        </p:tgtEl>
                                      </p:cBhvr>
                                      <p:by x="105000" y="105000"/>
                                    </p:animScale>
                                  </p:childTnLst>
                                </p:cTn>
                              </p:par>
                              <p:par>
                                <p:cTn id="69" presetID="64" presetClass="path" presetSubtype="0" accel="50000" decel="50000" fill="hold" grpId="1" nodeType="withEffect">
                                  <p:stCondLst>
                                    <p:cond delay="0"/>
                                  </p:stCondLst>
                                  <p:childTnLst>
                                    <p:animMotion origin="layout" path="M -3.33333E-6 -0.07963 L -3.33333E-6 -0.15741 " pathEditMode="relative" rAng="0" ptsTypes="AA">
                                      <p:cBhvr>
                                        <p:cTn id="70" dur="2000" fill="hold"/>
                                        <p:tgtEl>
                                          <p:spTgt spid="107"/>
                                        </p:tgtEl>
                                        <p:attrNameLst>
                                          <p:attrName>ppt_x</p:attrName>
                                          <p:attrName>ppt_y</p:attrName>
                                        </p:attrNameLst>
                                      </p:cBhvr>
                                      <p:rCtr x="0" y="-3900"/>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26" presetClass="emph" presetSubtype="0" fill="hold" nodeType="clickEffect">
                                  <p:stCondLst>
                                    <p:cond delay="0"/>
                                  </p:stCondLst>
                                  <p:childTnLst>
                                    <p:animEffect transition="out" filter="fade">
                                      <p:cBhvr>
                                        <p:cTn id="74" dur="500" tmFilter="0, 0; .2, .5; .8, .5; 1, 0"/>
                                        <p:tgtEl>
                                          <p:spTgt spid="83"/>
                                        </p:tgtEl>
                                      </p:cBhvr>
                                    </p:animEffect>
                                    <p:animScale>
                                      <p:cBhvr>
                                        <p:cTn id="75" dur="250" autoRev="1" fill="hold"/>
                                        <p:tgtEl>
                                          <p:spTgt spid="83"/>
                                        </p:tgtEl>
                                      </p:cBhvr>
                                      <p:by x="105000" y="105000"/>
                                    </p:animScale>
                                  </p:childTnLst>
                                </p:cTn>
                              </p:par>
                              <p:par>
                                <p:cTn id="76" presetID="26" presetClass="emph" presetSubtype="0" fill="hold" nodeType="withEffect">
                                  <p:stCondLst>
                                    <p:cond delay="0"/>
                                  </p:stCondLst>
                                  <p:childTnLst>
                                    <p:animEffect transition="out" filter="fade">
                                      <p:cBhvr>
                                        <p:cTn id="77" dur="500" tmFilter="0, 0; .2, .5; .8, .5; 1, 0"/>
                                        <p:tgtEl>
                                          <p:spTgt spid="162"/>
                                        </p:tgtEl>
                                      </p:cBhvr>
                                    </p:animEffect>
                                    <p:animScale>
                                      <p:cBhvr>
                                        <p:cTn id="78" dur="250" autoRev="1" fill="hold"/>
                                        <p:tgtEl>
                                          <p:spTgt spid="162"/>
                                        </p:tgtEl>
                                      </p:cBhvr>
                                      <p:by x="105000" y="105000"/>
                                    </p:animScale>
                                  </p:childTnLst>
                                </p:cTn>
                              </p:par>
                              <p:par>
                                <p:cTn id="79" presetID="64" presetClass="path" presetSubtype="0" accel="50000" decel="50000" fill="hold" grpId="2" nodeType="withEffect">
                                  <p:stCondLst>
                                    <p:cond delay="0"/>
                                  </p:stCondLst>
                                  <p:childTnLst>
                                    <p:animMotion origin="layout" path="M -3.33333E-6 -0.15741 L -3.33333E-6 -0.23519 " pathEditMode="relative" rAng="0" ptsTypes="AA">
                                      <p:cBhvr>
                                        <p:cTn id="80" dur="2000" fill="hold"/>
                                        <p:tgtEl>
                                          <p:spTgt spid="107"/>
                                        </p:tgtEl>
                                        <p:attrNameLst>
                                          <p:attrName>ppt_x</p:attrName>
                                          <p:attrName>ppt_y</p:attrName>
                                        </p:attrNameLst>
                                      </p:cBhvr>
                                      <p:rCtr x="0" y="-3900"/>
                                    </p:animMotion>
                                  </p:childTnLst>
                                </p:cTn>
                              </p:par>
                            </p:childTnLst>
                          </p:cTn>
                        </p:par>
                      </p:childTnLst>
                    </p:cTn>
                  </p:par>
                  <p:par>
                    <p:cTn id="81" fill="hold" nodeType="clickPar">
                      <p:stCondLst>
                        <p:cond delay="indefinite"/>
                      </p:stCondLst>
                      <p:childTnLst>
                        <p:par>
                          <p:cTn id="82" fill="hold" nodeType="withGroup">
                            <p:stCondLst>
                              <p:cond delay="0"/>
                            </p:stCondLst>
                            <p:childTnLst>
                              <p:par>
                                <p:cTn id="83" presetID="26" presetClass="emph" presetSubtype="0" fill="hold" nodeType="clickEffect">
                                  <p:stCondLst>
                                    <p:cond delay="0"/>
                                  </p:stCondLst>
                                  <p:childTnLst>
                                    <p:animEffect transition="out" filter="fade">
                                      <p:cBhvr>
                                        <p:cTn id="84" dur="500" tmFilter="0, 0; .2, .5; .8, .5; 1, 0"/>
                                        <p:tgtEl>
                                          <p:spTgt spid="82"/>
                                        </p:tgtEl>
                                      </p:cBhvr>
                                    </p:animEffect>
                                    <p:animScale>
                                      <p:cBhvr>
                                        <p:cTn id="85" dur="250" autoRev="1" fill="hold"/>
                                        <p:tgtEl>
                                          <p:spTgt spid="82"/>
                                        </p:tgtEl>
                                      </p:cBhvr>
                                      <p:by x="105000" y="105000"/>
                                    </p:animScale>
                                  </p:childTnLst>
                                </p:cTn>
                              </p:par>
                              <p:par>
                                <p:cTn id="86" presetID="26" presetClass="emph" presetSubtype="0" fill="hold" nodeType="withEffect">
                                  <p:stCondLst>
                                    <p:cond delay="0"/>
                                  </p:stCondLst>
                                  <p:childTnLst>
                                    <p:animEffect transition="out" filter="fade">
                                      <p:cBhvr>
                                        <p:cTn id="87" dur="500" tmFilter="0, 0; .2, .5; .8, .5; 1, 0"/>
                                        <p:tgtEl>
                                          <p:spTgt spid="161"/>
                                        </p:tgtEl>
                                      </p:cBhvr>
                                    </p:animEffect>
                                    <p:animScale>
                                      <p:cBhvr>
                                        <p:cTn id="88" dur="250" autoRev="1" fill="hold"/>
                                        <p:tgtEl>
                                          <p:spTgt spid="161"/>
                                        </p:tgtEl>
                                      </p:cBhvr>
                                      <p:by x="105000" y="105000"/>
                                    </p:animScale>
                                  </p:childTnLst>
                                </p:cTn>
                              </p:par>
                              <p:par>
                                <p:cTn id="89" presetID="64" presetClass="path" presetSubtype="0" accel="50000" decel="50000" fill="hold" grpId="3" nodeType="withEffect">
                                  <p:stCondLst>
                                    <p:cond delay="0"/>
                                  </p:stCondLst>
                                  <p:childTnLst>
                                    <p:animMotion origin="layout" path="M -3.33333E-6 -0.23519 L -3.33333E-6 -0.31296 " pathEditMode="relative" rAng="0" ptsTypes="AA">
                                      <p:cBhvr>
                                        <p:cTn id="90" dur="2000" fill="hold"/>
                                        <p:tgtEl>
                                          <p:spTgt spid="107"/>
                                        </p:tgtEl>
                                        <p:attrNameLst>
                                          <p:attrName>ppt_x</p:attrName>
                                          <p:attrName>ppt_y</p:attrName>
                                        </p:attrNameLst>
                                      </p:cBhvr>
                                      <p:rCtr x="0" y="-3900"/>
                                    </p:animMotion>
                                  </p:childTnLst>
                                </p:cTn>
                              </p:par>
                            </p:childTnLst>
                          </p:cTn>
                        </p:par>
                      </p:childTnLst>
                    </p:cTn>
                  </p:par>
                  <p:par>
                    <p:cTn id="91" fill="hold" nodeType="clickPar">
                      <p:stCondLst>
                        <p:cond delay="indefinite"/>
                      </p:stCondLst>
                      <p:childTnLst>
                        <p:par>
                          <p:cTn id="92" fill="hold" nodeType="withGroup">
                            <p:stCondLst>
                              <p:cond delay="0"/>
                            </p:stCondLst>
                            <p:childTnLst>
                              <p:par>
                                <p:cTn id="93" presetID="26" presetClass="emph" presetSubtype="0" fill="hold" nodeType="clickEffect">
                                  <p:stCondLst>
                                    <p:cond delay="0"/>
                                  </p:stCondLst>
                                  <p:childTnLst>
                                    <p:animEffect transition="out" filter="fade">
                                      <p:cBhvr>
                                        <p:cTn id="94" dur="500" tmFilter="0, 0; .2, .5; .8, .5; 1, 0"/>
                                        <p:tgtEl>
                                          <p:spTgt spid="80"/>
                                        </p:tgtEl>
                                      </p:cBhvr>
                                    </p:animEffect>
                                    <p:animScale>
                                      <p:cBhvr>
                                        <p:cTn id="95" dur="250" autoRev="1" fill="hold"/>
                                        <p:tgtEl>
                                          <p:spTgt spid="80"/>
                                        </p:tgtEl>
                                      </p:cBhvr>
                                      <p:by x="105000" y="105000"/>
                                    </p:animScale>
                                  </p:childTnLst>
                                </p:cTn>
                              </p:par>
                              <p:par>
                                <p:cTn id="96" presetID="26" presetClass="emph" presetSubtype="0" fill="hold" nodeType="withEffect">
                                  <p:stCondLst>
                                    <p:cond delay="0"/>
                                  </p:stCondLst>
                                  <p:childTnLst>
                                    <p:animEffect transition="out" filter="fade">
                                      <p:cBhvr>
                                        <p:cTn id="97" dur="500" tmFilter="0, 0; .2, .5; .8, .5; 1, 0"/>
                                        <p:tgtEl>
                                          <p:spTgt spid="160"/>
                                        </p:tgtEl>
                                      </p:cBhvr>
                                    </p:animEffect>
                                    <p:animScale>
                                      <p:cBhvr>
                                        <p:cTn id="98" dur="250" autoRev="1" fill="hold"/>
                                        <p:tgtEl>
                                          <p:spTgt spid="160"/>
                                        </p:tgtEl>
                                      </p:cBhvr>
                                      <p:by x="105000" y="105000"/>
                                    </p:animScale>
                                  </p:childTnLst>
                                </p:cTn>
                              </p:par>
                              <p:par>
                                <p:cTn id="99" presetID="64" presetClass="path" presetSubtype="0" accel="50000" decel="50000" fill="hold" grpId="4" nodeType="withEffect">
                                  <p:stCondLst>
                                    <p:cond delay="0"/>
                                  </p:stCondLst>
                                  <p:childTnLst>
                                    <p:animMotion origin="layout" path="M -3.33333E-6 -0.31296 L -3.33333E-6 -0.39074 " pathEditMode="relative" rAng="0" ptsTypes="AA">
                                      <p:cBhvr>
                                        <p:cTn id="100" dur="2000" fill="hold"/>
                                        <p:tgtEl>
                                          <p:spTgt spid="107"/>
                                        </p:tgtEl>
                                        <p:attrNameLst>
                                          <p:attrName>ppt_x</p:attrName>
                                          <p:attrName>ppt_y</p:attrName>
                                        </p:attrNameLst>
                                      </p:cBhvr>
                                      <p:rCtr x="0" y="-3900"/>
                                    </p:animMotion>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6" presetClass="emph" presetSubtype="0" fill="hold" nodeType="clickEffect">
                                  <p:stCondLst>
                                    <p:cond delay="0"/>
                                  </p:stCondLst>
                                  <p:childTnLst>
                                    <p:animEffect transition="out" filter="fade">
                                      <p:cBhvr>
                                        <p:cTn id="104" dur="500" tmFilter="0, 0; .2, .5; .8, .5; 1, 0"/>
                                        <p:tgtEl>
                                          <p:spTgt spid="72"/>
                                        </p:tgtEl>
                                      </p:cBhvr>
                                    </p:animEffect>
                                    <p:animScale>
                                      <p:cBhvr>
                                        <p:cTn id="105" dur="250" autoRev="1" fill="hold"/>
                                        <p:tgtEl>
                                          <p:spTgt spid="72"/>
                                        </p:tgtEl>
                                      </p:cBhvr>
                                      <p:by x="105000" y="105000"/>
                                    </p:animScale>
                                  </p:childTnLst>
                                </p:cTn>
                              </p:par>
                              <p:par>
                                <p:cTn id="106" presetID="26" presetClass="emph" presetSubtype="0" fill="hold" nodeType="withEffect">
                                  <p:stCondLst>
                                    <p:cond delay="0"/>
                                  </p:stCondLst>
                                  <p:childTnLst>
                                    <p:animEffect transition="out" filter="fade">
                                      <p:cBhvr>
                                        <p:cTn id="107" dur="500" tmFilter="0, 0; .2, .5; .8, .5; 1, 0"/>
                                        <p:tgtEl>
                                          <p:spTgt spid="159"/>
                                        </p:tgtEl>
                                      </p:cBhvr>
                                    </p:animEffect>
                                    <p:animScale>
                                      <p:cBhvr>
                                        <p:cTn id="108" dur="250" autoRev="1" fill="hold"/>
                                        <p:tgtEl>
                                          <p:spTgt spid="159"/>
                                        </p:tgtEl>
                                      </p:cBhvr>
                                      <p:by x="105000" y="105000"/>
                                    </p:animScale>
                                  </p:childTnLst>
                                </p:cTn>
                              </p:par>
                              <p:par>
                                <p:cTn id="109" presetID="64" presetClass="path" presetSubtype="0" accel="50000" decel="50000" fill="hold" grpId="5" nodeType="withEffect">
                                  <p:stCondLst>
                                    <p:cond delay="0"/>
                                  </p:stCondLst>
                                  <p:childTnLst>
                                    <p:animMotion origin="layout" path="M -3.33333E-6 -0.39074 L -3.33333E-6 -0.45741 " pathEditMode="relative" rAng="0" ptsTypes="AA">
                                      <p:cBhvr>
                                        <p:cTn id="110" dur="2000" fill="hold"/>
                                        <p:tgtEl>
                                          <p:spTgt spid="107"/>
                                        </p:tgtEl>
                                        <p:attrNameLst>
                                          <p:attrName>ppt_x</p:attrName>
                                          <p:attrName>ppt_y</p:attrName>
                                        </p:attrNameLst>
                                      </p:cBhvr>
                                      <p:rCtr x="0" y="-3300"/>
                                    </p:animMotion>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71"/>
                                        </p:tgtEl>
                                      </p:cBhvr>
                                    </p:animEffect>
                                    <p:animScale>
                                      <p:cBhvr>
                                        <p:cTn id="115" dur="250" autoRev="1" fill="hold"/>
                                        <p:tgtEl>
                                          <p:spTgt spid="71"/>
                                        </p:tgtEl>
                                      </p:cBhvr>
                                      <p:by x="105000" y="105000"/>
                                    </p:animScale>
                                  </p:childTnLst>
                                </p:cTn>
                              </p:par>
                              <p:par>
                                <p:cTn id="116" presetID="26" presetClass="emph" presetSubtype="0" fill="hold" nodeType="withEffect">
                                  <p:stCondLst>
                                    <p:cond delay="0"/>
                                  </p:stCondLst>
                                  <p:childTnLst>
                                    <p:animEffect transition="out" filter="fade">
                                      <p:cBhvr>
                                        <p:cTn id="117" dur="500" tmFilter="0, 0; .2, .5; .8, .5; 1, 0"/>
                                        <p:tgtEl>
                                          <p:spTgt spid="158"/>
                                        </p:tgtEl>
                                      </p:cBhvr>
                                    </p:animEffect>
                                    <p:animScale>
                                      <p:cBhvr>
                                        <p:cTn id="118" dur="250" autoRev="1" fill="hold"/>
                                        <p:tgtEl>
                                          <p:spTgt spid="158"/>
                                        </p:tgtEl>
                                      </p:cBhvr>
                                      <p:by x="105000" y="105000"/>
                                    </p:animScale>
                                  </p:childTnLst>
                                </p:cTn>
                              </p:par>
                              <p:par>
                                <p:cTn id="119" presetID="64" presetClass="path" presetSubtype="0" accel="50000" decel="50000" fill="hold" grpId="6" nodeType="withEffect">
                                  <p:stCondLst>
                                    <p:cond delay="0"/>
                                  </p:stCondLst>
                                  <p:childTnLst>
                                    <p:animMotion origin="layout" path="M -3.33333E-6 -0.45741 L -3.33333E-6 -0.5463 " pathEditMode="relative" rAng="0" ptsTypes="AA">
                                      <p:cBhvr>
                                        <p:cTn id="120" dur="2000" fill="hold"/>
                                        <p:tgtEl>
                                          <p:spTgt spid="107"/>
                                        </p:tgtEl>
                                        <p:attrNameLst>
                                          <p:attrName>ppt_x</p:attrName>
                                          <p:attrName>ppt_y</p:attrName>
                                        </p:attrNameLst>
                                      </p:cBhvr>
                                      <p:rCtr x="0" y="-4400"/>
                                    </p:animMotion>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6" presetClass="emph" presetSubtype="0" fill="hold" nodeType="clickEffect">
                                  <p:stCondLst>
                                    <p:cond delay="0"/>
                                  </p:stCondLst>
                                  <p:childTnLst>
                                    <p:animEffect transition="out" filter="fade">
                                      <p:cBhvr>
                                        <p:cTn id="124" dur="500" tmFilter="0, 0; .2, .5; .8, .5; 1, 0"/>
                                        <p:tgtEl>
                                          <p:spTgt spid="89"/>
                                        </p:tgtEl>
                                      </p:cBhvr>
                                    </p:animEffect>
                                    <p:animScale>
                                      <p:cBhvr>
                                        <p:cTn id="125" dur="250" autoRev="1" fill="hold"/>
                                        <p:tgtEl>
                                          <p:spTgt spid="89"/>
                                        </p:tgtEl>
                                      </p:cBhvr>
                                      <p:by x="105000" y="105000"/>
                                    </p:animScale>
                                  </p:childTnLst>
                                </p:cTn>
                              </p:par>
                              <p:par>
                                <p:cTn id="126" presetID="26" presetClass="emph" presetSubtype="0" fill="hold" nodeType="withEffect">
                                  <p:stCondLst>
                                    <p:cond delay="0"/>
                                  </p:stCondLst>
                                  <p:childTnLst>
                                    <p:animEffect transition="out" filter="fade">
                                      <p:cBhvr>
                                        <p:cTn id="127" dur="500" tmFilter="0, 0; .2, .5; .8, .5; 1, 0"/>
                                        <p:tgtEl>
                                          <p:spTgt spid="165"/>
                                        </p:tgtEl>
                                      </p:cBhvr>
                                    </p:animEffect>
                                    <p:animScale>
                                      <p:cBhvr>
                                        <p:cTn id="128" dur="250" autoRev="1" fill="hold"/>
                                        <p:tgtEl>
                                          <p:spTgt spid="165"/>
                                        </p:tgtEl>
                                      </p:cBhvr>
                                      <p:by x="105000" y="105000"/>
                                    </p:animScale>
                                  </p:childTnLst>
                                </p:cTn>
                              </p:par>
                              <p:par>
                                <p:cTn id="129" presetID="64" presetClass="path" presetSubtype="0" accel="50000" decel="50000" fill="hold" grpId="7" nodeType="withEffect">
                                  <p:stCondLst>
                                    <p:cond delay="0"/>
                                  </p:stCondLst>
                                  <p:childTnLst>
                                    <p:animMotion origin="layout" path="M -3.33333E-6 -0.5463 L -3.33333E-6 -0.62408 " pathEditMode="relative" rAng="0" ptsTypes="AA">
                                      <p:cBhvr>
                                        <p:cTn id="130" dur="2000" fill="hold"/>
                                        <p:tgtEl>
                                          <p:spTgt spid="107"/>
                                        </p:tgtEl>
                                        <p:attrNameLst>
                                          <p:attrName>ppt_x</p:attrName>
                                          <p:attrName>ppt_y</p:attrName>
                                        </p:attrNameLst>
                                      </p:cBhvr>
                                      <p:rCtr x="0" y="-3900"/>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6" presetClass="emph" presetSubtype="0" fill="hold" nodeType="clickEffect">
                                  <p:stCondLst>
                                    <p:cond delay="0"/>
                                  </p:stCondLst>
                                  <p:childTnLst>
                                    <p:animEffect transition="out" filter="fade">
                                      <p:cBhvr>
                                        <p:cTn id="134" dur="500" tmFilter="0, 0; .2, .5; .8, .5; 1, 0"/>
                                        <p:tgtEl>
                                          <p:spTgt spid="90"/>
                                        </p:tgtEl>
                                      </p:cBhvr>
                                    </p:animEffect>
                                    <p:animScale>
                                      <p:cBhvr>
                                        <p:cTn id="135" dur="250" autoRev="1" fill="hold"/>
                                        <p:tgtEl>
                                          <p:spTgt spid="90"/>
                                        </p:tgtEl>
                                      </p:cBhvr>
                                      <p:by x="105000" y="105000"/>
                                    </p:animScale>
                                  </p:childTnLst>
                                </p:cTn>
                              </p:par>
                              <p:par>
                                <p:cTn id="136" presetID="26" presetClass="emph" presetSubtype="0" fill="hold" nodeType="withEffect">
                                  <p:stCondLst>
                                    <p:cond delay="0"/>
                                  </p:stCondLst>
                                  <p:childTnLst>
                                    <p:animEffect transition="out" filter="fade">
                                      <p:cBhvr>
                                        <p:cTn id="137" dur="500" tmFilter="0, 0; .2, .5; .8, .5; 1, 0"/>
                                        <p:tgtEl>
                                          <p:spTgt spid="166"/>
                                        </p:tgtEl>
                                      </p:cBhvr>
                                    </p:animEffect>
                                    <p:animScale>
                                      <p:cBhvr>
                                        <p:cTn id="138" dur="250" autoRev="1" fill="hold"/>
                                        <p:tgtEl>
                                          <p:spTgt spid="166"/>
                                        </p:tgtEl>
                                      </p:cBhvr>
                                      <p:by x="105000" y="105000"/>
                                    </p:animScale>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170"/>
                                        </p:tgtEl>
                                      </p:cBhvr>
                                    </p:animEffect>
                                    <p:animScale>
                                      <p:cBhvr>
                                        <p:cTn id="143" dur="250" autoRev="1" fill="hold"/>
                                        <p:tgtEl>
                                          <p:spTgt spid="170"/>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128"/>
                                        </p:tgtEl>
                                      </p:cBhvr>
                                    </p:animEffect>
                                    <p:animScale>
                                      <p:cBhvr>
                                        <p:cTn id="146" dur="250" autoRev="1" fill="hold"/>
                                        <p:tgtEl>
                                          <p:spTgt spid="128"/>
                                        </p:tgtEl>
                                      </p:cBhvr>
                                      <p:by x="105000" y="105000"/>
                                    </p:animScale>
                                  </p:childTnLst>
                                </p:cTn>
                              </p:par>
                              <p:par>
                                <p:cTn id="147" presetID="64" presetClass="path" presetSubtype="0" accel="50000" decel="50000" fill="hold" grpId="0" nodeType="withEffect">
                                  <p:stCondLst>
                                    <p:cond delay="0"/>
                                  </p:stCondLst>
                                  <p:childTnLst>
                                    <p:animMotion origin="layout" path="M 0 1.48148E-6 L 0 -0.23519 " pathEditMode="relative" rAng="0" ptsTypes="AA">
                                      <p:cBhvr>
                                        <p:cTn id="148" dur="2000" fill="hold"/>
                                        <p:tgtEl>
                                          <p:spTgt spid="109"/>
                                        </p:tgtEl>
                                        <p:attrNameLst>
                                          <p:attrName>ppt_x</p:attrName>
                                          <p:attrName>ppt_y</p:attrName>
                                        </p:attrNameLst>
                                      </p:cBhvr>
                                      <p:rCtr x="0" y="-11800"/>
                                    </p:animMotion>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6" presetClass="emph" presetSubtype="0" fill="hold" nodeType="clickEffect">
                                  <p:stCondLst>
                                    <p:cond delay="0"/>
                                  </p:stCondLst>
                                  <p:childTnLst>
                                    <p:animEffect transition="out" filter="fade">
                                      <p:cBhvr>
                                        <p:cTn id="152" dur="500" tmFilter="0, 0; .2, .5; .8, .5; 1, 0"/>
                                        <p:tgtEl>
                                          <p:spTgt spid="167"/>
                                        </p:tgtEl>
                                      </p:cBhvr>
                                    </p:animEffect>
                                    <p:animScale>
                                      <p:cBhvr>
                                        <p:cTn id="153" dur="250" autoRev="1" fill="hold"/>
                                        <p:tgtEl>
                                          <p:spTgt spid="167"/>
                                        </p:tgtEl>
                                      </p:cBhvr>
                                      <p:by x="105000" y="105000"/>
                                    </p:animScale>
                                  </p:childTnLst>
                                </p:cTn>
                              </p:par>
                              <p:par>
                                <p:cTn id="154" presetID="26" presetClass="emph" presetSubtype="0" fill="hold" nodeType="withEffect">
                                  <p:stCondLst>
                                    <p:cond delay="0"/>
                                  </p:stCondLst>
                                  <p:childTnLst>
                                    <p:animEffect transition="out" filter="fade">
                                      <p:cBhvr>
                                        <p:cTn id="155" dur="500" tmFilter="0, 0; .2, .5; .8, .5; 1, 0"/>
                                        <p:tgtEl>
                                          <p:spTgt spid="125"/>
                                        </p:tgtEl>
                                      </p:cBhvr>
                                    </p:animEffect>
                                    <p:animScale>
                                      <p:cBhvr>
                                        <p:cTn id="156" dur="250" autoRev="1" fill="hold"/>
                                        <p:tgtEl>
                                          <p:spTgt spid="125"/>
                                        </p:tgtEl>
                                      </p:cBhvr>
                                      <p:by x="105000" y="105000"/>
                                    </p:animScale>
                                  </p:childTnLst>
                                </p:cTn>
                              </p:par>
                              <p:par>
                                <p:cTn id="157" presetID="64" presetClass="path" presetSubtype="0" accel="50000" decel="50000" fill="hold" grpId="1" nodeType="withEffect">
                                  <p:stCondLst>
                                    <p:cond delay="0"/>
                                  </p:stCondLst>
                                  <p:childTnLst>
                                    <p:animMotion origin="layout" path="M 0 -0.23519 L 0 -0.46852 " pathEditMode="relative" rAng="0" ptsTypes="AA">
                                      <p:cBhvr>
                                        <p:cTn id="158" dur="2000" fill="hold"/>
                                        <p:tgtEl>
                                          <p:spTgt spid="109"/>
                                        </p:tgtEl>
                                        <p:attrNameLst>
                                          <p:attrName>ppt_x</p:attrName>
                                          <p:attrName>ppt_y</p:attrName>
                                        </p:attrNameLst>
                                      </p:cBhvr>
                                      <p:rCtr x="0" y="-11700"/>
                                    </p:animMotion>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6" presetClass="emph" presetSubtype="0" fill="hold" nodeType="clickEffect">
                                  <p:stCondLst>
                                    <p:cond delay="0"/>
                                  </p:stCondLst>
                                  <p:childTnLst>
                                    <p:animEffect transition="out" filter="fade">
                                      <p:cBhvr>
                                        <p:cTn id="162" dur="500" tmFilter="0, 0; .2, .5; .8, .5; 1, 0"/>
                                        <p:tgtEl>
                                          <p:spTgt spid="155"/>
                                        </p:tgtEl>
                                      </p:cBhvr>
                                    </p:animEffect>
                                    <p:animScale>
                                      <p:cBhvr>
                                        <p:cTn id="163" dur="250" autoRev="1" fill="hold"/>
                                        <p:tgtEl>
                                          <p:spTgt spid="155"/>
                                        </p:tgtEl>
                                      </p:cBhvr>
                                      <p:by x="105000" y="105000"/>
                                    </p:animScale>
                                  </p:childTnLst>
                                </p:cTn>
                              </p:par>
                              <p:par>
                                <p:cTn id="164" presetID="26" presetClass="emph" presetSubtype="0" fill="hold" nodeType="withEffect">
                                  <p:stCondLst>
                                    <p:cond delay="0"/>
                                  </p:stCondLst>
                                  <p:childTnLst>
                                    <p:animEffect transition="out" filter="fade">
                                      <p:cBhvr>
                                        <p:cTn id="165" dur="500" tmFilter="0, 0; .2, .5; .8, .5; 1, 0"/>
                                        <p:tgtEl>
                                          <p:spTgt spid="122"/>
                                        </p:tgtEl>
                                      </p:cBhvr>
                                    </p:animEffect>
                                    <p:animScale>
                                      <p:cBhvr>
                                        <p:cTn id="166" dur="250" autoRev="1" fill="hold"/>
                                        <p:tgtEl>
                                          <p:spTgt spid="122"/>
                                        </p:tgtEl>
                                      </p:cBhvr>
                                      <p:by x="105000" y="105000"/>
                                    </p:animScale>
                                  </p:childTnLst>
                                </p:cTn>
                              </p:par>
                              <p:par>
                                <p:cTn id="167" presetID="42" presetClass="path" presetSubtype="0" accel="50000" decel="50000" fill="hold" grpId="2" nodeType="withEffect">
                                  <p:stCondLst>
                                    <p:cond delay="0"/>
                                  </p:stCondLst>
                                  <p:childTnLst>
                                    <p:animMotion origin="layout" path="M 0 -0.46852 L 0 -0.06852 " pathEditMode="relative" rAng="0" ptsTypes="AA">
                                      <p:cBhvr>
                                        <p:cTn id="168" dur="2000" fill="hold"/>
                                        <p:tgtEl>
                                          <p:spTgt spid="109"/>
                                        </p:tgtEl>
                                        <p:attrNameLst>
                                          <p:attrName>ppt_x</p:attrName>
                                          <p:attrName>ppt_y</p:attrName>
                                        </p:attrNameLst>
                                      </p:cBhvr>
                                      <p:rCtr x="0" y="20000"/>
                                    </p:animMotion>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6" presetClass="emph" presetSubtype="0" fill="hold" nodeType="clickEffect">
                                  <p:stCondLst>
                                    <p:cond delay="0"/>
                                  </p:stCondLst>
                                  <p:childTnLst>
                                    <p:animEffect transition="out" filter="fade">
                                      <p:cBhvr>
                                        <p:cTn id="172" dur="500" tmFilter="0, 0; .2, .5; .8, .5; 1, 0"/>
                                        <p:tgtEl>
                                          <p:spTgt spid="169"/>
                                        </p:tgtEl>
                                      </p:cBhvr>
                                    </p:animEffect>
                                    <p:animScale>
                                      <p:cBhvr>
                                        <p:cTn id="173" dur="250" autoRev="1" fill="hold"/>
                                        <p:tgtEl>
                                          <p:spTgt spid="169"/>
                                        </p:tgtEl>
                                      </p:cBhvr>
                                      <p:by x="105000" y="105000"/>
                                    </p:animScale>
                                  </p:childTnLst>
                                </p:cTn>
                              </p:par>
                              <p:par>
                                <p:cTn id="174" presetID="26" presetClass="emph" presetSubtype="0" fill="hold" nodeType="withEffect">
                                  <p:stCondLst>
                                    <p:cond delay="0"/>
                                  </p:stCondLst>
                                  <p:childTnLst>
                                    <p:animEffect transition="out" filter="fade">
                                      <p:cBhvr>
                                        <p:cTn id="175" dur="500" tmFilter="0, 0; .2, .5; .8, .5; 1, 0"/>
                                        <p:tgtEl>
                                          <p:spTgt spid="127"/>
                                        </p:tgtEl>
                                      </p:cBhvr>
                                    </p:animEffect>
                                    <p:animScale>
                                      <p:cBhvr>
                                        <p:cTn id="176" dur="250" autoRev="1" fill="hold"/>
                                        <p:tgtEl>
                                          <p:spTgt spid="127"/>
                                        </p:tgtEl>
                                      </p:cBhvr>
                                      <p:by x="105000" y="105000"/>
                                    </p:animScale>
                                  </p:childTnLst>
                                </p:cTn>
                              </p:par>
                              <p:par>
                                <p:cTn id="177" presetID="64" presetClass="path" presetSubtype="0" accel="50000" decel="50000" fill="hold" grpId="3" nodeType="withEffect">
                                  <p:stCondLst>
                                    <p:cond delay="0"/>
                                  </p:stCondLst>
                                  <p:childTnLst>
                                    <p:animMotion origin="layout" path="M 0 -0.06852 L 0 -0.31296 " pathEditMode="relative" rAng="0" ptsTypes="AA">
                                      <p:cBhvr>
                                        <p:cTn id="178" dur="2000" fill="hold"/>
                                        <p:tgtEl>
                                          <p:spTgt spid="109"/>
                                        </p:tgtEl>
                                        <p:attrNameLst>
                                          <p:attrName>ppt_x</p:attrName>
                                          <p:attrName>ppt_y</p:attrName>
                                        </p:attrNameLst>
                                      </p:cBhvr>
                                      <p:rCtr x="0" y="-12200"/>
                                    </p:animMotion>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6" presetClass="emph" presetSubtype="0" fill="hold" nodeType="clickEffect">
                                  <p:stCondLst>
                                    <p:cond delay="0"/>
                                  </p:stCondLst>
                                  <p:childTnLst>
                                    <p:animEffect transition="out" filter="fade">
                                      <p:cBhvr>
                                        <p:cTn id="182" dur="500" tmFilter="0, 0; .2, .5; .8, .5; 1, 0"/>
                                        <p:tgtEl>
                                          <p:spTgt spid="157"/>
                                        </p:tgtEl>
                                      </p:cBhvr>
                                    </p:animEffect>
                                    <p:animScale>
                                      <p:cBhvr>
                                        <p:cTn id="183" dur="250" autoRev="1" fill="hold"/>
                                        <p:tgtEl>
                                          <p:spTgt spid="157"/>
                                        </p:tgtEl>
                                      </p:cBhvr>
                                      <p:by x="105000" y="105000"/>
                                    </p:animScale>
                                  </p:childTnLst>
                                </p:cTn>
                              </p:par>
                              <p:par>
                                <p:cTn id="184" presetID="26" presetClass="emph" presetSubtype="0" fill="hold" nodeType="withEffect">
                                  <p:stCondLst>
                                    <p:cond delay="0"/>
                                  </p:stCondLst>
                                  <p:childTnLst>
                                    <p:animEffect transition="out" filter="fade">
                                      <p:cBhvr>
                                        <p:cTn id="185" dur="500" tmFilter="0, 0; .2, .5; .8, .5; 1, 0"/>
                                        <p:tgtEl>
                                          <p:spTgt spid="124"/>
                                        </p:tgtEl>
                                      </p:cBhvr>
                                    </p:animEffect>
                                    <p:animScale>
                                      <p:cBhvr>
                                        <p:cTn id="186" dur="250" autoRev="1" fill="hold"/>
                                        <p:tgtEl>
                                          <p:spTgt spid="124"/>
                                        </p:tgtEl>
                                      </p:cBhvr>
                                      <p:by x="105000" y="105000"/>
                                    </p:animScale>
                                  </p:childTnLst>
                                </p:cTn>
                              </p:par>
                              <p:par>
                                <p:cTn id="187" presetID="64" presetClass="path" presetSubtype="0" accel="50000" decel="50000" fill="hold" grpId="4" nodeType="withEffect">
                                  <p:stCondLst>
                                    <p:cond delay="0"/>
                                  </p:stCondLst>
                                  <p:childTnLst>
                                    <p:animMotion origin="layout" path="M 0 -0.31296 L 0 -0.5463 " pathEditMode="relative" rAng="0" ptsTypes="AA">
                                      <p:cBhvr>
                                        <p:cTn id="188" dur="2000" fill="hold"/>
                                        <p:tgtEl>
                                          <p:spTgt spid="109"/>
                                        </p:tgtEl>
                                        <p:attrNameLst>
                                          <p:attrName>ppt_x</p:attrName>
                                          <p:attrName>ppt_y</p:attrName>
                                        </p:attrNameLst>
                                      </p:cBhvr>
                                      <p:rCtr x="0" y="-11700"/>
                                    </p:animMotion>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6" presetClass="emph" presetSubtype="0" fill="hold" nodeType="clickEffect">
                                  <p:stCondLst>
                                    <p:cond delay="0"/>
                                  </p:stCondLst>
                                  <p:childTnLst>
                                    <p:animEffect transition="out" filter="fade">
                                      <p:cBhvr>
                                        <p:cTn id="192" dur="500" tmFilter="0, 0; .2, .5; .8, .5; 1, 0"/>
                                        <p:tgtEl>
                                          <p:spTgt spid="171"/>
                                        </p:tgtEl>
                                      </p:cBhvr>
                                    </p:animEffect>
                                    <p:animScale>
                                      <p:cBhvr>
                                        <p:cTn id="193" dur="250" autoRev="1" fill="hold"/>
                                        <p:tgtEl>
                                          <p:spTgt spid="171"/>
                                        </p:tgtEl>
                                      </p:cBhvr>
                                      <p:by x="105000" y="105000"/>
                                    </p:animScale>
                                  </p:childTnLst>
                                </p:cTn>
                              </p:par>
                              <p:par>
                                <p:cTn id="194" presetID="26" presetClass="emph" presetSubtype="0" fill="hold" nodeType="withEffect">
                                  <p:stCondLst>
                                    <p:cond delay="0"/>
                                  </p:stCondLst>
                                  <p:childTnLst>
                                    <p:animEffect transition="out" filter="fade">
                                      <p:cBhvr>
                                        <p:cTn id="195" dur="500" tmFilter="0, 0; .2, .5; .8, .5; 1, 0"/>
                                        <p:tgtEl>
                                          <p:spTgt spid="132"/>
                                        </p:tgtEl>
                                      </p:cBhvr>
                                    </p:animEffect>
                                    <p:animScale>
                                      <p:cBhvr>
                                        <p:cTn id="196" dur="250" autoRev="1" fill="hold"/>
                                        <p:tgtEl>
                                          <p:spTgt spid="132"/>
                                        </p:tgtEl>
                                      </p:cBhvr>
                                      <p:by x="105000" y="105000"/>
                                    </p:animScale>
                                  </p:childTnLst>
                                </p:cTn>
                              </p:par>
                              <p:par>
                                <p:cTn id="197" presetID="42" presetClass="path" presetSubtype="0" accel="50000" decel="50000" fill="hold" grpId="5" nodeType="withEffect">
                                  <p:stCondLst>
                                    <p:cond delay="0"/>
                                  </p:stCondLst>
                                  <p:childTnLst>
                                    <p:animMotion origin="layout" path="M 0 -0.46852 L 0 -0.1463 " pathEditMode="relative" rAng="0" ptsTypes="AA">
                                      <p:cBhvr>
                                        <p:cTn id="198" dur="2000" fill="hold"/>
                                        <p:tgtEl>
                                          <p:spTgt spid="109"/>
                                        </p:tgtEl>
                                        <p:attrNameLst>
                                          <p:attrName>ppt_x</p:attrName>
                                          <p:attrName>ppt_y</p:attrName>
                                        </p:attrNameLst>
                                      </p:cBhvr>
                                      <p:rCtr x="0" y="16100"/>
                                    </p:animMotion>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168"/>
                                        </p:tgtEl>
                                      </p:cBhvr>
                                    </p:animEffect>
                                    <p:animScale>
                                      <p:cBhvr>
                                        <p:cTn id="203" dur="250" autoRev="1" fill="hold"/>
                                        <p:tgtEl>
                                          <p:spTgt spid="168"/>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126"/>
                                        </p:tgtEl>
                                      </p:cBhvr>
                                    </p:animEffect>
                                    <p:animScale>
                                      <p:cBhvr>
                                        <p:cTn id="206" dur="250" autoRev="1" fill="hold"/>
                                        <p:tgtEl>
                                          <p:spTgt spid="126"/>
                                        </p:tgtEl>
                                      </p:cBhvr>
                                      <p:by x="105000" y="105000"/>
                                    </p:animScale>
                                  </p:childTnLst>
                                </p:cTn>
                              </p:par>
                              <p:par>
                                <p:cTn id="207" presetID="64" presetClass="path" presetSubtype="0" accel="50000" decel="50000" fill="hold" grpId="6" nodeType="withEffect">
                                  <p:stCondLst>
                                    <p:cond delay="0"/>
                                  </p:stCondLst>
                                  <p:childTnLst>
                                    <p:animMotion origin="layout" path="M 0 -0.1463 L 0 -0.39074 " pathEditMode="relative" rAng="0" ptsTypes="AA">
                                      <p:cBhvr>
                                        <p:cTn id="208" dur="2000" fill="hold"/>
                                        <p:tgtEl>
                                          <p:spTgt spid="109"/>
                                        </p:tgtEl>
                                        <p:attrNameLst>
                                          <p:attrName>ppt_x</p:attrName>
                                          <p:attrName>ppt_y</p:attrName>
                                        </p:attrNameLst>
                                      </p:cBhvr>
                                      <p:rCtr x="0" y="-12200"/>
                                    </p:animMotion>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156"/>
                                        </p:tgtEl>
                                      </p:cBhvr>
                                    </p:animEffect>
                                    <p:animScale>
                                      <p:cBhvr>
                                        <p:cTn id="213" dur="250" autoRev="1" fill="hold"/>
                                        <p:tgtEl>
                                          <p:spTgt spid="156"/>
                                        </p:tgtEl>
                                      </p:cBhvr>
                                      <p:by x="105000" y="105000"/>
                                    </p:animScale>
                                  </p:childTnLst>
                                </p:cTn>
                              </p:par>
                              <p:par>
                                <p:cTn id="214" presetID="26" presetClass="emph" presetSubtype="0" fill="hold" nodeType="withEffect">
                                  <p:stCondLst>
                                    <p:cond delay="0"/>
                                  </p:stCondLst>
                                  <p:childTnLst>
                                    <p:animEffect transition="out" filter="fade">
                                      <p:cBhvr>
                                        <p:cTn id="215" dur="500" tmFilter="0, 0; .2, .5; .8, .5; 1, 0"/>
                                        <p:tgtEl>
                                          <p:spTgt spid="123"/>
                                        </p:tgtEl>
                                      </p:cBhvr>
                                    </p:animEffect>
                                    <p:animScale>
                                      <p:cBhvr>
                                        <p:cTn id="216" dur="250" autoRev="1" fill="hold"/>
                                        <p:tgtEl>
                                          <p:spTgt spid="123"/>
                                        </p:tgtEl>
                                      </p:cBhvr>
                                      <p:by x="105000" y="105000"/>
                                    </p:animScale>
                                  </p:childTnLst>
                                </p:cTn>
                              </p:par>
                              <p:par>
                                <p:cTn id="217" presetID="64" presetClass="path" presetSubtype="0" accel="50000" decel="50000" fill="hold" grpId="7" nodeType="withEffect">
                                  <p:stCondLst>
                                    <p:cond delay="0"/>
                                  </p:stCondLst>
                                  <p:childTnLst>
                                    <p:animMotion origin="layout" path="M 0 -0.39074 L 0 -0.62408 " pathEditMode="relative" rAng="0" ptsTypes="AA">
                                      <p:cBhvr>
                                        <p:cTn id="218" dur="2000" fill="hold"/>
                                        <p:tgtEl>
                                          <p:spTgt spid="109"/>
                                        </p:tgtEl>
                                        <p:attrNameLst>
                                          <p:attrName>ppt_x</p:attrName>
                                          <p:attrName>ppt_y</p:attrName>
                                        </p:attrNameLst>
                                      </p:cBhvr>
                                      <p:rCtr x="0" y="-11700"/>
                                    </p:animMotion>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6" presetClass="emph" presetSubtype="0" fill="hold" nodeType="clickEffect">
                                  <p:stCondLst>
                                    <p:cond delay="0"/>
                                  </p:stCondLst>
                                  <p:childTnLst>
                                    <p:animEffect transition="out" filter="fade">
                                      <p:cBhvr>
                                        <p:cTn id="222" dur="500" tmFilter="0, 0; .2, .5; .8, .5; 1, 0"/>
                                        <p:tgtEl>
                                          <p:spTgt spid="172"/>
                                        </p:tgtEl>
                                      </p:cBhvr>
                                    </p:animEffect>
                                    <p:animScale>
                                      <p:cBhvr>
                                        <p:cTn id="223" dur="250" autoRev="1" fill="hold"/>
                                        <p:tgtEl>
                                          <p:spTgt spid="172"/>
                                        </p:tgtEl>
                                      </p:cBhvr>
                                      <p:by x="105000" y="105000"/>
                                    </p:animScale>
                                  </p:childTnLst>
                                </p:cTn>
                              </p:par>
                              <p:par>
                                <p:cTn id="224" presetID="26" presetClass="emph" presetSubtype="0" fill="hold" nodeType="withEffect">
                                  <p:stCondLst>
                                    <p:cond delay="0"/>
                                  </p:stCondLst>
                                  <p:childTnLst>
                                    <p:animEffect transition="out" filter="fade">
                                      <p:cBhvr>
                                        <p:cTn id="225" dur="500" tmFilter="0, 0; .2, .5; .8, .5; 1, 0"/>
                                        <p:tgtEl>
                                          <p:spTgt spid="133"/>
                                        </p:tgtEl>
                                      </p:cBhvr>
                                    </p:animEffect>
                                    <p:animScale>
                                      <p:cBhvr>
                                        <p:cTn id="226" dur="250" autoRev="1" fill="hold"/>
                                        <p:tgtEl>
                                          <p:spTgt spid="1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7" grpId="1" animBg="1"/>
      <p:bldP spid="107" grpId="2" animBg="1"/>
      <p:bldP spid="107" grpId="3" animBg="1"/>
      <p:bldP spid="107" grpId="4" animBg="1"/>
      <p:bldP spid="107" grpId="5" animBg="1"/>
      <p:bldP spid="107" grpId="6" animBg="1"/>
      <p:bldP spid="107" grpId="7" animBg="1"/>
      <p:bldP spid="109" grpId="0" animBg="1"/>
      <p:bldP spid="109" grpId="1" animBg="1"/>
      <p:bldP spid="109" grpId="2" animBg="1"/>
      <p:bldP spid="109" grpId="3" animBg="1"/>
      <p:bldP spid="109" grpId="4" animBg="1"/>
      <p:bldP spid="109" grpId="5" animBg="1"/>
      <p:bldP spid="109" grpId="6" animBg="1"/>
      <p:bldP spid="109" grpId="7"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5400" dirty="0"/>
              <a:t>Structures</a:t>
            </a:r>
            <a:endParaRPr lang="en-US" dirty="0"/>
          </a:p>
        </p:txBody>
      </p:sp>
      <p:sp>
        <p:nvSpPr>
          <p:cNvPr id="9" name="Subtitle 8"/>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75</a:t>
            </a:fld>
            <a:endParaRPr lang="en-US" dirty="0"/>
          </a:p>
        </p:txBody>
      </p:sp>
    </p:spTree>
    <p:extLst>
      <p:ext uri="{BB962C8B-B14F-4D97-AF65-F5344CB8AC3E}">
        <p14:creationId xmlns:p14="http://schemas.microsoft.com/office/powerpoint/2010/main" val="403037358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Structures</a:t>
            </a:r>
            <a:endParaRPr lang="en-US" dirty="0"/>
          </a:p>
        </p:txBody>
      </p:sp>
      <p:sp>
        <p:nvSpPr>
          <p:cNvPr id="3" name="Content Placeholder 2"/>
          <p:cNvSpPr>
            <a:spLocks noGrp="1"/>
          </p:cNvSpPr>
          <p:nvPr>
            <p:ph idx="1"/>
          </p:nvPr>
        </p:nvSpPr>
        <p:spPr/>
        <p:txBody>
          <a:bodyPr/>
          <a:lstStyle/>
          <a:p>
            <a:r>
              <a:rPr lang="en-US" sz="2000" dirty="0"/>
              <a:t>A structure is a collection of one of more variables grouped together under a single name for convenient handling</a:t>
            </a:r>
            <a:endParaRPr lang="en-US" smtClean="0"/>
          </a:p>
          <a:p>
            <a:r>
              <a:rPr lang="en-US" sz="2000" dirty="0"/>
              <a:t>The variables in a structure are called </a:t>
            </a:r>
            <a:r>
              <a:rPr lang="en-US" sz="2000" i="1" dirty="0"/>
              <a:t>members </a:t>
            </a:r>
            <a:r>
              <a:rPr lang="en-US" sz="2000" dirty="0"/>
              <a:t>and may have any type, including arrays or other structures </a:t>
            </a:r>
            <a:endParaRPr lang="en-US" smtClean="0"/>
          </a:p>
          <a:p>
            <a:r>
              <a:rPr lang="en-US" sz="2000" dirty="0"/>
              <a:t>The steps are:</a:t>
            </a:r>
            <a:endParaRPr lang="en-US" smtClean="0"/>
          </a:p>
          <a:p>
            <a:pPr lvl="1"/>
            <a:r>
              <a:rPr lang="en-US" b="1" dirty="0"/>
              <a:t>set-up a template (blueprint) to tell the compiler how to build the structure</a:t>
            </a:r>
            <a:endParaRPr lang="en-US" smtClean="0"/>
          </a:p>
          <a:p>
            <a:pPr lvl="1"/>
            <a:r>
              <a:rPr lang="en-US" b="1" dirty="0"/>
              <a:t>Use the template to create as many instances of the structure as desired</a:t>
            </a:r>
            <a:endParaRPr lang="en-US" smtClean="0"/>
          </a:p>
          <a:p>
            <a:pPr lvl="1"/>
            <a:r>
              <a:rPr lang="en-US" b="1" dirty="0"/>
              <a:t>Access the members of an instance as desired</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76</a:t>
            </a:fld>
            <a:endParaRPr lang="en-US" dirty="0"/>
          </a:p>
        </p:txBody>
      </p:sp>
      <p:sp>
        <p:nvSpPr>
          <p:cNvPr id="5" name="Footer Placeholder 4"/>
          <p:cNvSpPr>
            <a:spLocks noGrp="1"/>
          </p:cNvSpPr>
          <p:nvPr>
            <p:ph type="ftr" sz="quarter" idx="11"/>
          </p:nvPr>
        </p:nvSpPr>
        <p:spPr/>
        <p:txBody>
          <a:bodyPr/>
          <a:lstStyle/>
          <a:p>
            <a:r>
              <a:rPr lang="en-US" smtClean="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endParaRPr lang="en-US"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ndParaRPr>
          </a:p>
        </p:txBody>
      </p:sp>
    </p:spTree>
    <p:extLst>
      <p:ext uri="{BB962C8B-B14F-4D97-AF65-F5344CB8AC3E}">
        <p14:creationId xmlns:p14="http://schemas.microsoft.com/office/powerpoint/2010/main" val="16066634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up the Template</a:t>
            </a:r>
            <a:endParaRPr lang="en-US" dirty="0"/>
          </a:p>
        </p:txBody>
      </p:sp>
      <p:sp>
        <p:nvSpPr>
          <p:cNvPr id="3" name="Content Placeholder 2"/>
          <p:cNvSpPr>
            <a:spLocks noGrp="1"/>
          </p:cNvSpPr>
          <p:nvPr>
            <p:ph idx="1"/>
          </p:nvPr>
        </p:nvSpPr>
        <p:spPr/>
        <p:txBody>
          <a:bodyPr/>
          <a:lstStyle/>
          <a:p>
            <a:r>
              <a:rPr lang="en-US" smtClean="0"/>
              <a:t>Structure templates are created by using the struct keyword</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77</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6" name="Rectangle 5"/>
          <p:cNvSpPr/>
          <p:nvPr/>
        </p:nvSpPr>
        <p:spPr>
          <a:xfrm>
            <a:off x="304800" y="2133600"/>
            <a:ext cx="1905000" cy="1754326"/>
          </a:xfrm>
          <a:prstGeom prst="rect">
            <a:avLst/>
          </a:prstGeom>
        </p:spPr>
        <p:txBody>
          <a:bodyPr wrap="square">
            <a:spAutoFit/>
          </a:bodyPr>
          <a:lstStyle/>
          <a:p>
            <a:r>
              <a:rPr lang="en-US" b="1" dirty="0" err="1"/>
              <a:t>struct</a:t>
            </a:r>
            <a:r>
              <a:rPr lang="en-US" b="1" dirty="0"/>
              <a:t> Date</a:t>
            </a:r>
          </a:p>
          <a:p>
            <a:r>
              <a:rPr lang="en-US" b="1" dirty="0"/>
              <a:t>{</a:t>
            </a:r>
          </a:p>
          <a:p>
            <a:pPr lvl="1"/>
            <a:r>
              <a:rPr lang="en-US" b="1" dirty="0"/>
              <a:t>int day;</a:t>
            </a:r>
          </a:p>
          <a:p>
            <a:pPr lvl="1"/>
            <a:r>
              <a:rPr lang="en-US" b="1" dirty="0"/>
              <a:t>int month;</a:t>
            </a:r>
          </a:p>
          <a:p>
            <a:pPr lvl="1"/>
            <a:r>
              <a:rPr lang="en-US" b="1" dirty="0"/>
              <a:t>int year;</a:t>
            </a:r>
          </a:p>
          <a:p>
            <a:r>
              <a:rPr lang="en-US" b="1" dirty="0"/>
              <a:t>};</a:t>
            </a:r>
            <a:endParaRPr lang="en-US" dirty="0"/>
          </a:p>
        </p:txBody>
      </p:sp>
      <p:sp>
        <p:nvSpPr>
          <p:cNvPr id="7" name="Rectangle 6"/>
          <p:cNvSpPr/>
          <p:nvPr/>
        </p:nvSpPr>
        <p:spPr>
          <a:xfrm>
            <a:off x="4343400" y="1905000"/>
            <a:ext cx="4572000" cy="2585323"/>
          </a:xfrm>
          <a:prstGeom prst="rect">
            <a:avLst/>
          </a:prstGeom>
        </p:spPr>
        <p:txBody>
          <a:bodyPr>
            <a:spAutoFit/>
          </a:bodyPr>
          <a:lstStyle/>
          <a:p>
            <a:r>
              <a:rPr lang="en-US" b="1" dirty="0" err="1"/>
              <a:t>struct</a:t>
            </a:r>
            <a:r>
              <a:rPr lang="en-US" b="1" dirty="0"/>
              <a:t> </a:t>
            </a:r>
            <a:r>
              <a:rPr lang="en-US" b="1" dirty="0" err="1"/>
              <a:t>Library_member</a:t>
            </a:r>
            <a:endParaRPr lang="en-US" b="1" dirty="0"/>
          </a:p>
          <a:p>
            <a:r>
              <a:rPr lang="en-US" b="1" dirty="0"/>
              <a:t>{</a:t>
            </a:r>
          </a:p>
          <a:p>
            <a:pPr lvl="1"/>
            <a:r>
              <a:rPr lang="en-US" b="1" dirty="0"/>
              <a:t>char name[80];</a:t>
            </a:r>
          </a:p>
          <a:p>
            <a:pPr lvl="1"/>
            <a:r>
              <a:rPr lang="en-US" b="1" dirty="0"/>
              <a:t>char address[200];</a:t>
            </a:r>
          </a:p>
          <a:p>
            <a:pPr lvl="1"/>
            <a:r>
              <a:rPr lang="en-US" b="1" dirty="0"/>
              <a:t>long </a:t>
            </a:r>
            <a:r>
              <a:rPr lang="en-US" b="1" dirty="0" err="1"/>
              <a:t>member_number</a:t>
            </a:r>
            <a:r>
              <a:rPr lang="en-US" b="1" dirty="0"/>
              <a:t>;</a:t>
            </a:r>
          </a:p>
          <a:p>
            <a:pPr lvl="1"/>
            <a:r>
              <a:rPr lang="en-US" b="1" dirty="0"/>
              <a:t>float fines[10];</a:t>
            </a:r>
          </a:p>
          <a:p>
            <a:pPr lvl="1"/>
            <a:r>
              <a:rPr lang="en-US" b="1" dirty="0" err="1"/>
              <a:t>struct</a:t>
            </a:r>
            <a:r>
              <a:rPr lang="en-US" b="1" dirty="0"/>
              <a:t> Date dob;</a:t>
            </a:r>
          </a:p>
          <a:p>
            <a:pPr lvl="1"/>
            <a:r>
              <a:rPr lang="en-US" b="1" dirty="0" err="1"/>
              <a:t>struct</a:t>
            </a:r>
            <a:r>
              <a:rPr lang="en-US" b="1" dirty="0"/>
              <a:t> Date enrolled;</a:t>
            </a:r>
          </a:p>
          <a:p>
            <a:r>
              <a:rPr lang="en-US" b="1" dirty="0"/>
              <a:t>};</a:t>
            </a:r>
            <a:endParaRPr lang="en-US" dirty="0"/>
          </a:p>
        </p:txBody>
      </p:sp>
      <p:sp>
        <p:nvSpPr>
          <p:cNvPr id="8" name="Rectangle 7"/>
          <p:cNvSpPr/>
          <p:nvPr/>
        </p:nvSpPr>
        <p:spPr>
          <a:xfrm>
            <a:off x="339777" y="3902838"/>
            <a:ext cx="4572000" cy="2031325"/>
          </a:xfrm>
          <a:prstGeom prst="rect">
            <a:avLst/>
          </a:prstGeom>
        </p:spPr>
        <p:txBody>
          <a:bodyPr>
            <a:spAutoFit/>
          </a:bodyPr>
          <a:lstStyle/>
          <a:p>
            <a:r>
              <a:rPr lang="en-US" b="1" dirty="0" err="1"/>
              <a:t>struct</a:t>
            </a:r>
            <a:r>
              <a:rPr lang="en-US" b="1" dirty="0"/>
              <a:t> Book</a:t>
            </a:r>
          </a:p>
          <a:p>
            <a:r>
              <a:rPr lang="en-US" b="1" dirty="0"/>
              <a:t>{</a:t>
            </a:r>
          </a:p>
          <a:p>
            <a:pPr lvl="1"/>
            <a:r>
              <a:rPr lang="en-US" b="1" dirty="0"/>
              <a:t>char title[80];</a:t>
            </a:r>
          </a:p>
          <a:p>
            <a:pPr lvl="1"/>
            <a:r>
              <a:rPr lang="en-US" b="1" dirty="0"/>
              <a:t>char author[80];</a:t>
            </a:r>
          </a:p>
          <a:p>
            <a:pPr lvl="1"/>
            <a:r>
              <a:rPr lang="en-US" b="1" dirty="0"/>
              <a:t>float price;</a:t>
            </a:r>
          </a:p>
          <a:p>
            <a:pPr lvl="1"/>
            <a:r>
              <a:rPr lang="en-US" b="1" dirty="0"/>
              <a:t>char </a:t>
            </a:r>
            <a:r>
              <a:rPr lang="en-US" b="1" dirty="0" err="1"/>
              <a:t>isbn</a:t>
            </a:r>
            <a:r>
              <a:rPr lang="en-US" b="1" dirty="0"/>
              <a:t>[20];</a:t>
            </a:r>
          </a:p>
          <a:p>
            <a:r>
              <a:rPr lang="en-US" b="1" dirty="0"/>
              <a:t>};</a:t>
            </a:r>
            <a:endParaRPr lang="en-US" dirty="0"/>
          </a:p>
        </p:txBody>
      </p:sp>
    </p:spTree>
    <p:extLst>
      <p:ext uri="{BB962C8B-B14F-4D97-AF65-F5344CB8AC3E}">
        <p14:creationId xmlns:p14="http://schemas.microsoft.com/office/powerpoint/2010/main" val="24773796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Instances</a:t>
            </a:r>
            <a:endParaRPr lang="en-US" dirty="0"/>
          </a:p>
        </p:txBody>
      </p:sp>
      <p:sp>
        <p:nvSpPr>
          <p:cNvPr id="3" name="Content Placeholder 2"/>
          <p:cNvSpPr>
            <a:spLocks noGrp="1"/>
          </p:cNvSpPr>
          <p:nvPr>
            <p:ph idx="1"/>
          </p:nvPr>
        </p:nvSpPr>
        <p:spPr/>
        <p:txBody>
          <a:bodyPr/>
          <a:lstStyle/>
          <a:p>
            <a:r>
              <a:rPr lang="en-US"/>
              <a:t>Having created the template, an instance (or instances) of the structure may be declared</a:t>
            </a:r>
            <a:endParaRPr lang="en-US" smtClean="0"/>
          </a:p>
          <a:p>
            <a:endParaRPr lang="en-US" smtClean="0"/>
          </a:p>
          <a:p>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78</a:t>
            </a:fld>
            <a:endParaRPr lang="en-US" dirty="0"/>
          </a:p>
        </p:txBody>
      </p:sp>
      <p:sp>
        <p:nvSpPr>
          <p:cNvPr id="5" name="Footer Placeholder 4"/>
          <p:cNvSpPr>
            <a:spLocks noGrp="1"/>
          </p:cNvSpPr>
          <p:nvPr>
            <p:ph type="ftr" sz="quarter" idx="11"/>
          </p:nvPr>
        </p:nvSpPr>
        <p:spPr/>
        <p:txBody>
          <a:bodyPr/>
          <a:lstStyle/>
          <a:p>
            <a:r>
              <a:rPr lang="en-US" smtClean="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endParaRPr lang="en-US"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ndParaRPr>
          </a:p>
        </p:txBody>
      </p:sp>
      <p:sp>
        <p:nvSpPr>
          <p:cNvPr id="6" name="Rectangle 5"/>
          <p:cNvSpPr/>
          <p:nvPr/>
        </p:nvSpPr>
        <p:spPr>
          <a:xfrm>
            <a:off x="228600" y="2971800"/>
            <a:ext cx="4572000" cy="2308324"/>
          </a:xfrm>
          <a:prstGeom prst="rect">
            <a:avLst/>
          </a:prstGeom>
        </p:spPr>
        <p:txBody>
          <a:bodyPr>
            <a:spAutoFit/>
          </a:bodyPr>
          <a:lstStyle/>
          <a:p>
            <a:r>
              <a:rPr lang="en-US" b="1" dirty="0" err="1"/>
              <a:t>struct</a:t>
            </a:r>
            <a:r>
              <a:rPr lang="en-US" b="1" dirty="0"/>
              <a:t> Date</a:t>
            </a:r>
          </a:p>
          <a:p>
            <a:r>
              <a:rPr lang="en-US" b="1" dirty="0"/>
              <a:t>{</a:t>
            </a:r>
          </a:p>
          <a:p>
            <a:pPr lvl="1"/>
            <a:r>
              <a:rPr lang="en-US" b="1" dirty="0"/>
              <a:t>int day;</a:t>
            </a:r>
          </a:p>
          <a:p>
            <a:pPr lvl="1"/>
            <a:r>
              <a:rPr lang="en-US" b="1" dirty="0"/>
              <a:t>int month;</a:t>
            </a:r>
          </a:p>
          <a:p>
            <a:pPr lvl="1"/>
            <a:r>
              <a:rPr lang="en-US" b="1" dirty="0"/>
              <a:t>int year;</a:t>
            </a:r>
          </a:p>
          <a:p>
            <a:r>
              <a:rPr lang="en-US" b="1" dirty="0"/>
              <a:t>} today, tomorrow;</a:t>
            </a:r>
          </a:p>
          <a:p>
            <a:r>
              <a:rPr lang="en-US" b="1" dirty="0" err="1"/>
              <a:t>struct</a:t>
            </a:r>
            <a:r>
              <a:rPr lang="en-US" b="1" dirty="0"/>
              <a:t> Date </a:t>
            </a:r>
            <a:r>
              <a:rPr lang="en-US" b="1" dirty="0" err="1"/>
              <a:t>next_monday</a:t>
            </a:r>
            <a:r>
              <a:rPr lang="en-US" b="1" dirty="0"/>
              <a:t>;</a:t>
            </a:r>
          </a:p>
          <a:p>
            <a:r>
              <a:rPr lang="en-US" b="1" dirty="0" err="1"/>
              <a:t>struct</a:t>
            </a:r>
            <a:r>
              <a:rPr lang="en-US" b="1" dirty="0"/>
              <a:t> Date </a:t>
            </a:r>
            <a:r>
              <a:rPr lang="en-US" b="1" dirty="0" err="1"/>
              <a:t>next_week</a:t>
            </a:r>
            <a:r>
              <a:rPr lang="en-US" b="1" dirty="0"/>
              <a:t>[7];</a:t>
            </a:r>
            <a:endParaRPr lang="en-US" dirty="0"/>
          </a:p>
        </p:txBody>
      </p:sp>
      <p:sp>
        <p:nvSpPr>
          <p:cNvPr id="7" name="Rectangle 6"/>
          <p:cNvSpPr/>
          <p:nvPr/>
        </p:nvSpPr>
        <p:spPr>
          <a:xfrm>
            <a:off x="3048000" y="3105834"/>
            <a:ext cx="4572000" cy="369332"/>
          </a:xfrm>
          <a:prstGeom prst="rect">
            <a:avLst/>
          </a:prstGeom>
        </p:spPr>
        <p:txBody>
          <a:bodyPr>
            <a:spAutoFit/>
          </a:bodyPr>
          <a:lstStyle/>
          <a:p>
            <a:r>
              <a:rPr lang="en-US" b="1" dirty="0"/>
              <a:t>instances must </a:t>
            </a:r>
            <a:r>
              <a:rPr lang="en-US" b="1" dirty="0" smtClean="0"/>
              <a:t>be declared </a:t>
            </a:r>
            <a:r>
              <a:rPr lang="en-US" b="1" dirty="0"/>
              <a:t>before the ‘;’ ...</a:t>
            </a:r>
            <a:endParaRPr lang="en-US" dirty="0"/>
          </a:p>
        </p:txBody>
      </p:sp>
      <p:sp>
        <p:nvSpPr>
          <p:cNvPr id="8" name="Rectangle 7"/>
          <p:cNvSpPr/>
          <p:nvPr/>
        </p:nvSpPr>
        <p:spPr>
          <a:xfrm>
            <a:off x="3505200" y="4449127"/>
            <a:ext cx="4572000" cy="369332"/>
          </a:xfrm>
          <a:prstGeom prst="rect">
            <a:avLst/>
          </a:prstGeom>
        </p:spPr>
        <p:txBody>
          <a:bodyPr>
            <a:spAutoFit/>
          </a:bodyPr>
          <a:lstStyle/>
          <a:p>
            <a:r>
              <a:rPr lang="en-US" b="1" dirty="0"/>
              <a:t>... or “</a:t>
            </a:r>
            <a:r>
              <a:rPr lang="en-US" b="1" dirty="0" err="1"/>
              <a:t>struct</a:t>
            </a:r>
            <a:r>
              <a:rPr lang="en-US" b="1" dirty="0"/>
              <a:t> Date” </a:t>
            </a:r>
            <a:r>
              <a:rPr lang="en-US" b="1" dirty="0" smtClean="0"/>
              <a:t>has to </a:t>
            </a:r>
            <a:r>
              <a:rPr lang="en-US" b="1" dirty="0"/>
              <a:t>be repeated</a:t>
            </a:r>
            <a:endParaRPr lang="en-US" dirty="0"/>
          </a:p>
        </p:txBody>
      </p:sp>
      <p:sp>
        <p:nvSpPr>
          <p:cNvPr id="9" name="Rectangle 8"/>
          <p:cNvSpPr/>
          <p:nvPr/>
        </p:nvSpPr>
        <p:spPr>
          <a:xfrm>
            <a:off x="3352800" y="5312974"/>
            <a:ext cx="4572000" cy="369332"/>
          </a:xfrm>
          <a:prstGeom prst="rect">
            <a:avLst/>
          </a:prstGeom>
        </p:spPr>
        <p:txBody>
          <a:bodyPr>
            <a:spAutoFit/>
          </a:bodyPr>
          <a:lstStyle/>
          <a:p>
            <a:r>
              <a:rPr lang="en-US" b="1" dirty="0"/>
              <a:t>an array of </a:t>
            </a:r>
            <a:r>
              <a:rPr lang="en-US" b="1" dirty="0" smtClean="0"/>
              <a:t>7 date </a:t>
            </a:r>
            <a:r>
              <a:rPr lang="en-US" b="1" dirty="0"/>
              <a:t>instances</a:t>
            </a:r>
            <a:endParaRPr lang="en-US" dirty="0"/>
          </a:p>
        </p:txBody>
      </p:sp>
      <p:cxnSp>
        <p:nvCxnSpPr>
          <p:cNvPr id="11" name="Straight Arrow Connector 10"/>
          <p:cNvCxnSpPr>
            <a:stCxn id="7" idx="1"/>
          </p:cNvCxnSpPr>
          <p:nvPr/>
        </p:nvCxnSpPr>
        <p:spPr>
          <a:xfrm flipH="1">
            <a:off x="1905000" y="3290500"/>
            <a:ext cx="1143000" cy="11586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1"/>
          </p:cNvCxnSpPr>
          <p:nvPr/>
        </p:nvCxnSpPr>
        <p:spPr>
          <a:xfrm flipH="1">
            <a:off x="2743200" y="4633793"/>
            <a:ext cx="76200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p:cNvCxnSpPr>
          <p:nvPr/>
        </p:nvCxnSpPr>
        <p:spPr>
          <a:xfrm flipH="1" flipV="1">
            <a:off x="2743200" y="5280124"/>
            <a:ext cx="609600" cy="217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9508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Declaration &amp; Initialization Instances</a:t>
            </a:r>
            <a:endParaRPr lang="en-US" dirty="0"/>
          </a:p>
        </p:txBody>
      </p:sp>
      <p:sp>
        <p:nvSpPr>
          <p:cNvPr id="3" name="Content Placeholder 2"/>
          <p:cNvSpPr>
            <a:spLocks noGrp="1"/>
          </p:cNvSpPr>
          <p:nvPr>
            <p:ph idx="1"/>
          </p:nvPr>
        </p:nvSpPr>
        <p:spPr/>
        <p:txBody>
          <a:bodyPr/>
          <a:lstStyle/>
          <a:p>
            <a:r>
              <a:rPr lang="en-US"/>
              <a:t>Structure instances may be initialised using braces (as with arrays)</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79</a:t>
            </a:fld>
            <a:endParaRPr lang="en-US" dirty="0"/>
          </a:p>
        </p:txBody>
      </p:sp>
      <p:sp>
        <p:nvSpPr>
          <p:cNvPr id="5" name="Footer Placeholder 4"/>
          <p:cNvSpPr>
            <a:spLocks noGrp="1"/>
          </p:cNvSpPr>
          <p:nvPr>
            <p:ph type="ftr" sz="quarter" idx="11"/>
          </p:nvPr>
        </p:nvSpPr>
        <p:spPr/>
        <p:txBody>
          <a:bodyPr/>
          <a:lstStyle/>
          <a:p>
            <a:r>
              <a:rPr lang="en-US" smtClean="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endParaRPr lang="en-US"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ndParaRPr>
          </a:p>
        </p:txBody>
      </p:sp>
      <p:sp>
        <p:nvSpPr>
          <p:cNvPr id="6" name="Rectangle 5"/>
          <p:cNvSpPr/>
          <p:nvPr/>
        </p:nvSpPr>
        <p:spPr>
          <a:xfrm>
            <a:off x="533400" y="2274838"/>
            <a:ext cx="5257800" cy="2308324"/>
          </a:xfrm>
          <a:prstGeom prst="rect">
            <a:avLst/>
          </a:prstGeom>
        </p:spPr>
        <p:txBody>
          <a:bodyPr wrap="square">
            <a:spAutoFit/>
          </a:bodyPr>
          <a:lstStyle/>
          <a:p>
            <a:r>
              <a:rPr lang="fr-FR" b="1" dirty="0" err="1"/>
              <a:t>int</a:t>
            </a:r>
            <a:r>
              <a:rPr lang="fr-FR" b="1" dirty="0"/>
              <a:t> primes[7] = { 1, 2, 3, 5, 7, 11, 13 };</a:t>
            </a:r>
          </a:p>
          <a:p>
            <a:r>
              <a:rPr lang="en-US" b="1" dirty="0" err="1"/>
              <a:t>struct</a:t>
            </a:r>
            <a:r>
              <a:rPr lang="en-US" b="1" dirty="0"/>
              <a:t> Date </a:t>
            </a:r>
            <a:r>
              <a:rPr lang="en-US" b="1" dirty="0" err="1"/>
              <a:t>bug_day</a:t>
            </a:r>
            <a:r>
              <a:rPr lang="en-US" b="1" dirty="0"/>
              <a:t> = { 1, 1, 2000 };</a:t>
            </a:r>
          </a:p>
          <a:p>
            <a:r>
              <a:rPr lang="en-US" b="1" dirty="0" err="1"/>
              <a:t>struct</a:t>
            </a:r>
            <a:r>
              <a:rPr lang="en-US" b="1" dirty="0"/>
              <a:t> Book </a:t>
            </a:r>
            <a:r>
              <a:rPr lang="en-US" b="1" dirty="0" err="1"/>
              <a:t>k_and_r</a:t>
            </a:r>
            <a:r>
              <a:rPr lang="en-US" b="1" dirty="0"/>
              <a:t> = {</a:t>
            </a:r>
          </a:p>
          <a:p>
            <a:pPr lvl="1"/>
            <a:r>
              <a:rPr lang="en-US" b="1" dirty="0"/>
              <a:t>"The C Programming Language 2nd edition",</a:t>
            </a:r>
          </a:p>
          <a:p>
            <a:pPr lvl="1"/>
            <a:r>
              <a:rPr lang="en-US" b="1" dirty="0"/>
              <a:t>"Brian W. Kernighan and Dennis M. Ritchie",</a:t>
            </a:r>
          </a:p>
          <a:p>
            <a:pPr lvl="1"/>
            <a:r>
              <a:rPr lang="en-US" b="1" dirty="0"/>
              <a:t>31.95,</a:t>
            </a:r>
          </a:p>
          <a:p>
            <a:pPr lvl="1"/>
            <a:r>
              <a:rPr lang="en-US" b="1" dirty="0"/>
              <a:t>"0-13-110362-8"</a:t>
            </a:r>
          </a:p>
          <a:p>
            <a:r>
              <a:rPr lang="en-US" b="1" dirty="0"/>
              <a:t>};</a:t>
            </a:r>
            <a:endParaRPr lang="en-US" dirty="0"/>
          </a:p>
        </p:txBody>
      </p:sp>
      <p:sp>
        <p:nvSpPr>
          <p:cNvPr id="7" name="Rectangle 6"/>
          <p:cNvSpPr/>
          <p:nvPr/>
        </p:nvSpPr>
        <p:spPr>
          <a:xfrm>
            <a:off x="5486400" y="2667000"/>
            <a:ext cx="4572000" cy="2031325"/>
          </a:xfrm>
          <a:prstGeom prst="rect">
            <a:avLst/>
          </a:prstGeom>
        </p:spPr>
        <p:txBody>
          <a:bodyPr>
            <a:spAutoFit/>
          </a:bodyPr>
          <a:lstStyle/>
          <a:p>
            <a:r>
              <a:rPr lang="en-US" b="1" dirty="0" err="1"/>
              <a:t>struct</a:t>
            </a:r>
            <a:r>
              <a:rPr lang="en-US" b="1" dirty="0"/>
              <a:t> Book</a:t>
            </a:r>
          </a:p>
          <a:p>
            <a:r>
              <a:rPr lang="en-US" b="1" dirty="0"/>
              <a:t>{</a:t>
            </a:r>
          </a:p>
          <a:p>
            <a:pPr lvl="1"/>
            <a:r>
              <a:rPr lang="en-US" b="1" dirty="0"/>
              <a:t>char title[80];</a:t>
            </a:r>
          </a:p>
          <a:p>
            <a:pPr lvl="1"/>
            <a:r>
              <a:rPr lang="en-US" b="1" dirty="0"/>
              <a:t>char author[80];</a:t>
            </a:r>
          </a:p>
          <a:p>
            <a:pPr lvl="1"/>
            <a:r>
              <a:rPr lang="en-US" b="1" dirty="0"/>
              <a:t>float price;</a:t>
            </a:r>
          </a:p>
          <a:p>
            <a:pPr lvl="1"/>
            <a:r>
              <a:rPr lang="en-US" b="1" dirty="0"/>
              <a:t>char </a:t>
            </a:r>
            <a:r>
              <a:rPr lang="en-US" b="1" dirty="0" err="1"/>
              <a:t>isbn</a:t>
            </a:r>
            <a:r>
              <a:rPr lang="en-US" b="1" dirty="0"/>
              <a:t>[20];</a:t>
            </a:r>
          </a:p>
          <a:p>
            <a:r>
              <a:rPr lang="en-US" b="1" dirty="0"/>
              <a:t>};</a:t>
            </a:r>
            <a:endParaRPr lang="en-US" dirty="0"/>
          </a:p>
        </p:txBody>
      </p:sp>
      <p:sp>
        <p:nvSpPr>
          <p:cNvPr id="8" name="Rectangle 7"/>
          <p:cNvSpPr/>
          <p:nvPr/>
        </p:nvSpPr>
        <p:spPr>
          <a:xfrm>
            <a:off x="512164" y="4583162"/>
            <a:ext cx="4572000" cy="1200329"/>
          </a:xfrm>
          <a:prstGeom prst="rect">
            <a:avLst/>
          </a:prstGeom>
        </p:spPr>
        <p:txBody>
          <a:bodyPr>
            <a:spAutoFit/>
          </a:bodyPr>
          <a:lstStyle/>
          <a:p>
            <a:r>
              <a:rPr lang="en-US" b="1" dirty="0" err="1"/>
              <a:t>struct</a:t>
            </a:r>
            <a:r>
              <a:rPr lang="en-US" b="1" dirty="0"/>
              <a:t> Date </a:t>
            </a:r>
            <a:r>
              <a:rPr lang="en-US" b="1" dirty="0" err="1"/>
              <a:t>bug_day</a:t>
            </a:r>
            <a:r>
              <a:rPr lang="en-US" b="1" dirty="0"/>
              <a:t>;</a:t>
            </a:r>
          </a:p>
          <a:p>
            <a:r>
              <a:rPr lang="en-US" b="1" dirty="0" err="1"/>
              <a:t>bug_day.day</a:t>
            </a:r>
            <a:r>
              <a:rPr lang="en-US" b="1" dirty="0"/>
              <a:t> = 1;</a:t>
            </a:r>
          </a:p>
          <a:p>
            <a:r>
              <a:rPr lang="en-US" b="1" dirty="0" err="1"/>
              <a:t>bug_day.month</a:t>
            </a:r>
            <a:r>
              <a:rPr lang="en-US" b="1" dirty="0"/>
              <a:t> = 1;</a:t>
            </a:r>
          </a:p>
          <a:p>
            <a:r>
              <a:rPr lang="en-US" b="1" dirty="0" err="1"/>
              <a:t>bug_day.year</a:t>
            </a:r>
            <a:r>
              <a:rPr lang="en-US" b="1" dirty="0"/>
              <a:t> = 2000;</a:t>
            </a:r>
            <a:endParaRPr lang="en-US" dirty="0"/>
          </a:p>
        </p:txBody>
      </p:sp>
    </p:spTree>
    <p:extLst>
      <p:ext uri="{BB962C8B-B14F-4D97-AF65-F5344CB8AC3E}">
        <p14:creationId xmlns:p14="http://schemas.microsoft.com/office/powerpoint/2010/main" val="263703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17152915"/>
              </p:ext>
            </p:extLst>
          </p:nvPr>
        </p:nvGraphicFramePr>
        <p:xfrm>
          <a:off x="6248400" y="762000"/>
          <a:ext cx="2743200" cy="2966720"/>
        </p:xfrm>
        <a:graphic>
          <a:graphicData uri="http://schemas.openxmlformats.org/drawingml/2006/table">
            <a:tbl>
              <a:tblPr firstRow="1" bandRow="1">
                <a:tableStyleId>{7E9639D4-E3E2-4D34-9284-5A2195B3D0D7}</a:tableStyleId>
              </a:tblPr>
              <a:tblGrid>
                <a:gridCol w="914400"/>
                <a:gridCol w="914400"/>
                <a:gridCol w="914400"/>
              </a:tblGrid>
              <a:tr h="370840">
                <a:tc>
                  <a:txBody>
                    <a:bodyPr/>
                    <a:lstStyle/>
                    <a:p>
                      <a:r>
                        <a:rPr lang="en-US" dirty="0" smtClean="0">
                          <a:solidFill>
                            <a:sysClr val="windowText" lastClr="000000"/>
                          </a:solidFill>
                        </a:rPr>
                        <a:t>symbol</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solidFill>
                            <a:sysClr val="windowText" lastClr="000000"/>
                          </a:solidFill>
                        </a:rPr>
                        <a:t>Addr</a:t>
                      </a:r>
                      <a:r>
                        <a:rPr lang="en-US" baseline="0" dirty="0" smtClean="0">
                          <a:solidFill>
                            <a:sysClr val="windowText" lastClr="000000"/>
                          </a:solidFill>
                        </a:rPr>
                        <a:t> </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smtClean="0">
                          <a:solidFill>
                            <a:sysClr val="windowText" lastClr="000000"/>
                          </a:solidFill>
                        </a:rPr>
                        <a:t>Value</a:t>
                      </a:r>
                      <a:r>
                        <a:rPr lang="en-US" baseline="0" dirty="0" smtClean="0">
                          <a:solidFill>
                            <a:sysClr val="windowText" lastClr="000000"/>
                          </a:solidFill>
                        </a:rPr>
                        <a:t> </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mtClean="0"/>
                        <a:t>var1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var2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152400" y="1219200"/>
            <a:ext cx="5867400" cy="3477875"/>
          </a:xfrm>
          <a:prstGeom prst="rect">
            <a:avLst/>
          </a:prstGeom>
        </p:spPr>
        <p:txBody>
          <a:bodyPr wrap="square">
            <a:spAutoFit/>
          </a:bodyPr>
          <a:lstStyle/>
          <a:p>
            <a:pPr eaLnBrk="0" hangingPunct="0">
              <a:lnSpc>
                <a:spcPct val="100000"/>
              </a:lnSpc>
              <a:spcBef>
                <a:spcPct val="0"/>
              </a:spcBef>
              <a:buFontTx/>
              <a:buNone/>
            </a:pPr>
            <a:r>
              <a:rPr lang="en-US" sz="2000" dirty="0"/>
              <a:t>A</a:t>
            </a:r>
            <a:r>
              <a:rPr lang="en-US" sz="2000" dirty="0">
                <a:solidFill>
                  <a:srgbClr val="FF0000"/>
                </a:solidFill>
              </a:rPr>
              <a:t> Variable </a:t>
            </a:r>
            <a:r>
              <a:rPr lang="en-US" sz="2000" dirty="0"/>
              <a:t>names a place in memory where you store a </a:t>
            </a:r>
            <a:r>
              <a:rPr lang="en-US" sz="2000" dirty="0">
                <a:solidFill>
                  <a:srgbClr val="FF0000"/>
                </a:solidFill>
              </a:rPr>
              <a:t>Value </a:t>
            </a:r>
            <a:r>
              <a:rPr lang="en-US" sz="2000" dirty="0"/>
              <a:t>of a certain </a:t>
            </a:r>
            <a:r>
              <a:rPr lang="en-US" sz="2000" dirty="0">
                <a:solidFill>
                  <a:srgbClr val="FF0000"/>
                </a:solidFill>
              </a:rPr>
              <a:t>Type</a:t>
            </a:r>
            <a:r>
              <a:rPr lang="en-US" sz="2000" dirty="0">
                <a:solidFill>
                  <a:schemeClr val="tx2"/>
                </a:solidFill>
              </a:rPr>
              <a:t>.</a:t>
            </a:r>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A </a:t>
            </a:r>
            <a:r>
              <a:rPr lang="en-US" sz="2000" b="1" dirty="0"/>
              <a:t>variable</a:t>
            </a:r>
            <a:r>
              <a:rPr lang="en-US" sz="2000" dirty="0"/>
              <a:t> name in computer source code is associated with a data storage location --and thus its contents, which generally change during the course of program execution</a:t>
            </a:r>
            <a:r>
              <a:rPr lang="en-US" sz="2000" dirty="0" smtClean="0"/>
              <a:t>.</a:t>
            </a:r>
          </a:p>
          <a:p>
            <a:pPr marL="285750" indent="-285750">
              <a:buFont typeface="Arial" pitchFamily="34" charset="0"/>
              <a:buChar char="•"/>
            </a:pPr>
            <a:r>
              <a:rPr lang="en-US" sz="2000" dirty="0" smtClean="0"/>
              <a:t>Example</a:t>
            </a:r>
          </a:p>
          <a:p>
            <a:pPr lvl="1"/>
            <a:r>
              <a:rPr lang="en-US" sz="2000" dirty="0" smtClean="0"/>
              <a:t>var1=2;</a:t>
            </a:r>
          </a:p>
          <a:p>
            <a:pPr lvl="1"/>
            <a:r>
              <a:rPr lang="en-US" sz="2000" dirty="0" smtClean="0"/>
              <a:t>Var2=5;</a:t>
            </a:r>
          </a:p>
          <a:p>
            <a:pPr lvl="1"/>
            <a:r>
              <a:rPr lang="en-US" sz="2000" dirty="0" smtClean="0"/>
              <a:t>Var1=4;</a:t>
            </a:r>
            <a:endParaRPr lang="en-US" sz="2000" dirty="0"/>
          </a:p>
        </p:txBody>
      </p:sp>
      <p:sp>
        <p:nvSpPr>
          <p:cNvPr id="11" name="TextBox 10"/>
          <p:cNvSpPr txBox="1"/>
          <p:nvPr/>
        </p:nvSpPr>
        <p:spPr>
          <a:xfrm>
            <a:off x="8064664" y="2604194"/>
            <a:ext cx="454086" cy="369332"/>
          </a:xfrm>
          <a:prstGeom prst="rect">
            <a:avLst/>
          </a:prstGeom>
          <a:noFill/>
        </p:spPr>
        <p:txBody>
          <a:bodyPr wrap="square" rtlCol="0">
            <a:spAutoFit/>
          </a:bodyPr>
          <a:lstStyle/>
          <a:p>
            <a:r>
              <a:rPr lang="en-US" dirty="0" smtClean="0"/>
              <a:t>4</a:t>
            </a:r>
            <a:endParaRPr lang="en-US" dirty="0"/>
          </a:p>
        </p:txBody>
      </p:sp>
      <p:sp>
        <p:nvSpPr>
          <p:cNvPr id="12" name="TextBox 11"/>
          <p:cNvSpPr txBox="1"/>
          <p:nvPr/>
        </p:nvSpPr>
        <p:spPr>
          <a:xfrm>
            <a:off x="8080314" y="2604194"/>
            <a:ext cx="454086" cy="369332"/>
          </a:xfrm>
          <a:prstGeom prst="rect">
            <a:avLst/>
          </a:prstGeom>
          <a:noFill/>
        </p:spPr>
        <p:txBody>
          <a:bodyPr wrap="square" rtlCol="0">
            <a:spAutoFit/>
          </a:bodyPr>
          <a:lstStyle/>
          <a:p>
            <a:r>
              <a:rPr lang="en-US" dirty="0"/>
              <a:t>2</a:t>
            </a:r>
          </a:p>
        </p:txBody>
      </p:sp>
      <p:sp>
        <p:nvSpPr>
          <p:cNvPr id="13" name="TextBox 12"/>
          <p:cNvSpPr txBox="1"/>
          <p:nvPr/>
        </p:nvSpPr>
        <p:spPr>
          <a:xfrm>
            <a:off x="8064664" y="2973526"/>
            <a:ext cx="454086" cy="369332"/>
          </a:xfrm>
          <a:prstGeom prst="rect">
            <a:avLst/>
          </a:prstGeom>
          <a:noFill/>
        </p:spPr>
        <p:txBody>
          <a:bodyPr wrap="square" rtlCol="0">
            <a:spAutoFit/>
          </a:bodyPr>
          <a:lstStyle/>
          <a:p>
            <a:r>
              <a:rPr lang="en-US" dirty="0"/>
              <a:t>5</a:t>
            </a:r>
          </a:p>
        </p:txBody>
      </p:sp>
      <p:sp>
        <p:nvSpPr>
          <p:cNvPr id="14" name="Line 152"/>
          <p:cNvSpPr>
            <a:spLocks noChangeShapeType="1"/>
          </p:cNvSpPr>
          <p:nvPr/>
        </p:nvSpPr>
        <p:spPr bwMode="auto">
          <a:xfrm flipV="1">
            <a:off x="5105400" y="2802379"/>
            <a:ext cx="1143000" cy="1143000"/>
          </a:xfrm>
          <a:prstGeom prst="line">
            <a:avLst/>
          </a:prstGeom>
          <a:noFill/>
          <a:ln w="38100">
            <a:solidFill>
              <a:schemeClr val="tx1"/>
            </a:solidFill>
            <a:round/>
            <a:headEnd/>
            <a:tailEnd type="triangle" w="med" len="med"/>
          </a:ln>
          <a:effectLst/>
        </p:spPr>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5" name="Line 153"/>
          <p:cNvSpPr>
            <a:spLocks noChangeShapeType="1"/>
          </p:cNvSpPr>
          <p:nvPr/>
        </p:nvSpPr>
        <p:spPr bwMode="auto">
          <a:xfrm flipV="1">
            <a:off x="5410200" y="3183379"/>
            <a:ext cx="838200" cy="838200"/>
          </a:xfrm>
          <a:prstGeom prst="line">
            <a:avLst/>
          </a:prstGeom>
          <a:noFill/>
          <a:ln w="38100">
            <a:solidFill>
              <a:schemeClr val="tx1"/>
            </a:solidFill>
            <a:round/>
            <a:headEnd/>
            <a:tailEnd type="triangle" w="med" len="med"/>
          </a:ln>
          <a:effectLst/>
        </p:spPr>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6" name="Rectangle 15"/>
          <p:cNvSpPr>
            <a:spLocks noChangeArrowheads="1"/>
          </p:cNvSpPr>
          <p:nvPr/>
        </p:nvSpPr>
        <p:spPr bwMode="auto">
          <a:xfrm>
            <a:off x="3352800" y="3792979"/>
            <a:ext cx="2819400" cy="762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dirty="0">
                <a:solidFill>
                  <a:schemeClr val="tx2"/>
                </a:solidFill>
              </a:rPr>
              <a:t>The compiler puts them somewhere in memory.</a:t>
            </a:r>
          </a:p>
        </p:txBody>
      </p:sp>
      <p:sp>
        <p:nvSpPr>
          <p:cNvPr id="17" name="Rectangle 16"/>
          <p:cNvSpPr>
            <a:spLocks noChangeArrowheads="1"/>
          </p:cNvSpPr>
          <p:nvPr/>
        </p:nvSpPr>
        <p:spPr bwMode="auto">
          <a:xfrm>
            <a:off x="6641936" y="3945379"/>
            <a:ext cx="1663864" cy="381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dirty="0" smtClean="0">
                <a:solidFill>
                  <a:schemeClr val="tx2"/>
                </a:solidFill>
              </a:rPr>
              <a:t>Symbol table</a:t>
            </a:r>
            <a:endParaRPr lang="en-US" dirty="0">
              <a:solidFill>
                <a:schemeClr val="tx2"/>
              </a:solidFill>
            </a:endParaRPr>
          </a:p>
        </p:txBody>
      </p:sp>
      <p:sp>
        <p:nvSpPr>
          <p:cNvPr id="19" name="Slide Number Placeholder 18"/>
          <p:cNvSpPr>
            <a:spLocks noGrp="1"/>
          </p:cNvSpPr>
          <p:nvPr>
            <p:ph type="sldNum" sz="quarter" idx="12"/>
          </p:nvPr>
        </p:nvSpPr>
        <p:spPr/>
        <p:txBody>
          <a:bodyPr/>
          <a:lstStyle/>
          <a:p>
            <a:fld id="{8786C6BC-55CD-4DA7-A85D-0461BDA2E211}"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323799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500"/>
                                        <p:tgtEl>
                                          <p:spTgt spid="8">
                                            <p:txEl>
                                              <p:pRg st="5" end="5"/>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Effect transition="in" filter="fade">
                                      <p:cBhvr>
                                        <p:cTn id="43" dur="500"/>
                                        <p:tgtEl>
                                          <p:spTgt spid="8">
                                            <p:txEl>
                                              <p:pRg st="6" end="6"/>
                                            </p:txEl>
                                          </p:spTgt>
                                        </p:tgtEl>
                                      </p:cBhvr>
                                    </p:animEffect>
                                  </p:childTnLst>
                                </p:cTn>
                              </p:par>
                              <p:par>
                                <p:cTn id="44" presetID="10" presetClass="exit" presetSubtype="0" fill="hold" grpId="1" nodeType="withEffect">
                                  <p:stCondLst>
                                    <p:cond delay="0"/>
                                  </p:stCondLst>
                                  <p:childTnLst>
                                    <p:animEffect transition="out" filter="fade">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14" grpId="0" animBg="1"/>
      <p:bldP spid="15" grpId="0" animBg="1"/>
      <p:bldP spid="16" grpId="0" animBg="1"/>
      <p:bldP spid="1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Members</a:t>
            </a:r>
            <a:endParaRPr lang="en-US" dirty="0"/>
          </a:p>
        </p:txBody>
      </p:sp>
      <p:sp>
        <p:nvSpPr>
          <p:cNvPr id="3" name="Content Placeholder 2"/>
          <p:cNvSpPr>
            <a:spLocks noGrp="1"/>
          </p:cNvSpPr>
          <p:nvPr>
            <p:ph idx="1"/>
          </p:nvPr>
        </p:nvSpPr>
        <p:spPr/>
        <p:txBody>
          <a:bodyPr/>
          <a:lstStyle/>
          <a:p>
            <a:r>
              <a:rPr lang="en-US" smtClean="0"/>
              <a:t>Members of structures are accessed using C’s “.” operator. The syntax is:</a:t>
            </a:r>
          </a:p>
          <a:p>
            <a:pPr marL="457200" lvl="1" indent="0">
              <a:buNone/>
            </a:pPr>
            <a:r>
              <a:rPr lang="en-US" smtClean="0"/>
              <a:t>	</a:t>
            </a:r>
            <a:r>
              <a:rPr lang="en-US" b="1" dirty="0" err="1"/>
              <a:t>structure_variable.member_name</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80</a:t>
            </a:fld>
            <a:endParaRPr lang="en-US" dirty="0"/>
          </a:p>
        </p:txBody>
      </p:sp>
      <p:sp>
        <p:nvSpPr>
          <p:cNvPr id="5" name="Footer Placeholder 4"/>
          <p:cNvSpPr>
            <a:spLocks noGrp="1"/>
          </p:cNvSpPr>
          <p:nvPr>
            <p:ph type="ftr" sz="quarter" idx="11"/>
          </p:nvPr>
        </p:nvSpPr>
        <p:spPr/>
        <p:txBody>
          <a:bodyPr/>
          <a:lstStyle/>
          <a:p>
            <a:r>
              <a:rPr lang="en-US" smtClean="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endParaRPr lang="en-US"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ndParaRPr>
          </a:p>
        </p:txBody>
      </p:sp>
      <p:sp>
        <p:nvSpPr>
          <p:cNvPr id="8" name="Rectangle 7"/>
          <p:cNvSpPr/>
          <p:nvPr/>
        </p:nvSpPr>
        <p:spPr>
          <a:xfrm>
            <a:off x="2362200" y="2219185"/>
            <a:ext cx="2590800" cy="1200329"/>
          </a:xfrm>
          <a:prstGeom prst="rect">
            <a:avLst/>
          </a:prstGeom>
        </p:spPr>
        <p:txBody>
          <a:bodyPr wrap="square">
            <a:spAutoFit/>
          </a:bodyPr>
          <a:lstStyle/>
          <a:p>
            <a:r>
              <a:rPr lang="en-US" dirty="0" err="1"/>
              <a:t>struct</a:t>
            </a:r>
            <a:r>
              <a:rPr lang="en-US" dirty="0"/>
              <a:t> Date </a:t>
            </a:r>
            <a:r>
              <a:rPr lang="en-US" dirty="0" err="1"/>
              <a:t>bug_day</a:t>
            </a:r>
            <a:r>
              <a:rPr lang="en-US" dirty="0"/>
              <a:t>;</a:t>
            </a:r>
          </a:p>
          <a:p>
            <a:r>
              <a:rPr lang="en-US" dirty="0" err="1"/>
              <a:t>bug_day.day</a:t>
            </a:r>
            <a:r>
              <a:rPr lang="en-US" dirty="0"/>
              <a:t> = 1;</a:t>
            </a:r>
          </a:p>
          <a:p>
            <a:r>
              <a:rPr lang="en-US" dirty="0" err="1"/>
              <a:t>bug_day.month</a:t>
            </a:r>
            <a:r>
              <a:rPr lang="en-US" dirty="0"/>
              <a:t> = 1;</a:t>
            </a:r>
          </a:p>
          <a:p>
            <a:r>
              <a:rPr lang="en-US" dirty="0" err="1"/>
              <a:t>bug_day.year</a:t>
            </a:r>
            <a:r>
              <a:rPr lang="en-US" dirty="0"/>
              <a:t> = 2000;</a:t>
            </a:r>
          </a:p>
        </p:txBody>
      </p:sp>
    </p:spTree>
    <p:extLst>
      <p:ext uri="{BB962C8B-B14F-4D97-AF65-F5344CB8AC3E}">
        <p14:creationId xmlns:p14="http://schemas.microsoft.com/office/powerpoint/2010/main" val="13686378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members - Example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81</a:t>
            </a:fld>
            <a:endParaRPr lang="en-US" dirty="0"/>
          </a:p>
        </p:txBody>
      </p:sp>
      <p:sp>
        <p:nvSpPr>
          <p:cNvPr id="5" name="Footer Placeholder 4"/>
          <p:cNvSpPr>
            <a:spLocks noGrp="1"/>
          </p:cNvSpPr>
          <p:nvPr>
            <p:ph type="ftr" sz="quarter" idx="11"/>
          </p:nvPr>
        </p:nvSpPr>
        <p:spPr/>
        <p:txBody>
          <a:bodyPr/>
          <a:lstStyle/>
          <a:p>
            <a:r>
              <a:rPr lang="en-US" smtClean="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rPr>
              <a:t>www.embeddedFab.com</a:t>
            </a:r>
            <a:endParaRPr lang="en-US" dirty="0">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ndParaRPr>
          </a:p>
        </p:txBody>
      </p:sp>
      <p:sp>
        <p:nvSpPr>
          <p:cNvPr id="6" name="Rectangle 5"/>
          <p:cNvSpPr/>
          <p:nvPr/>
        </p:nvSpPr>
        <p:spPr>
          <a:xfrm>
            <a:off x="119920" y="1371600"/>
            <a:ext cx="5061680" cy="2554545"/>
          </a:xfrm>
          <a:prstGeom prst="rect">
            <a:avLst/>
          </a:prstGeom>
        </p:spPr>
        <p:txBody>
          <a:bodyPr wrap="square">
            <a:spAutoFit/>
          </a:bodyPr>
          <a:lstStyle/>
          <a:p>
            <a:r>
              <a:rPr lang="en-US" sz="2000" dirty="0" err="1"/>
              <a:t>struct</a:t>
            </a:r>
            <a:r>
              <a:rPr lang="en-US" sz="2000" dirty="0"/>
              <a:t> </a:t>
            </a:r>
            <a:r>
              <a:rPr lang="en-US" sz="2000" dirty="0" smtClean="0"/>
              <a:t> </a:t>
            </a:r>
            <a:r>
              <a:rPr lang="en-US" sz="2000" dirty="0" err="1" smtClean="0"/>
              <a:t>Library_member</a:t>
            </a:r>
            <a:endParaRPr lang="en-US" sz="2000" dirty="0"/>
          </a:p>
          <a:p>
            <a:r>
              <a:rPr lang="en-US" sz="2000" dirty="0" smtClean="0"/>
              <a:t>{       char </a:t>
            </a:r>
            <a:r>
              <a:rPr lang="en-US" sz="2000" dirty="0"/>
              <a:t>name[80];</a:t>
            </a:r>
          </a:p>
          <a:p>
            <a:pPr lvl="1"/>
            <a:r>
              <a:rPr lang="en-US" sz="2000" dirty="0"/>
              <a:t>char address[200];</a:t>
            </a:r>
          </a:p>
          <a:p>
            <a:pPr lvl="1"/>
            <a:r>
              <a:rPr lang="en-US" sz="2000" dirty="0"/>
              <a:t>long </a:t>
            </a:r>
            <a:r>
              <a:rPr lang="en-US" sz="2000" dirty="0" err="1"/>
              <a:t>member_number</a:t>
            </a:r>
            <a:r>
              <a:rPr lang="en-US" sz="2000" dirty="0"/>
              <a:t>;</a:t>
            </a:r>
          </a:p>
          <a:p>
            <a:pPr lvl="1"/>
            <a:r>
              <a:rPr lang="en-US" sz="2000" dirty="0"/>
              <a:t>float fines[10];</a:t>
            </a:r>
          </a:p>
          <a:p>
            <a:pPr lvl="1"/>
            <a:r>
              <a:rPr lang="en-US" sz="2000" dirty="0" err="1"/>
              <a:t>struct</a:t>
            </a:r>
            <a:r>
              <a:rPr lang="en-US" sz="2000" dirty="0"/>
              <a:t> Date dob;</a:t>
            </a:r>
          </a:p>
          <a:p>
            <a:pPr lvl="1"/>
            <a:r>
              <a:rPr lang="en-US" sz="2000" dirty="0" err="1"/>
              <a:t>struct</a:t>
            </a:r>
            <a:r>
              <a:rPr lang="en-US" sz="2000" dirty="0"/>
              <a:t> Date enrolled</a:t>
            </a:r>
            <a:r>
              <a:rPr lang="en-US" sz="2000" dirty="0" smtClean="0"/>
              <a:t>; </a:t>
            </a:r>
          </a:p>
          <a:p>
            <a:r>
              <a:rPr lang="en-US" sz="2000" dirty="0" smtClean="0"/>
              <a:t>};</a:t>
            </a:r>
            <a:endParaRPr lang="en-US" sz="2000" dirty="0"/>
          </a:p>
        </p:txBody>
      </p:sp>
      <p:sp>
        <p:nvSpPr>
          <p:cNvPr id="7" name="Rectangle 6"/>
          <p:cNvSpPr/>
          <p:nvPr/>
        </p:nvSpPr>
        <p:spPr>
          <a:xfrm>
            <a:off x="228600" y="3919928"/>
            <a:ext cx="9425066" cy="1938992"/>
          </a:xfrm>
          <a:prstGeom prst="rect">
            <a:avLst/>
          </a:prstGeom>
        </p:spPr>
        <p:txBody>
          <a:bodyPr wrap="square">
            <a:spAutoFit/>
          </a:bodyPr>
          <a:lstStyle/>
          <a:p>
            <a:r>
              <a:rPr lang="en-US" sz="2000" dirty="0" err="1"/>
              <a:t>printf</a:t>
            </a:r>
            <a:r>
              <a:rPr lang="en-US" sz="2000" dirty="0"/>
              <a:t>("name = %s\n", m.name);</a:t>
            </a:r>
          </a:p>
          <a:p>
            <a:r>
              <a:rPr lang="en-US" sz="2000" dirty="0" err="1"/>
              <a:t>printf</a:t>
            </a:r>
            <a:r>
              <a:rPr lang="en-US" sz="2000" dirty="0"/>
              <a:t>("membership number = %li\n", </a:t>
            </a:r>
            <a:r>
              <a:rPr lang="en-US" sz="2000" dirty="0" err="1" smtClean="0"/>
              <a:t>m.member_number</a:t>
            </a:r>
            <a:r>
              <a:rPr lang="en-US" sz="2000" dirty="0"/>
              <a:t>);</a:t>
            </a:r>
          </a:p>
          <a:p>
            <a:r>
              <a:rPr lang="en-US" sz="2000" dirty="0" err="1"/>
              <a:t>printf</a:t>
            </a:r>
            <a:r>
              <a:rPr lang="en-US" sz="2000" dirty="0"/>
              <a:t>("fines: ");</a:t>
            </a:r>
          </a:p>
          <a:p>
            <a:r>
              <a:rPr lang="nn-NO" sz="2000" dirty="0"/>
              <a:t>for(i = 0; i &lt; 10 &amp;&amp; m.fines[i] &gt; 0.0; i++)</a:t>
            </a:r>
          </a:p>
          <a:p>
            <a:r>
              <a:rPr lang="en-US" sz="2000" dirty="0" smtClean="0"/>
              <a:t>	</a:t>
            </a:r>
            <a:r>
              <a:rPr lang="en-US" sz="2000" dirty="0" err="1" smtClean="0"/>
              <a:t>printf</a:t>
            </a:r>
            <a:r>
              <a:rPr lang="en-US" sz="2000" dirty="0"/>
              <a:t>("£%.2f ", </a:t>
            </a:r>
            <a:r>
              <a:rPr lang="en-US" sz="2000" dirty="0" err="1"/>
              <a:t>m.fines</a:t>
            </a:r>
            <a:r>
              <a:rPr lang="en-US" sz="2000" dirty="0"/>
              <a:t>[i]);</a:t>
            </a:r>
          </a:p>
          <a:p>
            <a:r>
              <a:rPr lang="en-US" sz="2000" dirty="0" err="1"/>
              <a:t>printf</a:t>
            </a:r>
            <a:r>
              <a:rPr lang="en-US" sz="2000" dirty="0"/>
              <a:t>("\</a:t>
            </a:r>
            <a:r>
              <a:rPr lang="en-US" sz="2000" dirty="0" err="1"/>
              <a:t>njoined</a:t>
            </a:r>
            <a:r>
              <a:rPr lang="en-US" sz="2000" dirty="0"/>
              <a:t> %i/%i/%i\n", </a:t>
            </a:r>
            <a:r>
              <a:rPr lang="en-US" sz="2000" dirty="0" err="1" smtClean="0"/>
              <a:t>m.enrolled.day</a:t>
            </a:r>
            <a:r>
              <a:rPr lang="en-US" sz="2000" dirty="0" smtClean="0"/>
              <a:t>, </a:t>
            </a:r>
            <a:r>
              <a:rPr lang="en-US" sz="2000" dirty="0" err="1" smtClean="0"/>
              <a:t>m.enrolled.month</a:t>
            </a:r>
            <a:r>
              <a:rPr lang="en-US" sz="2000" dirty="0" smtClean="0"/>
              <a:t>, </a:t>
            </a:r>
            <a:r>
              <a:rPr lang="en-US" sz="2000" dirty="0" err="1" smtClean="0"/>
              <a:t>m.enrolled.year</a:t>
            </a:r>
            <a:r>
              <a:rPr lang="en-US" sz="2000" dirty="0" smtClean="0"/>
              <a:t>);</a:t>
            </a:r>
            <a:endParaRPr lang="en-US" sz="2000" dirty="0"/>
          </a:p>
        </p:txBody>
      </p:sp>
    </p:spTree>
    <p:extLst>
      <p:ext uri="{BB962C8B-B14F-4D97-AF65-F5344CB8AC3E}">
        <p14:creationId xmlns:p14="http://schemas.microsoft.com/office/powerpoint/2010/main" val="28058776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Instances may be Assigned</a:t>
            </a:r>
            <a:endParaRPr lang="en-US" dirty="0"/>
          </a:p>
        </p:txBody>
      </p:sp>
      <p:sp>
        <p:nvSpPr>
          <p:cNvPr id="3" name="Content Placeholder 2"/>
          <p:cNvSpPr>
            <a:spLocks noGrp="1"/>
          </p:cNvSpPr>
          <p:nvPr>
            <p:ph idx="1"/>
          </p:nvPr>
        </p:nvSpPr>
        <p:spPr/>
        <p:txBody>
          <a:bodyPr/>
          <a:lstStyle/>
          <a:p>
            <a:r>
              <a:rPr lang="en-US" smtClean="0"/>
              <a:t>All the members of the instance are copied (including arrays or other structures)</a:t>
            </a:r>
            <a:endParaRPr lang="en-US" dirty="0"/>
          </a:p>
        </p:txBody>
      </p:sp>
      <p:sp>
        <p:nvSpPr>
          <p:cNvPr id="4" name="Slide Number Placeholder 3"/>
          <p:cNvSpPr>
            <a:spLocks noGrp="1"/>
          </p:cNvSpPr>
          <p:nvPr>
            <p:ph type="sldNum" sz="quarter" idx="12"/>
          </p:nvPr>
        </p:nvSpPr>
        <p:spPr/>
        <p:txBody>
          <a:bodyPr/>
          <a:lstStyle/>
          <a:p>
            <a:fld id="{8786C6BC-55CD-4DA7-A85D-0461BDA2E211}" type="slidenum">
              <a:rPr lang="en-US" smtClean="0"/>
              <a:pPr/>
              <a:t>82</a:t>
            </a:fld>
            <a:endParaRPr lang="en-US" dirty="0"/>
          </a:p>
        </p:txBody>
      </p:sp>
      <p:sp>
        <p:nvSpPr>
          <p:cNvPr id="5" name="Footer Placeholder 4"/>
          <p:cNvSpPr>
            <a:spLocks noGrp="1"/>
          </p:cNvSpPr>
          <p:nvPr>
            <p:ph type="ftr" sz="quarter" idx="11"/>
          </p:nvPr>
        </p:nvSpPr>
        <p:spPr/>
        <p:txBody>
          <a:bodyPr/>
          <a:lstStyle/>
          <a:p>
            <a:r>
              <a:rPr lang="en-US" smtClean="0"/>
              <a:t>www.embeddedFab.com</a:t>
            </a:r>
            <a:endParaRPr lang="en-US" dirty="0"/>
          </a:p>
        </p:txBody>
      </p:sp>
      <p:sp>
        <p:nvSpPr>
          <p:cNvPr id="6" name="Rectangle 5"/>
          <p:cNvSpPr/>
          <p:nvPr/>
        </p:nvSpPr>
        <p:spPr>
          <a:xfrm>
            <a:off x="2286000" y="2551837"/>
            <a:ext cx="4572000" cy="1754326"/>
          </a:xfrm>
          <a:prstGeom prst="rect">
            <a:avLst/>
          </a:prstGeom>
        </p:spPr>
        <p:txBody>
          <a:bodyPr>
            <a:spAutoFit/>
          </a:bodyPr>
          <a:lstStyle/>
          <a:p>
            <a:r>
              <a:rPr lang="en-US" b="1" dirty="0" err="1"/>
              <a:t>struct</a:t>
            </a:r>
            <a:r>
              <a:rPr lang="en-US" b="1" dirty="0"/>
              <a:t> </a:t>
            </a:r>
            <a:r>
              <a:rPr lang="en-US" b="1" dirty="0" err="1"/>
              <a:t>Library_member</a:t>
            </a:r>
            <a:r>
              <a:rPr lang="en-US" b="1" dirty="0"/>
              <a:t> m = {</a:t>
            </a:r>
          </a:p>
          <a:p>
            <a:r>
              <a:rPr lang="en-US" b="1" dirty="0"/>
              <a:t>"Arthur Dent",</a:t>
            </a:r>
          </a:p>
          <a:p>
            <a:r>
              <a:rPr lang="en-US" b="1" dirty="0"/>
              <a:t>.....</a:t>
            </a:r>
          </a:p>
          <a:p>
            <a:r>
              <a:rPr lang="en-US" b="1" dirty="0"/>
              <a:t>};</a:t>
            </a:r>
          </a:p>
          <a:p>
            <a:r>
              <a:rPr lang="en-US" b="1" dirty="0" err="1"/>
              <a:t>struct</a:t>
            </a:r>
            <a:r>
              <a:rPr lang="en-US" b="1" dirty="0"/>
              <a:t> </a:t>
            </a:r>
            <a:r>
              <a:rPr lang="en-US" b="1" dirty="0" err="1"/>
              <a:t>Library_member</a:t>
            </a:r>
            <a:r>
              <a:rPr lang="en-US" b="1" dirty="0"/>
              <a:t> </a:t>
            </a:r>
            <a:r>
              <a:rPr lang="en-US" b="1" dirty="0" err="1"/>
              <a:t>tmp</a:t>
            </a:r>
            <a:r>
              <a:rPr lang="en-US" b="1" dirty="0"/>
              <a:t>;</a:t>
            </a:r>
          </a:p>
          <a:p>
            <a:r>
              <a:rPr lang="en-US" b="1" dirty="0" err="1"/>
              <a:t>tmp</a:t>
            </a:r>
            <a:r>
              <a:rPr lang="en-US" b="1" dirty="0"/>
              <a:t> = m;</a:t>
            </a:r>
            <a:endParaRPr lang="en-US" dirty="0"/>
          </a:p>
        </p:txBody>
      </p:sp>
    </p:spTree>
    <p:extLst>
      <p:ext uri="{BB962C8B-B14F-4D97-AF65-F5344CB8AC3E}">
        <p14:creationId xmlns:p14="http://schemas.microsoft.com/office/powerpoint/2010/main" val="40346953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50"/>
          <p:cNvSpPr>
            <a:spLocks noGrp="1"/>
          </p:cNvSpPr>
          <p:nvPr>
            <p:ph type="title"/>
          </p:nvPr>
        </p:nvSpPr>
        <p:spPr/>
        <p:txBody>
          <a:bodyPr/>
          <a:lstStyle/>
          <a:p>
            <a:r>
              <a:rPr lang="en-US" smtClean="0"/>
              <a:t>Hints – Which is more efficient?</a:t>
            </a:r>
          </a:p>
        </p:txBody>
      </p:sp>
      <p:sp>
        <p:nvSpPr>
          <p:cNvPr id="7" name="Content Placeholder 6"/>
          <p:cNvSpPr>
            <a:spLocks noGrp="1"/>
          </p:cNvSpPr>
          <p:nvPr>
            <p:ph idx="1"/>
          </p:nvPr>
        </p:nvSpPr>
        <p:spPr/>
        <p:txBody>
          <a:bodyPr/>
          <a:lstStyle/>
          <a:p>
            <a:endParaRPr lang="en-US"/>
          </a:p>
        </p:txBody>
      </p:sp>
      <p:grpSp>
        <p:nvGrpSpPr>
          <p:cNvPr id="2" name="Group 89"/>
          <p:cNvGrpSpPr>
            <a:grpSpLocks/>
          </p:cNvGrpSpPr>
          <p:nvPr/>
        </p:nvGrpSpPr>
        <p:grpSpPr bwMode="auto">
          <a:xfrm>
            <a:off x="5562600" y="3200400"/>
            <a:ext cx="2057400" cy="1600200"/>
            <a:chOff x="5562600" y="3200400"/>
            <a:chExt cx="2057400" cy="1600200"/>
          </a:xfrm>
        </p:grpSpPr>
        <p:sp>
          <p:nvSpPr>
            <p:cNvPr id="39" name="Rectangle 38"/>
            <p:cNvSpPr/>
            <p:nvPr/>
          </p:nvSpPr>
          <p:spPr bwMode="auto">
            <a:xfrm>
              <a:off x="6019800" y="4267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40" name="Rectangle 39"/>
            <p:cNvSpPr/>
            <p:nvPr/>
          </p:nvSpPr>
          <p:spPr bwMode="auto">
            <a:xfrm>
              <a:off x="6019800" y="3733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41" name="Rounded Rectangle 40"/>
            <p:cNvSpPr/>
            <p:nvPr/>
          </p:nvSpPr>
          <p:spPr>
            <a:xfrm>
              <a:off x="6096000" y="3276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42" name="Rounded Rectangle 41"/>
            <p:cNvSpPr/>
            <p:nvPr/>
          </p:nvSpPr>
          <p:spPr>
            <a:xfrm>
              <a:off x="6096000" y="3810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3" name="Rounded Rectangle 42"/>
            <p:cNvSpPr/>
            <p:nvPr/>
          </p:nvSpPr>
          <p:spPr>
            <a:xfrm>
              <a:off x="6096000" y="43434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4" name="Rectangle 43"/>
            <p:cNvSpPr/>
            <p:nvPr/>
          </p:nvSpPr>
          <p:spPr bwMode="auto">
            <a:xfrm>
              <a:off x="6019800" y="3200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58" name="Left Arrow 57"/>
            <p:cNvSpPr/>
            <p:nvPr/>
          </p:nvSpPr>
          <p:spPr>
            <a:xfrm flipH="1">
              <a:off x="5562600" y="4267200"/>
              <a:ext cx="457200" cy="484188"/>
            </a:xfrm>
            <a:prstGeom prst="leftArrow">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endParaRPr lang="en-US" dirty="0"/>
            </a:p>
          </p:txBody>
        </p:sp>
        <p:sp>
          <p:nvSpPr>
            <p:cNvPr id="26" name="Rectangle 25"/>
            <p:cNvSpPr/>
            <p:nvPr/>
          </p:nvSpPr>
          <p:spPr bwMode="auto">
            <a:xfrm>
              <a:off x="7086600" y="4267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27" name="Rectangle 26"/>
            <p:cNvSpPr/>
            <p:nvPr/>
          </p:nvSpPr>
          <p:spPr bwMode="auto">
            <a:xfrm>
              <a:off x="7086600" y="3733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28" name="Rounded Rectangle 27"/>
            <p:cNvSpPr/>
            <p:nvPr/>
          </p:nvSpPr>
          <p:spPr>
            <a:xfrm>
              <a:off x="7162800" y="3276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z</a:t>
              </a:r>
            </a:p>
          </p:txBody>
        </p:sp>
        <p:sp>
          <p:nvSpPr>
            <p:cNvPr id="29" name="Rounded Rectangle 28"/>
            <p:cNvSpPr/>
            <p:nvPr/>
          </p:nvSpPr>
          <p:spPr>
            <a:xfrm>
              <a:off x="7162800" y="3810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0" name="Rounded Rectangle 29"/>
            <p:cNvSpPr/>
            <p:nvPr/>
          </p:nvSpPr>
          <p:spPr>
            <a:xfrm>
              <a:off x="7162800" y="43434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x</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1" name="Rectangle 30"/>
            <p:cNvSpPr/>
            <p:nvPr/>
          </p:nvSpPr>
          <p:spPr bwMode="auto">
            <a:xfrm>
              <a:off x="7086600" y="3200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2" name="Left Arrow 31"/>
            <p:cNvSpPr/>
            <p:nvPr/>
          </p:nvSpPr>
          <p:spPr>
            <a:xfrm flipH="1">
              <a:off x="6629400" y="4267200"/>
              <a:ext cx="457200" cy="484188"/>
            </a:xfrm>
            <a:prstGeom prst="leftArrow">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endParaRPr lang="en-US" dirty="0"/>
            </a:p>
          </p:txBody>
        </p:sp>
      </p:grpSp>
      <p:grpSp>
        <p:nvGrpSpPr>
          <p:cNvPr id="3" name="Group 87"/>
          <p:cNvGrpSpPr>
            <a:grpSpLocks/>
          </p:cNvGrpSpPr>
          <p:nvPr/>
        </p:nvGrpSpPr>
        <p:grpSpPr bwMode="auto">
          <a:xfrm>
            <a:off x="304800" y="3048000"/>
            <a:ext cx="2667000" cy="2057400"/>
            <a:chOff x="304800" y="3048000"/>
            <a:chExt cx="2667000" cy="2057400"/>
          </a:xfrm>
        </p:grpSpPr>
        <p:sp>
          <p:nvSpPr>
            <p:cNvPr id="36" name="Rounded Rectangle 35"/>
            <p:cNvSpPr/>
            <p:nvPr/>
          </p:nvSpPr>
          <p:spPr>
            <a:xfrm>
              <a:off x="1981200" y="3124200"/>
              <a:ext cx="914400" cy="5334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3" name="Rounded Rectangle 32"/>
            <p:cNvSpPr/>
            <p:nvPr/>
          </p:nvSpPr>
          <p:spPr>
            <a:xfrm>
              <a:off x="2057400" y="32004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5" name="Rounded Rectangle 34"/>
            <p:cNvSpPr/>
            <p:nvPr/>
          </p:nvSpPr>
          <p:spPr>
            <a:xfrm>
              <a:off x="2438400" y="32004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z</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7" name="Rectangle 36"/>
            <p:cNvSpPr/>
            <p:nvPr/>
          </p:nvSpPr>
          <p:spPr bwMode="auto">
            <a:xfrm>
              <a:off x="1905000" y="4419600"/>
              <a:ext cx="1066800" cy="6858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38" name="Rectangle 37"/>
            <p:cNvSpPr/>
            <p:nvPr/>
          </p:nvSpPr>
          <p:spPr bwMode="auto">
            <a:xfrm>
              <a:off x="1905000" y="3733800"/>
              <a:ext cx="1066800" cy="6858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50" name="Rectangle 49"/>
            <p:cNvSpPr/>
            <p:nvPr/>
          </p:nvSpPr>
          <p:spPr bwMode="auto">
            <a:xfrm>
              <a:off x="1905000" y="3048000"/>
              <a:ext cx="1066800" cy="6858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51" name="Left Arrow 50"/>
            <p:cNvSpPr/>
            <p:nvPr/>
          </p:nvSpPr>
          <p:spPr>
            <a:xfrm flipH="1">
              <a:off x="1447800" y="4545013"/>
              <a:ext cx="457200" cy="484187"/>
            </a:xfrm>
            <a:prstGeom prst="leftArrow">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endParaRPr lang="en-US" dirty="0"/>
            </a:p>
          </p:txBody>
        </p:sp>
        <p:sp>
          <p:nvSpPr>
            <p:cNvPr id="52" name="Rounded Rectangle 51"/>
            <p:cNvSpPr/>
            <p:nvPr/>
          </p:nvSpPr>
          <p:spPr>
            <a:xfrm>
              <a:off x="304800" y="3505200"/>
              <a:ext cx="914400" cy="5334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3" name="Rounded Rectangle 52"/>
            <p:cNvSpPr/>
            <p:nvPr/>
          </p:nvSpPr>
          <p:spPr>
            <a:xfrm>
              <a:off x="381000" y="35814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4" name="Rounded Rectangle 53"/>
            <p:cNvSpPr/>
            <p:nvPr/>
          </p:nvSpPr>
          <p:spPr>
            <a:xfrm>
              <a:off x="762000" y="35814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1" name="Rounded Rectangle 60"/>
            <p:cNvSpPr/>
            <p:nvPr/>
          </p:nvSpPr>
          <p:spPr>
            <a:xfrm>
              <a:off x="1981200" y="3810000"/>
              <a:ext cx="914400" cy="5334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2" name="Rounded Rectangle 61"/>
            <p:cNvSpPr/>
            <p:nvPr/>
          </p:nvSpPr>
          <p:spPr>
            <a:xfrm>
              <a:off x="2057400" y="3886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5" name="Rounded Rectangle 64"/>
            <p:cNvSpPr/>
            <p:nvPr/>
          </p:nvSpPr>
          <p:spPr>
            <a:xfrm>
              <a:off x="2438400" y="3886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6" name="Rounded Rectangle 65"/>
            <p:cNvSpPr/>
            <p:nvPr/>
          </p:nvSpPr>
          <p:spPr>
            <a:xfrm>
              <a:off x="1981200" y="4495800"/>
              <a:ext cx="914400" cy="5334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7" name="Rounded Rectangle 66"/>
            <p:cNvSpPr/>
            <p:nvPr/>
          </p:nvSpPr>
          <p:spPr>
            <a:xfrm>
              <a:off x="2057400" y="4572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8" name="Rounded Rectangle 67"/>
            <p:cNvSpPr/>
            <p:nvPr/>
          </p:nvSpPr>
          <p:spPr>
            <a:xfrm>
              <a:off x="2438400" y="4572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X</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cxnSp>
        <p:nvCxnSpPr>
          <p:cNvPr id="69" name="Straight Connector 144"/>
          <p:cNvCxnSpPr>
            <a:cxnSpLocks noChangeShapeType="1"/>
          </p:cNvCxnSpPr>
          <p:nvPr/>
        </p:nvCxnSpPr>
        <p:spPr bwMode="auto">
          <a:xfrm rot="5400000">
            <a:off x="2362201" y="4038600"/>
            <a:ext cx="4419600" cy="3175"/>
          </a:xfrm>
          <a:prstGeom prst="line">
            <a:avLst/>
          </a:prstGeom>
          <a:noFill/>
          <a:ln w="9525" algn="ctr">
            <a:solidFill>
              <a:schemeClr val="tx1"/>
            </a:solidFill>
            <a:round/>
            <a:headEnd/>
            <a:tailEnd/>
          </a:ln>
          <a:effectLst>
            <a:outerShdw blurRad="50800" dist="38100" algn="l" rotWithShape="0">
              <a:srgbClr val="92D050">
                <a:alpha val="40000"/>
              </a:srgbClr>
            </a:outerShdw>
          </a:effectLst>
        </p:spPr>
      </p:cxnSp>
      <p:sp>
        <p:nvSpPr>
          <p:cNvPr id="70" name="TextBox 69"/>
          <p:cNvSpPr txBox="1"/>
          <p:nvPr/>
        </p:nvSpPr>
        <p:spPr>
          <a:xfrm>
            <a:off x="1338263" y="1997075"/>
            <a:ext cx="2395537" cy="288925"/>
          </a:xfrm>
          <a:prstGeom prst="rect">
            <a:avLst/>
          </a:prstGeom>
          <a:noFill/>
        </p:spPr>
        <p:txBody>
          <a:bodyPr wrap="none">
            <a:spAutoFit/>
          </a:bodyPr>
          <a:lstStyle/>
          <a:p>
            <a:pPr algn="r" rtl="1">
              <a:lnSpc>
                <a:spcPct val="71000"/>
              </a:lnSpc>
              <a:buClr>
                <a:srgbClr val="000000"/>
              </a:buClr>
              <a:buSzPct val="100000"/>
              <a:buFont typeface="Arial" charset="0"/>
              <a:buNone/>
              <a:defRPr/>
            </a:pPr>
            <a:r>
              <a:rPr lang="en-US" dirty="0">
                <a:solidFill>
                  <a:schemeClr val="accent4"/>
                </a:solidFill>
                <a:latin typeface="+mn-lt"/>
              </a:rPr>
              <a:t>Array of Structures</a:t>
            </a:r>
          </a:p>
        </p:txBody>
      </p:sp>
      <p:sp>
        <p:nvSpPr>
          <p:cNvPr id="71" name="TextBox 70"/>
          <p:cNvSpPr txBox="1"/>
          <p:nvPr/>
        </p:nvSpPr>
        <p:spPr>
          <a:xfrm>
            <a:off x="6011863" y="1997075"/>
            <a:ext cx="1912937" cy="288925"/>
          </a:xfrm>
          <a:prstGeom prst="rect">
            <a:avLst/>
          </a:prstGeom>
          <a:noFill/>
        </p:spPr>
        <p:txBody>
          <a:bodyPr wrap="none">
            <a:spAutoFit/>
          </a:bodyPr>
          <a:lstStyle/>
          <a:p>
            <a:pPr algn="r" rtl="1">
              <a:lnSpc>
                <a:spcPct val="71000"/>
              </a:lnSpc>
              <a:buClr>
                <a:srgbClr val="000000"/>
              </a:buClr>
              <a:buSzPct val="100000"/>
              <a:buFont typeface="Arial" charset="0"/>
              <a:buNone/>
              <a:defRPr/>
            </a:pPr>
            <a:r>
              <a:rPr lang="en-US" dirty="0">
                <a:solidFill>
                  <a:schemeClr val="accent4"/>
                </a:solidFill>
                <a:latin typeface="+mn-lt"/>
              </a:rPr>
              <a:t>Multiple Arrays</a:t>
            </a:r>
          </a:p>
        </p:txBody>
      </p:sp>
      <p:sp>
        <p:nvSpPr>
          <p:cNvPr id="45" name="TextBox 44"/>
          <p:cNvSpPr txBox="1"/>
          <p:nvPr/>
        </p:nvSpPr>
        <p:spPr>
          <a:xfrm>
            <a:off x="304800" y="1295400"/>
            <a:ext cx="7756525" cy="288925"/>
          </a:xfrm>
          <a:prstGeom prst="rect">
            <a:avLst/>
          </a:prstGeom>
          <a:noFill/>
        </p:spPr>
        <p:txBody>
          <a:bodyPr wrap="none">
            <a:spAutoFit/>
          </a:bodyPr>
          <a:lstStyle/>
          <a:p>
            <a:pPr algn="r" rtl="1">
              <a:lnSpc>
                <a:spcPct val="71000"/>
              </a:lnSpc>
              <a:buClr>
                <a:srgbClr val="000000"/>
              </a:buClr>
              <a:buSzPct val="100000"/>
              <a:buFont typeface="Arial" charset="0"/>
              <a:buNone/>
              <a:defRPr/>
            </a:pPr>
            <a:r>
              <a:rPr lang="en-US" b="1" dirty="0">
                <a:solidFill>
                  <a:schemeClr val="accent4"/>
                </a:solidFill>
                <a:latin typeface="+mn-lt"/>
              </a:rPr>
              <a:t>We need to store and access pairs of values (</a:t>
            </a:r>
            <a:r>
              <a:rPr lang="en-US" b="1" dirty="0" err="1">
                <a:solidFill>
                  <a:schemeClr val="accent4"/>
                </a:solidFill>
                <a:latin typeface="+mn-lt"/>
              </a:rPr>
              <a:t>int</a:t>
            </a:r>
            <a:r>
              <a:rPr lang="en-US" b="1" dirty="0">
                <a:solidFill>
                  <a:schemeClr val="accent4"/>
                </a:solidFill>
                <a:latin typeface="+mn-lt"/>
              </a:rPr>
              <a:t> and char)</a:t>
            </a:r>
          </a:p>
        </p:txBody>
      </p:sp>
      <p:grpSp>
        <p:nvGrpSpPr>
          <p:cNvPr id="4" name="Group 90"/>
          <p:cNvGrpSpPr>
            <a:grpSpLocks/>
          </p:cNvGrpSpPr>
          <p:nvPr/>
        </p:nvGrpSpPr>
        <p:grpSpPr bwMode="auto">
          <a:xfrm>
            <a:off x="8153400" y="2590800"/>
            <a:ext cx="533400" cy="3200400"/>
            <a:chOff x="8153400" y="2590800"/>
            <a:chExt cx="533400" cy="3200400"/>
          </a:xfrm>
        </p:grpSpPr>
        <p:sp>
          <p:nvSpPr>
            <p:cNvPr id="46" name="Rectangle 45"/>
            <p:cNvSpPr/>
            <p:nvPr/>
          </p:nvSpPr>
          <p:spPr bwMode="auto">
            <a:xfrm>
              <a:off x="8153400" y="36576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47" name="Rectangle 46"/>
            <p:cNvSpPr/>
            <p:nvPr/>
          </p:nvSpPr>
          <p:spPr bwMode="auto">
            <a:xfrm>
              <a:off x="8153400" y="3124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48" name="Rectangle 47"/>
            <p:cNvSpPr/>
            <p:nvPr/>
          </p:nvSpPr>
          <p:spPr bwMode="auto">
            <a:xfrm>
              <a:off x="8153400" y="2590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49" name="Rectangle 48"/>
            <p:cNvSpPr/>
            <p:nvPr/>
          </p:nvSpPr>
          <p:spPr bwMode="auto">
            <a:xfrm>
              <a:off x="8153400" y="5257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55" name="Rectangle 54"/>
            <p:cNvSpPr/>
            <p:nvPr/>
          </p:nvSpPr>
          <p:spPr bwMode="auto">
            <a:xfrm>
              <a:off x="8153400" y="4724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56" name="Rectangle 55"/>
            <p:cNvSpPr/>
            <p:nvPr/>
          </p:nvSpPr>
          <p:spPr bwMode="auto">
            <a:xfrm>
              <a:off x="8153400" y="41910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63" name="Rounded Rectangle 62"/>
            <p:cNvSpPr/>
            <p:nvPr/>
          </p:nvSpPr>
          <p:spPr>
            <a:xfrm>
              <a:off x="8229600" y="4267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64" name="Rounded Rectangle 63"/>
            <p:cNvSpPr/>
            <p:nvPr/>
          </p:nvSpPr>
          <p:spPr>
            <a:xfrm>
              <a:off x="8229600" y="4800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2" name="Rounded Rectangle 71"/>
            <p:cNvSpPr/>
            <p:nvPr/>
          </p:nvSpPr>
          <p:spPr>
            <a:xfrm>
              <a:off x="8229600" y="5334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3" name="Rounded Rectangle 72"/>
            <p:cNvSpPr/>
            <p:nvPr/>
          </p:nvSpPr>
          <p:spPr>
            <a:xfrm>
              <a:off x="8229600" y="2667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z</a:t>
              </a:r>
            </a:p>
          </p:txBody>
        </p:sp>
        <p:sp>
          <p:nvSpPr>
            <p:cNvPr id="74" name="Rounded Rectangle 73"/>
            <p:cNvSpPr/>
            <p:nvPr/>
          </p:nvSpPr>
          <p:spPr>
            <a:xfrm>
              <a:off x="8229600" y="32004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5" name="Rounded Rectangle 74"/>
            <p:cNvSpPr/>
            <p:nvPr/>
          </p:nvSpPr>
          <p:spPr>
            <a:xfrm>
              <a:off x="8229600" y="37338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x</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grpSp>
        <p:nvGrpSpPr>
          <p:cNvPr id="5" name="Group 88"/>
          <p:cNvGrpSpPr>
            <a:grpSpLocks/>
          </p:cNvGrpSpPr>
          <p:nvPr/>
        </p:nvGrpSpPr>
        <p:grpSpPr bwMode="auto">
          <a:xfrm>
            <a:off x="3505200" y="2590800"/>
            <a:ext cx="533400" cy="3200400"/>
            <a:chOff x="3505200" y="2590800"/>
            <a:chExt cx="533400" cy="3200400"/>
          </a:xfrm>
        </p:grpSpPr>
        <p:sp>
          <p:nvSpPr>
            <p:cNvPr id="76" name="Rectangle 75"/>
            <p:cNvSpPr/>
            <p:nvPr/>
          </p:nvSpPr>
          <p:spPr bwMode="auto">
            <a:xfrm>
              <a:off x="3505200" y="36576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77" name="Rectangle 76"/>
            <p:cNvSpPr/>
            <p:nvPr/>
          </p:nvSpPr>
          <p:spPr bwMode="auto">
            <a:xfrm>
              <a:off x="3505200" y="31242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78" name="Rectangle 77"/>
            <p:cNvSpPr/>
            <p:nvPr/>
          </p:nvSpPr>
          <p:spPr bwMode="auto">
            <a:xfrm>
              <a:off x="3505200" y="2590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79" name="Rectangle 78"/>
            <p:cNvSpPr/>
            <p:nvPr/>
          </p:nvSpPr>
          <p:spPr bwMode="auto">
            <a:xfrm>
              <a:off x="3505200" y="52578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80" name="Rectangle 79"/>
            <p:cNvSpPr/>
            <p:nvPr/>
          </p:nvSpPr>
          <p:spPr bwMode="auto">
            <a:xfrm>
              <a:off x="3505200" y="47244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81" name="Rectangle 80"/>
            <p:cNvSpPr/>
            <p:nvPr/>
          </p:nvSpPr>
          <p:spPr bwMode="auto">
            <a:xfrm>
              <a:off x="3505200" y="4191000"/>
              <a:ext cx="533400" cy="533400"/>
            </a:xfrm>
            <a:prstGeom prst="rect">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r" rtl="1">
                <a:lnSpc>
                  <a:spcPct val="71000"/>
                </a:lnSpc>
                <a:buClr>
                  <a:srgbClr val="000000"/>
                </a:buClr>
                <a:buSzPct val="100000"/>
                <a:buFont typeface="Arial" charset="0"/>
                <a:buNone/>
                <a:defRPr/>
              </a:pPr>
              <a:endParaRPr lang="en-US"/>
            </a:p>
          </p:txBody>
        </p:sp>
        <p:sp>
          <p:nvSpPr>
            <p:cNvPr id="82" name="Rounded Rectangle 81"/>
            <p:cNvSpPr/>
            <p:nvPr/>
          </p:nvSpPr>
          <p:spPr>
            <a:xfrm>
              <a:off x="3581400" y="32004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p>
          </p:txBody>
        </p:sp>
        <p:sp>
          <p:nvSpPr>
            <p:cNvPr id="83" name="Rounded Rectangle 82"/>
            <p:cNvSpPr/>
            <p:nvPr/>
          </p:nvSpPr>
          <p:spPr>
            <a:xfrm>
              <a:off x="3581400" y="42672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4" name="Rounded Rectangle 83"/>
            <p:cNvSpPr/>
            <p:nvPr/>
          </p:nvSpPr>
          <p:spPr>
            <a:xfrm>
              <a:off x="3581400" y="5334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5" name="Rounded Rectangle 84"/>
            <p:cNvSpPr/>
            <p:nvPr/>
          </p:nvSpPr>
          <p:spPr>
            <a:xfrm>
              <a:off x="3581400" y="26670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z</a:t>
              </a:r>
            </a:p>
          </p:txBody>
        </p:sp>
        <p:sp>
          <p:nvSpPr>
            <p:cNvPr id="86" name="Rounded Rectangle 85"/>
            <p:cNvSpPr/>
            <p:nvPr/>
          </p:nvSpPr>
          <p:spPr>
            <a:xfrm>
              <a:off x="3581400" y="37338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7" name="Rounded Rectangle 86"/>
            <p:cNvSpPr/>
            <p:nvPr/>
          </p:nvSpPr>
          <p:spPr>
            <a:xfrm>
              <a:off x="3581400" y="4800600"/>
              <a:ext cx="381000" cy="381000"/>
            </a:xfrm>
            <a:prstGeom prst="roundRect">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lnSpc>
                  <a:spcPct val="71000"/>
                </a:lnSpc>
                <a:buClr>
                  <a:srgbClr val="000000"/>
                </a:buClr>
                <a:buSzPct val="100000"/>
                <a:buFont typeface="Arial" charset="0"/>
                <a:buNone/>
                <a:defRPr/>
              </a:pPr>
              <a:r>
                <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x</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spTree>
    <p:extLst>
      <p:ext uri="{BB962C8B-B14F-4D97-AF65-F5344CB8AC3E}">
        <p14:creationId xmlns:p14="http://schemas.microsoft.com/office/powerpoint/2010/main" val="41455146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2000"/>
                                        <p:tgtEl>
                                          <p:spTgt spid="70"/>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2000"/>
                                        <p:tgtEl>
                                          <p:spTgt spid="71"/>
                                        </p:tgtEl>
                                      </p:cBhvr>
                                    </p:animEffect>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441700" y="2263775"/>
            <a:ext cx="5473700" cy="1470025"/>
          </a:xfrm>
        </p:spPr>
        <p:txBody>
          <a:bodyPr>
            <a:noAutofit/>
          </a:bodyPr>
          <a:lstStyle/>
          <a:p>
            <a:pPr algn="r"/>
            <a:r>
              <a:rPr lang="en-US" sz="5400" dirty="0"/>
              <a:t>Memory usage</a:t>
            </a:r>
          </a:p>
        </p:txBody>
      </p:sp>
      <p:grpSp>
        <p:nvGrpSpPr>
          <p:cNvPr id="6" name="Group 14"/>
          <p:cNvGrpSpPr>
            <a:grpSpLocks/>
          </p:cNvGrpSpPr>
          <p:nvPr/>
        </p:nvGrpSpPr>
        <p:grpSpPr bwMode="auto">
          <a:xfrm>
            <a:off x="-838200" y="934243"/>
            <a:ext cx="5789613" cy="4475163"/>
            <a:chOff x="0" y="876"/>
            <a:chExt cx="3647" cy="2819"/>
          </a:xfrm>
        </p:grpSpPr>
        <p:pic>
          <p:nvPicPr>
            <p:cNvPr id="7" name="Picture 5" descr="magnifier"/>
            <p:cNvPicPr>
              <a:picLocks noChangeAspect="1" noChangeArrowheads="1"/>
            </p:cNvPicPr>
            <p:nvPr/>
          </p:nvPicPr>
          <p:blipFill>
            <a:blip r:embed="rId3">
              <a:extLst>
                <a:ext uri="{28A0092B-C50C-407E-A947-70E740481C1C}">
                  <a14:useLocalDpi xmlns:a14="http://schemas.microsoft.com/office/drawing/2010/main" val="0"/>
                </a:ext>
              </a:extLst>
            </a:blip>
            <a:srcRect l="2980"/>
            <a:stretch>
              <a:fillRect/>
            </a:stretch>
          </p:blipFill>
          <p:spPr bwMode="auto">
            <a:xfrm>
              <a:off x="0" y="876"/>
              <a:ext cx="3647" cy="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llipse 5"/>
            <p:cNvSpPr>
              <a:spLocks noChangeArrowheads="1"/>
            </p:cNvSpPr>
            <p:nvPr/>
          </p:nvSpPr>
          <p:spPr bwMode="auto">
            <a:xfrm flipH="1">
              <a:off x="919" y="1333"/>
              <a:ext cx="1762" cy="1737"/>
            </a:xfrm>
            <a:prstGeom prst="ellipse">
              <a:avLst/>
            </a:prstGeom>
            <a:gradFill rotWithShape="1">
              <a:gsLst>
                <a:gs pos="0">
                  <a:srgbClr val="DDDDDD">
                    <a:alpha val="85001"/>
                  </a:srgbClr>
                </a:gs>
                <a:gs pos="100000">
                  <a:srgbClr val="FFFFFF"/>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noProof="1">
                <a:solidFill>
                  <a:srgbClr val="000000"/>
                </a:solidFill>
              </a:endParaRPr>
            </a:p>
          </p:txBody>
        </p:sp>
        <p:sp>
          <p:nvSpPr>
            <p:cNvPr id="9" name="Textfeld 3"/>
            <p:cNvSpPr txBox="1">
              <a:spLocks noChangeArrowheads="1"/>
            </p:cNvSpPr>
            <p:nvPr/>
          </p:nvSpPr>
          <p:spPr bwMode="auto">
            <a:xfrm>
              <a:off x="912" y="1872"/>
              <a:ext cx="170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ctr"/>
              <a:r>
                <a:rPr lang="en-US" sz="3600" b="1" noProof="1" smtClean="0">
                  <a:ln>
                    <a:prstDash val="solid"/>
                  </a:ln>
                  <a:gradFill rotWithShape="1">
                    <a:gsLst>
                      <a:gs pos="0">
                        <a:srgbClr val="000000">
                          <a:tint val="70000"/>
                          <a:satMod val="200000"/>
                        </a:srgbClr>
                      </a:gs>
                      <a:gs pos="40000">
                        <a:srgbClr val="000000">
                          <a:tint val="90000"/>
                          <a:satMod val="130000"/>
                        </a:srgbClr>
                      </a:gs>
                      <a:gs pos="50000">
                        <a:srgbClr val="000000">
                          <a:tint val="90000"/>
                          <a:satMod val="130000"/>
                        </a:srgbClr>
                      </a:gs>
                      <a:gs pos="68000">
                        <a:srgbClr val="000000">
                          <a:tint val="90000"/>
                          <a:satMod val="130000"/>
                        </a:srgbClr>
                      </a:gs>
                      <a:gs pos="100000">
                        <a:srgbClr val="000000">
                          <a:tint val="70000"/>
                          <a:satMod val="200000"/>
                        </a:srgbClr>
                      </a:gs>
                    </a:gsLst>
                    <a:lin ang="5400000"/>
                  </a:gradFill>
                  <a:effectLst>
                    <a:outerShdw blurRad="88000" dist="50800" dir="5040000" algn="tl">
                      <a:srgbClr val="000000">
                        <a:tint val="80000"/>
                        <a:satMod val="250000"/>
                        <a:alpha val="45000"/>
                      </a:srgbClr>
                    </a:outerShdw>
                  </a:effectLst>
                </a:rPr>
                <a:t>CHAPTER 3</a:t>
              </a:r>
              <a:endParaRPr lang="en-US" sz="3600" b="1" noProof="1">
                <a:ln>
                  <a:prstDash val="solid"/>
                </a:ln>
                <a:gradFill rotWithShape="1">
                  <a:gsLst>
                    <a:gs pos="0">
                      <a:srgbClr val="000000">
                        <a:tint val="70000"/>
                        <a:satMod val="200000"/>
                      </a:srgbClr>
                    </a:gs>
                    <a:gs pos="40000">
                      <a:srgbClr val="000000">
                        <a:tint val="90000"/>
                        <a:satMod val="130000"/>
                      </a:srgbClr>
                    </a:gs>
                    <a:gs pos="50000">
                      <a:srgbClr val="000000">
                        <a:tint val="90000"/>
                        <a:satMod val="130000"/>
                      </a:srgbClr>
                    </a:gs>
                    <a:gs pos="68000">
                      <a:srgbClr val="000000">
                        <a:tint val="90000"/>
                        <a:satMod val="130000"/>
                      </a:srgbClr>
                    </a:gs>
                    <a:gs pos="100000">
                      <a:srgbClr val="000000">
                        <a:tint val="70000"/>
                        <a:satMod val="200000"/>
                      </a:srgbClr>
                    </a:gs>
                  </a:gsLst>
                  <a:lin ang="5400000"/>
                </a:gradFill>
                <a:effectLst>
                  <a:outerShdw blurRad="88000" dist="50800" dir="5040000" algn="tl">
                    <a:srgbClr val="000000">
                      <a:tint val="80000"/>
                      <a:satMod val="250000"/>
                      <a:alpha val="45000"/>
                    </a:srgbClr>
                  </a:outerShdw>
                </a:effectLst>
              </a:endParaRPr>
            </a:p>
          </p:txBody>
        </p:sp>
        <p:sp>
          <p:nvSpPr>
            <p:cNvPr id="10" name="Oval 12"/>
            <p:cNvSpPr>
              <a:spLocks noChangeArrowheads="1"/>
            </p:cNvSpPr>
            <p:nvPr/>
          </p:nvSpPr>
          <p:spPr bwMode="auto">
            <a:xfrm>
              <a:off x="880" y="1304"/>
              <a:ext cx="1816" cy="1808"/>
            </a:xfrm>
            <a:prstGeom prst="ellipse">
              <a:avLst/>
            </a:prstGeom>
            <a:noFill/>
            <a:ln w="28575">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Tree>
    <p:extLst>
      <p:ext uri="{BB962C8B-B14F-4D97-AF65-F5344CB8AC3E}">
        <p14:creationId xmlns:p14="http://schemas.microsoft.com/office/powerpoint/2010/main" val="16493954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Memory usage</a:t>
            </a:r>
            <a:endParaRPr lang="en-US" dirty="0"/>
          </a:p>
        </p:txBody>
      </p:sp>
      <p:sp>
        <p:nvSpPr>
          <p:cNvPr id="6" name="Content Placeholder 5"/>
          <p:cNvSpPr>
            <a:spLocks noGrp="1"/>
          </p:cNvSpPr>
          <p:nvPr>
            <p:ph idx="1"/>
          </p:nvPr>
        </p:nvSpPr>
        <p:spPr>
          <a:xfrm>
            <a:off x="406400" y="1219200"/>
            <a:ext cx="8966200" cy="4724400"/>
          </a:xfrm>
        </p:spPr>
        <p:txBody>
          <a:bodyPr/>
          <a:lstStyle/>
          <a:p>
            <a:r>
              <a:rPr lang="en-US" smtClean="0"/>
              <a:t>char var1=15;</a:t>
            </a:r>
          </a:p>
          <a:p>
            <a:r>
              <a:rPr lang="en-US" smtClean="0"/>
              <a:t>int fun(int var2){</a:t>
            </a:r>
          </a:p>
          <a:p>
            <a:r>
              <a:rPr lang="en-US" smtClean="0"/>
              <a:t>return (var1+var2);</a:t>
            </a:r>
          </a:p>
          <a:p>
            <a:r>
              <a:rPr lang="en-US" smtClean="0"/>
              <a:t>}</a:t>
            </a:r>
          </a:p>
          <a:p>
            <a:r>
              <a:rPr lang="en-US" smtClean="0"/>
              <a:t>main(){</a:t>
            </a:r>
          </a:p>
          <a:p>
            <a:r>
              <a:rPr lang="en-US" smtClean="0"/>
              <a:t>	int x;</a:t>
            </a:r>
          </a:p>
          <a:p>
            <a:r>
              <a:rPr lang="en-US" smtClean="0"/>
              <a:t>	char var2=2;</a:t>
            </a:r>
          </a:p>
          <a:p>
            <a:r>
              <a:rPr lang="en-US" smtClean="0"/>
              <a:t>	x=fun(var2);</a:t>
            </a:r>
          </a:p>
          <a:p>
            <a:r>
              <a:rPr lang="en-US" smtClean="0"/>
              <a:t>	printf(“%d”,x)</a:t>
            </a:r>
          </a:p>
          <a:p>
            <a:r>
              <a:rPr lang="en-US" smtClean="0"/>
              <a:t>}</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85</a:t>
            </a:fld>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676400"/>
            <a:ext cx="1624013" cy="345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Curved Connector 8"/>
          <p:cNvCxnSpPr>
            <a:stCxn id="1025" idx="3"/>
          </p:cNvCxnSpPr>
          <p:nvPr/>
        </p:nvCxnSpPr>
        <p:spPr>
          <a:xfrm>
            <a:off x="3301179" y="1444187"/>
            <a:ext cx="2566220" cy="215100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14" idx="1"/>
          </p:cNvCxnSpPr>
          <p:nvPr/>
        </p:nvCxnSpPr>
        <p:spPr>
          <a:xfrm rot="10800000" flipH="1">
            <a:off x="3605980" y="2438400"/>
            <a:ext cx="2261419" cy="1543050"/>
          </a:xfrm>
          <a:prstGeom prst="curvedConnector3">
            <a:avLst>
              <a:gd name="adj1" fmla="val 22065"/>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ight Brace 13"/>
          <p:cNvSpPr/>
          <p:nvPr/>
        </p:nvSpPr>
        <p:spPr>
          <a:xfrm>
            <a:off x="3301181" y="3600450"/>
            <a:ext cx="3048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a:off x="3962400" y="3048000"/>
            <a:ext cx="3048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urved Connector 18"/>
          <p:cNvCxnSpPr>
            <a:stCxn id="17" idx="1"/>
          </p:cNvCxnSpPr>
          <p:nvPr/>
        </p:nvCxnSpPr>
        <p:spPr>
          <a:xfrm rot="10800000" flipH="1" flipV="1">
            <a:off x="4267199" y="4381500"/>
            <a:ext cx="1600199" cy="190500"/>
          </a:xfrm>
          <a:prstGeom prst="curvedConnector5">
            <a:avLst>
              <a:gd name="adj1" fmla="val 30875"/>
              <a:gd name="adj2" fmla="val 124516"/>
              <a:gd name="adj3" fmla="val 6904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37" idx="3"/>
          </p:cNvCxnSpPr>
          <p:nvPr/>
        </p:nvCxnSpPr>
        <p:spPr>
          <a:xfrm>
            <a:off x="2628900" y="1905000"/>
            <a:ext cx="3238499" cy="7239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40" idx="3"/>
          </p:cNvCxnSpPr>
          <p:nvPr/>
        </p:nvCxnSpPr>
        <p:spPr>
          <a:xfrm>
            <a:off x="3810000" y="2395999"/>
            <a:ext cx="2057399" cy="204265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25" name="Rectangle 1024"/>
          <p:cNvSpPr/>
          <p:nvPr/>
        </p:nvSpPr>
        <p:spPr>
          <a:xfrm>
            <a:off x="380998" y="1211974"/>
            <a:ext cx="2920181" cy="4644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333499" y="1676400"/>
            <a:ext cx="1295401"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333499" y="3600450"/>
            <a:ext cx="1967682"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1000" y="3048000"/>
            <a:ext cx="34290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1000" y="1743997"/>
            <a:ext cx="3429000" cy="13040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945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5"/>
                                        </p:tgtEl>
                                        <p:attrNameLst>
                                          <p:attrName>style.visibility</p:attrName>
                                        </p:attrNameLst>
                                      </p:cBhvr>
                                      <p:to>
                                        <p:strVal val="visible"/>
                                      </p:to>
                                    </p:set>
                                    <p:animEffect transition="in" filter="fade">
                                      <p:cBhvr>
                                        <p:cTn id="32" dur="500"/>
                                        <p:tgtEl>
                                          <p:spTgt spid="10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7"/>
                                        </p:tgtEl>
                                      </p:cBhvr>
                                    </p:animEffect>
                                    <p:set>
                                      <p:cBhvr>
                                        <p:cTn id="40" dur="1" fill="hold">
                                          <p:stCondLst>
                                            <p:cond delay="499"/>
                                          </p:stCondLst>
                                        </p:cTn>
                                        <p:tgtEl>
                                          <p:spTgt spid="17"/>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39"/>
                                        </p:tgtEl>
                                      </p:cBhvr>
                                    </p:animEffect>
                                    <p:set>
                                      <p:cBhvr>
                                        <p:cTn id="52" dur="1" fill="hold">
                                          <p:stCondLst>
                                            <p:cond delay="499"/>
                                          </p:stCondLst>
                                        </p:cTn>
                                        <p:tgtEl>
                                          <p:spTgt spid="3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025"/>
                                        </p:tgtEl>
                                      </p:cBhvr>
                                    </p:animEffect>
                                    <p:set>
                                      <p:cBhvr>
                                        <p:cTn id="58" dur="1" fill="hold">
                                          <p:stCondLst>
                                            <p:cond delay="499"/>
                                          </p:stCondLst>
                                        </p:cTn>
                                        <p:tgtEl>
                                          <p:spTgt spid="102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500"/>
                                        <p:tgtEl>
                                          <p:spTgt spid="3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7" grpId="1" animBg="1"/>
      <p:bldP spid="1025" grpId="0" animBg="1"/>
      <p:bldP spid="1025" grpId="1" animBg="1"/>
      <p:bldP spid="37" grpId="0" animBg="1"/>
      <p:bldP spid="38" grpId="0" animBg="1"/>
      <p:bldP spid="38" grpId="1" animBg="1"/>
      <p:bldP spid="39" grpId="0" animBg="1"/>
      <p:bldP spid="39" grpId="1" animBg="1"/>
      <p:bldP spid="4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Stack </a:t>
            </a:r>
            <a:endParaRPr lang="en-US" dirty="0"/>
          </a:p>
        </p:txBody>
      </p:sp>
      <p:sp>
        <p:nvSpPr>
          <p:cNvPr id="47" name="Content Placeholder 46"/>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86</a:t>
            </a:fld>
            <a:endParaRPr lang="en-US"/>
          </a:p>
        </p:txBody>
      </p:sp>
      <p:grpSp>
        <p:nvGrpSpPr>
          <p:cNvPr id="6" name="Group 48"/>
          <p:cNvGrpSpPr>
            <a:grpSpLocks/>
          </p:cNvGrpSpPr>
          <p:nvPr/>
        </p:nvGrpSpPr>
        <p:grpSpPr bwMode="auto">
          <a:xfrm>
            <a:off x="6742113" y="381000"/>
            <a:ext cx="511175" cy="584200"/>
            <a:chOff x="5760" y="960"/>
            <a:chExt cx="1004" cy="1151"/>
          </a:xfrm>
        </p:grpSpPr>
        <p:pic>
          <p:nvPicPr>
            <p:cNvPr id="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4"/>
            <p:cNvGrpSpPr>
              <a:grpSpLocks/>
            </p:cNvGrpSpPr>
            <p:nvPr/>
          </p:nvGrpSpPr>
          <p:grpSpPr bwMode="auto">
            <a:xfrm>
              <a:off x="5760" y="960"/>
              <a:ext cx="1004" cy="867"/>
              <a:chOff x="1637" y="1258"/>
              <a:chExt cx="2452" cy="2119"/>
            </a:xfrm>
          </p:grpSpPr>
          <p:sp>
            <p:nvSpPr>
              <p:cNvPr id="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1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1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1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1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16" name="Group 58"/>
          <p:cNvGrpSpPr>
            <a:grpSpLocks/>
          </p:cNvGrpSpPr>
          <p:nvPr/>
        </p:nvGrpSpPr>
        <p:grpSpPr bwMode="auto">
          <a:xfrm>
            <a:off x="7489825" y="381000"/>
            <a:ext cx="511175" cy="584200"/>
            <a:chOff x="5760" y="960"/>
            <a:chExt cx="1004" cy="1151"/>
          </a:xfrm>
        </p:grpSpPr>
        <p:pic>
          <p:nvPicPr>
            <p:cNvPr id="17"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4"/>
            <p:cNvGrpSpPr>
              <a:grpSpLocks/>
            </p:cNvGrpSpPr>
            <p:nvPr/>
          </p:nvGrpSpPr>
          <p:grpSpPr bwMode="auto">
            <a:xfrm>
              <a:off x="5760" y="960"/>
              <a:ext cx="1004" cy="867"/>
              <a:chOff x="1637" y="1258"/>
              <a:chExt cx="2452" cy="2119"/>
            </a:xfrm>
          </p:grpSpPr>
          <p:sp>
            <p:nvSpPr>
              <p:cNvPr id="1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2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2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2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2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26" name="Group 81"/>
          <p:cNvGrpSpPr>
            <a:grpSpLocks/>
          </p:cNvGrpSpPr>
          <p:nvPr/>
        </p:nvGrpSpPr>
        <p:grpSpPr bwMode="auto">
          <a:xfrm>
            <a:off x="8251825" y="381000"/>
            <a:ext cx="511175" cy="584200"/>
            <a:chOff x="5760" y="960"/>
            <a:chExt cx="1004" cy="1151"/>
          </a:xfrm>
        </p:grpSpPr>
        <p:pic>
          <p:nvPicPr>
            <p:cNvPr id="27"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14"/>
            <p:cNvGrpSpPr>
              <a:grpSpLocks/>
            </p:cNvGrpSpPr>
            <p:nvPr/>
          </p:nvGrpSpPr>
          <p:grpSpPr bwMode="auto">
            <a:xfrm>
              <a:off x="5760" y="960"/>
              <a:ext cx="1004" cy="867"/>
              <a:chOff x="1637" y="1258"/>
              <a:chExt cx="2452" cy="2119"/>
            </a:xfrm>
          </p:grpSpPr>
          <p:sp>
            <p:nvSpPr>
              <p:cNvPr id="29"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0"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31"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2"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33"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35"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sp>
        <p:nvSpPr>
          <p:cNvPr id="36" name="Rectangle 14"/>
          <p:cNvSpPr>
            <a:spLocks noChangeArrowheads="1"/>
          </p:cNvSpPr>
          <p:nvPr/>
        </p:nvSpPr>
        <p:spPr bwMode="gray">
          <a:xfrm>
            <a:off x="6734018" y="834572"/>
            <a:ext cx="2105182"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noProof="1" smtClean="0">
                <a:solidFill>
                  <a:schemeClr val="bg1"/>
                </a:solidFill>
              </a:rPr>
              <a:t>Intreview question</a:t>
            </a:r>
            <a:endParaRPr lang="de-DE" sz="2000" b="1" noProof="1">
              <a:solidFill>
                <a:schemeClr val="bg1"/>
              </a:solidFill>
            </a:endParaRPr>
          </a:p>
        </p:txBody>
      </p:sp>
      <p:sp>
        <p:nvSpPr>
          <p:cNvPr id="37" name="Rectangle 36"/>
          <p:cNvSpPr/>
          <p:nvPr/>
        </p:nvSpPr>
        <p:spPr>
          <a:xfrm>
            <a:off x="381000" y="1711203"/>
            <a:ext cx="4572000" cy="3693319"/>
          </a:xfrm>
          <a:prstGeom prst="rect">
            <a:avLst/>
          </a:prstGeom>
        </p:spPr>
        <p:txBody>
          <a:bodyPr>
            <a:spAutoFit/>
          </a:bodyPr>
          <a:lstStyle/>
          <a:p>
            <a:r>
              <a:rPr lang="en-US" dirty="0" smtClean="0"/>
              <a:t>void out(int x){</a:t>
            </a:r>
          </a:p>
          <a:p>
            <a:r>
              <a:rPr lang="en-US" dirty="0"/>
              <a:t> </a:t>
            </a:r>
            <a:r>
              <a:rPr lang="en-US" dirty="0" smtClean="0"/>
              <a:t>        x=10;</a:t>
            </a:r>
          </a:p>
          <a:p>
            <a:r>
              <a:rPr lang="en-US" dirty="0" smtClean="0"/>
              <a:t>}</a:t>
            </a:r>
          </a:p>
          <a:p>
            <a:r>
              <a:rPr lang="en-US" dirty="0" smtClean="0"/>
              <a:t>int add15(int </a:t>
            </a:r>
            <a:r>
              <a:rPr lang="en-US" dirty="0"/>
              <a:t>x</a:t>
            </a:r>
            <a:r>
              <a:rPr lang="en-US" dirty="0" smtClean="0"/>
              <a:t>){</a:t>
            </a:r>
          </a:p>
          <a:p>
            <a:pPr lvl="1"/>
            <a:r>
              <a:rPr lang="en-US" dirty="0"/>
              <a:t>char y</a:t>
            </a:r>
            <a:r>
              <a:rPr lang="en-US" dirty="0" smtClean="0"/>
              <a:t>=15;</a:t>
            </a:r>
          </a:p>
          <a:p>
            <a:pPr lvl="1"/>
            <a:r>
              <a:rPr lang="en-US" b="1" dirty="0"/>
              <a:t>out(y</a:t>
            </a:r>
            <a:r>
              <a:rPr lang="en-US" dirty="0" smtClean="0"/>
              <a:t>);</a:t>
            </a:r>
            <a:endParaRPr lang="en-US" dirty="0"/>
          </a:p>
          <a:p>
            <a:pPr lvl="1"/>
            <a:r>
              <a:rPr lang="en-US" dirty="0" smtClean="0"/>
              <a:t>return (</a:t>
            </a:r>
            <a:r>
              <a:rPr lang="en-US" dirty="0" err="1"/>
              <a:t>y</a:t>
            </a:r>
            <a:r>
              <a:rPr lang="en-US" dirty="0" err="1" smtClean="0"/>
              <a:t>+x</a:t>
            </a:r>
            <a:r>
              <a:rPr lang="en-US" dirty="0" smtClean="0"/>
              <a:t>);</a:t>
            </a:r>
            <a:endParaRPr lang="en-US" dirty="0"/>
          </a:p>
          <a:p>
            <a:r>
              <a:rPr lang="en-US" dirty="0"/>
              <a:t>}</a:t>
            </a:r>
          </a:p>
          <a:p>
            <a:r>
              <a:rPr lang="en-US" dirty="0"/>
              <a:t>main(){</a:t>
            </a:r>
          </a:p>
          <a:p>
            <a:r>
              <a:rPr lang="en-US" dirty="0"/>
              <a:t>	int x;</a:t>
            </a:r>
          </a:p>
          <a:p>
            <a:r>
              <a:rPr lang="en-US" dirty="0"/>
              <a:t>	char var2=2;</a:t>
            </a:r>
          </a:p>
          <a:p>
            <a:r>
              <a:rPr lang="en-US" dirty="0"/>
              <a:t>	</a:t>
            </a:r>
            <a:r>
              <a:rPr lang="en-US" dirty="0" smtClean="0"/>
              <a:t>x=add15 (</a:t>
            </a:r>
            <a:r>
              <a:rPr lang="en-US" dirty="0"/>
              <a:t>var2</a:t>
            </a:r>
            <a:r>
              <a:rPr lang="en-US" dirty="0" smtClean="0"/>
              <a:t>);</a:t>
            </a:r>
            <a:endParaRPr lang="en-US" dirty="0"/>
          </a:p>
          <a:p>
            <a:r>
              <a:rPr lang="en-US" dirty="0"/>
              <a:t>}</a:t>
            </a:r>
          </a:p>
        </p:txBody>
      </p:sp>
      <p:graphicFrame>
        <p:nvGraphicFramePr>
          <p:cNvPr id="38" name="Table 37"/>
          <p:cNvGraphicFramePr>
            <a:graphicFrameLocks noGrp="1"/>
          </p:cNvGraphicFramePr>
          <p:nvPr>
            <p:extLst>
              <p:ext uri="{D42A27DB-BD31-4B8C-83A1-F6EECF244321}">
                <p14:modId xmlns:p14="http://schemas.microsoft.com/office/powerpoint/2010/main" val="3327163649"/>
              </p:ext>
            </p:extLst>
          </p:nvPr>
        </p:nvGraphicFramePr>
        <p:xfrm>
          <a:off x="4759575" y="4953000"/>
          <a:ext cx="3466234" cy="741680"/>
        </p:xfrm>
        <a:graphic>
          <a:graphicData uri="http://schemas.openxmlformats.org/drawingml/2006/table">
            <a:tbl>
              <a:tblPr firstRow="1" bandRow="1">
                <a:tableStyleId>{2D5ABB26-0587-4C30-8999-92F81FD0307C}</a:tableStyleId>
              </a:tblPr>
              <a:tblGrid>
                <a:gridCol w="1733117"/>
                <a:gridCol w="1733117"/>
              </a:tblGrid>
              <a:tr h="370840">
                <a:tc>
                  <a:txBody>
                    <a:bodyPr/>
                    <a:lstStyle/>
                    <a:p>
                      <a:r>
                        <a:rPr lang="en-US" dirty="0" smtClean="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undefined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var2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3819246374"/>
              </p:ext>
            </p:extLst>
          </p:nvPr>
        </p:nvGraphicFramePr>
        <p:xfrm>
          <a:off x="4763366" y="4032121"/>
          <a:ext cx="3466234" cy="741680"/>
        </p:xfrm>
        <a:graphic>
          <a:graphicData uri="http://schemas.openxmlformats.org/drawingml/2006/table">
            <a:tbl>
              <a:tblPr firstRow="1" bandRow="1">
                <a:tableStyleId>{2D5ABB26-0587-4C30-8999-92F81FD0307C}</a:tableStyleId>
              </a:tblPr>
              <a:tblGrid>
                <a:gridCol w="1733117"/>
                <a:gridCol w="1733117"/>
              </a:tblGrid>
              <a:tr h="370840">
                <a:tc>
                  <a:txBody>
                    <a:bodyPr/>
                    <a:lstStyle/>
                    <a:p>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Rectangle 39"/>
          <p:cNvSpPr/>
          <p:nvPr/>
        </p:nvSpPr>
        <p:spPr>
          <a:xfrm>
            <a:off x="6553200" y="4953000"/>
            <a:ext cx="1191482"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17</a:t>
            </a:r>
            <a:endParaRPr lang="en-US" dirty="0">
              <a:solidFill>
                <a:schemeClr val="tx1"/>
              </a:solidFill>
            </a:endParaRPr>
          </a:p>
        </p:txBody>
      </p:sp>
      <p:graphicFrame>
        <p:nvGraphicFramePr>
          <p:cNvPr id="42" name="Table 41"/>
          <p:cNvGraphicFramePr>
            <a:graphicFrameLocks noGrp="1"/>
          </p:cNvGraphicFramePr>
          <p:nvPr>
            <p:extLst>
              <p:ext uri="{D42A27DB-BD31-4B8C-83A1-F6EECF244321}">
                <p14:modId xmlns:p14="http://schemas.microsoft.com/office/powerpoint/2010/main" val="3286113621"/>
              </p:ext>
            </p:extLst>
          </p:nvPr>
        </p:nvGraphicFramePr>
        <p:xfrm>
          <a:off x="4785591" y="3372442"/>
          <a:ext cx="3466234" cy="370840"/>
        </p:xfrm>
        <a:graphic>
          <a:graphicData uri="http://schemas.openxmlformats.org/drawingml/2006/table">
            <a:tbl>
              <a:tblPr firstRow="1" bandRow="1">
                <a:tableStyleId>{2D5ABB26-0587-4C30-8999-92F81FD0307C}</a:tableStyleId>
              </a:tblPr>
              <a:tblGrid>
                <a:gridCol w="1733117"/>
                <a:gridCol w="1733117"/>
              </a:tblGrid>
              <a:tr h="370840">
                <a:tc>
                  <a:txBody>
                    <a:bodyPr/>
                    <a:lstStyle/>
                    <a:p>
                      <a:r>
                        <a:rPr lang="en-US" dirty="0" smtClean="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44" name="Straight Arrow Connector 43"/>
          <p:cNvCxnSpPr/>
          <p:nvPr/>
        </p:nvCxnSpPr>
        <p:spPr>
          <a:xfrm>
            <a:off x="381000" y="4495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219200" y="4800600"/>
            <a:ext cx="1752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a:off x="-152400" y="2713703"/>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23900" y="3124200"/>
            <a:ext cx="1918519"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126590" y="1905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600425" y="3429000"/>
            <a:ext cx="1191482"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10</a:t>
            </a:r>
            <a:endParaRPr lang="en-US" dirty="0">
              <a:solidFill>
                <a:schemeClr val="tx1"/>
              </a:solidFill>
            </a:endParaRPr>
          </a:p>
        </p:txBody>
      </p:sp>
      <p:cxnSp>
        <p:nvCxnSpPr>
          <p:cNvPr id="51" name="Straight Arrow Connector 50"/>
          <p:cNvCxnSpPr/>
          <p:nvPr/>
        </p:nvCxnSpPr>
        <p:spPr>
          <a:xfrm>
            <a:off x="228600" y="2209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99103" y="2514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90500" y="3581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545487" y="4343400"/>
            <a:ext cx="116039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17</a:t>
            </a:r>
            <a:endParaRPr lang="en-US" dirty="0"/>
          </a:p>
        </p:txBody>
      </p:sp>
    </p:spTree>
    <p:extLst>
      <p:ext uri="{BB962C8B-B14F-4D97-AF65-F5344CB8AC3E}">
        <p14:creationId xmlns:p14="http://schemas.microsoft.com/office/powerpoint/2010/main" val="23263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
                                        <p:tgtEl>
                                          <p:spTgt spid="6"/>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200"/>
                                        <p:tgtEl>
                                          <p:spTgt spid="16"/>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200"/>
                                        <p:tgtEl>
                                          <p:spTgt spid="26"/>
                                        </p:tgtEl>
                                      </p:cBhvr>
                                    </p:animEffect>
                                  </p:childTnLst>
                                </p:cTn>
                              </p:par>
                            </p:childTnLst>
                          </p:cTn>
                        </p:par>
                        <p:par>
                          <p:cTn id="16" fill="hold">
                            <p:stCondLst>
                              <p:cond delay="800"/>
                            </p:stCondLst>
                            <p:childTnLst>
                              <p:par>
                                <p:cTn id="17" presetID="42"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44"/>
                                        </p:tgtEl>
                                      </p:cBhvr>
                                    </p:animEffect>
                                    <p:set>
                                      <p:cBhvr>
                                        <p:cTn id="34" dur="1" fill="hold">
                                          <p:stCondLst>
                                            <p:cond delay="499"/>
                                          </p:stCondLst>
                                        </p:cTn>
                                        <p:tgtEl>
                                          <p:spTgt spid="44"/>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par>
                          <p:cTn id="38" fill="hold">
                            <p:stCondLst>
                              <p:cond delay="500"/>
                            </p:stCondLst>
                            <p:childTnLst>
                              <p:par>
                                <p:cTn id="39" presetID="10" presetClass="entr" presetSubtype="0" fill="hold" nodeType="afterEffect">
                                  <p:stCondLst>
                                    <p:cond delay="40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childTnLst>
                                </p:cTn>
                              </p:par>
                            </p:childTnLst>
                          </p:cTn>
                        </p:par>
                        <p:par>
                          <p:cTn id="52" fill="hold">
                            <p:stCondLst>
                              <p:cond delay="500"/>
                            </p:stCondLst>
                            <p:childTnLst>
                              <p:par>
                                <p:cTn id="53" presetID="10" presetClass="entr" presetSubtype="0" fill="hold" nodeType="afterEffect">
                                  <p:stCondLst>
                                    <p:cond delay="40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xit" presetSubtype="0" fill="hold" nodeType="withEffect">
                                  <p:stCondLst>
                                    <p:cond delay="0"/>
                                  </p:stCondLst>
                                  <p:childTnLst>
                                    <p:animEffect transition="out" filter="fade">
                                      <p:cBhvr>
                                        <p:cTn id="57" dur="500"/>
                                        <p:tgtEl>
                                          <p:spTgt spid="46"/>
                                        </p:tgtEl>
                                      </p:cBhvr>
                                    </p:animEffect>
                                    <p:set>
                                      <p:cBhvr>
                                        <p:cTn id="58" dur="1" fill="hold">
                                          <p:stCondLst>
                                            <p:cond delay="499"/>
                                          </p:stCondLst>
                                        </p:cTn>
                                        <p:tgtEl>
                                          <p:spTgt spid="4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par>
                                <p:cTn id="69" presetID="10"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xit" presetSubtype="0" fill="hold" nodeType="withEffect">
                                  <p:stCondLst>
                                    <p:cond delay="0"/>
                                  </p:stCondLst>
                                  <p:childTnLst>
                                    <p:animEffect transition="out" filter="fade">
                                      <p:cBhvr>
                                        <p:cTn id="73" dur="500"/>
                                        <p:tgtEl>
                                          <p:spTgt spid="49"/>
                                        </p:tgtEl>
                                      </p:cBhvr>
                                    </p:animEffect>
                                    <p:set>
                                      <p:cBhvr>
                                        <p:cTn id="74" dur="1" fill="hold">
                                          <p:stCondLst>
                                            <p:cond delay="499"/>
                                          </p:stCondLst>
                                        </p:cTn>
                                        <p:tgtEl>
                                          <p:spTgt spid="4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par>
                                <p:cTn id="80" presetID="10" presetClass="exit" presetSubtype="0" fill="hold" nodeType="withEffect">
                                  <p:stCondLst>
                                    <p:cond delay="0"/>
                                  </p:stCondLst>
                                  <p:childTnLst>
                                    <p:animEffect transition="out" filter="fade">
                                      <p:cBhvr>
                                        <p:cTn id="81" dur="500"/>
                                        <p:tgtEl>
                                          <p:spTgt spid="51"/>
                                        </p:tgtEl>
                                      </p:cBhvr>
                                    </p:animEffect>
                                    <p:set>
                                      <p:cBhvr>
                                        <p:cTn id="82" dur="1" fill="hold">
                                          <p:stCondLst>
                                            <p:cond delay="499"/>
                                          </p:stCondLst>
                                        </p:cTn>
                                        <p:tgtEl>
                                          <p:spTgt spid="5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42"/>
                                        </p:tgtEl>
                                      </p:cBhvr>
                                    </p:animEffect>
                                    <p:set>
                                      <p:cBhvr>
                                        <p:cTn id="87" dur="1" fill="hold">
                                          <p:stCondLst>
                                            <p:cond delay="499"/>
                                          </p:stCondLst>
                                        </p:cTn>
                                        <p:tgtEl>
                                          <p:spTgt spid="42"/>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50"/>
                                        </p:tgtEl>
                                      </p:cBhvr>
                                    </p:animEffect>
                                    <p:set>
                                      <p:cBhvr>
                                        <p:cTn id="90" dur="1" fill="hold">
                                          <p:stCondLst>
                                            <p:cond delay="499"/>
                                          </p:stCondLst>
                                        </p:cTn>
                                        <p:tgtEl>
                                          <p:spTgt spid="50"/>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52"/>
                                        </p:tgtEl>
                                      </p:cBhvr>
                                    </p:animEffect>
                                    <p:set>
                                      <p:cBhvr>
                                        <p:cTn id="93" dur="1" fill="hold">
                                          <p:stCondLst>
                                            <p:cond delay="499"/>
                                          </p:stCondLst>
                                        </p:cTn>
                                        <p:tgtEl>
                                          <p:spTgt spid="5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48"/>
                                        </p:tgtEl>
                                      </p:cBhvr>
                                    </p:animEffect>
                                    <p:set>
                                      <p:cBhvr>
                                        <p:cTn id="98" dur="1" fill="hold">
                                          <p:stCondLst>
                                            <p:cond delay="499"/>
                                          </p:stCondLst>
                                        </p:cTn>
                                        <p:tgtEl>
                                          <p:spTgt spid="48"/>
                                        </p:tgtEl>
                                        <p:attrNameLst>
                                          <p:attrName>style.visibility</p:attrName>
                                        </p:attrNameLst>
                                      </p:cBhvr>
                                      <p:to>
                                        <p:strVal val="hidden"/>
                                      </p:to>
                                    </p:set>
                                  </p:childTnLst>
                                </p:cTn>
                              </p:par>
                            </p:childTnLst>
                          </p:cTn>
                        </p:par>
                        <p:par>
                          <p:cTn id="99" fill="hold">
                            <p:stCondLst>
                              <p:cond delay="500"/>
                            </p:stCondLst>
                            <p:childTnLst>
                              <p:par>
                                <p:cTn id="100" presetID="10" presetClass="entr" presetSubtype="0" fill="hold" nodeType="after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fade">
                                      <p:cBhvr>
                                        <p:cTn id="102" dur="500"/>
                                        <p:tgtEl>
                                          <p:spTgt spid="5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fade">
                                      <p:cBhvr>
                                        <p:cTn id="107" dur="500"/>
                                        <p:tgtEl>
                                          <p:spTgt spid="54"/>
                                        </p:tgtEl>
                                      </p:cBhvr>
                                    </p:animEffect>
                                  </p:childTnLst>
                                </p:cTn>
                              </p:par>
                              <p:par>
                                <p:cTn id="108" presetID="10" presetClass="exit" presetSubtype="0" fill="hold" nodeType="withEffect">
                                  <p:stCondLst>
                                    <p:cond delay="0"/>
                                  </p:stCondLst>
                                  <p:childTnLst>
                                    <p:animEffect transition="out" filter="fade">
                                      <p:cBhvr>
                                        <p:cTn id="109" dur="500"/>
                                        <p:tgtEl>
                                          <p:spTgt spid="53"/>
                                        </p:tgtEl>
                                      </p:cBhvr>
                                    </p:animEffect>
                                    <p:set>
                                      <p:cBhvr>
                                        <p:cTn id="110" dur="1" fill="hold">
                                          <p:stCondLst>
                                            <p:cond delay="499"/>
                                          </p:stCondLst>
                                        </p:cTn>
                                        <p:tgtEl>
                                          <p:spTgt spid="53"/>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39"/>
                                        </p:tgtEl>
                                      </p:cBhvr>
                                    </p:animEffect>
                                    <p:set>
                                      <p:cBhvr>
                                        <p:cTn id="113" dur="1" fill="hold">
                                          <p:stCondLst>
                                            <p:cond delay="499"/>
                                          </p:stCondLst>
                                        </p:cTn>
                                        <p:tgtEl>
                                          <p:spTgt spid="39"/>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fade">
                                      <p:cBhvr>
                                        <p:cTn id="118" dur="500"/>
                                        <p:tgtEl>
                                          <p:spTgt spid="40"/>
                                        </p:tgtEl>
                                      </p:cBhvr>
                                    </p:animEffect>
                                  </p:childTnLst>
                                </p:cTn>
                              </p:par>
                              <p:par>
                                <p:cTn id="119" presetID="10" presetClass="exit" presetSubtype="0" fill="hold" grpId="1" nodeType="withEffect">
                                  <p:stCondLst>
                                    <p:cond delay="0"/>
                                  </p:stCondLst>
                                  <p:childTnLst>
                                    <p:animEffect transition="out" filter="fade">
                                      <p:cBhvr>
                                        <p:cTn id="120" dur="500"/>
                                        <p:tgtEl>
                                          <p:spTgt spid="54"/>
                                        </p:tgtEl>
                                      </p:cBhvr>
                                    </p:animEffect>
                                    <p:set>
                                      <p:cBhvr>
                                        <p:cTn id="121"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animBg="1"/>
      <p:bldP spid="45" grpId="0" animBg="1"/>
      <p:bldP spid="48" grpId="0" animBg="1"/>
      <p:bldP spid="48" grpId="1" animBg="1"/>
      <p:bldP spid="50" grpId="0" animBg="1"/>
      <p:bldP spid="50" grpId="1" animBg="1"/>
      <p:bldP spid="54" grpId="0" animBg="1"/>
      <p:bldP spid="54"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Stack</a:t>
            </a:r>
            <a:endParaRPr lang="en-US" dirty="0"/>
          </a:p>
        </p:txBody>
      </p:sp>
      <p:sp>
        <p:nvSpPr>
          <p:cNvPr id="6" name="Content Placeholder 2"/>
          <p:cNvSpPr>
            <a:spLocks noGrp="1"/>
          </p:cNvSpPr>
          <p:nvPr>
            <p:ph idx="1"/>
          </p:nvPr>
        </p:nvSpPr>
        <p:spPr/>
        <p:txBody>
          <a:bodyPr/>
          <a:lstStyle/>
          <a:p>
            <a:r>
              <a:rPr lang="en-US" smtClean="0"/>
              <a:t>Local variables of  a function go into stack storage </a:t>
            </a:r>
          </a:p>
          <a:p>
            <a:r>
              <a:rPr lang="en-US" smtClean="0"/>
              <a:t>Dynamically allocated and de-allocated every time the function is called</a:t>
            </a:r>
          </a:p>
          <a:p>
            <a:r>
              <a:rPr lang="en-US" smtClean="0"/>
              <a:t>Variable life time is from the allocation to the deallocation</a:t>
            </a:r>
            <a:endParaRPr lang="en-US" dirty="0"/>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87</a:t>
            </a:fld>
            <a:endParaRPr lang="en-US"/>
          </a:p>
        </p:txBody>
      </p:sp>
      <p:grpSp>
        <p:nvGrpSpPr>
          <p:cNvPr id="7" name="Group 48"/>
          <p:cNvGrpSpPr>
            <a:grpSpLocks/>
          </p:cNvGrpSpPr>
          <p:nvPr/>
        </p:nvGrpSpPr>
        <p:grpSpPr bwMode="auto">
          <a:xfrm>
            <a:off x="6742113" y="381000"/>
            <a:ext cx="511175" cy="584200"/>
            <a:chOff x="5760" y="960"/>
            <a:chExt cx="1004" cy="1151"/>
          </a:xfrm>
        </p:grpSpPr>
        <p:pic>
          <p:nvPicPr>
            <p:cNvPr id="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4"/>
            <p:cNvGrpSpPr>
              <a:grpSpLocks/>
            </p:cNvGrpSpPr>
            <p:nvPr/>
          </p:nvGrpSpPr>
          <p:grpSpPr bwMode="auto">
            <a:xfrm>
              <a:off x="5760" y="960"/>
              <a:ext cx="1004" cy="867"/>
              <a:chOff x="1637" y="1258"/>
              <a:chExt cx="2452" cy="2119"/>
            </a:xfrm>
          </p:grpSpPr>
          <p:sp>
            <p:nvSpPr>
              <p:cNvPr id="1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1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1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1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1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17" name="Group 58"/>
          <p:cNvGrpSpPr>
            <a:grpSpLocks/>
          </p:cNvGrpSpPr>
          <p:nvPr/>
        </p:nvGrpSpPr>
        <p:grpSpPr bwMode="auto">
          <a:xfrm>
            <a:off x="7489825" y="381000"/>
            <a:ext cx="511175" cy="584200"/>
            <a:chOff x="5760" y="960"/>
            <a:chExt cx="1004" cy="1151"/>
          </a:xfrm>
        </p:grpSpPr>
        <p:pic>
          <p:nvPicPr>
            <p:cNvPr id="1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4"/>
            <p:cNvGrpSpPr>
              <a:grpSpLocks/>
            </p:cNvGrpSpPr>
            <p:nvPr/>
          </p:nvGrpSpPr>
          <p:grpSpPr bwMode="auto">
            <a:xfrm>
              <a:off x="5760" y="960"/>
              <a:ext cx="1004" cy="867"/>
              <a:chOff x="1637" y="1258"/>
              <a:chExt cx="2452" cy="2119"/>
            </a:xfrm>
          </p:grpSpPr>
          <p:sp>
            <p:nvSpPr>
              <p:cNvPr id="2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2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2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2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2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grpSp>
        <p:nvGrpSpPr>
          <p:cNvPr id="27" name="Group 81"/>
          <p:cNvGrpSpPr>
            <a:grpSpLocks/>
          </p:cNvGrpSpPr>
          <p:nvPr/>
        </p:nvGrpSpPr>
        <p:grpSpPr bwMode="auto">
          <a:xfrm>
            <a:off x="8251825" y="381000"/>
            <a:ext cx="511175" cy="584200"/>
            <a:chOff x="5760" y="960"/>
            <a:chExt cx="1004" cy="1151"/>
          </a:xfrm>
        </p:grpSpPr>
        <p:pic>
          <p:nvPicPr>
            <p:cNvPr id="2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7" y="1848"/>
              <a:ext cx="9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14"/>
            <p:cNvGrpSpPr>
              <a:grpSpLocks/>
            </p:cNvGrpSpPr>
            <p:nvPr/>
          </p:nvGrpSpPr>
          <p:grpSpPr bwMode="auto">
            <a:xfrm>
              <a:off x="5760" y="960"/>
              <a:ext cx="1004" cy="867"/>
              <a:chOff x="1637" y="1258"/>
              <a:chExt cx="2452" cy="2119"/>
            </a:xfrm>
          </p:grpSpPr>
          <p:sp>
            <p:nvSpPr>
              <p:cNvPr id="30" name="Freeform 15"/>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1" name="Freeform 16"/>
              <p:cNvSpPr>
                <a:spLocks noChangeAspect="1"/>
              </p:cNvSpPr>
              <p:nvPr/>
            </p:nvSpPr>
            <p:spPr bwMode="auto">
              <a:xfrm>
                <a:off x="1637" y="1258"/>
                <a:ext cx="2452" cy="2119"/>
              </a:xfrm>
              <a:custGeom>
                <a:avLst/>
                <a:gdLst>
                  <a:gd name="T0" fmla="*/ 1176 w 365"/>
                  <a:gd name="T1" fmla="*/ 14209 h 316"/>
                  <a:gd name="T2" fmla="*/ 403 w 365"/>
                  <a:gd name="T3" fmla="*/ 12908 h 316"/>
                  <a:gd name="T4" fmla="*/ 7443 w 365"/>
                  <a:gd name="T5" fmla="*/ 718 h 316"/>
                  <a:gd name="T6" fmla="*/ 9029 w 365"/>
                  <a:gd name="T7" fmla="*/ 718 h 316"/>
                  <a:gd name="T8" fmla="*/ 16069 w 365"/>
                  <a:gd name="T9" fmla="*/ 12908 h 316"/>
                  <a:gd name="T10" fmla="*/ 15296 w 365"/>
                  <a:gd name="T11" fmla="*/ 14209 h 316"/>
                  <a:gd name="T12" fmla="*/ 1176 w 365"/>
                  <a:gd name="T13" fmla="*/ 14209 h 316"/>
                  <a:gd name="T14" fmla="*/ 0 60000 65536"/>
                  <a:gd name="T15" fmla="*/ 0 60000 65536"/>
                  <a:gd name="T16" fmla="*/ 0 60000 65536"/>
                  <a:gd name="T17" fmla="*/ 0 60000 65536"/>
                  <a:gd name="T18" fmla="*/ 0 60000 65536"/>
                  <a:gd name="T19" fmla="*/ 0 60000 65536"/>
                  <a:gd name="T20" fmla="*/ 0 60000 65536"/>
                  <a:gd name="T21" fmla="*/ 0 w 365"/>
                  <a:gd name="T22" fmla="*/ 0 h 316"/>
                  <a:gd name="T23" fmla="*/ 365 w 36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316">
                    <a:moveTo>
                      <a:pt x="26" y="316"/>
                    </a:moveTo>
                    <a:cubicBezTo>
                      <a:pt x="7" y="316"/>
                      <a:pt x="0" y="303"/>
                      <a:pt x="9" y="287"/>
                    </a:cubicBezTo>
                    <a:cubicBezTo>
                      <a:pt x="165" y="16"/>
                      <a:pt x="165" y="16"/>
                      <a:pt x="165" y="16"/>
                    </a:cubicBezTo>
                    <a:cubicBezTo>
                      <a:pt x="175" y="0"/>
                      <a:pt x="190" y="0"/>
                      <a:pt x="200" y="16"/>
                    </a:cubicBezTo>
                    <a:cubicBezTo>
                      <a:pt x="356" y="287"/>
                      <a:pt x="356" y="287"/>
                      <a:pt x="356" y="287"/>
                    </a:cubicBezTo>
                    <a:cubicBezTo>
                      <a:pt x="365" y="303"/>
                      <a:pt x="358" y="316"/>
                      <a:pt x="339" y="316"/>
                    </a:cubicBezTo>
                    <a:lnTo>
                      <a:pt x="26" y="316"/>
                    </a:lnTo>
                    <a:close/>
                  </a:path>
                </a:pathLst>
              </a:custGeom>
              <a:gradFill rotWithShape="1">
                <a:gsLst>
                  <a:gs pos="0">
                    <a:srgbClr val="860000"/>
                  </a:gs>
                  <a:gs pos="100000">
                    <a:srgbClr val="D60000"/>
                  </a:gs>
                </a:gsLst>
                <a:lin ang="5400000" scaled="1"/>
              </a:gradFill>
              <a:ln w="9525">
                <a:solidFill>
                  <a:srgbClr val="C0C0C0"/>
                </a:solidFill>
                <a:miter lim="800000"/>
                <a:headEnd/>
                <a:tailEnd/>
              </a:ln>
            </p:spPr>
            <p:txBody>
              <a:bodyPr/>
              <a:lstStyle/>
              <a:p>
                <a:endParaRPr lang="en-GB"/>
              </a:p>
            </p:txBody>
          </p:sp>
          <p:sp>
            <p:nvSpPr>
              <p:cNvPr id="32" name="Freeform 17"/>
              <p:cNvSpPr>
                <a:spLocks noChangeAspect="1"/>
              </p:cNvSpPr>
              <p:nvPr/>
            </p:nvSpPr>
            <p:spPr bwMode="auto">
              <a:xfrm>
                <a:off x="1904" y="1545"/>
                <a:ext cx="1914" cy="1664"/>
              </a:xfrm>
              <a:custGeom>
                <a:avLst/>
                <a:gdLst>
                  <a:gd name="T0" fmla="*/ 363 w 285"/>
                  <a:gd name="T1" fmla="*/ 11165 h 248"/>
                  <a:gd name="T2" fmla="*/ 134 w 285"/>
                  <a:gd name="T3" fmla="*/ 10715 h 248"/>
                  <a:gd name="T4" fmla="*/ 6179 w 285"/>
                  <a:gd name="T5" fmla="*/ 228 h 248"/>
                  <a:gd name="T6" fmla="*/ 6675 w 285"/>
                  <a:gd name="T7" fmla="*/ 228 h 248"/>
                  <a:gd name="T8" fmla="*/ 12720 w 285"/>
                  <a:gd name="T9" fmla="*/ 10715 h 248"/>
                  <a:gd name="T10" fmla="*/ 12491 w 285"/>
                  <a:gd name="T11" fmla="*/ 11165 h 248"/>
                  <a:gd name="T12" fmla="*/ 363 w 285"/>
                  <a:gd name="T13" fmla="*/ 11165 h 248"/>
                  <a:gd name="T14" fmla="*/ 0 60000 65536"/>
                  <a:gd name="T15" fmla="*/ 0 60000 65536"/>
                  <a:gd name="T16" fmla="*/ 0 60000 65536"/>
                  <a:gd name="T17" fmla="*/ 0 60000 65536"/>
                  <a:gd name="T18" fmla="*/ 0 60000 65536"/>
                  <a:gd name="T19" fmla="*/ 0 60000 65536"/>
                  <a:gd name="T20" fmla="*/ 0 60000 65536"/>
                  <a:gd name="T21" fmla="*/ 0 w 285"/>
                  <a:gd name="T22" fmla="*/ 0 h 248"/>
                  <a:gd name="T23" fmla="*/ 285 w 28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3" name="Freeform 18"/>
              <p:cNvSpPr>
                <a:spLocks noChangeAspect="1"/>
              </p:cNvSpPr>
              <p:nvPr/>
            </p:nvSpPr>
            <p:spPr bwMode="auto">
              <a:xfrm>
                <a:off x="1904" y="1548"/>
                <a:ext cx="1911" cy="1659"/>
              </a:xfrm>
              <a:custGeom>
                <a:avLst/>
                <a:gdLst/>
                <a:ahLst/>
                <a:cxnLst>
                  <a:cxn ang="0">
                    <a:pos x="8" y="248"/>
                  </a:cxn>
                  <a:cxn ang="0">
                    <a:pos x="3" y="238"/>
                  </a:cxn>
                  <a:cxn ang="0">
                    <a:pos x="137" y="5"/>
                  </a:cxn>
                  <a:cxn ang="0">
                    <a:pos x="148" y="5"/>
                  </a:cxn>
                  <a:cxn ang="0">
                    <a:pos x="282" y="238"/>
                  </a:cxn>
                  <a:cxn ang="0">
                    <a:pos x="277" y="248"/>
                  </a:cxn>
                  <a:cxn ang="0">
                    <a:pos x="8" y="248"/>
                  </a:cxn>
                </a:cxnLst>
                <a:rect l="0" t="0" r="r" b="b"/>
                <a:pathLst>
                  <a:path w="285" h="248">
                    <a:moveTo>
                      <a:pt x="8" y="248"/>
                    </a:moveTo>
                    <a:cubicBezTo>
                      <a:pt x="2" y="248"/>
                      <a:pt x="0" y="243"/>
                      <a:pt x="3" y="238"/>
                    </a:cubicBezTo>
                    <a:cubicBezTo>
                      <a:pt x="137" y="5"/>
                      <a:pt x="137" y="5"/>
                      <a:pt x="137" y="5"/>
                    </a:cubicBezTo>
                    <a:cubicBezTo>
                      <a:pt x="140" y="0"/>
                      <a:pt x="145" y="0"/>
                      <a:pt x="148" y="5"/>
                    </a:cubicBezTo>
                    <a:cubicBezTo>
                      <a:pt x="282" y="238"/>
                      <a:pt x="282" y="238"/>
                      <a:pt x="282" y="238"/>
                    </a:cubicBezTo>
                    <a:cubicBezTo>
                      <a:pt x="285" y="243"/>
                      <a:pt x="283" y="248"/>
                      <a:pt x="277" y="248"/>
                    </a:cubicBezTo>
                    <a:lnTo>
                      <a:pt x="8" y="248"/>
                    </a:lnTo>
                    <a:close/>
                  </a:path>
                </a:pathLst>
              </a:custGeom>
              <a:gradFill rotWithShape="1">
                <a:gsLst>
                  <a:gs pos="0">
                    <a:schemeClr val="bg1">
                      <a:gamma/>
                      <a:shade val="76863"/>
                      <a:invGamma/>
                    </a:schemeClr>
                  </a:gs>
                  <a:gs pos="50000">
                    <a:schemeClr val="bg1"/>
                  </a:gs>
                  <a:gs pos="100000">
                    <a:schemeClr val="bg1">
                      <a:gamma/>
                      <a:shade val="76863"/>
                      <a:invGamma/>
                    </a:schemeClr>
                  </a:gs>
                </a:gsLst>
                <a:lin ang="5400000" scaled="1"/>
              </a:gradFill>
              <a:ln w="9525">
                <a:solidFill>
                  <a:srgbClr val="C0C0C0"/>
                </a:solidFill>
                <a:miter lim="800000"/>
                <a:headEnd/>
                <a:tailEnd/>
              </a:ln>
            </p:spPr>
            <p:txBody>
              <a:bodyPr/>
              <a:lstStyle/>
              <a:p>
                <a:pPr>
                  <a:defRPr/>
                </a:pPr>
                <a:endParaRPr lang="de-DE">
                  <a:latin typeface="Arial" charset="0"/>
                  <a:cs typeface="Arial" charset="0"/>
                </a:endParaRPr>
              </a:p>
            </p:txBody>
          </p:sp>
          <p:sp>
            <p:nvSpPr>
              <p:cNvPr id="34" name="Freeform 19"/>
              <p:cNvSpPr>
                <a:spLocks/>
              </p:cNvSpPr>
              <p:nvPr/>
            </p:nvSpPr>
            <p:spPr bwMode="auto">
              <a:xfrm>
                <a:off x="2737" y="1863"/>
                <a:ext cx="250" cy="839"/>
              </a:xfrm>
              <a:custGeom>
                <a:avLst/>
                <a:gdLst>
                  <a:gd name="T0" fmla="*/ 41 w 720"/>
                  <a:gd name="T1" fmla="*/ 0 h 2437"/>
                  <a:gd name="T2" fmla="*/ 74 w 720"/>
                  <a:gd name="T3" fmla="*/ 12 h 2437"/>
                  <a:gd name="T4" fmla="*/ 87 w 720"/>
                  <a:gd name="T5" fmla="*/ 50 h 2437"/>
                  <a:gd name="T6" fmla="*/ 66 w 720"/>
                  <a:gd name="T7" fmla="*/ 276 h 2437"/>
                  <a:gd name="T8" fmla="*/ 46 w 720"/>
                  <a:gd name="T9" fmla="*/ 289 h 2437"/>
                  <a:gd name="T10" fmla="*/ 41 w 720"/>
                  <a:gd name="T11" fmla="*/ 289 h 2437"/>
                  <a:gd name="T12" fmla="*/ 20 w 720"/>
                  <a:gd name="T13" fmla="*/ 276 h 2437"/>
                  <a:gd name="T14" fmla="*/ 0 w 720"/>
                  <a:gd name="T15" fmla="*/ 50 h 2437"/>
                  <a:gd name="T16" fmla="*/ 13 w 720"/>
                  <a:gd name="T17" fmla="*/ 12 h 2437"/>
                  <a:gd name="T18" fmla="*/ 43 w 720"/>
                  <a:gd name="T19" fmla="*/ 0 h 2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437"/>
                  <a:gd name="T32" fmla="*/ 720 w 720"/>
                  <a:gd name="T33" fmla="*/ 2437 h 2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437">
                    <a:moveTo>
                      <a:pt x="339" y="0"/>
                    </a:moveTo>
                    <a:cubicBezTo>
                      <a:pt x="445" y="0"/>
                      <a:pt x="551" y="42"/>
                      <a:pt x="614" y="106"/>
                    </a:cubicBezTo>
                    <a:cubicBezTo>
                      <a:pt x="678" y="191"/>
                      <a:pt x="720" y="297"/>
                      <a:pt x="720" y="424"/>
                    </a:cubicBezTo>
                    <a:cubicBezTo>
                      <a:pt x="710" y="795"/>
                      <a:pt x="607" y="1996"/>
                      <a:pt x="551" y="2331"/>
                    </a:cubicBezTo>
                    <a:cubicBezTo>
                      <a:pt x="508" y="2416"/>
                      <a:pt x="445" y="2437"/>
                      <a:pt x="381" y="2437"/>
                    </a:cubicBezTo>
                    <a:cubicBezTo>
                      <a:pt x="339" y="2437"/>
                      <a:pt x="339" y="2437"/>
                      <a:pt x="339" y="2437"/>
                    </a:cubicBezTo>
                    <a:cubicBezTo>
                      <a:pt x="254" y="2437"/>
                      <a:pt x="212" y="2418"/>
                      <a:pt x="169" y="2331"/>
                    </a:cubicBezTo>
                    <a:cubicBezTo>
                      <a:pt x="113" y="1996"/>
                      <a:pt x="10" y="795"/>
                      <a:pt x="0" y="424"/>
                    </a:cubicBezTo>
                    <a:cubicBezTo>
                      <a:pt x="0" y="297"/>
                      <a:pt x="42" y="191"/>
                      <a:pt x="106" y="106"/>
                    </a:cubicBezTo>
                    <a:cubicBezTo>
                      <a:pt x="169" y="42"/>
                      <a:pt x="254" y="0"/>
                      <a:pt x="36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 y="1292"/>
                <a:ext cx="138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76">
                    <a:solidFill>
                      <a:srgbClr val="000000"/>
                    </a:solidFill>
                    <a:miter lim="800000"/>
                    <a:headEnd/>
                    <a:tailEnd/>
                  </a14:hiddenLine>
                </a:ext>
              </a:extLst>
            </p:spPr>
          </p:pic>
          <p:sp>
            <p:nvSpPr>
              <p:cNvPr id="36" name="Oval 21"/>
              <p:cNvSpPr>
                <a:spLocks noChangeArrowheads="1"/>
              </p:cNvSpPr>
              <p:nvPr/>
            </p:nvSpPr>
            <p:spPr bwMode="auto">
              <a:xfrm>
                <a:off x="2761" y="2834"/>
                <a:ext cx="204" cy="204"/>
              </a:xfrm>
              <a:prstGeom prst="ellipse">
                <a:avLst/>
              </a:prstGeom>
              <a:solidFill>
                <a:schemeClr val="tx1"/>
              </a:solidFill>
              <a:ln w="11176">
                <a:solidFill>
                  <a:srgbClr val="161316"/>
                </a:solidFill>
                <a:round/>
                <a:headEnd/>
                <a:tailEnd/>
              </a:ln>
            </p:spPr>
            <p:txBody>
              <a:bodyPr wrap="none" anchor="ctr"/>
              <a:lstStyle/>
              <a:p>
                <a:endParaRPr lang="en-GB"/>
              </a:p>
            </p:txBody>
          </p:sp>
        </p:grpSp>
      </p:grpSp>
      <p:sp>
        <p:nvSpPr>
          <p:cNvPr id="37" name="Rectangle 14"/>
          <p:cNvSpPr>
            <a:spLocks noChangeArrowheads="1"/>
          </p:cNvSpPr>
          <p:nvPr/>
        </p:nvSpPr>
        <p:spPr bwMode="gray">
          <a:xfrm>
            <a:off x="6734018" y="834572"/>
            <a:ext cx="2105182"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2000" b="1" noProof="1" smtClean="0">
                <a:solidFill>
                  <a:schemeClr val="bg1"/>
                </a:solidFill>
              </a:rPr>
              <a:t>Intreview question</a:t>
            </a:r>
            <a:endParaRPr lang="de-DE" sz="2000" b="1" noProof="1">
              <a:solidFill>
                <a:schemeClr val="bg1"/>
              </a:solidFill>
            </a:endParaRPr>
          </a:p>
        </p:txBody>
      </p:sp>
    </p:spTree>
    <p:extLst>
      <p:ext uri="{BB962C8B-B14F-4D97-AF65-F5344CB8AC3E}">
        <p14:creationId xmlns:p14="http://schemas.microsoft.com/office/powerpoint/2010/main" val="206067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
                                        <p:tgtEl>
                                          <p:spTgt spid="7"/>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200"/>
                                        <p:tgtEl>
                                          <p:spTgt spid="17"/>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200"/>
                                        <p:tgtEl>
                                          <p:spTgt spid="27"/>
                                        </p:tgtEl>
                                      </p:cBhvr>
                                    </p:animEffect>
                                  </p:childTnLst>
                                </p:cTn>
                              </p:par>
                            </p:childTnLst>
                          </p:cTn>
                        </p:par>
                        <p:par>
                          <p:cTn id="16" fill="hold">
                            <p:stCondLst>
                              <p:cond delay="8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419600" y="990600"/>
            <a:ext cx="2743200" cy="1143000"/>
          </a:xfrm>
        </p:spPr>
        <p:txBody>
          <a:bodyPr/>
          <a:lstStyle/>
          <a:p>
            <a:r>
              <a:rPr lang="en-US" smtClean="0"/>
              <a:t>NO!</a:t>
            </a:r>
            <a:endParaRPr lang="en-US" dirty="0"/>
          </a:p>
        </p:txBody>
      </p:sp>
      <p:sp>
        <p:nvSpPr>
          <p:cNvPr id="24" name="Footer Placeholder 3"/>
          <p:cNvSpPr>
            <a:spLocks noGrp="1"/>
          </p:cNvSpPr>
          <p:nvPr>
            <p:ph type="ftr" sz="quarter" idx="11"/>
          </p:nvPr>
        </p:nvSpPr>
        <p:spPr/>
        <p:txBody>
          <a:bodyPr/>
          <a:lstStyle/>
          <a:p>
            <a:r>
              <a:rPr lang="en-US" smtClean="0"/>
              <a:t>www.embeddedFab.com</a:t>
            </a:r>
            <a:endParaRPr lang="en-US" dirty="0"/>
          </a:p>
        </p:txBody>
      </p:sp>
      <p:sp>
        <p:nvSpPr>
          <p:cNvPr id="124933" name="Text Box 5"/>
          <p:cNvSpPr txBox="1">
            <a:spLocks noChangeArrowheads="1"/>
          </p:cNvSpPr>
          <p:nvPr/>
        </p:nvSpPr>
        <p:spPr bwMode="auto">
          <a:xfrm>
            <a:off x="914400" y="1998663"/>
            <a:ext cx="3505200" cy="2677656"/>
          </a:xfrm>
          <a:prstGeom prst="rect">
            <a:avLst/>
          </a:prstGeom>
          <a:noFill/>
          <a:ln w="9525">
            <a:noFill/>
            <a:miter lim="800000"/>
            <a:headEnd/>
            <a:tailEnd/>
          </a:ln>
          <a:effectLst/>
        </p:spPr>
        <p:txBody>
          <a:bodyPr>
            <a:prstTxWarp prst="textNoShape">
              <a:avLst/>
            </a:prstTxWarp>
            <a:spAutoFit/>
          </a:bodyPr>
          <a:lstStyle/>
          <a:p>
            <a:pPr eaLnBrk="0" hangingPunct="0">
              <a:lnSpc>
                <a:spcPct val="100000"/>
              </a:lnSpc>
              <a:spcBef>
                <a:spcPct val="0"/>
              </a:spcBef>
              <a:buFontTx/>
              <a:buNone/>
            </a:pPr>
            <a:r>
              <a:rPr lang="en-US" sz="1200" b="1" dirty="0">
                <a:latin typeface="Lucida Sans Typewriter" charset="0"/>
              </a:rPr>
              <a:t>void </a:t>
            </a:r>
            <a:r>
              <a:rPr lang="en-US" sz="1200" b="1" dirty="0" err="1">
                <a:latin typeface="Lucida Sans Typewriter" charset="0"/>
              </a:rPr>
              <a:t>pow_assign</a:t>
            </a:r>
            <a:r>
              <a:rPr lang="en-US" sz="1200" b="1" dirty="0">
                <a:latin typeface="Lucida Sans Typewriter" charset="0"/>
              </a:rPr>
              <a:t>(float x, </a:t>
            </a:r>
            <a:r>
              <a:rPr lang="en-US" sz="1200" b="1" dirty="0" err="1">
                <a:latin typeface="Lucida Sans Typewriter" charset="0"/>
              </a:rPr>
              <a:t>uint</a:t>
            </a:r>
            <a:r>
              <a:rPr lang="en-US" sz="1200" b="1" dirty="0">
                <a:latin typeface="Lucida Sans Typewriter" charset="0"/>
              </a:rPr>
              <a:t> </a:t>
            </a:r>
            <a:r>
              <a:rPr lang="en-US" sz="1200" b="1" dirty="0" err="1">
                <a:latin typeface="Lucida Sans Typewriter" charset="0"/>
              </a:rPr>
              <a:t>exp</a:t>
            </a:r>
            <a:r>
              <a:rPr lang="en-US" sz="1200" b="1" dirty="0">
                <a:latin typeface="Lucida Sans Typewriter" charset="0"/>
              </a:rPr>
              <a:t>)</a:t>
            </a:r>
          </a:p>
          <a:p>
            <a:pPr eaLnBrk="0" hangingPunct="0">
              <a:lnSpc>
                <a:spcPct val="100000"/>
              </a:lnSpc>
              <a:spcBef>
                <a:spcPct val="0"/>
              </a:spcBef>
              <a:buFontTx/>
              <a:buNone/>
            </a:pPr>
            <a:r>
              <a:rPr lang="en-US" sz="1200" b="1" dirty="0">
                <a:latin typeface="Lucida Sans Typewriter" charset="0"/>
              </a:rPr>
              <a:t>{</a:t>
            </a:r>
            <a:br>
              <a:rPr lang="en-US" sz="1200" b="1" dirty="0">
                <a:latin typeface="Lucida Sans Typewriter" charset="0"/>
              </a:rPr>
            </a:br>
            <a:r>
              <a:rPr lang="en-US" sz="1200" b="1" dirty="0">
                <a:latin typeface="Lucida Sans Typewriter" charset="0"/>
              </a:rPr>
              <a:t>  float result=1.0;</a:t>
            </a:r>
          </a:p>
          <a:p>
            <a:pPr eaLnBrk="0" hangingPunct="0">
              <a:lnSpc>
                <a:spcPct val="100000"/>
              </a:lnSpc>
              <a:spcBef>
                <a:spcPct val="0"/>
              </a:spcBef>
              <a:buFontTx/>
              <a:buNone/>
            </a:pPr>
            <a:r>
              <a:rPr lang="en-US" sz="1200" b="1" dirty="0">
                <a:latin typeface="Lucida Sans Typewriter" charset="0"/>
              </a:rPr>
              <a:t>  int i;</a:t>
            </a:r>
          </a:p>
          <a:p>
            <a:pPr eaLnBrk="0" hangingPunct="0">
              <a:lnSpc>
                <a:spcPct val="100000"/>
              </a:lnSpc>
              <a:spcBef>
                <a:spcPct val="0"/>
              </a:spcBef>
              <a:buFontTx/>
              <a:buNone/>
            </a:pPr>
            <a:r>
              <a:rPr lang="en-US" sz="1200" b="1" dirty="0">
                <a:latin typeface="Lucida Sans Typewriter" charset="0"/>
              </a:rPr>
              <a:t>  for (i=0; (i &lt; </a:t>
            </a:r>
            <a:r>
              <a:rPr lang="en-US" sz="1200" b="1" dirty="0" err="1">
                <a:latin typeface="Lucida Sans Typewriter" charset="0"/>
              </a:rPr>
              <a:t>exp</a:t>
            </a:r>
            <a:r>
              <a:rPr lang="en-US" sz="1200" b="1" dirty="0">
                <a:latin typeface="Lucida Sans Typewriter" charset="0"/>
              </a:rPr>
              <a:t>); i++) {</a:t>
            </a:r>
          </a:p>
          <a:p>
            <a:pPr eaLnBrk="0" hangingPunct="0">
              <a:lnSpc>
                <a:spcPct val="100000"/>
              </a:lnSpc>
              <a:spcBef>
                <a:spcPct val="0"/>
              </a:spcBef>
              <a:buFontTx/>
              <a:buNone/>
            </a:pPr>
            <a:r>
              <a:rPr lang="en-US" sz="1200" b="1" dirty="0">
                <a:latin typeface="Lucida Sans Typewriter" charset="0"/>
              </a:rPr>
              <a:t>    result = result * x;</a:t>
            </a:r>
          </a:p>
          <a:p>
            <a:pPr eaLnBrk="0" hangingPunct="0">
              <a:lnSpc>
                <a:spcPct val="100000"/>
              </a:lnSpc>
              <a:spcBef>
                <a:spcPct val="0"/>
              </a:spcBef>
              <a:buFontTx/>
              <a:buNone/>
            </a:pPr>
            <a:r>
              <a:rPr lang="en-US" sz="1200" b="1" dirty="0">
                <a:latin typeface="Lucida Sans Typewriter" charset="0"/>
              </a:rPr>
              <a:t>  }</a:t>
            </a:r>
          </a:p>
          <a:p>
            <a:pPr eaLnBrk="0" hangingPunct="0">
              <a:lnSpc>
                <a:spcPct val="100000"/>
              </a:lnSpc>
              <a:spcBef>
                <a:spcPct val="0"/>
              </a:spcBef>
              <a:buFontTx/>
              <a:buNone/>
            </a:pPr>
            <a:r>
              <a:rPr lang="en-US" sz="1200" b="1" dirty="0">
                <a:latin typeface="Lucida Sans Typewriter" charset="0"/>
              </a:rPr>
              <a:t>  x = result;</a:t>
            </a:r>
          </a:p>
          <a:p>
            <a:pPr eaLnBrk="0" hangingPunct="0">
              <a:lnSpc>
                <a:spcPct val="100000"/>
              </a:lnSpc>
              <a:spcBef>
                <a:spcPct val="0"/>
              </a:spcBef>
              <a:buFontTx/>
              <a:buNone/>
            </a:pPr>
            <a:r>
              <a:rPr lang="en-US" sz="1200" b="1" dirty="0">
                <a:latin typeface="Lucida Sans Typewriter" charset="0"/>
              </a:rPr>
              <a:t>}</a:t>
            </a:r>
          </a:p>
          <a:p>
            <a:pPr eaLnBrk="0" hangingPunct="0">
              <a:lnSpc>
                <a:spcPct val="100000"/>
              </a:lnSpc>
              <a:spcBef>
                <a:spcPct val="0"/>
              </a:spcBef>
              <a:buNone/>
            </a:pPr>
            <a:r>
              <a:rPr lang="en-US" sz="1200" b="1" dirty="0" smtClean="0">
                <a:latin typeface="Lucida Sans Typewriter" charset="0"/>
              </a:rPr>
              <a:t>main()</a:t>
            </a:r>
            <a:endParaRPr lang="en-US" sz="1200" b="1" dirty="0">
              <a:latin typeface="Lucida Sans Typewriter" charset="0"/>
            </a:endParaRPr>
          </a:p>
          <a:p>
            <a:pPr eaLnBrk="0" hangingPunct="0">
              <a:lnSpc>
                <a:spcPct val="100000"/>
              </a:lnSpc>
              <a:spcBef>
                <a:spcPct val="0"/>
              </a:spcBef>
              <a:buFontTx/>
              <a:buNone/>
            </a:pPr>
            <a:r>
              <a:rPr lang="en-US" sz="1200" b="1" dirty="0">
                <a:latin typeface="Lucida Sans Typewriter" charset="0"/>
              </a:rPr>
              <a:t>{</a:t>
            </a:r>
          </a:p>
          <a:p>
            <a:pPr eaLnBrk="0" hangingPunct="0">
              <a:lnSpc>
                <a:spcPct val="100000"/>
              </a:lnSpc>
              <a:spcBef>
                <a:spcPct val="0"/>
              </a:spcBef>
              <a:buFontTx/>
              <a:buNone/>
            </a:pPr>
            <a:r>
              <a:rPr lang="en-US" sz="1200" b="1" dirty="0">
                <a:latin typeface="Lucida Sans Typewriter" charset="0"/>
              </a:rPr>
              <a:t>  float p=2.0;</a:t>
            </a:r>
          </a:p>
          <a:p>
            <a:pPr eaLnBrk="0" hangingPunct="0">
              <a:lnSpc>
                <a:spcPct val="100000"/>
              </a:lnSpc>
              <a:spcBef>
                <a:spcPct val="0"/>
              </a:spcBef>
              <a:buFontTx/>
              <a:buNone/>
            </a:pPr>
            <a:r>
              <a:rPr lang="en-US" sz="1200" b="1" dirty="0">
                <a:latin typeface="Lucida Sans Typewriter" charset="0"/>
              </a:rPr>
              <a:t>  </a:t>
            </a:r>
            <a:r>
              <a:rPr lang="en-US" sz="1200" b="1" dirty="0" err="1">
                <a:latin typeface="Lucida Sans Typewriter" charset="0"/>
              </a:rPr>
              <a:t>pow_assign</a:t>
            </a:r>
            <a:r>
              <a:rPr lang="en-US" sz="1200" b="1" dirty="0">
                <a:latin typeface="Lucida Sans Typewriter" charset="0"/>
              </a:rPr>
              <a:t>(p, 5);</a:t>
            </a:r>
          </a:p>
          <a:p>
            <a:pPr eaLnBrk="0" hangingPunct="0">
              <a:lnSpc>
                <a:spcPct val="100000"/>
              </a:lnSpc>
              <a:spcBef>
                <a:spcPct val="0"/>
              </a:spcBef>
              <a:buFontTx/>
              <a:buNone/>
            </a:pPr>
            <a:r>
              <a:rPr lang="en-US" sz="1200" b="1" dirty="0">
                <a:latin typeface="Lucida Sans Typewriter" charset="0"/>
              </a:rPr>
              <a:t>}</a:t>
            </a:r>
          </a:p>
        </p:txBody>
      </p:sp>
      <p:sp>
        <p:nvSpPr>
          <p:cNvPr id="124934" name="Rectangle 6"/>
          <p:cNvSpPr>
            <a:spLocks noChangeArrowheads="1"/>
          </p:cNvSpPr>
          <p:nvPr/>
        </p:nvSpPr>
        <p:spPr bwMode="auto">
          <a:xfrm>
            <a:off x="5181600" y="4953000"/>
            <a:ext cx="27432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prstTxWarp prst="textNoShape">
              <a:avLst/>
            </a:prstTxWarp>
          </a:bodyPr>
          <a:lstStyle/>
          <a:p>
            <a:pPr algn="ctr" eaLnBrk="0" hangingPunct="0">
              <a:lnSpc>
                <a:spcPct val="100000"/>
              </a:lnSpc>
              <a:spcBef>
                <a:spcPct val="0"/>
              </a:spcBef>
              <a:buFontTx/>
              <a:buNone/>
            </a:pPr>
            <a:r>
              <a:rPr lang="en-US" sz="2000"/>
              <a:t>Remember the stack!</a:t>
            </a:r>
            <a:endParaRPr lang="en-US" sz="2000">
              <a:solidFill>
                <a:schemeClr val="tx2"/>
              </a:solidFill>
            </a:endParaRPr>
          </a:p>
        </p:txBody>
      </p:sp>
      <p:graphicFrame>
        <p:nvGraphicFramePr>
          <p:cNvPr id="125044" name="Group 116"/>
          <p:cNvGraphicFramePr>
            <a:graphicFrameLocks noGrp="1"/>
          </p:cNvGraphicFramePr>
          <p:nvPr/>
        </p:nvGraphicFramePr>
        <p:xfrm>
          <a:off x="1143000" y="4876800"/>
          <a:ext cx="2971800" cy="914400"/>
        </p:xfrm>
        <a:graphic>
          <a:graphicData uri="http://schemas.openxmlformats.org/drawingml/2006/table">
            <a:tbl>
              <a:tblPr/>
              <a:tblGrid>
                <a:gridCol w="1485900"/>
                <a:gridCol w="14859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uint32_t 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result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5004" name="Group 76"/>
          <p:cNvGraphicFramePr>
            <a:graphicFrameLocks noGrp="1"/>
          </p:cNvGraphicFramePr>
          <p:nvPr/>
        </p:nvGraphicFramePr>
        <p:xfrm>
          <a:off x="1143000" y="5868988"/>
          <a:ext cx="2971800" cy="304800"/>
        </p:xfrm>
        <a:graphic>
          <a:graphicData uri="http://schemas.openxmlformats.org/drawingml/2006/table">
            <a:tbl>
              <a:tblPr/>
              <a:tblGrid>
                <a:gridCol w="1485900"/>
                <a:gridCol w="14859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124999" name="Group 71"/>
          <p:cNvGrpSpPr>
            <a:grpSpLocks/>
          </p:cNvGrpSpPr>
          <p:nvPr/>
        </p:nvGrpSpPr>
        <p:grpSpPr bwMode="auto">
          <a:xfrm>
            <a:off x="4565650" y="4800600"/>
            <a:ext cx="844550" cy="1371600"/>
            <a:chOff x="2876" y="3024"/>
            <a:chExt cx="532" cy="864"/>
          </a:xfrm>
        </p:grpSpPr>
        <p:sp>
          <p:nvSpPr>
            <p:cNvPr id="125001" name="Line 73"/>
            <p:cNvSpPr>
              <a:spLocks noChangeShapeType="1"/>
            </p:cNvSpPr>
            <p:nvPr/>
          </p:nvSpPr>
          <p:spPr bwMode="auto">
            <a:xfrm flipV="1">
              <a:off x="2880" y="3024"/>
              <a:ext cx="0" cy="816"/>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125002" name="Text Box 74"/>
            <p:cNvSpPr txBox="1">
              <a:spLocks noChangeArrowheads="1"/>
            </p:cNvSpPr>
            <p:nvPr/>
          </p:nvSpPr>
          <p:spPr bwMode="auto">
            <a:xfrm>
              <a:off x="2876" y="3657"/>
              <a:ext cx="532" cy="231"/>
            </a:xfrm>
            <a:prstGeom prst="rect">
              <a:avLst/>
            </a:prstGeom>
            <a:noFill/>
            <a:ln w="9525">
              <a:noFill/>
              <a:miter lim="800000"/>
              <a:headEnd/>
              <a:tailEnd/>
            </a:ln>
            <a:effectLst/>
          </p:spPr>
          <p:txBody>
            <a:bodyPr wrap="none">
              <a:prstTxWarp prst="textNoShape">
                <a:avLst/>
              </a:prstTxWarp>
              <a:spAutoFit/>
            </a:bodyPr>
            <a:lstStyle/>
            <a:p>
              <a:pPr algn="ctr" eaLnBrk="0" hangingPunct="0">
                <a:lnSpc>
                  <a:spcPct val="100000"/>
                </a:lnSpc>
                <a:spcBef>
                  <a:spcPct val="0"/>
                </a:spcBef>
                <a:buFontTx/>
                <a:buNone/>
              </a:pPr>
              <a:r>
                <a:rPr lang="en-US">
                  <a:solidFill>
                    <a:schemeClr val="tx2"/>
                  </a:solidFill>
                </a:rPr>
                <a:t>Grows</a:t>
              </a:r>
            </a:p>
          </p:txBody>
        </p:sp>
      </p:grpSp>
      <p:graphicFrame>
        <p:nvGraphicFramePr>
          <p:cNvPr id="125058" name="Group 130"/>
          <p:cNvGraphicFramePr>
            <a:graphicFrameLocks noGrp="1"/>
          </p:cNvGraphicFramePr>
          <p:nvPr/>
        </p:nvGraphicFramePr>
        <p:xfrm>
          <a:off x="1143000" y="4876800"/>
          <a:ext cx="2971800" cy="914400"/>
        </p:xfrm>
        <a:graphic>
          <a:graphicData uri="http://schemas.openxmlformats.org/drawingml/2006/table">
            <a:tbl>
              <a:tblPr/>
              <a:tblGrid>
                <a:gridCol w="1485900"/>
                <a:gridCol w="14859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uint32_t 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result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32.0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5028" name="Line 100"/>
          <p:cNvSpPr>
            <a:spLocks noChangeShapeType="1"/>
          </p:cNvSpPr>
          <p:nvPr/>
        </p:nvSpPr>
        <p:spPr bwMode="auto">
          <a:xfrm>
            <a:off x="609600" y="3429000"/>
            <a:ext cx="457200" cy="0"/>
          </a:xfrm>
          <a:prstGeom prst="line">
            <a:avLst/>
          </a:prstGeom>
          <a:noFill/>
          <a:ln w="28575">
            <a:solidFill>
              <a:srgbClr val="FF0000"/>
            </a:solidFill>
            <a:round/>
            <a:headEnd/>
            <a:tailEnd type="triangle" w="med" len="med"/>
          </a:ln>
          <a:effectLst/>
        </p:spPr>
        <p:txBody>
          <a:bodyPr>
            <a:prstTxWarp prst="textNoShape">
              <a:avLst/>
            </a:prstTxWarp>
          </a:bodyPr>
          <a:lstStyle/>
          <a:p>
            <a:endParaRPr lang="en-US"/>
          </a:p>
        </p:txBody>
      </p:sp>
      <p:sp>
        <p:nvSpPr>
          <p:cNvPr id="125029" name="Line 101"/>
          <p:cNvSpPr>
            <a:spLocks noChangeShapeType="1"/>
          </p:cNvSpPr>
          <p:nvPr/>
        </p:nvSpPr>
        <p:spPr bwMode="auto">
          <a:xfrm>
            <a:off x="609600" y="4143375"/>
            <a:ext cx="457200" cy="0"/>
          </a:xfrm>
          <a:prstGeom prst="line">
            <a:avLst/>
          </a:prstGeom>
          <a:noFill/>
          <a:ln w="28575">
            <a:solidFill>
              <a:srgbClr val="FF0000"/>
            </a:solidFill>
            <a:round/>
            <a:headEnd/>
            <a:tailEnd type="triangle" w="med" len="med"/>
          </a:ln>
          <a:effectLst/>
        </p:spPr>
        <p:txBody>
          <a:bodyPr>
            <a:prstTxWarp prst="textNoShape">
              <a:avLst/>
            </a:prstTxWarp>
          </a:bodyPr>
          <a:lstStyle/>
          <a:p>
            <a:endParaRPr lang="en-US"/>
          </a:p>
        </p:txBody>
      </p:sp>
      <p:graphicFrame>
        <p:nvGraphicFramePr>
          <p:cNvPr id="125080" name="Group 152"/>
          <p:cNvGraphicFramePr>
            <a:graphicFrameLocks noGrp="1"/>
          </p:cNvGraphicFramePr>
          <p:nvPr/>
        </p:nvGraphicFramePr>
        <p:xfrm>
          <a:off x="1143000" y="4876800"/>
          <a:ext cx="2971800" cy="914400"/>
        </p:xfrm>
        <a:graphic>
          <a:graphicData uri="http://schemas.openxmlformats.org/drawingml/2006/table">
            <a:tbl>
              <a:tblPr/>
              <a:tblGrid>
                <a:gridCol w="1485900"/>
                <a:gridCol w="14859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32.0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uint32_t 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float result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Lucida Console" charset="0"/>
                        </a:rPr>
                        <a:t>32.0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5101" name="Line 173"/>
          <p:cNvSpPr>
            <a:spLocks noChangeShapeType="1"/>
          </p:cNvSpPr>
          <p:nvPr/>
        </p:nvSpPr>
        <p:spPr bwMode="auto">
          <a:xfrm>
            <a:off x="609600" y="2514600"/>
            <a:ext cx="457200" cy="0"/>
          </a:xfrm>
          <a:prstGeom prst="line">
            <a:avLst/>
          </a:prstGeom>
          <a:noFill/>
          <a:ln w="28575">
            <a:solidFill>
              <a:srgbClr val="FF0000"/>
            </a:solidFill>
            <a:round/>
            <a:headEnd/>
            <a:tailEnd type="triangle" w="med" len="med"/>
          </a:ln>
          <a:effectLst/>
        </p:spPr>
        <p:txBody>
          <a:bodyPr>
            <a:prstTxWarp prst="textNoShape">
              <a:avLst/>
            </a:prstTxWarp>
          </a:bodyPr>
          <a:lstStyle/>
          <a:p>
            <a:endParaRPr lang="en-US"/>
          </a:p>
        </p:txBody>
      </p:sp>
      <p:sp>
        <p:nvSpPr>
          <p:cNvPr id="125102" name="Line 174"/>
          <p:cNvSpPr>
            <a:spLocks noChangeShapeType="1"/>
          </p:cNvSpPr>
          <p:nvPr/>
        </p:nvSpPr>
        <p:spPr bwMode="auto">
          <a:xfrm>
            <a:off x="609600" y="3248025"/>
            <a:ext cx="457200" cy="0"/>
          </a:xfrm>
          <a:prstGeom prst="line">
            <a:avLst/>
          </a:prstGeom>
          <a:noFill/>
          <a:ln w="28575">
            <a:solidFill>
              <a:srgbClr val="FF0000"/>
            </a:solidFill>
            <a:round/>
            <a:headEnd/>
            <a:tailEnd type="triangle" w="med" len="med"/>
          </a:ln>
          <a:effectLst/>
        </p:spPr>
        <p:txBody>
          <a:bodyPr>
            <a:prstTxWarp prst="textNoShape">
              <a:avLst/>
            </a:prstTxWarp>
          </a:bodyPr>
          <a:lstStyle/>
          <a:p>
            <a:endParaRPr lang="en-US"/>
          </a:p>
        </p:txBody>
      </p:sp>
      <p:sp>
        <p:nvSpPr>
          <p:cNvPr id="125103" name="Oval 175"/>
          <p:cNvSpPr>
            <a:spLocks noChangeArrowheads="1"/>
          </p:cNvSpPr>
          <p:nvPr/>
        </p:nvSpPr>
        <p:spPr bwMode="auto">
          <a:xfrm>
            <a:off x="2438400" y="4800600"/>
            <a:ext cx="990600" cy="457200"/>
          </a:xfrm>
          <a:prstGeom prst="ellipse">
            <a:avLst/>
          </a:prstGeom>
          <a:noFill/>
          <a:ln w="38100">
            <a:solidFill>
              <a:srgbClr val="FF0000"/>
            </a:solidFill>
            <a:round/>
            <a:headEnd/>
            <a:tailEnd/>
          </a:ln>
          <a:effectLst/>
        </p:spPr>
        <p:txBody>
          <a:bodyPr wrap="none" anchor="ctr">
            <a:prstTxWarp prst="textNoShape">
              <a:avLst/>
            </a:prstTxWarp>
          </a:bodyPr>
          <a:lstStyle/>
          <a:p>
            <a:endParaRPr lang="en-US"/>
          </a:p>
        </p:txBody>
      </p:sp>
      <p:sp>
        <p:nvSpPr>
          <p:cNvPr id="125104" name="Oval 176"/>
          <p:cNvSpPr>
            <a:spLocks noChangeArrowheads="1"/>
          </p:cNvSpPr>
          <p:nvPr/>
        </p:nvSpPr>
        <p:spPr bwMode="auto">
          <a:xfrm>
            <a:off x="2438400" y="5791200"/>
            <a:ext cx="990600" cy="457200"/>
          </a:xfrm>
          <a:prstGeom prst="ellipse">
            <a:avLst/>
          </a:prstGeom>
          <a:noFill/>
          <a:ln w="38100">
            <a:solidFill>
              <a:schemeClr val="accent2"/>
            </a:solidFill>
            <a:round/>
            <a:headEnd/>
            <a:tailEnd/>
          </a:ln>
          <a:effectLst/>
        </p:spPr>
        <p:txBody>
          <a:bodyPr wrap="none" anchor="ctr">
            <a:prstTxWarp prst="textNoShape">
              <a:avLst/>
            </a:prstTxWarp>
          </a:bodyPr>
          <a:lstStyle/>
          <a:p>
            <a:endParaRPr lang="en-US"/>
          </a:p>
        </p:txBody>
      </p:sp>
      <p:sp>
        <p:nvSpPr>
          <p:cNvPr id="125105" name="Freeform 177"/>
          <p:cNvSpPr>
            <a:spLocks/>
          </p:cNvSpPr>
          <p:nvPr/>
        </p:nvSpPr>
        <p:spPr bwMode="auto">
          <a:xfrm>
            <a:off x="3276600" y="5181600"/>
            <a:ext cx="165100" cy="457200"/>
          </a:xfrm>
          <a:custGeom>
            <a:avLst/>
            <a:gdLst/>
            <a:ahLst/>
            <a:cxnLst>
              <a:cxn ang="0">
                <a:pos x="0" y="288"/>
              </a:cxn>
              <a:cxn ang="0">
                <a:pos x="96" y="96"/>
              </a:cxn>
              <a:cxn ang="0">
                <a:pos x="48" y="0"/>
              </a:cxn>
            </a:cxnLst>
            <a:rect l="0" t="0" r="r" b="b"/>
            <a:pathLst>
              <a:path w="104" h="288">
                <a:moveTo>
                  <a:pt x="0" y="288"/>
                </a:moveTo>
                <a:cubicBezTo>
                  <a:pt x="44" y="216"/>
                  <a:pt x="88" y="144"/>
                  <a:pt x="96" y="96"/>
                </a:cubicBezTo>
                <a:cubicBezTo>
                  <a:pt x="104" y="48"/>
                  <a:pt x="56" y="16"/>
                  <a:pt x="48" y="0"/>
                </a:cubicBezTo>
              </a:path>
            </a:pathLst>
          </a:custGeom>
          <a:noFill/>
          <a:ln w="38100" cap="flat" cmpd="sng">
            <a:solidFill>
              <a:srgbClr val="FF0000"/>
            </a:solidFill>
            <a:prstDash val="solid"/>
            <a:round/>
            <a:headEnd type="none" w="med" len="med"/>
            <a:tailEnd type="triangle" w="med" len="med"/>
          </a:ln>
          <a:effectLst/>
        </p:spPr>
        <p:txBody>
          <a:bodyPr>
            <a:prstTxWarp prst="textNoShape">
              <a:avLst/>
            </a:prstTxWarp>
          </a:bodyPr>
          <a:lstStyle/>
          <a:p>
            <a:endParaRPr lang="en-US"/>
          </a:p>
        </p:txBody>
      </p:sp>
      <p:sp>
        <p:nvSpPr>
          <p:cNvPr id="125106" name="Rectangle 178"/>
          <p:cNvSpPr>
            <a:spLocks noChangeArrowheads="1"/>
          </p:cNvSpPr>
          <p:nvPr/>
        </p:nvSpPr>
        <p:spPr bwMode="auto">
          <a:xfrm>
            <a:off x="5334000" y="2133600"/>
            <a:ext cx="3352800" cy="914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prstTxWarp prst="textNoShape">
              <a:avLst/>
            </a:prstTxWarp>
          </a:bodyPr>
          <a:lstStyle/>
          <a:p>
            <a:pPr eaLnBrk="0" hangingPunct="0">
              <a:lnSpc>
                <a:spcPct val="100000"/>
              </a:lnSpc>
              <a:spcBef>
                <a:spcPct val="0"/>
              </a:spcBef>
              <a:buFontTx/>
              <a:buNone/>
            </a:pPr>
            <a:r>
              <a:rPr lang="en-US" sz="2000"/>
              <a:t>In C, all arguments are passed as </a:t>
            </a:r>
            <a:r>
              <a:rPr lang="en-US" sz="2000">
                <a:solidFill>
                  <a:srgbClr val="FF0000"/>
                </a:solidFill>
              </a:rPr>
              <a:t>Values</a:t>
            </a:r>
          </a:p>
        </p:txBody>
      </p:sp>
      <p:sp>
        <p:nvSpPr>
          <p:cNvPr id="125107" name="Rectangle 179"/>
          <p:cNvSpPr>
            <a:spLocks noChangeArrowheads="1"/>
          </p:cNvSpPr>
          <p:nvPr/>
        </p:nvSpPr>
        <p:spPr bwMode="auto">
          <a:xfrm>
            <a:off x="5334000" y="3200400"/>
            <a:ext cx="3352800" cy="914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prstTxWarp prst="textNoShape">
              <a:avLst/>
            </a:prstTxWarp>
          </a:bodyPr>
          <a:lstStyle/>
          <a:p>
            <a:pPr eaLnBrk="0" hangingPunct="0">
              <a:lnSpc>
                <a:spcPct val="100000"/>
              </a:lnSpc>
              <a:spcBef>
                <a:spcPct val="0"/>
              </a:spcBef>
              <a:buFontTx/>
              <a:buNone/>
            </a:pPr>
            <a:r>
              <a:rPr lang="en-US" sz="2000"/>
              <a:t>But, what if the argument is the </a:t>
            </a:r>
            <a:r>
              <a:rPr lang="en-US" sz="2000" i="1"/>
              <a:t>address</a:t>
            </a:r>
            <a:r>
              <a:rPr lang="en-US" sz="2000"/>
              <a:t> of a variable? </a:t>
            </a:r>
            <a:endParaRPr lang="en-US" sz="2000">
              <a:solidFill>
                <a:schemeClr val="tx2"/>
              </a:solidFill>
            </a:endParaRPr>
          </a:p>
        </p:txBody>
      </p:sp>
      <p:sp>
        <p:nvSpPr>
          <p:cNvPr id="23" name="Title 1"/>
          <p:cNvSpPr txBox="1">
            <a:spLocks/>
          </p:cNvSpPr>
          <p:nvPr/>
        </p:nvSpPr>
        <p:spPr>
          <a:xfrm>
            <a:off x="0" y="503238"/>
            <a:ext cx="7315200" cy="487362"/>
          </a:xfrm>
          <a:prstGeom prst="rect">
            <a:avLst/>
          </a:prstGeom>
        </p:spPr>
        <p:txBody>
          <a:bodyPr vert="horz" lIns="91440" tIns="45720" rIns="91440" bIns="45720" rtlCol="0" anchor="ctr">
            <a:noAutofit/>
          </a:bodyPr>
          <a:lstStyle>
            <a:lvl1pPr>
              <a:spcBef>
                <a:spcPct val="0"/>
              </a:spcBef>
              <a:buNone/>
              <a:defRPr kumimoji="0" lang="en-US" sz="4400" b="1" i="0" u="none" strike="noStrike" cap="none" spc="0" normalizeH="0" baseline="0" dirty="0">
                <a:ln w="10541" cmpd="sng">
                  <a:solidFill>
                    <a:srgbClr val="808080">
                      <a:lumMod val="75000"/>
                    </a:srgbClr>
                  </a:solidFill>
                  <a:prstDash val="solid"/>
                </a:ln>
                <a:solidFill>
                  <a:schemeClr val="tx2">
                    <a:lumMod val="40000"/>
                    <a:lumOff val="60000"/>
                  </a:schemeClr>
                </a:solidFill>
                <a:effectLst>
                  <a:reflection blurRad="6350" stA="60000" endA="900" endPos="58000" dir="5400000" sy="-100000" algn="bl" rotWithShape="0"/>
                </a:effectLst>
                <a:uLnTx/>
                <a:uFillTx/>
                <a:latin typeface="Arial"/>
                <a:ea typeface="+mj-ea"/>
                <a:cs typeface="Arial"/>
              </a:defRPr>
            </a:lvl1pPr>
          </a:lstStyle>
          <a:p>
            <a:r>
              <a:rPr lang="en-US" dirty="0"/>
              <a:t>Can a Function Modify Its Arguments?</a:t>
            </a:r>
          </a:p>
        </p:txBody>
      </p:sp>
    </p:spTree>
    <p:extLst>
      <p:ext uri="{BB962C8B-B14F-4D97-AF65-F5344CB8AC3E}">
        <p14:creationId xmlns:p14="http://schemas.microsoft.com/office/powerpoint/2010/main" val="98282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fade">
                                      <p:cBhvr>
                                        <p:cTn id="7" dur="500"/>
                                        <p:tgtEl>
                                          <p:spTgt spid="124930"/>
                                        </p:tgtEl>
                                      </p:cBhvr>
                                    </p:animEffect>
                                  </p:childTnLst>
                                </p:cTn>
                              </p:par>
                              <p:par>
                                <p:cTn id="8" presetID="1" presetClass="entr" presetSubtype="0" fill="hold" nodeType="withEffect">
                                  <p:stCondLst>
                                    <p:cond delay="0"/>
                                  </p:stCondLst>
                                  <p:childTnLst>
                                    <p:set>
                                      <p:cBhvr>
                                        <p:cTn id="9" dur="1" fill="hold">
                                          <p:stCondLst>
                                            <p:cond delay="0"/>
                                          </p:stCondLst>
                                        </p:cTn>
                                        <p:tgtEl>
                                          <p:spTgt spid="1249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500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50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5044"/>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125029"/>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2510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25044"/>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2505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5102"/>
                                        </p:tgtEl>
                                        <p:attrNameLst>
                                          <p:attrName>style.visibility</p:attrName>
                                        </p:attrNameLst>
                                      </p:cBhvr>
                                      <p:to>
                                        <p:strVal val="visible"/>
                                      </p:to>
                                    </p:set>
                                  </p:childTnLst>
                                </p:cTn>
                              </p:par>
                              <p:par>
                                <p:cTn id="32" presetID="1" presetClass="exit" presetSubtype="0" fill="hold" grpId="1" nodeType="withEffect">
                                  <p:stCondLst>
                                    <p:cond delay="0"/>
                                  </p:stCondLst>
                                  <p:childTnLst>
                                    <p:set>
                                      <p:cBhvr>
                                        <p:cTn id="33" dur="1" fill="hold">
                                          <p:stCondLst>
                                            <p:cond delay="0"/>
                                          </p:stCondLst>
                                        </p:cTn>
                                        <p:tgtEl>
                                          <p:spTgt spid="12510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510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25058"/>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25102"/>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12510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2502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2508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25104"/>
                                        </p:tgtEl>
                                        <p:attrNameLst>
                                          <p:attrName>style.visibility</p:attrName>
                                        </p:attrNameLst>
                                      </p:cBhvr>
                                      <p:to>
                                        <p:strVal val="visible"/>
                                      </p:to>
                                    </p:set>
                                  </p:childTnLst>
                                </p:cTn>
                              </p:par>
                              <p:par>
                                <p:cTn id="54" presetID="1" presetClass="exit" presetSubtype="0" fill="hold" grpId="1" nodeType="withEffect">
                                  <p:stCondLst>
                                    <p:cond delay="0"/>
                                  </p:stCondLst>
                                  <p:childTnLst>
                                    <p:set>
                                      <p:cBhvr>
                                        <p:cTn id="55" dur="1" fill="hold">
                                          <p:stCondLst>
                                            <p:cond delay="0"/>
                                          </p:stCondLst>
                                        </p:cTn>
                                        <p:tgtEl>
                                          <p:spTgt spid="12510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125080"/>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25028"/>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2510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2510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510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25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5028" grpId="0" animBg="1"/>
      <p:bldP spid="125028" grpId="1" animBg="1"/>
      <p:bldP spid="125029" grpId="0" animBg="1"/>
      <p:bldP spid="125029" grpId="1" animBg="1"/>
      <p:bldP spid="125101" grpId="0" animBg="1"/>
      <p:bldP spid="125101" grpId="1" animBg="1"/>
      <p:bldP spid="125102" grpId="0" animBg="1"/>
      <p:bldP spid="125102" grpId="1" animBg="1"/>
      <p:bldP spid="125103" grpId="0" animBg="1"/>
      <p:bldP spid="125103" grpId="1" animBg="1"/>
      <p:bldP spid="125104" grpId="0" animBg="1"/>
      <p:bldP spid="125104" grpId="1" animBg="1"/>
      <p:bldP spid="125105" grpId="0" animBg="1"/>
      <p:bldP spid="125105" grpId="1" animBg="1"/>
      <p:bldP spid="125106" grpId="0" animBg="1"/>
      <p:bldP spid="12510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00038" y="411163"/>
            <a:ext cx="8520112" cy="6477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endParaRPr lang="en-GB" sz="32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endParaRPr>
          </a:p>
        </p:txBody>
      </p:sp>
      <p:sp>
        <p:nvSpPr>
          <p:cNvPr id="2" name="Title 1"/>
          <p:cNvSpPr>
            <a:spLocks noGrp="1"/>
          </p:cNvSpPr>
          <p:nvPr>
            <p:ph type="ctrTitle"/>
          </p:nvPr>
        </p:nvSpPr>
        <p:spPr>
          <a:xfrm>
            <a:off x="4095750" y="2303462"/>
            <a:ext cx="4724400" cy="1470025"/>
          </a:xfrm>
        </p:spPr>
        <p:txBody>
          <a:bodyPr/>
          <a:lstStyle/>
          <a:p>
            <a:r>
              <a:rPr lang="en-GB" sz="72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rPr>
              <a:t>Pointers</a:t>
            </a:r>
            <a:endParaRPr lang="en-US" dirty="0"/>
          </a:p>
        </p:txBody>
      </p:sp>
      <p:sp>
        <p:nvSpPr>
          <p:cNvPr id="11" name="Subtitle 10"/>
          <p:cNvSpPr>
            <a:spLocks noGrp="1"/>
          </p:cNvSpPr>
          <p:nvPr>
            <p:ph type="subTitle" idx="1"/>
          </p:nvPr>
        </p:nvSpPr>
        <p:spPr/>
        <p:txBody>
          <a:bodyPr/>
          <a:lstStyle/>
          <a:p>
            <a:endParaRPr lang="en-US"/>
          </a:p>
        </p:txBody>
      </p:sp>
      <p:grpSp>
        <p:nvGrpSpPr>
          <p:cNvPr id="5" name="Group 14"/>
          <p:cNvGrpSpPr>
            <a:grpSpLocks/>
          </p:cNvGrpSpPr>
          <p:nvPr/>
        </p:nvGrpSpPr>
        <p:grpSpPr bwMode="auto">
          <a:xfrm>
            <a:off x="-838200" y="934243"/>
            <a:ext cx="5789613" cy="4475163"/>
            <a:chOff x="0" y="876"/>
            <a:chExt cx="3647" cy="2819"/>
          </a:xfrm>
        </p:grpSpPr>
        <p:pic>
          <p:nvPicPr>
            <p:cNvPr id="6" name="Picture 5" descr="magnifier"/>
            <p:cNvPicPr>
              <a:picLocks noChangeAspect="1" noChangeArrowheads="1"/>
            </p:cNvPicPr>
            <p:nvPr/>
          </p:nvPicPr>
          <p:blipFill>
            <a:blip r:embed="rId3">
              <a:extLst>
                <a:ext uri="{28A0092B-C50C-407E-A947-70E740481C1C}">
                  <a14:useLocalDpi xmlns:a14="http://schemas.microsoft.com/office/drawing/2010/main" val="0"/>
                </a:ext>
              </a:extLst>
            </a:blip>
            <a:srcRect l="2980"/>
            <a:stretch>
              <a:fillRect/>
            </a:stretch>
          </p:blipFill>
          <p:spPr bwMode="auto">
            <a:xfrm>
              <a:off x="0" y="876"/>
              <a:ext cx="3647" cy="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llipse 5"/>
            <p:cNvSpPr>
              <a:spLocks noChangeArrowheads="1"/>
            </p:cNvSpPr>
            <p:nvPr/>
          </p:nvSpPr>
          <p:spPr bwMode="auto">
            <a:xfrm flipH="1">
              <a:off x="919" y="1333"/>
              <a:ext cx="1762" cy="1737"/>
            </a:xfrm>
            <a:prstGeom prst="ellipse">
              <a:avLst/>
            </a:prstGeom>
            <a:gradFill rotWithShape="1">
              <a:gsLst>
                <a:gs pos="0">
                  <a:srgbClr val="DDDDDD">
                    <a:alpha val="85001"/>
                  </a:srgbClr>
                </a:gs>
                <a:gs pos="100000">
                  <a:srgbClr val="FFFFFF"/>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noProof="1"/>
            </a:p>
          </p:txBody>
        </p:sp>
        <p:sp>
          <p:nvSpPr>
            <p:cNvPr id="8" name="Textfeld 3"/>
            <p:cNvSpPr txBox="1">
              <a:spLocks noChangeArrowheads="1"/>
            </p:cNvSpPr>
            <p:nvPr/>
          </p:nvSpPr>
          <p:spPr bwMode="auto">
            <a:xfrm>
              <a:off x="912" y="1872"/>
              <a:ext cx="170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ctr"/>
              <a:r>
                <a:rPr lang="en-US" sz="3600" b="1" noProof="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CHAPTER 3</a:t>
              </a:r>
              <a:endParaRPr lang="en-US" sz="3600" b="1" noProof="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9" name="Oval 12"/>
            <p:cNvSpPr>
              <a:spLocks noChangeArrowheads="1"/>
            </p:cNvSpPr>
            <p:nvPr/>
          </p:nvSpPr>
          <p:spPr bwMode="auto">
            <a:xfrm>
              <a:off x="880" y="1304"/>
              <a:ext cx="1816" cy="1808"/>
            </a:xfrm>
            <a:prstGeom prst="ellipse">
              <a:avLst/>
            </a:prstGeom>
            <a:noFill/>
            <a:ln w="28575">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734402216"/>
      </p:ext>
    </p:extLst>
  </p:cSld>
  <p:clrMapOvr>
    <a:masterClrMapping/>
  </p:clrMapOvr>
  <p:transition spd="slow" advTm="1000">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smtClean="0"/>
              <a:t>declaration</a:t>
            </a:r>
            <a:endParaRPr lang="en-US" dirty="0"/>
          </a:p>
        </p:txBody>
      </p:sp>
      <p:sp>
        <p:nvSpPr>
          <p:cNvPr id="5" name="Text Box 4"/>
          <p:cNvSpPr txBox="1">
            <a:spLocks noChangeArrowheads="1"/>
          </p:cNvSpPr>
          <p:nvPr/>
        </p:nvSpPr>
        <p:spPr bwMode="auto">
          <a:xfrm>
            <a:off x="685800" y="3070225"/>
            <a:ext cx="1752600" cy="581025"/>
          </a:xfrm>
          <a:prstGeom prst="rect">
            <a:avLst/>
          </a:prstGeom>
          <a:noFill/>
          <a:ln w="9525">
            <a:noFill/>
            <a:miter lim="800000"/>
            <a:headEnd/>
            <a:tailEnd/>
          </a:ln>
          <a:effectLst/>
        </p:spPr>
        <p:txBody>
          <a:bodyPr>
            <a:prstTxWarp prst="textNoShape">
              <a:avLst/>
            </a:prstTxWarp>
            <a:spAutoFit/>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sz="1600" b="1" dirty="0">
                <a:latin typeface="Lucida Sans Typewriter" charset="0"/>
              </a:rPr>
              <a:t>char x;</a:t>
            </a:r>
          </a:p>
          <a:p>
            <a:pPr eaLnBrk="0" hangingPunct="0">
              <a:lnSpc>
                <a:spcPct val="100000"/>
              </a:lnSpc>
              <a:spcBef>
                <a:spcPct val="0"/>
              </a:spcBef>
              <a:buFontTx/>
              <a:buNone/>
            </a:pPr>
            <a:r>
              <a:rPr lang="en-US" sz="1600" b="1" dirty="0">
                <a:latin typeface="Lucida Sans Typewriter" charset="0"/>
              </a:rPr>
              <a:t>char y</a:t>
            </a:r>
            <a:r>
              <a:rPr lang="en-US" sz="1600" b="1" dirty="0" smtClean="0">
                <a:latin typeface="Lucida Sans Typewriter" charset="0"/>
              </a:rPr>
              <a:t>=‘A’;</a:t>
            </a:r>
            <a:endParaRPr lang="en-US" sz="1600" b="1" dirty="0">
              <a:latin typeface="Lucida Sans Typewriter" charset="0"/>
            </a:endParaRPr>
          </a:p>
        </p:txBody>
      </p:sp>
      <p:sp>
        <p:nvSpPr>
          <p:cNvPr id="18" name="Rectangle 17"/>
          <p:cNvSpPr>
            <a:spLocks noChangeArrowheads="1"/>
          </p:cNvSpPr>
          <p:nvPr/>
        </p:nvSpPr>
        <p:spPr bwMode="auto">
          <a:xfrm>
            <a:off x="685800" y="3352800"/>
            <a:ext cx="685800" cy="304800"/>
          </a:xfrm>
          <a:prstGeom prst="rect">
            <a:avLst/>
          </a:prstGeom>
          <a:noFill/>
          <a:ln w="9525">
            <a:solidFill>
              <a:srgbClr val="FF0000"/>
            </a:solidFill>
            <a:miter lim="800000"/>
            <a:headEnd/>
            <a:tailEnd/>
          </a:ln>
          <a:effectLst/>
        </p:spPr>
        <p:txBody>
          <a:bodyPr wrap="none"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19" name="Line 16"/>
          <p:cNvSpPr>
            <a:spLocks noChangeShapeType="1"/>
          </p:cNvSpPr>
          <p:nvPr/>
        </p:nvSpPr>
        <p:spPr bwMode="auto">
          <a:xfrm flipH="1" flipV="1">
            <a:off x="990600" y="3657600"/>
            <a:ext cx="0" cy="1447800"/>
          </a:xfrm>
          <a:prstGeom prst="line">
            <a:avLst/>
          </a:prstGeom>
          <a:noFill/>
          <a:ln w="38100">
            <a:solidFill>
              <a:schemeClr val="tx1"/>
            </a:solidFill>
            <a:round/>
            <a:headEnd/>
            <a:tailEnd type="triangle" w="med" len="med"/>
          </a:ln>
          <a:effectLst/>
        </p:spPr>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20" name="Rectangle 19"/>
          <p:cNvSpPr>
            <a:spLocks noChangeArrowheads="1"/>
          </p:cNvSpPr>
          <p:nvPr/>
        </p:nvSpPr>
        <p:spPr bwMode="auto">
          <a:xfrm>
            <a:off x="685800" y="5105400"/>
            <a:ext cx="3810000" cy="533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dirty="0" smtClean="0">
                <a:solidFill>
                  <a:schemeClr val="tx2"/>
                </a:solidFill>
              </a:rPr>
              <a:t>Data Type </a:t>
            </a:r>
            <a:r>
              <a:rPr lang="en-US" dirty="0">
                <a:solidFill>
                  <a:schemeClr val="tx2"/>
                </a:solidFill>
              </a:rPr>
              <a:t>is single character (char)</a:t>
            </a:r>
          </a:p>
        </p:txBody>
      </p:sp>
      <p:sp>
        <p:nvSpPr>
          <p:cNvPr id="22" name="Line 145"/>
          <p:cNvSpPr>
            <a:spLocks noChangeShapeType="1"/>
          </p:cNvSpPr>
          <p:nvPr/>
        </p:nvSpPr>
        <p:spPr bwMode="auto">
          <a:xfrm flipH="1" flipV="1">
            <a:off x="1447800" y="3657600"/>
            <a:ext cx="0" cy="914400"/>
          </a:xfrm>
          <a:prstGeom prst="line">
            <a:avLst/>
          </a:prstGeom>
          <a:noFill/>
          <a:ln w="38100">
            <a:solidFill>
              <a:schemeClr val="tx1"/>
            </a:solidFill>
            <a:round/>
            <a:headEnd/>
            <a:tailEnd type="triangle" w="med" len="med"/>
          </a:ln>
          <a:effectLst/>
        </p:spPr>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23" name="Rectangle 22"/>
          <p:cNvSpPr>
            <a:spLocks noChangeArrowheads="1"/>
          </p:cNvSpPr>
          <p:nvPr/>
        </p:nvSpPr>
        <p:spPr bwMode="auto">
          <a:xfrm>
            <a:off x="1219200" y="4495800"/>
            <a:ext cx="838200"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a:solidFill>
                  <a:schemeClr val="tx2"/>
                </a:solidFill>
              </a:rPr>
              <a:t>Name</a:t>
            </a:r>
          </a:p>
        </p:txBody>
      </p:sp>
      <p:sp>
        <p:nvSpPr>
          <p:cNvPr id="25" name="Line 146"/>
          <p:cNvSpPr>
            <a:spLocks noChangeShapeType="1"/>
          </p:cNvSpPr>
          <p:nvPr/>
        </p:nvSpPr>
        <p:spPr bwMode="auto">
          <a:xfrm flipH="1" flipV="1">
            <a:off x="1828800" y="3657600"/>
            <a:ext cx="0" cy="304800"/>
          </a:xfrm>
          <a:prstGeom prst="line">
            <a:avLst/>
          </a:prstGeom>
          <a:noFill/>
          <a:ln w="38100">
            <a:solidFill>
              <a:schemeClr val="tx1"/>
            </a:solidFill>
            <a:round/>
            <a:headEnd/>
            <a:tailEnd type="triangle" w="med" len="med"/>
          </a:ln>
          <a:effectLst/>
        </p:spPr>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26" name="Rectangle 25"/>
          <p:cNvSpPr>
            <a:spLocks noChangeArrowheads="1"/>
          </p:cNvSpPr>
          <p:nvPr/>
        </p:nvSpPr>
        <p:spPr bwMode="auto">
          <a:xfrm>
            <a:off x="1600200" y="3886200"/>
            <a:ext cx="1371600"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dirty="0">
                <a:solidFill>
                  <a:schemeClr val="tx2"/>
                </a:solidFill>
              </a:rPr>
              <a:t>Initial value</a:t>
            </a:r>
          </a:p>
        </p:txBody>
      </p:sp>
      <p:sp>
        <p:nvSpPr>
          <p:cNvPr id="27" name="Line 149"/>
          <p:cNvSpPr>
            <a:spLocks noChangeShapeType="1"/>
          </p:cNvSpPr>
          <p:nvPr/>
        </p:nvSpPr>
        <p:spPr bwMode="auto">
          <a:xfrm flipH="1" flipV="1">
            <a:off x="1828800" y="3276600"/>
            <a:ext cx="1676400" cy="0"/>
          </a:xfrm>
          <a:prstGeom prst="line">
            <a:avLst/>
          </a:prstGeom>
          <a:noFill/>
          <a:ln w="38100">
            <a:solidFill>
              <a:schemeClr val="tx1"/>
            </a:solidFill>
            <a:round/>
            <a:headEnd/>
            <a:tailEnd type="triangle" w="med" len="med"/>
          </a:ln>
          <a:effectLst/>
        </p:spPr>
        <p:txBody>
          <a:bodyP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endParaRPr lang="en-US"/>
          </a:p>
        </p:txBody>
      </p:sp>
      <p:sp>
        <p:nvSpPr>
          <p:cNvPr id="28" name="Rectangle 27"/>
          <p:cNvSpPr>
            <a:spLocks noChangeArrowheads="1"/>
          </p:cNvSpPr>
          <p:nvPr/>
        </p:nvSpPr>
        <p:spPr bwMode="auto">
          <a:xfrm>
            <a:off x="2667000" y="2971800"/>
            <a:ext cx="3200400"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prstTxWarp prst="textNoShape">
              <a:avLst/>
            </a:prstTxWarp>
          </a:bodyPr>
          <a:lstStyle>
            <a:defPPr>
              <a:defRPr lang="en-US"/>
            </a:defPPr>
            <a:lvl1pPr algn="l" rtl="0" fontAlgn="base">
              <a:lnSpc>
                <a:spcPct val="90000"/>
              </a:lnSpc>
              <a:spcBef>
                <a:spcPct val="20000"/>
              </a:spcBef>
              <a:spcAft>
                <a:spcPct val="0"/>
              </a:spcAft>
              <a:buChar char="•"/>
              <a:defRPr kern="1200">
                <a:solidFill>
                  <a:schemeClr val="tx1"/>
                </a:solidFill>
                <a:latin typeface="Arial" charset="0"/>
                <a:ea typeface="+mn-ea"/>
                <a:cs typeface="+mn-cs"/>
              </a:defRPr>
            </a:lvl1pPr>
            <a:lvl2pPr marL="457200" algn="l" rtl="0" fontAlgn="base">
              <a:lnSpc>
                <a:spcPct val="90000"/>
              </a:lnSpc>
              <a:spcBef>
                <a:spcPct val="20000"/>
              </a:spcBef>
              <a:spcAft>
                <a:spcPct val="0"/>
              </a:spcAft>
              <a:buChar char="•"/>
              <a:defRPr kern="1200">
                <a:solidFill>
                  <a:schemeClr val="tx1"/>
                </a:solidFill>
                <a:latin typeface="Arial" charset="0"/>
                <a:ea typeface="+mn-ea"/>
                <a:cs typeface="+mn-cs"/>
              </a:defRPr>
            </a:lvl2pPr>
            <a:lvl3pPr marL="914400" algn="l" rtl="0" fontAlgn="base">
              <a:lnSpc>
                <a:spcPct val="90000"/>
              </a:lnSpc>
              <a:spcBef>
                <a:spcPct val="20000"/>
              </a:spcBef>
              <a:spcAft>
                <a:spcPct val="0"/>
              </a:spcAft>
              <a:buChar char="•"/>
              <a:defRPr kern="1200">
                <a:solidFill>
                  <a:schemeClr val="tx1"/>
                </a:solidFill>
                <a:latin typeface="Arial" charset="0"/>
                <a:ea typeface="+mn-ea"/>
                <a:cs typeface="+mn-cs"/>
              </a:defRPr>
            </a:lvl3pPr>
            <a:lvl4pPr marL="1371600" algn="l" rtl="0" fontAlgn="base">
              <a:lnSpc>
                <a:spcPct val="90000"/>
              </a:lnSpc>
              <a:spcBef>
                <a:spcPct val="20000"/>
              </a:spcBef>
              <a:spcAft>
                <a:spcPct val="0"/>
              </a:spcAft>
              <a:buChar char="•"/>
              <a:defRPr kern="1200">
                <a:solidFill>
                  <a:schemeClr val="tx1"/>
                </a:solidFill>
                <a:latin typeface="Arial" charset="0"/>
                <a:ea typeface="+mn-ea"/>
                <a:cs typeface="+mn-cs"/>
              </a:defRPr>
            </a:lvl4pPr>
            <a:lvl5pPr marL="1828800" algn="l" rtl="0" fontAlgn="base">
              <a:lnSpc>
                <a:spcPct val="90000"/>
              </a:lnSpc>
              <a:spcBef>
                <a:spcPct val="20000"/>
              </a:spcBef>
              <a:spcAft>
                <a:spcPct val="0"/>
              </a:spcAft>
              <a:buChar char="•"/>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a:lstStyle>
          <a:p>
            <a:pPr eaLnBrk="0" hangingPunct="0">
              <a:lnSpc>
                <a:spcPct val="100000"/>
              </a:lnSpc>
              <a:spcBef>
                <a:spcPct val="0"/>
              </a:spcBef>
              <a:buFontTx/>
              <a:buNone/>
            </a:pPr>
            <a:r>
              <a:rPr lang="en-US" dirty="0">
                <a:solidFill>
                  <a:schemeClr val="tx2"/>
                </a:solidFill>
              </a:rPr>
              <a:t>Initial value of x is undefined</a:t>
            </a:r>
          </a:p>
        </p:txBody>
      </p:sp>
      <p:sp>
        <p:nvSpPr>
          <p:cNvPr id="29" name="Rectangle 28"/>
          <p:cNvSpPr/>
          <p:nvPr/>
        </p:nvSpPr>
        <p:spPr>
          <a:xfrm>
            <a:off x="304800" y="1447800"/>
            <a:ext cx="8839200" cy="892552"/>
          </a:xfrm>
          <a:prstGeom prst="rect">
            <a:avLst/>
          </a:prstGeom>
        </p:spPr>
        <p:txBody>
          <a:bodyPr wrap="square">
            <a:spAutoFit/>
          </a:bodyPr>
          <a:lstStyle/>
          <a:p>
            <a:r>
              <a:rPr lang="en-US" sz="2800" dirty="0"/>
              <a:t>Decelerate a variable</a:t>
            </a:r>
            <a:endParaRPr lang="en-US" sz="2000" dirty="0"/>
          </a:p>
          <a:p>
            <a:pPr lvl="1"/>
            <a:r>
              <a:rPr lang="en-US" sz="2400" i="1" dirty="0" err="1"/>
              <a:t>variableDataType</a:t>
            </a:r>
            <a:r>
              <a:rPr lang="en-US" sz="2400" i="1" dirty="0"/>
              <a:t> variablename1</a:t>
            </a:r>
            <a:r>
              <a:rPr lang="en-US" sz="2400" i="1" dirty="0" smtClean="0"/>
              <a:t>;</a:t>
            </a:r>
            <a:endParaRPr lang="en-US" sz="2400" i="1" dirty="0"/>
          </a:p>
        </p:txBody>
      </p:sp>
      <p:sp>
        <p:nvSpPr>
          <p:cNvPr id="30" name="Rectangle 29"/>
          <p:cNvSpPr/>
          <p:nvPr/>
        </p:nvSpPr>
        <p:spPr>
          <a:xfrm>
            <a:off x="222738" y="2532360"/>
            <a:ext cx="1011815" cy="461665"/>
          </a:xfrm>
          <a:prstGeom prst="rect">
            <a:avLst/>
          </a:prstGeom>
        </p:spPr>
        <p:txBody>
          <a:bodyPr wrap="none">
            <a:spAutoFit/>
          </a:bodyPr>
          <a:lstStyle/>
          <a:p>
            <a:pPr lvl="1"/>
            <a:r>
              <a:rPr lang="en-US" sz="2400" i="1" dirty="0"/>
              <a:t>Ex:</a:t>
            </a:r>
          </a:p>
        </p:txBody>
      </p:sp>
      <p:graphicFrame>
        <p:nvGraphicFramePr>
          <p:cNvPr id="36" name="Content Placeholder 5"/>
          <p:cNvGraphicFramePr>
            <a:graphicFrameLocks noGrp="1"/>
          </p:cNvGraphicFramePr>
          <p:nvPr>
            <p:ph idx="1"/>
            <p:extLst>
              <p:ext uri="{D42A27DB-BD31-4B8C-83A1-F6EECF244321}">
                <p14:modId xmlns:p14="http://schemas.microsoft.com/office/powerpoint/2010/main" val="2942657424"/>
              </p:ext>
            </p:extLst>
          </p:nvPr>
        </p:nvGraphicFramePr>
        <p:xfrm>
          <a:off x="5897105" y="890905"/>
          <a:ext cx="3276600" cy="4907280"/>
        </p:xfrm>
        <a:graphic>
          <a:graphicData uri="http://schemas.openxmlformats.org/drawingml/2006/table">
            <a:tbl>
              <a:tblPr firstRow="1" bandRow="1">
                <a:tableStyleId>{7E9639D4-E3E2-4D34-9284-5A2195B3D0D7}</a:tableStyleId>
              </a:tblPr>
              <a:tblGrid>
                <a:gridCol w="1092200"/>
                <a:gridCol w="1092200"/>
                <a:gridCol w="1092200"/>
              </a:tblGrid>
              <a:tr h="370840">
                <a:tc>
                  <a:txBody>
                    <a:bodyPr/>
                    <a:lstStyle/>
                    <a:p>
                      <a:r>
                        <a:rPr lang="en-US" sz="2000" dirty="0" smtClean="0">
                          <a:solidFill>
                            <a:sysClr val="windowText" lastClr="000000"/>
                          </a:solidFill>
                        </a:rPr>
                        <a:t>symbol</a:t>
                      </a:r>
                      <a:endParaRPr lang="en-US" sz="2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000" dirty="0" err="1" smtClean="0">
                          <a:solidFill>
                            <a:sysClr val="windowText" lastClr="000000"/>
                          </a:solidFill>
                        </a:rPr>
                        <a:t>Addr</a:t>
                      </a:r>
                      <a:r>
                        <a:rPr lang="en-US" sz="2000" baseline="0" dirty="0" smtClean="0">
                          <a:solidFill>
                            <a:sysClr val="windowText" lastClr="000000"/>
                          </a:solidFill>
                        </a:rPr>
                        <a:t> </a:t>
                      </a:r>
                      <a:endParaRPr lang="en-US" sz="2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000" dirty="0" smtClean="0">
                          <a:solidFill>
                            <a:sysClr val="windowText" lastClr="000000"/>
                          </a:solidFill>
                        </a:rPr>
                        <a:t>Value</a:t>
                      </a:r>
                      <a:r>
                        <a:rPr lang="en-US" sz="2000" baseline="0" dirty="0" smtClean="0">
                          <a:solidFill>
                            <a:sysClr val="windowText" lastClr="000000"/>
                          </a:solidFill>
                        </a:rPr>
                        <a:t> </a:t>
                      </a:r>
                      <a:endParaRPr lang="en-US" sz="2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t>x</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t>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‘A’ 97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7" name="Footer Placeholder 36"/>
          <p:cNvSpPr>
            <a:spLocks noGrp="1"/>
          </p:cNvSpPr>
          <p:nvPr>
            <p:ph type="ftr" sz="quarter" idx="11"/>
          </p:nvPr>
        </p:nvSpPr>
        <p:spPr/>
        <p:txBody>
          <a:bodyPr/>
          <a:lstStyle/>
          <a:p>
            <a:r>
              <a:rPr lang="en-US" smtClean="0">
                <a:solidFill>
                  <a:prstClr val="black">
                    <a:tint val="75000"/>
                  </a:prstClr>
                </a:solidFill>
              </a:rPr>
              <a:t>www.embeddedFab.com</a:t>
            </a:r>
            <a:endParaRPr lang="en-US">
              <a:solidFill>
                <a:prstClr val="black">
                  <a:tint val="75000"/>
                </a:prstClr>
              </a:solidFill>
            </a:endParaRPr>
          </a:p>
        </p:txBody>
      </p:sp>
      <p:sp>
        <p:nvSpPr>
          <p:cNvPr id="38" name="Slide Number Placeholder 37"/>
          <p:cNvSpPr>
            <a:spLocks noGrp="1"/>
          </p:cNvSpPr>
          <p:nvPr>
            <p:ph type="sldNum" sz="quarter" idx="12"/>
          </p:nvPr>
        </p:nvSpPr>
        <p:spPr/>
        <p:txBody>
          <a:bodyPr/>
          <a:lstStyle/>
          <a:p>
            <a:fld id="{8786C6BC-55CD-4DA7-A85D-0461BDA2E211}"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402949802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4400" dirty="0" smtClean="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Introduction </a:t>
            </a:r>
            <a:endParaRPr lang="en-GB" sz="44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endParaRPr>
          </a:p>
        </p:txBody>
      </p:sp>
      <p:sp>
        <p:nvSpPr>
          <p:cNvPr id="6" name="Content Placeholder 2"/>
          <p:cNvSpPr txBox="1">
            <a:spLocks/>
          </p:cNvSpPr>
          <p:nvPr/>
        </p:nvSpPr>
        <p:spPr>
          <a:xfrm>
            <a:off x="295275" y="1489075"/>
            <a:ext cx="53435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400" smtClean="0"/>
              <a:t>Main memory is a sequence of memory locations that are addressed 0, 1, 2, …</a:t>
            </a:r>
          </a:p>
          <a:p>
            <a:pPr>
              <a:lnSpc>
                <a:spcPct val="90000"/>
              </a:lnSpc>
            </a:pPr>
            <a:r>
              <a:rPr lang="en-US" sz="2400" smtClean="0"/>
              <a:t>Pointers are variables that contain memory addresses as their values. </a:t>
            </a:r>
          </a:p>
          <a:p>
            <a:pPr>
              <a:lnSpc>
                <a:spcPct val="90000"/>
              </a:lnSpc>
            </a:pPr>
            <a:r>
              <a:rPr lang="en-US" sz="2400" smtClean="0"/>
              <a:t>A pointer containing an address of some location is said to be a pointer to that location.</a:t>
            </a:r>
            <a:endParaRPr lang="en-US" sz="2400" dirty="0"/>
          </a:p>
        </p:txBody>
      </p:sp>
      <p:sp>
        <p:nvSpPr>
          <p:cNvPr id="7" name="Rectangle 75"/>
          <p:cNvSpPr>
            <a:spLocks noChangeArrowheads="1"/>
          </p:cNvSpPr>
          <p:nvPr/>
        </p:nvSpPr>
        <p:spPr bwMode="auto">
          <a:xfrm>
            <a:off x="7315200" y="1728787"/>
            <a:ext cx="1352550" cy="257175"/>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Times New Roman" pitchFamily="18" charset="0"/>
              </a:rPr>
              <a:t>Contents1</a:t>
            </a:r>
          </a:p>
        </p:txBody>
      </p:sp>
      <p:sp>
        <p:nvSpPr>
          <p:cNvPr id="8" name="Rectangle 76"/>
          <p:cNvSpPr>
            <a:spLocks noChangeArrowheads="1"/>
          </p:cNvSpPr>
          <p:nvPr/>
        </p:nvSpPr>
        <p:spPr bwMode="auto">
          <a:xfrm>
            <a:off x="7315200" y="1985962"/>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 name="Rectangle 77"/>
          <p:cNvSpPr>
            <a:spLocks noChangeArrowheads="1"/>
          </p:cNvSpPr>
          <p:nvPr/>
        </p:nvSpPr>
        <p:spPr bwMode="auto">
          <a:xfrm>
            <a:off x="7315200" y="2243137"/>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0" name="Rectangle 78"/>
          <p:cNvSpPr>
            <a:spLocks noChangeArrowheads="1"/>
          </p:cNvSpPr>
          <p:nvPr/>
        </p:nvSpPr>
        <p:spPr bwMode="auto">
          <a:xfrm>
            <a:off x="7315200" y="2500312"/>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 name="Rectangle 79"/>
          <p:cNvSpPr>
            <a:spLocks noChangeArrowheads="1"/>
          </p:cNvSpPr>
          <p:nvPr/>
        </p:nvSpPr>
        <p:spPr bwMode="auto">
          <a:xfrm>
            <a:off x="7315200" y="2757487"/>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 name="Rectangle 80"/>
          <p:cNvSpPr>
            <a:spLocks noChangeArrowheads="1"/>
          </p:cNvSpPr>
          <p:nvPr/>
        </p:nvSpPr>
        <p:spPr bwMode="auto">
          <a:xfrm>
            <a:off x="7315200" y="3014662"/>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3" name="Rectangle 81"/>
          <p:cNvSpPr>
            <a:spLocks noChangeArrowheads="1"/>
          </p:cNvSpPr>
          <p:nvPr/>
        </p:nvSpPr>
        <p:spPr bwMode="auto">
          <a:xfrm>
            <a:off x="7315200" y="3271837"/>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 name="Rectangle 82"/>
          <p:cNvSpPr>
            <a:spLocks noChangeArrowheads="1"/>
          </p:cNvSpPr>
          <p:nvPr/>
        </p:nvSpPr>
        <p:spPr bwMode="auto">
          <a:xfrm>
            <a:off x="7315200" y="3529012"/>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 name="Rectangle 83"/>
          <p:cNvSpPr>
            <a:spLocks noChangeArrowheads="1"/>
          </p:cNvSpPr>
          <p:nvPr/>
        </p:nvSpPr>
        <p:spPr bwMode="auto">
          <a:xfrm>
            <a:off x="7315200" y="3786187"/>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 name="Rectangle 84"/>
          <p:cNvSpPr>
            <a:spLocks noChangeArrowheads="1"/>
          </p:cNvSpPr>
          <p:nvPr/>
        </p:nvSpPr>
        <p:spPr bwMode="auto">
          <a:xfrm>
            <a:off x="7315200" y="4043362"/>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7" name="Rectangle 85"/>
          <p:cNvSpPr>
            <a:spLocks noChangeArrowheads="1"/>
          </p:cNvSpPr>
          <p:nvPr/>
        </p:nvSpPr>
        <p:spPr bwMode="auto">
          <a:xfrm>
            <a:off x="7315200" y="4300537"/>
            <a:ext cx="1352550" cy="257175"/>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Times New Roman" pitchFamily="18" charset="0"/>
              </a:rPr>
              <a:t>Contents11</a:t>
            </a:r>
          </a:p>
        </p:txBody>
      </p:sp>
      <p:sp>
        <p:nvSpPr>
          <p:cNvPr id="18" name="Rectangle 86"/>
          <p:cNvSpPr>
            <a:spLocks noChangeArrowheads="1"/>
          </p:cNvSpPr>
          <p:nvPr/>
        </p:nvSpPr>
        <p:spPr bwMode="auto">
          <a:xfrm>
            <a:off x="7315200" y="4557712"/>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9" name="Rectangle 87"/>
          <p:cNvSpPr>
            <a:spLocks noChangeArrowheads="1"/>
          </p:cNvSpPr>
          <p:nvPr/>
        </p:nvSpPr>
        <p:spPr bwMode="auto">
          <a:xfrm>
            <a:off x="7315200" y="4814887"/>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 name="Rectangle 88"/>
          <p:cNvSpPr>
            <a:spLocks noChangeArrowheads="1"/>
          </p:cNvSpPr>
          <p:nvPr/>
        </p:nvSpPr>
        <p:spPr bwMode="auto">
          <a:xfrm>
            <a:off x="7315200" y="5072062"/>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 name="Rectangle 89"/>
          <p:cNvSpPr>
            <a:spLocks noChangeArrowheads="1"/>
          </p:cNvSpPr>
          <p:nvPr/>
        </p:nvSpPr>
        <p:spPr bwMode="auto">
          <a:xfrm>
            <a:off x="7315200" y="5329237"/>
            <a:ext cx="1352550" cy="2571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2" name="Rectangle 90"/>
          <p:cNvSpPr>
            <a:spLocks noChangeArrowheads="1"/>
          </p:cNvSpPr>
          <p:nvPr/>
        </p:nvSpPr>
        <p:spPr bwMode="auto">
          <a:xfrm>
            <a:off x="7315200" y="5586412"/>
            <a:ext cx="1352550" cy="257175"/>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Times New Roman" pitchFamily="18" charset="0"/>
              </a:rPr>
              <a:t>Contents16</a:t>
            </a:r>
          </a:p>
        </p:txBody>
      </p:sp>
      <p:sp>
        <p:nvSpPr>
          <p:cNvPr id="23" name="Rectangle 91"/>
          <p:cNvSpPr>
            <a:spLocks noChangeArrowheads="1"/>
          </p:cNvSpPr>
          <p:nvPr/>
        </p:nvSpPr>
        <p:spPr bwMode="auto">
          <a:xfrm>
            <a:off x="5867400" y="1752600"/>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a:latin typeface="Times New Roman" pitchFamily="18" charset="0"/>
              </a:rPr>
              <a:t>ADDR1</a:t>
            </a:r>
          </a:p>
        </p:txBody>
      </p:sp>
      <p:sp>
        <p:nvSpPr>
          <p:cNvPr id="24" name="Rectangle 92"/>
          <p:cNvSpPr>
            <a:spLocks noChangeArrowheads="1"/>
          </p:cNvSpPr>
          <p:nvPr/>
        </p:nvSpPr>
        <p:spPr bwMode="auto">
          <a:xfrm>
            <a:off x="5867400" y="2009775"/>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a:latin typeface="Times New Roman" pitchFamily="18" charset="0"/>
              </a:rPr>
              <a:t>ADDR2</a:t>
            </a:r>
          </a:p>
        </p:txBody>
      </p:sp>
      <p:sp>
        <p:nvSpPr>
          <p:cNvPr id="25" name="Rectangle 93"/>
          <p:cNvSpPr>
            <a:spLocks noChangeArrowheads="1"/>
          </p:cNvSpPr>
          <p:nvPr/>
        </p:nvSpPr>
        <p:spPr bwMode="auto">
          <a:xfrm>
            <a:off x="5867400" y="2266950"/>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a:latin typeface="Times New Roman" pitchFamily="18" charset="0"/>
              </a:rPr>
              <a:t>ADDR3</a:t>
            </a:r>
          </a:p>
        </p:txBody>
      </p:sp>
      <p:sp>
        <p:nvSpPr>
          <p:cNvPr id="26" name="Rectangle 94"/>
          <p:cNvSpPr>
            <a:spLocks noChangeArrowheads="1"/>
          </p:cNvSpPr>
          <p:nvPr/>
        </p:nvSpPr>
        <p:spPr bwMode="auto">
          <a:xfrm>
            <a:off x="5867400" y="2524125"/>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a:latin typeface="Times New Roman" pitchFamily="18" charset="0"/>
              </a:rPr>
              <a:t>ADDR4</a:t>
            </a:r>
          </a:p>
        </p:txBody>
      </p:sp>
      <p:sp>
        <p:nvSpPr>
          <p:cNvPr id="27" name="Rectangle 95"/>
          <p:cNvSpPr>
            <a:spLocks noChangeArrowheads="1"/>
          </p:cNvSpPr>
          <p:nvPr/>
        </p:nvSpPr>
        <p:spPr bwMode="auto">
          <a:xfrm>
            <a:off x="5867400" y="2781300"/>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a:latin typeface="Times New Roman" pitchFamily="18" charset="0"/>
              </a:rPr>
              <a:t>ADDR5</a:t>
            </a:r>
          </a:p>
        </p:txBody>
      </p:sp>
      <p:sp>
        <p:nvSpPr>
          <p:cNvPr id="28" name="Rectangle 96"/>
          <p:cNvSpPr>
            <a:spLocks noChangeArrowheads="1"/>
          </p:cNvSpPr>
          <p:nvPr/>
        </p:nvSpPr>
        <p:spPr bwMode="auto">
          <a:xfrm>
            <a:off x="5867400" y="3038475"/>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a:latin typeface="Times New Roman" pitchFamily="18" charset="0"/>
              </a:rPr>
              <a:t>ADDR6</a:t>
            </a:r>
          </a:p>
        </p:txBody>
      </p:sp>
      <p:sp>
        <p:nvSpPr>
          <p:cNvPr id="29" name="Rectangle 97"/>
          <p:cNvSpPr>
            <a:spLocks noChangeArrowheads="1"/>
          </p:cNvSpPr>
          <p:nvPr/>
        </p:nvSpPr>
        <p:spPr bwMode="auto">
          <a:xfrm>
            <a:off x="5867400" y="3295650"/>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sz="2400">
                <a:latin typeface="Times New Roman" pitchFamily="18" charset="0"/>
              </a:rPr>
              <a:t>*</a:t>
            </a:r>
          </a:p>
        </p:txBody>
      </p:sp>
      <p:sp>
        <p:nvSpPr>
          <p:cNvPr id="30" name="Rectangle 98"/>
          <p:cNvSpPr>
            <a:spLocks noChangeArrowheads="1"/>
          </p:cNvSpPr>
          <p:nvPr/>
        </p:nvSpPr>
        <p:spPr bwMode="auto">
          <a:xfrm>
            <a:off x="5867400" y="3552825"/>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sz="2400">
                <a:latin typeface="Times New Roman" pitchFamily="18" charset="0"/>
              </a:rPr>
              <a:t>*</a:t>
            </a:r>
          </a:p>
        </p:txBody>
      </p:sp>
      <p:sp>
        <p:nvSpPr>
          <p:cNvPr id="31" name="Rectangle 99"/>
          <p:cNvSpPr>
            <a:spLocks noChangeArrowheads="1"/>
          </p:cNvSpPr>
          <p:nvPr/>
        </p:nvSpPr>
        <p:spPr bwMode="auto">
          <a:xfrm>
            <a:off x="5867400" y="3810000"/>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sz="2400">
                <a:latin typeface="Times New Roman" pitchFamily="18" charset="0"/>
              </a:rPr>
              <a:t>*</a:t>
            </a:r>
          </a:p>
        </p:txBody>
      </p:sp>
      <p:sp>
        <p:nvSpPr>
          <p:cNvPr id="32" name="Rectangle 100"/>
          <p:cNvSpPr>
            <a:spLocks noChangeArrowheads="1"/>
          </p:cNvSpPr>
          <p:nvPr/>
        </p:nvSpPr>
        <p:spPr bwMode="auto">
          <a:xfrm>
            <a:off x="5867400" y="4067175"/>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 name="Rectangle 101"/>
          <p:cNvSpPr>
            <a:spLocks noChangeArrowheads="1"/>
          </p:cNvSpPr>
          <p:nvPr/>
        </p:nvSpPr>
        <p:spPr bwMode="auto">
          <a:xfrm>
            <a:off x="5867400" y="4324350"/>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a:latin typeface="Times New Roman" pitchFamily="18" charset="0"/>
              </a:rPr>
              <a:t>ADDR11</a:t>
            </a:r>
          </a:p>
        </p:txBody>
      </p:sp>
      <p:sp>
        <p:nvSpPr>
          <p:cNvPr id="34" name="Rectangle 102"/>
          <p:cNvSpPr>
            <a:spLocks noChangeArrowheads="1"/>
          </p:cNvSpPr>
          <p:nvPr/>
        </p:nvSpPr>
        <p:spPr bwMode="auto">
          <a:xfrm>
            <a:off x="5867400" y="4581525"/>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5" name="Rectangle 103"/>
          <p:cNvSpPr>
            <a:spLocks noChangeArrowheads="1"/>
          </p:cNvSpPr>
          <p:nvPr/>
        </p:nvSpPr>
        <p:spPr bwMode="auto">
          <a:xfrm>
            <a:off x="5867400" y="4838700"/>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sz="2400">
                <a:latin typeface="Times New Roman" pitchFamily="18" charset="0"/>
              </a:rPr>
              <a:t>*</a:t>
            </a:r>
          </a:p>
        </p:txBody>
      </p:sp>
      <p:sp>
        <p:nvSpPr>
          <p:cNvPr id="36" name="Rectangle 104"/>
          <p:cNvSpPr>
            <a:spLocks noChangeArrowheads="1"/>
          </p:cNvSpPr>
          <p:nvPr/>
        </p:nvSpPr>
        <p:spPr bwMode="auto">
          <a:xfrm>
            <a:off x="5867400" y="5095875"/>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sz="2400">
                <a:latin typeface="Times New Roman" pitchFamily="18" charset="0"/>
              </a:rPr>
              <a:t>*</a:t>
            </a:r>
          </a:p>
        </p:txBody>
      </p:sp>
      <p:sp>
        <p:nvSpPr>
          <p:cNvPr id="37" name="Rectangle 105"/>
          <p:cNvSpPr>
            <a:spLocks noChangeArrowheads="1"/>
          </p:cNvSpPr>
          <p:nvPr/>
        </p:nvSpPr>
        <p:spPr bwMode="auto">
          <a:xfrm>
            <a:off x="5867400" y="5353050"/>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8" name="Rectangle 106"/>
          <p:cNvSpPr>
            <a:spLocks noChangeArrowheads="1"/>
          </p:cNvSpPr>
          <p:nvPr/>
        </p:nvSpPr>
        <p:spPr bwMode="auto">
          <a:xfrm>
            <a:off x="5867400" y="5610225"/>
            <a:ext cx="1352550"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en-US">
                <a:latin typeface="Times New Roman" pitchFamily="18" charset="0"/>
              </a:rPr>
              <a:t>ADDR16</a:t>
            </a: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643062"/>
            <a:ext cx="2937979"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10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304800"/>
            <a:ext cx="88201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Operations</a:t>
            </a:r>
          </a:p>
        </p:txBody>
      </p:sp>
      <p:sp>
        <p:nvSpPr>
          <p:cNvPr id="6" name="Content Placeholder 2"/>
          <p:cNvSpPr txBox="1">
            <a:spLocks/>
          </p:cNvSpPr>
          <p:nvPr/>
        </p:nvSpPr>
        <p:spPr>
          <a:xfrm>
            <a:off x="295275" y="1489075"/>
            <a:ext cx="852487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declarations:</a:t>
            </a:r>
          </a:p>
          <a:p>
            <a:pPr>
              <a:buClr>
                <a:schemeClr val="tx1"/>
              </a:buClr>
              <a:buFont typeface="Wingdings" pitchFamily="2" charset="2"/>
              <a:buNone/>
            </a:pPr>
            <a:r>
              <a:rPr lang="en-US" sz="2400" b="1" dirty="0"/>
              <a:t>	</a:t>
            </a:r>
            <a:r>
              <a:rPr lang="en-US" sz="2400" dirty="0" err="1" smtClean="0"/>
              <a:t>data_type</a:t>
            </a:r>
            <a:r>
              <a:rPr lang="en-US" sz="2400" dirty="0" smtClean="0"/>
              <a:t>  </a:t>
            </a:r>
            <a:r>
              <a:rPr lang="en-US" sz="2400" b="1" dirty="0" smtClean="0"/>
              <a:t>* a</a:t>
            </a:r>
            <a:r>
              <a:rPr lang="en-US" sz="2400" dirty="0" smtClean="0"/>
              <a:t>;	Makes a new variable with data type pointer</a:t>
            </a:r>
          </a:p>
          <a:p>
            <a:r>
              <a:rPr lang="en-US" sz="2400" dirty="0" smtClean="0"/>
              <a:t>Creation</a:t>
            </a:r>
          </a:p>
          <a:p>
            <a:pPr lvl="1">
              <a:buFont typeface="Wingdings 2" pitchFamily="18" charset="2"/>
              <a:buNone/>
            </a:pPr>
            <a:r>
              <a:rPr lang="en-US" sz="2400" b="1" dirty="0" smtClean="0">
                <a:latin typeface="Courier New" pitchFamily="49" charset="0"/>
              </a:rPr>
              <a:t>&amp;</a:t>
            </a:r>
            <a:r>
              <a:rPr lang="en-US" sz="2400" dirty="0" smtClean="0"/>
              <a:t> </a:t>
            </a:r>
            <a:r>
              <a:rPr lang="en-US" sz="2400" i="1" dirty="0" smtClean="0"/>
              <a:t>variable	</a:t>
            </a:r>
            <a:r>
              <a:rPr lang="en-US" sz="2400" dirty="0" smtClean="0"/>
              <a:t>	Returns variable’s memory address</a:t>
            </a:r>
          </a:p>
          <a:p>
            <a:r>
              <a:rPr lang="en-US" sz="2400" dirty="0" smtClean="0"/>
              <a:t>Dereference</a:t>
            </a:r>
          </a:p>
          <a:p>
            <a:pPr lvl="1">
              <a:buFont typeface="Wingdings 2" pitchFamily="18" charset="2"/>
              <a:buNone/>
            </a:pPr>
            <a:r>
              <a:rPr lang="en-US" sz="2400" b="1" dirty="0" smtClean="0">
                <a:latin typeface="Courier New" pitchFamily="49" charset="0"/>
              </a:rPr>
              <a:t>*</a:t>
            </a:r>
            <a:r>
              <a:rPr lang="en-US" sz="2400" dirty="0" smtClean="0"/>
              <a:t> </a:t>
            </a:r>
            <a:r>
              <a:rPr lang="en-US" sz="2400" i="1" dirty="0" smtClean="0"/>
              <a:t>pointer</a:t>
            </a:r>
            <a:r>
              <a:rPr lang="en-US" sz="2400" dirty="0" smtClean="0"/>
              <a:t>		Returns contents stored at address</a:t>
            </a:r>
          </a:p>
          <a:p>
            <a:r>
              <a:rPr lang="en-US" sz="2400" dirty="0" smtClean="0"/>
              <a:t>Indirect assignment</a:t>
            </a:r>
          </a:p>
          <a:p>
            <a:pPr lvl="1">
              <a:buFont typeface="Wingdings 2" pitchFamily="18" charset="2"/>
              <a:buNone/>
            </a:pPr>
            <a:r>
              <a:rPr lang="en-US" sz="2400" b="1" dirty="0" smtClean="0">
                <a:latin typeface="Courier New" pitchFamily="49" charset="0"/>
              </a:rPr>
              <a:t>*</a:t>
            </a:r>
            <a:r>
              <a:rPr lang="en-US" sz="2400" dirty="0" smtClean="0"/>
              <a:t> </a:t>
            </a:r>
            <a:r>
              <a:rPr lang="en-US" sz="2400" i="1" dirty="0" smtClean="0"/>
              <a:t>pointer</a:t>
            </a:r>
            <a:r>
              <a:rPr lang="en-US" sz="2400" dirty="0" smtClean="0"/>
              <a:t> </a:t>
            </a:r>
            <a:r>
              <a:rPr lang="en-US" sz="2400" b="1" dirty="0" smtClean="0">
                <a:latin typeface="Courier New" pitchFamily="49" charset="0"/>
              </a:rPr>
              <a:t>=</a:t>
            </a:r>
            <a:r>
              <a:rPr lang="en-US" sz="2400" dirty="0" smtClean="0"/>
              <a:t> </a:t>
            </a:r>
            <a:r>
              <a:rPr lang="en-US" sz="2400" i="1" dirty="0" err="1" smtClean="0"/>
              <a:t>val</a:t>
            </a:r>
            <a:r>
              <a:rPr lang="en-US" sz="2400" i="1" dirty="0" smtClean="0"/>
              <a:t>	</a:t>
            </a:r>
            <a:r>
              <a:rPr lang="en-US" sz="2400" dirty="0" smtClean="0"/>
              <a:t>Stores value at address</a:t>
            </a:r>
          </a:p>
          <a:p>
            <a:r>
              <a:rPr lang="en-US" sz="2400" dirty="0" smtClean="0"/>
              <a:t>Assignment</a:t>
            </a:r>
          </a:p>
          <a:p>
            <a:pPr lvl="1">
              <a:buFont typeface="Wingdings 2" pitchFamily="18" charset="2"/>
              <a:buNone/>
            </a:pPr>
            <a:r>
              <a:rPr lang="en-US" sz="2400" i="1" dirty="0" smtClean="0"/>
              <a:t>pointer</a:t>
            </a:r>
            <a:r>
              <a:rPr lang="en-US" sz="2400" dirty="0" smtClean="0"/>
              <a:t> </a:t>
            </a:r>
            <a:r>
              <a:rPr lang="en-US" sz="2400" b="1" dirty="0" smtClean="0">
                <a:latin typeface="Courier New" pitchFamily="49" charset="0"/>
              </a:rPr>
              <a:t>=</a:t>
            </a:r>
            <a:r>
              <a:rPr lang="en-US" sz="2400" dirty="0" smtClean="0"/>
              <a:t> </a:t>
            </a:r>
            <a:r>
              <a:rPr lang="en-US" sz="2400" i="1" dirty="0" err="1" smtClean="0"/>
              <a:t>ptr</a:t>
            </a:r>
            <a:r>
              <a:rPr lang="en-US" sz="2400" dirty="0" smtClean="0"/>
              <a:t>	Stores pointer in another variable</a:t>
            </a:r>
          </a:p>
        </p:txBody>
      </p:sp>
    </p:spTree>
    <p:extLst>
      <p:ext uri="{BB962C8B-B14F-4D97-AF65-F5344CB8AC3E}">
        <p14:creationId xmlns:p14="http://schemas.microsoft.com/office/powerpoint/2010/main" val="284179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Declarations </a:t>
            </a:r>
          </a:p>
        </p:txBody>
      </p:sp>
      <p:sp>
        <p:nvSpPr>
          <p:cNvPr id="6" name="Content Placeholder 2"/>
          <p:cNvSpPr txBox="1">
            <a:spLocks/>
          </p:cNvSpPr>
          <p:nvPr/>
        </p:nvSpPr>
        <p:spPr>
          <a:xfrm>
            <a:off x="295275" y="1489075"/>
            <a:ext cx="88487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Examples of pointer declarations:</a:t>
            </a:r>
          </a:p>
          <a:p>
            <a:pPr>
              <a:buClr>
                <a:schemeClr val="tx1"/>
              </a:buClr>
              <a:buFont typeface="Wingdings" pitchFamily="2" charset="2"/>
              <a:buNone/>
            </a:pPr>
            <a:r>
              <a:rPr lang="en-US" sz="2400" b="1" dirty="0" smtClean="0"/>
              <a:t>		</a:t>
            </a:r>
            <a:r>
              <a:rPr lang="en-US" sz="2400" dirty="0" smtClean="0"/>
              <a:t>int</a:t>
            </a:r>
            <a:r>
              <a:rPr lang="en-US" sz="2400" b="1" dirty="0" smtClean="0"/>
              <a:t>  *a</a:t>
            </a:r>
            <a:r>
              <a:rPr lang="en-US" sz="2400" dirty="0" smtClean="0"/>
              <a:t>;</a:t>
            </a:r>
          </a:p>
          <a:p>
            <a:pPr>
              <a:buClr>
                <a:schemeClr val="tx1"/>
              </a:buClr>
              <a:buFont typeface="Wingdings" pitchFamily="2" charset="2"/>
              <a:buNone/>
            </a:pPr>
            <a:r>
              <a:rPr lang="en-US" sz="2400" b="1" dirty="0" smtClean="0"/>
              <a:t>		</a:t>
            </a:r>
            <a:r>
              <a:rPr lang="en-US" sz="2400" dirty="0" smtClean="0"/>
              <a:t>float</a:t>
            </a:r>
            <a:r>
              <a:rPr lang="en-US" sz="2400" b="1" dirty="0" smtClean="0"/>
              <a:t> *b</a:t>
            </a:r>
            <a:r>
              <a:rPr lang="en-US" sz="2400" dirty="0" smtClean="0"/>
              <a:t>;</a:t>
            </a:r>
          </a:p>
          <a:p>
            <a:pPr>
              <a:buClr>
                <a:schemeClr val="tx1"/>
              </a:buClr>
              <a:buFont typeface="Wingdings" pitchFamily="2" charset="2"/>
              <a:buNone/>
            </a:pPr>
            <a:r>
              <a:rPr lang="en-US" sz="2400" b="1" dirty="0" smtClean="0"/>
              <a:t>		</a:t>
            </a:r>
            <a:r>
              <a:rPr lang="en-US" sz="2400" dirty="0" smtClean="0"/>
              <a:t>char</a:t>
            </a:r>
            <a:r>
              <a:rPr lang="en-US" sz="2400" b="1" dirty="0" smtClean="0"/>
              <a:t> *c</a:t>
            </a:r>
            <a:r>
              <a:rPr lang="en-US" sz="2400" dirty="0" smtClean="0"/>
              <a:t>;</a:t>
            </a:r>
          </a:p>
          <a:p>
            <a:pPr>
              <a:buClr>
                <a:schemeClr val="tx1"/>
              </a:buClr>
            </a:pPr>
            <a:r>
              <a:rPr lang="en-US" sz="2400" b="1" dirty="0" smtClean="0"/>
              <a:t>Note:</a:t>
            </a:r>
          </a:p>
          <a:p>
            <a:pPr lvl="1">
              <a:buClr>
                <a:schemeClr val="tx1"/>
              </a:buClr>
            </a:pPr>
            <a:r>
              <a:rPr lang="en-US" sz="2400" dirty="0" smtClean="0">
                <a:solidFill>
                  <a:prstClr val="black"/>
                </a:solidFill>
              </a:rPr>
              <a:t>format </a:t>
            </a:r>
            <a:r>
              <a:rPr lang="en-US" sz="2400" dirty="0" err="1" smtClean="0">
                <a:solidFill>
                  <a:prstClr val="black"/>
                </a:solidFill>
              </a:rPr>
              <a:t>specifier</a:t>
            </a:r>
            <a:r>
              <a:rPr lang="en-US" sz="2400" dirty="0" smtClean="0">
                <a:solidFill>
                  <a:prstClr val="black"/>
                </a:solidFill>
              </a:rPr>
              <a:t> for pointer </a:t>
            </a:r>
            <a:r>
              <a:rPr lang="en-US" sz="2400" dirty="0">
                <a:solidFill>
                  <a:prstClr val="black"/>
                </a:solidFill>
              </a:rPr>
              <a:t>is p</a:t>
            </a:r>
            <a:endParaRPr lang="en-US" sz="2400" b="1" dirty="0"/>
          </a:p>
          <a:p>
            <a:pPr>
              <a:buClr>
                <a:schemeClr val="tx1"/>
              </a:buClr>
              <a:buNone/>
            </a:pPr>
            <a:r>
              <a:rPr lang="en-US" sz="2400" dirty="0" smtClean="0"/>
              <a:t>		</a:t>
            </a:r>
            <a:r>
              <a:rPr lang="en-US" sz="2400" dirty="0" err="1" smtClean="0"/>
              <a:t>printf</a:t>
            </a:r>
            <a:r>
              <a:rPr lang="en-US" sz="2400" dirty="0"/>
              <a:t>("</a:t>
            </a:r>
            <a:r>
              <a:rPr lang="en-US" sz="2400" dirty="0" err="1"/>
              <a:t>ptr_y</a:t>
            </a:r>
            <a:r>
              <a:rPr lang="en-US" sz="2400" dirty="0"/>
              <a:t>: address=0x%p, content=0x%d\n“, </a:t>
            </a:r>
            <a:r>
              <a:rPr lang="en-US" sz="2400" dirty="0" err="1" smtClean="0"/>
              <a:t>ptr_y</a:t>
            </a:r>
            <a:r>
              <a:rPr lang="en-US" sz="2400" dirty="0" smtClean="0"/>
              <a:t>,*</a:t>
            </a:r>
            <a:r>
              <a:rPr lang="en-US" sz="2400" dirty="0"/>
              <a:t> </a:t>
            </a:r>
            <a:r>
              <a:rPr lang="en-US" sz="2400" dirty="0" err="1"/>
              <a:t>ptr_y</a:t>
            </a:r>
            <a:r>
              <a:rPr lang="en-US" sz="2400" dirty="0" smtClean="0"/>
              <a:t>)</a:t>
            </a:r>
          </a:p>
          <a:p>
            <a:pPr lvl="1">
              <a:buClr>
                <a:schemeClr val="tx1"/>
              </a:buClr>
            </a:pPr>
            <a:r>
              <a:rPr lang="en-US" sz="2400" dirty="0">
                <a:solidFill>
                  <a:prstClr val="black"/>
                </a:solidFill>
              </a:rPr>
              <a:t>Size of pointer is often 2-4 bytes depend on the memory size</a:t>
            </a:r>
          </a:p>
          <a:p>
            <a:pPr lvl="1">
              <a:buClr>
                <a:schemeClr val="tx1"/>
              </a:buClr>
            </a:pPr>
            <a:endParaRPr lang="en-US" sz="2400" dirty="0"/>
          </a:p>
          <a:p>
            <a:pPr>
              <a:buClr>
                <a:schemeClr val="tx1"/>
              </a:buClr>
              <a:buFont typeface="Wingdings" pitchFamily="2" charset="2"/>
              <a:buNone/>
            </a:pPr>
            <a:endParaRPr lang="en-US" sz="2400" dirty="0" smtClean="0"/>
          </a:p>
        </p:txBody>
      </p:sp>
    </p:spTree>
    <p:extLst>
      <p:ext uri="{BB962C8B-B14F-4D97-AF65-F5344CB8AC3E}">
        <p14:creationId xmlns:p14="http://schemas.microsoft.com/office/powerpoint/2010/main" val="418794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Using Pointers example</a:t>
            </a:r>
          </a:p>
        </p:txBody>
      </p:sp>
      <p:sp>
        <p:nvSpPr>
          <p:cNvPr id="7" name="Text Box 3"/>
          <p:cNvSpPr txBox="1">
            <a:spLocks noChangeArrowheads="1"/>
          </p:cNvSpPr>
          <p:nvPr/>
        </p:nvSpPr>
        <p:spPr bwMode="auto">
          <a:xfrm>
            <a:off x="152400" y="1058863"/>
            <a:ext cx="2667000" cy="47951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20000"/>
              </a:spcBef>
            </a:pPr>
            <a:r>
              <a:rPr lang="en-US" sz="2000" dirty="0">
                <a:latin typeface="+mn-lt"/>
              </a:rPr>
              <a:t>int  i1;</a:t>
            </a:r>
          </a:p>
          <a:p>
            <a:pPr>
              <a:spcBef>
                <a:spcPct val="20000"/>
              </a:spcBef>
            </a:pPr>
            <a:r>
              <a:rPr lang="en-US" sz="2000" dirty="0">
                <a:latin typeface="+mn-lt"/>
              </a:rPr>
              <a:t>int  i2;</a:t>
            </a:r>
          </a:p>
          <a:p>
            <a:pPr>
              <a:spcBef>
                <a:spcPct val="20000"/>
              </a:spcBef>
            </a:pPr>
            <a:r>
              <a:rPr lang="en-US" sz="2000" dirty="0">
                <a:latin typeface="+mn-lt"/>
              </a:rPr>
              <a:t>int *ptr1;</a:t>
            </a:r>
          </a:p>
          <a:p>
            <a:pPr>
              <a:spcBef>
                <a:spcPct val="20000"/>
              </a:spcBef>
            </a:pPr>
            <a:r>
              <a:rPr lang="en-US" sz="2000" dirty="0">
                <a:latin typeface="+mn-lt"/>
              </a:rPr>
              <a:t>int *ptr2;</a:t>
            </a:r>
          </a:p>
          <a:p>
            <a:pPr>
              <a:spcBef>
                <a:spcPct val="20000"/>
              </a:spcBef>
            </a:pPr>
            <a:endParaRPr lang="en-US" sz="2000" dirty="0">
              <a:latin typeface="+mn-lt"/>
            </a:endParaRPr>
          </a:p>
          <a:p>
            <a:pPr>
              <a:spcBef>
                <a:spcPct val="20000"/>
              </a:spcBef>
            </a:pPr>
            <a:r>
              <a:rPr lang="en-US" sz="2000" dirty="0">
                <a:latin typeface="+mn-lt"/>
              </a:rPr>
              <a:t>i1 = 1;</a:t>
            </a:r>
          </a:p>
          <a:p>
            <a:pPr>
              <a:spcBef>
                <a:spcPct val="20000"/>
              </a:spcBef>
            </a:pPr>
            <a:r>
              <a:rPr lang="en-US" sz="2000" dirty="0">
                <a:latin typeface="+mn-lt"/>
              </a:rPr>
              <a:t>i2 = 2;</a:t>
            </a:r>
          </a:p>
          <a:p>
            <a:pPr>
              <a:spcBef>
                <a:spcPct val="20000"/>
              </a:spcBef>
            </a:pPr>
            <a:endParaRPr lang="en-US" sz="2000" dirty="0">
              <a:latin typeface="+mn-lt"/>
            </a:endParaRPr>
          </a:p>
          <a:p>
            <a:pPr>
              <a:spcBef>
                <a:spcPct val="20000"/>
              </a:spcBef>
            </a:pPr>
            <a:r>
              <a:rPr lang="en-US" sz="2000" dirty="0">
                <a:latin typeface="+mn-lt"/>
              </a:rPr>
              <a:t>ptr1 = &amp;i1;</a:t>
            </a:r>
          </a:p>
          <a:p>
            <a:pPr>
              <a:spcBef>
                <a:spcPct val="20000"/>
              </a:spcBef>
            </a:pPr>
            <a:r>
              <a:rPr lang="en-US" sz="2000" dirty="0">
                <a:latin typeface="+mn-lt"/>
              </a:rPr>
              <a:t>ptr2 = ptr1;</a:t>
            </a:r>
          </a:p>
          <a:p>
            <a:pPr>
              <a:spcBef>
                <a:spcPct val="20000"/>
              </a:spcBef>
            </a:pPr>
            <a:endParaRPr lang="en-US" sz="2000" dirty="0">
              <a:latin typeface="+mn-lt"/>
            </a:endParaRPr>
          </a:p>
          <a:p>
            <a:pPr>
              <a:spcBef>
                <a:spcPct val="20000"/>
              </a:spcBef>
            </a:pPr>
            <a:r>
              <a:rPr lang="en-US" sz="2000" dirty="0">
                <a:latin typeface="+mn-lt"/>
              </a:rPr>
              <a:t>*ptr1 = 3;</a:t>
            </a:r>
          </a:p>
          <a:p>
            <a:pPr>
              <a:spcBef>
                <a:spcPct val="20000"/>
              </a:spcBef>
            </a:pPr>
            <a:r>
              <a:rPr lang="en-US" sz="2000" dirty="0">
                <a:latin typeface="+mn-lt"/>
              </a:rPr>
              <a:t>i2 = *ptr2;</a:t>
            </a:r>
          </a:p>
        </p:txBody>
      </p:sp>
      <p:grpSp>
        <p:nvGrpSpPr>
          <p:cNvPr id="8" name="Group 4"/>
          <p:cNvGrpSpPr>
            <a:grpSpLocks/>
          </p:cNvGrpSpPr>
          <p:nvPr/>
        </p:nvGrpSpPr>
        <p:grpSpPr bwMode="auto">
          <a:xfrm>
            <a:off x="3733800" y="2362200"/>
            <a:ext cx="4116388" cy="2743200"/>
            <a:chOff x="1583" y="2352"/>
            <a:chExt cx="2593" cy="1728"/>
          </a:xfrm>
        </p:grpSpPr>
        <p:sp>
          <p:nvSpPr>
            <p:cNvPr id="9" name="Rectangle 5"/>
            <p:cNvSpPr>
              <a:spLocks noChangeArrowheads="1"/>
            </p:cNvSpPr>
            <p:nvPr/>
          </p:nvSpPr>
          <p:spPr bwMode="auto">
            <a:xfrm>
              <a:off x="2256" y="3792"/>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i1:</a:t>
              </a:r>
            </a:p>
          </p:txBody>
        </p:sp>
        <p:sp>
          <p:nvSpPr>
            <p:cNvPr id="10" name="Rectangle 6"/>
            <p:cNvSpPr>
              <a:spLocks noChangeArrowheads="1"/>
            </p:cNvSpPr>
            <p:nvPr/>
          </p:nvSpPr>
          <p:spPr bwMode="auto">
            <a:xfrm>
              <a:off x="2256" y="3504"/>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i2:</a:t>
              </a:r>
            </a:p>
          </p:txBody>
        </p:sp>
        <p:sp>
          <p:nvSpPr>
            <p:cNvPr id="11" name="Rectangle 7"/>
            <p:cNvSpPr>
              <a:spLocks noChangeArrowheads="1"/>
            </p:cNvSpPr>
            <p:nvPr/>
          </p:nvSpPr>
          <p:spPr bwMode="auto">
            <a:xfrm>
              <a:off x="2256" y="3216"/>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ptr1:</a:t>
              </a:r>
            </a:p>
          </p:txBody>
        </p:sp>
        <p:sp>
          <p:nvSpPr>
            <p:cNvPr id="12" name="Text Box 8"/>
            <p:cNvSpPr txBox="1">
              <a:spLocks noChangeArrowheads="1"/>
            </p:cNvSpPr>
            <p:nvPr/>
          </p:nvSpPr>
          <p:spPr bwMode="auto">
            <a:xfrm>
              <a:off x="1586" y="3823"/>
              <a:ext cx="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a:latin typeface="Tahoma" pitchFamily="34" charset="0"/>
                </a:rPr>
                <a:t>0x1000</a:t>
              </a:r>
            </a:p>
          </p:txBody>
        </p:sp>
        <p:sp>
          <p:nvSpPr>
            <p:cNvPr id="13" name="Text Box 9"/>
            <p:cNvSpPr txBox="1">
              <a:spLocks noChangeArrowheads="1"/>
            </p:cNvSpPr>
            <p:nvPr/>
          </p:nvSpPr>
          <p:spPr bwMode="auto">
            <a:xfrm>
              <a:off x="1586" y="3535"/>
              <a:ext cx="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a:latin typeface="Tahoma" pitchFamily="34" charset="0"/>
                </a:rPr>
                <a:t>0x1004</a:t>
              </a:r>
            </a:p>
          </p:txBody>
        </p:sp>
        <p:sp>
          <p:nvSpPr>
            <p:cNvPr id="14" name="Text Box 10"/>
            <p:cNvSpPr txBox="1">
              <a:spLocks noChangeArrowheads="1"/>
            </p:cNvSpPr>
            <p:nvPr/>
          </p:nvSpPr>
          <p:spPr bwMode="auto">
            <a:xfrm>
              <a:off x="1586" y="3247"/>
              <a:ext cx="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a:latin typeface="Tahoma" pitchFamily="34" charset="0"/>
                </a:rPr>
                <a:t>0x1008</a:t>
              </a:r>
            </a:p>
          </p:txBody>
        </p:sp>
        <p:sp>
          <p:nvSpPr>
            <p:cNvPr id="15" name="Rectangle 11"/>
            <p:cNvSpPr>
              <a:spLocks noChangeArrowheads="1"/>
            </p:cNvSpPr>
            <p:nvPr/>
          </p:nvSpPr>
          <p:spPr bwMode="auto">
            <a:xfrm>
              <a:off x="2256" y="2928"/>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a:t>
              </a:r>
            </a:p>
          </p:txBody>
        </p:sp>
        <p:sp>
          <p:nvSpPr>
            <p:cNvPr id="16" name="Rectangle 12"/>
            <p:cNvSpPr>
              <a:spLocks noChangeArrowheads="1"/>
            </p:cNvSpPr>
            <p:nvPr/>
          </p:nvSpPr>
          <p:spPr bwMode="auto">
            <a:xfrm>
              <a:off x="2256" y="2640"/>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ptr2:</a:t>
              </a:r>
            </a:p>
          </p:txBody>
        </p:sp>
        <p:sp>
          <p:nvSpPr>
            <p:cNvPr id="17" name="Rectangle 13"/>
            <p:cNvSpPr>
              <a:spLocks noChangeArrowheads="1"/>
            </p:cNvSpPr>
            <p:nvPr/>
          </p:nvSpPr>
          <p:spPr bwMode="auto">
            <a:xfrm>
              <a:off x="2256" y="2352"/>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a:t>
              </a:r>
            </a:p>
          </p:txBody>
        </p:sp>
        <p:sp>
          <p:nvSpPr>
            <p:cNvPr id="18" name="Text Box 14"/>
            <p:cNvSpPr txBox="1">
              <a:spLocks noChangeArrowheads="1"/>
            </p:cNvSpPr>
            <p:nvPr/>
          </p:nvSpPr>
          <p:spPr bwMode="auto">
            <a:xfrm>
              <a:off x="1583" y="2959"/>
              <a:ext cx="5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a:latin typeface="Tahoma" pitchFamily="34" charset="0"/>
                </a:rPr>
                <a:t>0x100C</a:t>
              </a:r>
            </a:p>
          </p:txBody>
        </p:sp>
        <p:sp>
          <p:nvSpPr>
            <p:cNvPr id="19" name="Text Box 15"/>
            <p:cNvSpPr txBox="1">
              <a:spLocks noChangeArrowheads="1"/>
            </p:cNvSpPr>
            <p:nvPr/>
          </p:nvSpPr>
          <p:spPr bwMode="auto">
            <a:xfrm>
              <a:off x="1586" y="2671"/>
              <a:ext cx="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a:latin typeface="Tahoma" pitchFamily="34" charset="0"/>
                </a:rPr>
                <a:t>0x1010</a:t>
              </a:r>
            </a:p>
          </p:txBody>
        </p:sp>
        <p:sp>
          <p:nvSpPr>
            <p:cNvPr id="20" name="Text Box 16"/>
            <p:cNvSpPr txBox="1">
              <a:spLocks noChangeArrowheads="1"/>
            </p:cNvSpPr>
            <p:nvPr/>
          </p:nvSpPr>
          <p:spPr bwMode="auto">
            <a:xfrm>
              <a:off x="1586" y="2383"/>
              <a:ext cx="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a:latin typeface="Tahoma" pitchFamily="34" charset="0"/>
                </a:rPr>
                <a:t>0x1014</a:t>
              </a:r>
            </a:p>
          </p:txBody>
        </p:sp>
      </p:grpSp>
      <p:sp>
        <p:nvSpPr>
          <p:cNvPr id="21" name="Text Box 17"/>
          <p:cNvSpPr txBox="1">
            <a:spLocks noChangeArrowheads="1"/>
          </p:cNvSpPr>
          <p:nvPr/>
        </p:nvSpPr>
        <p:spPr bwMode="auto">
          <a:xfrm>
            <a:off x="6140450" y="46894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latin typeface="Courier New" pitchFamily="49" charset="0"/>
              </a:rPr>
              <a:t>1</a:t>
            </a:r>
          </a:p>
        </p:txBody>
      </p:sp>
      <p:sp>
        <p:nvSpPr>
          <p:cNvPr id="22" name="Text Box 18"/>
          <p:cNvSpPr txBox="1">
            <a:spLocks noChangeArrowheads="1"/>
          </p:cNvSpPr>
          <p:nvPr/>
        </p:nvSpPr>
        <p:spPr bwMode="auto">
          <a:xfrm>
            <a:off x="6140450" y="42322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latin typeface="Courier New" pitchFamily="49" charset="0"/>
              </a:rPr>
              <a:t>2</a:t>
            </a:r>
          </a:p>
        </p:txBody>
      </p:sp>
      <p:sp>
        <p:nvSpPr>
          <p:cNvPr id="23" name="Text Box 19"/>
          <p:cNvSpPr txBox="1">
            <a:spLocks noChangeArrowheads="1"/>
          </p:cNvSpPr>
          <p:nvPr/>
        </p:nvSpPr>
        <p:spPr bwMode="auto">
          <a:xfrm>
            <a:off x="5791200" y="3352800"/>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latin typeface="Courier New" pitchFamily="49" charset="0"/>
              </a:rPr>
              <a:t>0x1000</a:t>
            </a:r>
          </a:p>
        </p:txBody>
      </p:sp>
      <p:sp>
        <p:nvSpPr>
          <p:cNvPr id="24" name="Freeform 20"/>
          <p:cNvSpPr>
            <a:spLocks/>
          </p:cNvSpPr>
          <p:nvPr/>
        </p:nvSpPr>
        <p:spPr bwMode="auto">
          <a:xfrm>
            <a:off x="7543800" y="3429000"/>
            <a:ext cx="676275" cy="1346200"/>
          </a:xfrm>
          <a:custGeom>
            <a:avLst/>
            <a:gdLst>
              <a:gd name="T0" fmla="*/ 0 w 389"/>
              <a:gd name="T1" fmla="*/ 98210 h 562"/>
              <a:gd name="T2" fmla="*/ 573704 w 389"/>
              <a:gd name="T3" fmla="*/ 174862 h 562"/>
              <a:gd name="T4" fmla="*/ 596304 w 389"/>
              <a:gd name="T5" fmla="*/ 1152175 h 562"/>
              <a:gd name="T6" fmla="*/ 90402 w 389"/>
              <a:gd name="T7" fmla="*/ 1339014 h 562"/>
              <a:gd name="T8" fmla="*/ 0 60000 65536"/>
              <a:gd name="T9" fmla="*/ 0 60000 65536"/>
              <a:gd name="T10" fmla="*/ 0 60000 65536"/>
              <a:gd name="T11" fmla="*/ 0 60000 65536"/>
              <a:gd name="T12" fmla="*/ 0 w 389"/>
              <a:gd name="T13" fmla="*/ 0 h 562"/>
              <a:gd name="T14" fmla="*/ 389 w 389"/>
              <a:gd name="T15" fmla="*/ 562 h 562"/>
            </a:gdLst>
            <a:ahLst/>
            <a:cxnLst>
              <a:cxn ang="T8">
                <a:pos x="T0" y="T1"/>
              </a:cxn>
              <a:cxn ang="T9">
                <a:pos x="T2" y="T3"/>
              </a:cxn>
              <a:cxn ang="T10">
                <a:pos x="T4" y="T5"/>
              </a:cxn>
              <a:cxn ang="T11">
                <a:pos x="T6" y="T7"/>
              </a:cxn>
            </a:cxnLst>
            <a:rect l="T12" t="T13" r="T14" b="T15"/>
            <a:pathLst>
              <a:path w="389" h="562">
                <a:moveTo>
                  <a:pt x="0" y="41"/>
                </a:moveTo>
                <a:cubicBezTo>
                  <a:pt x="54" y="46"/>
                  <a:pt x="273" y="0"/>
                  <a:pt x="330" y="73"/>
                </a:cubicBezTo>
                <a:cubicBezTo>
                  <a:pt x="387" y="146"/>
                  <a:pt x="389" y="400"/>
                  <a:pt x="343" y="481"/>
                </a:cubicBezTo>
                <a:cubicBezTo>
                  <a:pt x="297" y="562"/>
                  <a:pt x="112" y="543"/>
                  <a:pt x="52" y="559"/>
                </a:cubicBezTo>
              </a:path>
            </a:pathLst>
          </a:custGeom>
          <a:noFill/>
          <a:ln w="28575"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Text Box 21"/>
          <p:cNvSpPr txBox="1">
            <a:spLocks noChangeArrowheads="1"/>
          </p:cNvSpPr>
          <p:nvPr/>
        </p:nvSpPr>
        <p:spPr bwMode="auto">
          <a:xfrm>
            <a:off x="5791200" y="2438400"/>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latin typeface="Courier New" pitchFamily="49" charset="0"/>
              </a:rPr>
              <a:t>0x1000</a:t>
            </a:r>
          </a:p>
        </p:txBody>
      </p:sp>
      <p:sp>
        <p:nvSpPr>
          <p:cNvPr id="26" name="Freeform 22"/>
          <p:cNvSpPr>
            <a:spLocks/>
          </p:cNvSpPr>
          <p:nvPr/>
        </p:nvSpPr>
        <p:spPr bwMode="auto">
          <a:xfrm>
            <a:off x="7467600" y="2514600"/>
            <a:ext cx="933450" cy="2590800"/>
          </a:xfrm>
          <a:custGeom>
            <a:avLst/>
            <a:gdLst>
              <a:gd name="T0" fmla="*/ 0 w 540"/>
              <a:gd name="T1" fmla="*/ 95005 h 1009"/>
              <a:gd name="T2" fmla="*/ 681073 w 540"/>
              <a:gd name="T3" fmla="*/ 179738 h 1009"/>
              <a:gd name="T4" fmla="*/ 928264 w 540"/>
              <a:gd name="T5" fmla="*/ 1176002 h 1009"/>
              <a:gd name="T6" fmla="*/ 715645 w 540"/>
              <a:gd name="T7" fmla="*/ 2372546 h 1009"/>
              <a:gd name="T8" fmla="*/ 110631 w 540"/>
              <a:gd name="T9" fmla="*/ 2488092 h 1009"/>
              <a:gd name="T10" fmla="*/ 0 60000 65536"/>
              <a:gd name="T11" fmla="*/ 0 60000 65536"/>
              <a:gd name="T12" fmla="*/ 0 60000 65536"/>
              <a:gd name="T13" fmla="*/ 0 60000 65536"/>
              <a:gd name="T14" fmla="*/ 0 60000 65536"/>
              <a:gd name="T15" fmla="*/ 0 w 540"/>
              <a:gd name="T16" fmla="*/ 0 h 1009"/>
              <a:gd name="T17" fmla="*/ 540 w 540"/>
              <a:gd name="T18" fmla="*/ 1009 h 1009"/>
            </a:gdLst>
            <a:ahLst/>
            <a:cxnLst>
              <a:cxn ang="T10">
                <a:pos x="T0" y="T1"/>
              </a:cxn>
              <a:cxn ang="T11">
                <a:pos x="T2" y="T3"/>
              </a:cxn>
              <a:cxn ang="T12">
                <a:pos x="T4" y="T5"/>
              </a:cxn>
              <a:cxn ang="T13">
                <a:pos x="T6" y="T7"/>
              </a:cxn>
              <a:cxn ang="T14">
                <a:pos x="T8" y="T9"/>
              </a:cxn>
            </a:cxnLst>
            <a:rect l="T15" t="T16" r="T17" b="T18"/>
            <a:pathLst>
              <a:path w="540" h="1009">
                <a:moveTo>
                  <a:pt x="0" y="37"/>
                </a:moveTo>
                <a:cubicBezTo>
                  <a:pt x="65" y="42"/>
                  <a:pt x="305" y="0"/>
                  <a:pt x="394" y="70"/>
                </a:cubicBezTo>
                <a:cubicBezTo>
                  <a:pt x="483" y="140"/>
                  <a:pt x="534" y="316"/>
                  <a:pt x="537" y="458"/>
                </a:cubicBezTo>
                <a:cubicBezTo>
                  <a:pt x="540" y="600"/>
                  <a:pt x="493" y="839"/>
                  <a:pt x="414" y="924"/>
                </a:cubicBezTo>
                <a:cubicBezTo>
                  <a:pt x="335" y="1009"/>
                  <a:pt x="137" y="960"/>
                  <a:pt x="64" y="969"/>
                </a:cubicBezTo>
              </a:path>
            </a:pathLst>
          </a:custGeom>
          <a:noFill/>
          <a:ln w="28575"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Text Box 23"/>
          <p:cNvSpPr txBox="1">
            <a:spLocks noChangeArrowheads="1"/>
          </p:cNvSpPr>
          <p:nvPr/>
        </p:nvSpPr>
        <p:spPr bwMode="auto">
          <a:xfrm>
            <a:off x="6134100" y="46894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latin typeface="Courier New" pitchFamily="49" charset="0"/>
              </a:rPr>
              <a:t>3</a:t>
            </a:r>
          </a:p>
        </p:txBody>
      </p:sp>
      <p:sp>
        <p:nvSpPr>
          <p:cNvPr id="28" name="Text Box 24"/>
          <p:cNvSpPr txBox="1">
            <a:spLocks noChangeArrowheads="1"/>
          </p:cNvSpPr>
          <p:nvPr/>
        </p:nvSpPr>
        <p:spPr bwMode="auto">
          <a:xfrm>
            <a:off x="6140450" y="42386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latin typeface="Courier New" pitchFamily="49" charset="0"/>
              </a:rPr>
              <a:t>3</a:t>
            </a:r>
          </a:p>
        </p:txBody>
      </p:sp>
    </p:spTree>
    <p:extLst>
      <p:ext uri="{BB962C8B-B14F-4D97-AF65-F5344CB8AC3E}">
        <p14:creationId xmlns:p14="http://schemas.microsoft.com/office/powerpoint/2010/main" val="202193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7" nodeType="clickEffect">
                                  <p:stCondLst>
                                    <p:cond delay="0"/>
                                  </p:stCondLst>
                                  <p:endCondLst>
                                    <p:cond evt="onNext" delay="0">
                                      <p:tgtEl>
                                        <p:sldTgt/>
                                      </p:tgtEl>
                                    </p:cond>
                                  </p:endCondLst>
                                  <p:childTnLst>
                                    <p:set>
                                      <p:cBhvr override="childStyle">
                                        <p:cTn id="6" dur="indefinite"/>
                                        <p:tgtEl>
                                          <p:spTgt spid="7">
                                            <p:txEl>
                                              <p:pRg st="5" end="5"/>
                                            </p:txEl>
                                          </p:spTgt>
                                        </p:tgtEl>
                                        <p:attrNameLst>
                                          <p:attrName>style.fontStyle</p:attrName>
                                        </p:attrNameLst>
                                      </p:cBhvr>
                                      <p:to>
                                        <p:strVal val="italic"/>
                                      </p:to>
                                    </p:set>
                                    <p:set>
                                      <p:cBhvr override="childStyle">
                                        <p:cTn id="7" dur="indefinite"/>
                                        <p:tgtEl>
                                          <p:spTgt spid="7">
                                            <p:txEl>
                                              <p:pRg st="5" end="5"/>
                                            </p:txEl>
                                          </p:spTgt>
                                        </p:tgtEl>
                                        <p:attrNameLst>
                                          <p:attrName>style.fontWeight</p:attrName>
                                        </p:attrNameLst>
                                      </p:cBhvr>
                                      <p:to>
                                        <p:strVal val="bold"/>
                                      </p:to>
                                    </p:set>
                                    <p:set>
                                      <p:cBhvr override="childStyle">
                                        <p:cTn id="8" dur="indefinite"/>
                                        <p:tgtEl>
                                          <p:spTgt spid="7">
                                            <p:txEl>
                                              <p:pRg st="5" end="5"/>
                                            </p:txEl>
                                          </p:spTgt>
                                        </p:tgtEl>
                                        <p:attrNameLst>
                                          <p:attrName>style.textDecorationUnderline</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mph" presetSubtype="7" nodeType="clickEffect">
                                  <p:stCondLst>
                                    <p:cond delay="0"/>
                                  </p:stCondLst>
                                  <p:endCondLst>
                                    <p:cond evt="onNext" delay="0">
                                      <p:tgtEl>
                                        <p:sldTgt/>
                                      </p:tgtEl>
                                    </p:cond>
                                  </p:endCondLst>
                                  <p:childTnLst>
                                    <p:set>
                                      <p:cBhvr override="childStyle">
                                        <p:cTn id="14" dur="indefinite"/>
                                        <p:tgtEl>
                                          <p:spTgt spid="7">
                                            <p:txEl>
                                              <p:pRg st="6" end="6"/>
                                            </p:txEl>
                                          </p:spTgt>
                                        </p:tgtEl>
                                        <p:attrNameLst>
                                          <p:attrName>style.fontStyle</p:attrName>
                                        </p:attrNameLst>
                                      </p:cBhvr>
                                      <p:to>
                                        <p:strVal val="italic"/>
                                      </p:to>
                                    </p:set>
                                    <p:set>
                                      <p:cBhvr override="childStyle">
                                        <p:cTn id="15" dur="indefinite"/>
                                        <p:tgtEl>
                                          <p:spTgt spid="7">
                                            <p:txEl>
                                              <p:pRg st="6" end="6"/>
                                            </p:txEl>
                                          </p:spTgt>
                                        </p:tgtEl>
                                        <p:attrNameLst>
                                          <p:attrName>style.fontWeight</p:attrName>
                                        </p:attrNameLst>
                                      </p:cBhvr>
                                      <p:to>
                                        <p:strVal val="bold"/>
                                      </p:to>
                                    </p:set>
                                    <p:set>
                                      <p:cBhvr override="childStyle">
                                        <p:cTn id="16" dur="indefinite"/>
                                        <p:tgtEl>
                                          <p:spTgt spid="7">
                                            <p:txEl>
                                              <p:pRg st="6" end="6"/>
                                            </p:txEl>
                                          </p:spTgt>
                                        </p:tgtEl>
                                        <p:attrNameLst>
                                          <p:attrName>style.textDecorationUnderline</p:attrName>
                                        </p:attrNameLst>
                                      </p:cBhvr>
                                      <p:to>
                                        <p:strVal val="tru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mph" presetSubtype="7" nodeType="clickEffect">
                                  <p:stCondLst>
                                    <p:cond delay="0"/>
                                  </p:stCondLst>
                                  <p:endCondLst>
                                    <p:cond evt="onNext" delay="0">
                                      <p:tgtEl>
                                        <p:sldTgt/>
                                      </p:tgtEl>
                                    </p:cond>
                                  </p:endCondLst>
                                  <p:childTnLst>
                                    <p:set>
                                      <p:cBhvr override="childStyle">
                                        <p:cTn id="22" dur="indefinite"/>
                                        <p:tgtEl>
                                          <p:spTgt spid="7">
                                            <p:txEl>
                                              <p:pRg st="8" end="8"/>
                                            </p:txEl>
                                          </p:spTgt>
                                        </p:tgtEl>
                                        <p:attrNameLst>
                                          <p:attrName>style.fontStyle</p:attrName>
                                        </p:attrNameLst>
                                      </p:cBhvr>
                                      <p:to>
                                        <p:strVal val="italic"/>
                                      </p:to>
                                    </p:set>
                                    <p:set>
                                      <p:cBhvr override="childStyle">
                                        <p:cTn id="23" dur="indefinite"/>
                                        <p:tgtEl>
                                          <p:spTgt spid="7">
                                            <p:txEl>
                                              <p:pRg st="8" end="8"/>
                                            </p:txEl>
                                          </p:spTgt>
                                        </p:tgtEl>
                                        <p:attrNameLst>
                                          <p:attrName>style.fontWeight</p:attrName>
                                        </p:attrNameLst>
                                      </p:cBhvr>
                                      <p:to>
                                        <p:strVal val="bold"/>
                                      </p:to>
                                    </p:set>
                                    <p:set>
                                      <p:cBhvr override="childStyle">
                                        <p:cTn id="24" dur="indefinite"/>
                                        <p:tgtEl>
                                          <p:spTgt spid="7">
                                            <p:txEl>
                                              <p:pRg st="8" end="8"/>
                                            </p:txEl>
                                          </p:spTgt>
                                        </p:tgtEl>
                                        <p:attrNameLst>
                                          <p:attrName>style.textDecorationUnderline</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 presetClass="emph" presetSubtype="7" nodeType="clickEffect">
                                  <p:stCondLst>
                                    <p:cond delay="0"/>
                                  </p:stCondLst>
                                  <p:endCondLst>
                                    <p:cond evt="onNext" delay="0">
                                      <p:tgtEl>
                                        <p:sldTgt/>
                                      </p:tgtEl>
                                    </p:cond>
                                  </p:endCondLst>
                                  <p:childTnLst>
                                    <p:set>
                                      <p:cBhvr override="childStyle">
                                        <p:cTn id="32" dur="indefinite"/>
                                        <p:tgtEl>
                                          <p:spTgt spid="7">
                                            <p:txEl>
                                              <p:pRg st="9" end="9"/>
                                            </p:txEl>
                                          </p:spTgt>
                                        </p:tgtEl>
                                        <p:attrNameLst>
                                          <p:attrName>style.fontStyle</p:attrName>
                                        </p:attrNameLst>
                                      </p:cBhvr>
                                      <p:to>
                                        <p:strVal val="italic"/>
                                      </p:to>
                                    </p:set>
                                    <p:set>
                                      <p:cBhvr override="childStyle">
                                        <p:cTn id="33" dur="indefinite"/>
                                        <p:tgtEl>
                                          <p:spTgt spid="7">
                                            <p:txEl>
                                              <p:pRg st="9" end="9"/>
                                            </p:txEl>
                                          </p:spTgt>
                                        </p:tgtEl>
                                        <p:attrNameLst>
                                          <p:attrName>style.fontWeight</p:attrName>
                                        </p:attrNameLst>
                                      </p:cBhvr>
                                      <p:to>
                                        <p:strVal val="bold"/>
                                      </p:to>
                                    </p:set>
                                    <p:set>
                                      <p:cBhvr override="childStyle">
                                        <p:cTn id="34" dur="indefinite"/>
                                        <p:tgtEl>
                                          <p:spTgt spid="7">
                                            <p:txEl>
                                              <p:pRg st="9" end="9"/>
                                            </p:txEl>
                                          </p:spTgt>
                                        </p:tgtEl>
                                        <p:attrNameLst>
                                          <p:attrName>style.textDecorationUnderline</p:attrName>
                                        </p:attrNameLst>
                                      </p:cBhvr>
                                      <p:to>
                                        <p:strVal val="tru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 presetClass="emph" presetSubtype="7" nodeType="clickEffect">
                                  <p:stCondLst>
                                    <p:cond delay="0"/>
                                  </p:stCondLst>
                                  <p:endCondLst>
                                    <p:cond evt="onNext" delay="0">
                                      <p:tgtEl>
                                        <p:sldTgt/>
                                      </p:tgtEl>
                                    </p:cond>
                                  </p:endCondLst>
                                  <p:childTnLst>
                                    <p:set>
                                      <p:cBhvr override="childStyle">
                                        <p:cTn id="42" dur="indefinite"/>
                                        <p:tgtEl>
                                          <p:spTgt spid="7">
                                            <p:txEl>
                                              <p:pRg st="11" end="11"/>
                                            </p:txEl>
                                          </p:spTgt>
                                        </p:tgtEl>
                                        <p:attrNameLst>
                                          <p:attrName>style.fontStyle</p:attrName>
                                        </p:attrNameLst>
                                      </p:cBhvr>
                                      <p:to>
                                        <p:strVal val="italic"/>
                                      </p:to>
                                    </p:set>
                                    <p:set>
                                      <p:cBhvr override="childStyle">
                                        <p:cTn id="43" dur="indefinite"/>
                                        <p:tgtEl>
                                          <p:spTgt spid="7">
                                            <p:txEl>
                                              <p:pRg st="11" end="11"/>
                                            </p:txEl>
                                          </p:spTgt>
                                        </p:tgtEl>
                                        <p:attrNameLst>
                                          <p:attrName>style.fontWeight</p:attrName>
                                        </p:attrNameLst>
                                      </p:cBhvr>
                                      <p:to>
                                        <p:strVal val="bold"/>
                                      </p:to>
                                    </p:set>
                                    <p:set>
                                      <p:cBhvr override="childStyle">
                                        <p:cTn id="44" dur="indefinite"/>
                                        <p:tgtEl>
                                          <p:spTgt spid="7">
                                            <p:txEl>
                                              <p:pRg st="11" end="11"/>
                                            </p:txEl>
                                          </p:spTgt>
                                        </p:tgtEl>
                                        <p:attrNameLst>
                                          <p:attrName>style.textDecorationUnderline</p:attrName>
                                        </p:attrNameLst>
                                      </p:cBhvr>
                                      <p:to>
                                        <p:strVal val="true"/>
                                      </p:to>
                                    </p:set>
                                  </p:childTnLst>
                                </p:cTn>
                              </p:par>
                              <p:par>
                                <p:cTn id="45" presetID="1" presetClass="exit" presetSubtype="0" fill="hold" grpId="1"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5" presetClass="emph" presetSubtype="7" nodeType="clickEffect">
                                  <p:stCondLst>
                                    <p:cond delay="0"/>
                                  </p:stCondLst>
                                  <p:endCondLst>
                                    <p:cond evt="onNext" delay="0">
                                      <p:tgtEl>
                                        <p:sldTgt/>
                                      </p:tgtEl>
                                    </p:cond>
                                  </p:endCondLst>
                                  <p:childTnLst>
                                    <p:set>
                                      <p:cBhvr override="childStyle">
                                        <p:cTn id="52" dur="indefinite"/>
                                        <p:tgtEl>
                                          <p:spTgt spid="7">
                                            <p:txEl>
                                              <p:pRg st="12" end="12"/>
                                            </p:txEl>
                                          </p:spTgt>
                                        </p:tgtEl>
                                        <p:attrNameLst>
                                          <p:attrName>style.fontStyle</p:attrName>
                                        </p:attrNameLst>
                                      </p:cBhvr>
                                      <p:to>
                                        <p:strVal val="italic"/>
                                      </p:to>
                                    </p:set>
                                    <p:set>
                                      <p:cBhvr override="childStyle">
                                        <p:cTn id="53" dur="indefinite"/>
                                        <p:tgtEl>
                                          <p:spTgt spid="7">
                                            <p:txEl>
                                              <p:pRg st="12" end="12"/>
                                            </p:txEl>
                                          </p:spTgt>
                                        </p:tgtEl>
                                        <p:attrNameLst>
                                          <p:attrName>style.fontWeight</p:attrName>
                                        </p:attrNameLst>
                                      </p:cBhvr>
                                      <p:to>
                                        <p:strVal val="bold"/>
                                      </p:to>
                                    </p:set>
                                    <p:set>
                                      <p:cBhvr override="childStyle">
                                        <p:cTn id="54" dur="indefinite"/>
                                        <p:tgtEl>
                                          <p:spTgt spid="7">
                                            <p:txEl>
                                              <p:pRg st="12" end="12"/>
                                            </p:txEl>
                                          </p:spTgt>
                                        </p:tgtEl>
                                        <p:attrNameLst>
                                          <p:attrName>style.textDecorationUnderline</p:attrName>
                                        </p:attrNameLst>
                                      </p:cBhvr>
                                      <p:to>
                                        <p:strVal val="true"/>
                                      </p:to>
                                    </p:set>
                                  </p:childTnLst>
                                </p:cTn>
                              </p:par>
                              <p:par>
                                <p:cTn id="55" presetID="1" presetClass="exit"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4" grpId="0" animBg="1"/>
      <p:bldP spid="25" grpId="0"/>
      <p:bldP spid="26" grpId="0" animBg="1"/>
      <p:bldP spid="27" grpId="0"/>
      <p:bldP spid="2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10510" y="228600"/>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US"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Arithmetic and Logical Operations on Pointers</a:t>
            </a: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A pointer may be incremented (++) or decremented (--).</a:t>
            </a:r>
          </a:p>
          <a:p>
            <a:r>
              <a:rPr lang="en-US" sz="2400" dirty="0" smtClean="0"/>
              <a:t>An integer may be added to a pointer (+ or +=).	</a:t>
            </a:r>
          </a:p>
          <a:p>
            <a:r>
              <a:rPr lang="en-US" sz="2400" dirty="0" smtClean="0"/>
              <a:t>An integer may be subtracted from a pointer (- or -=).</a:t>
            </a:r>
          </a:p>
          <a:p>
            <a:r>
              <a:rPr lang="en-US" sz="2400" dirty="0" smtClean="0"/>
              <a:t>One pointer may be subtracted from another. The result is equal to the difference between the pointers values divided by data type size.</a:t>
            </a:r>
          </a:p>
          <a:p>
            <a:pPr>
              <a:buFontTx/>
              <a:buNone/>
            </a:pPr>
            <a:endParaRPr lang="en-US" sz="2400" dirty="0"/>
          </a:p>
        </p:txBody>
      </p:sp>
    </p:spTree>
    <p:extLst>
      <p:ext uri="{BB962C8B-B14F-4D97-AF65-F5344CB8AC3E}">
        <p14:creationId xmlns:p14="http://schemas.microsoft.com/office/powerpoint/2010/main" val="32150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304800"/>
            <a:ext cx="88201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operations example</a:t>
            </a:r>
          </a:p>
        </p:txBody>
      </p:sp>
      <p:grpSp>
        <p:nvGrpSpPr>
          <p:cNvPr id="8" name="Group 4"/>
          <p:cNvGrpSpPr>
            <a:grpSpLocks/>
          </p:cNvGrpSpPr>
          <p:nvPr/>
        </p:nvGrpSpPr>
        <p:grpSpPr bwMode="auto">
          <a:xfrm>
            <a:off x="610005" y="1451182"/>
            <a:ext cx="7829550" cy="1937943"/>
            <a:chOff x="816" y="1872"/>
            <a:chExt cx="4127" cy="856"/>
          </a:xfrm>
        </p:grpSpPr>
        <p:sp>
          <p:nvSpPr>
            <p:cNvPr id="9" name="Text Box 5"/>
            <p:cNvSpPr txBox="1">
              <a:spLocks noChangeArrowheads="1"/>
            </p:cNvSpPr>
            <p:nvPr/>
          </p:nvSpPr>
          <p:spPr bwMode="auto">
            <a:xfrm>
              <a:off x="816" y="1872"/>
              <a:ext cx="1053" cy="8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dirty="0">
                  <a:latin typeface="+mn-lt"/>
                </a:rPr>
                <a:t>char   *p;</a:t>
              </a:r>
            </a:p>
            <a:p>
              <a:pPr eaLnBrk="1" hangingPunct="1"/>
              <a:r>
                <a:rPr lang="en-US" sz="2000" b="1" dirty="0">
                  <a:latin typeface="+mn-lt"/>
                </a:rPr>
                <a:t>char    a;</a:t>
              </a:r>
            </a:p>
            <a:p>
              <a:pPr eaLnBrk="1" hangingPunct="1"/>
              <a:r>
                <a:rPr lang="en-US" sz="2000" b="1" dirty="0">
                  <a:latin typeface="+mn-lt"/>
                </a:rPr>
                <a:t>char    b;</a:t>
              </a:r>
            </a:p>
            <a:p>
              <a:pPr eaLnBrk="1" hangingPunct="1"/>
              <a:endParaRPr lang="en-US" sz="2000" b="1" dirty="0">
                <a:latin typeface="+mn-lt"/>
              </a:endParaRPr>
            </a:p>
            <a:p>
              <a:pPr eaLnBrk="1" hangingPunct="1"/>
              <a:r>
                <a:rPr lang="en-US" sz="2000" b="1" dirty="0">
                  <a:latin typeface="+mn-lt"/>
                </a:rPr>
                <a:t>p = &amp;a;</a:t>
              </a:r>
            </a:p>
            <a:p>
              <a:pPr eaLnBrk="1" hangingPunct="1"/>
              <a:r>
                <a:rPr lang="en-US" sz="2000" b="1" dirty="0">
                  <a:latin typeface="+mn-lt"/>
                </a:rPr>
                <a:t>p += 1;</a:t>
              </a:r>
            </a:p>
          </p:txBody>
        </p:sp>
        <p:sp>
          <p:nvSpPr>
            <p:cNvPr id="10" name="Text Box 6"/>
            <p:cNvSpPr txBox="1">
              <a:spLocks noChangeArrowheads="1"/>
            </p:cNvSpPr>
            <p:nvPr/>
          </p:nvSpPr>
          <p:spPr bwMode="auto">
            <a:xfrm>
              <a:off x="3869" y="1872"/>
              <a:ext cx="1074" cy="8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dirty="0">
                  <a:latin typeface="+mn-lt"/>
                </a:rPr>
                <a:t>int   *p;</a:t>
              </a:r>
            </a:p>
            <a:p>
              <a:pPr eaLnBrk="1" hangingPunct="1"/>
              <a:r>
                <a:rPr lang="en-US" sz="2000" b="1" dirty="0">
                  <a:latin typeface="+mn-lt"/>
                </a:rPr>
                <a:t>int    a;</a:t>
              </a:r>
            </a:p>
            <a:p>
              <a:pPr eaLnBrk="1" hangingPunct="1"/>
              <a:r>
                <a:rPr lang="en-US" sz="2000" b="1" dirty="0">
                  <a:latin typeface="+mn-lt"/>
                </a:rPr>
                <a:t>int    b;</a:t>
              </a:r>
            </a:p>
            <a:p>
              <a:pPr eaLnBrk="1" hangingPunct="1"/>
              <a:endParaRPr lang="en-US" sz="2000" b="1" dirty="0">
                <a:latin typeface="+mn-lt"/>
              </a:endParaRPr>
            </a:p>
            <a:p>
              <a:pPr eaLnBrk="1" hangingPunct="1"/>
              <a:r>
                <a:rPr lang="en-US" sz="2000" b="1" dirty="0">
                  <a:latin typeface="+mn-lt"/>
                </a:rPr>
                <a:t>p = &amp;a;</a:t>
              </a:r>
            </a:p>
            <a:p>
              <a:pPr eaLnBrk="1" hangingPunct="1"/>
              <a:r>
                <a:rPr lang="en-US" sz="2000" b="1" dirty="0">
                  <a:latin typeface="+mn-lt"/>
                </a:rPr>
                <a:t>p += 1;</a:t>
              </a:r>
            </a:p>
          </p:txBody>
        </p:sp>
      </p:grpSp>
      <p:sp>
        <p:nvSpPr>
          <p:cNvPr id="11" name="Text Box 7"/>
          <p:cNvSpPr txBox="1">
            <a:spLocks noChangeArrowheads="1"/>
          </p:cNvSpPr>
          <p:nvPr/>
        </p:nvSpPr>
        <p:spPr bwMode="auto">
          <a:xfrm>
            <a:off x="2468968" y="3051389"/>
            <a:ext cx="37798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b="1" dirty="0">
                <a:latin typeface="+mn-lt"/>
              </a:rPr>
              <a:t>In each, p now points to b</a:t>
            </a:r>
          </a:p>
          <a:p>
            <a:pPr algn="ctr" eaLnBrk="1" hangingPunct="1"/>
            <a:r>
              <a:rPr lang="en-US" sz="2000" b="1" dirty="0">
                <a:latin typeface="+mn-lt"/>
              </a:rPr>
              <a:t>(Assuming compiler doesn’t reorder variables in memory)</a:t>
            </a:r>
          </a:p>
        </p:txBody>
      </p:sp>
      <p:sp>
        <p:nvSpPr>
          <p:cNvPr id="12" name="Line 8"/>
          <p:cNvSpPr>
            <a:spLocks noChangeShapeType="1"/>
          </p:cNvSpPr>
          <p:nvPr/>
        </p:nvSpPr>
        <p:spPr bwMode="auto">
          <a:xfrm flipH="1">
            <a:off x="2286405" y="3203789"/>
            <a:ext cx="471488" cy="1588"/>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9"/>
          <p:cNvSpPr>
            <a:spLocks noChangeShapeType="1"/>
          </p:cNvSpPr>
          <p:nvPr/>
        </p:nvSpPr>
        <p:spPr bwMode="auto">
          <a:xfrm>
            <a:off x="5929718" y="3203789"/>
            <a:ext cx="471487" cy="1588"/>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10"/>
          <p:cNvSpPr txBox="1">
            <a:spLocks noChangeArrowheads="1"/>
          </p:cNvSpPr>
          <p:nvPr/>
        </p:nvSpPr>
        <p:spPr bwMode="auto">
          <a:xfrm>
            <a:off x="163437" y="3872265"/>
            <a:ext cx="28908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dirty="0">
                <a:latin typeface="+mn-lt"/>
              </a:rPr>
              <a:t>Adds 1*</a:t>
            </a:r>
            <a:r>
              <a:rPr lang="en-US" sz="2000" b="1" dirty="0" err="1">
                <a:latin typeface="+mn-lt"/>
              </a:rPr>
              <a:t>sizeof</a:t>
            </a:r>
            <a:r>
              <a:rPr lang="en-US" sz="2000" b="1" dirty="0">
                <a:latin typeface="+mn-lt"/>
              </a:rPr>
              <a:t>(char) to the memory address</a:t>
            </a:r>
          </a:p>
        </p:txBody>
      </p:sp>
      <p:sp>
        <p:nvSpPr>
          <p:cNvPr id="15" name="Text Box 11"/>
          <p:cNvSpPr txBox="1">
            <a:spLocks noChangeArrowheads="1"/>
          </p:cNvSpPr>
          <p:nvPr/>
        </p:nvSpPr>
        <p:spPr bwMode="auto">
          <a:xfrm>
            <a:off x="6248805" y="3810000"/>
            <a:ext cx="28003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dirty="0">
                <a:latin typeface="+mn-lt"/>
              </a:rPr>
              <a:t>Adds 1*</a:t>
            </a:r>
            <a:r>
              <a:rPr lang="en-US" sz="2000" b="1" dirty="0" err="1">
                <a:latin typeface="+mn-lt"/>
              </a:rPr>
              <a:t>sizeof</a:t>
            </a:r>
            <a:r>
              <a:rPr lang="en-US" sz="2000" b="1" dirty="0">
                <a:latin typeface="+mn-lt"/>
              </a:rPr>
              <a:t>(int) to the memory address</a:t>
            </a:r>
          </a:p>
        </p:txBody>
      </p:sp>
      <p:sp>
        <p:nvSpPr>
          <p:cNvPr id="17" name="Rectangle 14"/>
          <p:cNvSpPr>
            <a:spLocks noChangeArrowheads="1"/>
          </p:cNvSpPr>
          <p:nvPr/>
        </p:nvSpPr>
        <p:spPr bwMode="gray">
          <a:xfrm>
            <a:off x="737005" y="4575389"/>
            <a:ext cx="8026400" cy="1047750"/>
          </a:xfrm>
          <a:prstGeom prst="rect">
            <a:avLst/>
          </a:prstGeom>
          <a:solidFill>
            <a:schemeClr val="bg1"/>
          </a:soli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lIns="108000" tIns="108000" rIns="144000" bIns="72000" anchor="ctr"/>
          <a:lstStyle/>
          <a:p>
            <a:pPr algn="ctr"/>
            <a:r>
              <a:rPr lang="en-US" sz="2400" b="1" dirty="0" smtClean="0"/>
              <a:t>Pointer arithmetic should be used </a:t>
            </a:r>
            <a:r>
              <a:rPr lang="en-US" sz="2400" b="1" u="sng" dirty="0" smtClean="0"/>
              <a:t>cautiously</a:t>
            </a:r>
            <a:endParaRPr lang="en-US" sz="2400" b="1" u="sng" dirty="0"/>
          </a:p>
        </p:txBody>
      </p:sp>
      <p:sp>
        <p:nvSpPr>
          <p:cNvPr id="18" name="Rectangle 14"/>
          <p:cNvSpPr>
            <a:spLocks noChangeArrowheads="1"/>
          </p:cNvSpPr>
          <p:nvPr/>
        </p:nvSpPr>
        <p:spPr bwMode="gray">
          <a:xfrm rot="16200000">
            <a:off x="-66271" y="4880189"/>
            <a:ext cx="1019175" cy="419100"/>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lIns="0" tIns="0" rIns="0" bIns="0" anchor="ctr"/>
          <a:lstStyle/>
          <a:p>
            <a:pPr marL="190500" indent="-190500" algn="ctr">
              <a:lnSpc>
                <a:spcPct val="90000"/>
              </a:lnSpc>
              <a:spcAft>
                <a:spcPct val="20000"/>
              </a:spcAft>
              <a:buClr>
                <a:srgbClr val="292929"/>
              </a:buClr>
              <a:buFont typeface="Wingdings" pitchFamily="2" charset="2"/>
              <a:buNone/>
            </a:pPr>
            <a:r>
              <a:rPr lang="de-DE" sz="1200" b="1">
                <a:solidFill>
                  <a:schemeClr val="bg1"/>
                </a:solidFill>
              </a:rPr>
              <a:t>Conclusion</a:t>
            </a:r>
            <a:endParaRPr lang="de-DE" sz="1200" b="1" noProof="1">
              <a:solidFill>
                <a:schemeClr val="bg1"/>
              </a:solidFill>
            </a:endParaRPr>
          </a:p>
        </p:txBody>
      </p:sp>
    </p:spTree>
    <p:extLst>
      <p:ext uri="{BB962C8B-B14F-4D97-AF65-F5344CB8AC3E}">
        <p14:creationId xmlns:p14="http://schemas.microsoft.com/office/powerpoint/2010/main" val="30657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0"/>
                            </p:stCondLst>
                            <p:childTnLst>
                              <p:par>
                                <p:cTn id="16" presetID="2" presetClass="entr" presetSubtype="2"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1+#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p:bldP spid="15" grpId="0"/>
      <p:bldP spid="17" grpId="0" animBg="1"/>
      <p:bldP spid="1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304800"/>
            <a:ext cx="88201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Pointer operations example</a:t>
            </a:r>
          </a:p>
        </p:txBody>
      </p:sp>
      <p:sp>
        <p:nvSpPr>
          <p:cNvPr id="19"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a:t>
            </a:r>
            <a:r>
              <a:rPr lang="en-US" sz="2400" dirty="0" err="1"/>
              <a:t>ptr</a:t>
            </a:r>
            <a:r>
              <a:rPr lang="en-US" sz="2400" dirty="0"/>
              <a:t>=5;//this make the contents =5 </a:t>
            </a:r>
          </a:p>
          <a:p>
            <a:r>
              <a:rPr lang="en-US" sz="2400" dirty="0" err="1"/>
              <a:t>ptr</a:t>
            </a:r>
            <a:r>
              <a:rPr lang="en-US" sz="2400" dirty="0"/>
              <a:t>++;//increment the address by the type of it 2 for integer</a:t>
            </a:r>
          </a:p>
          <a:p>
            <a:r>
              <a:rPr lang="en-US" sz="2400" dirty="0"/>
              <a:t>(*</a:t>
            </a:r>
            <a:r>
              <a:rPr lang="en-US" sz="2400" dirty="0" err="1"/>
              <a:t>ptr</a:t>
            </a:r>
            <a:r>
              <a:rPr lang="en-US" sz="2400" dirty="0"/>
              <a:t>)++; //to increment the contents by 1</a:t>
            </a:r>
          </a:p>
          <a:p>
            <a:r>
              <a:rPr lang="en-US" sz="2400" dirty="0"/>
              <a:t>*</a:t>
            </a:r>
            <a:r>
              <a:rPr lang="en-US" sz="2400" dirty="0" err="1"/>
              <a:t>ptr</a:t>
            </a:r>
            <a:r>
              <a:rPr lang="en-US" sz="2400" dirty="0"/>
              <a:t>++=====&gt;XXX </a:t>
            </a:r>
            <a:r>
              <a:rPr lang="en-US" sz="2400" dirty="0" smtClean="0"/>
              <a:t>logical error</a:t>
            </a:r>
            <a:r>
              <a:rPr lang="en-US" sz="2400" dirty="0"/>
              <a:t>:::: it takes the next </a:t>
            </a:r>
            <a:r>
              <a:rPr lang="en-US" sz="2400" dirty="0" smtClean="0"/>
              <a:t>element </a:t>
            </a:r>
            <a:endParaRPr lang="en-US" sz="2400" dirty="0"/>
          </a:p>
        </p:txBody>
      </p:sp>
    </p:spTree>
    <p:extLst>
      <p:ext uri="{BB962C8B-B14F-4D97-AF65-F5344CB8AC3E}">
        <p14:creationId xmlns:p14="http://schemas.microsoft.com/office/powerpoint/2010/main" val="293774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fade">
                                      <p:cBhvr>
                                        <p:cTn id="13" dur="500"/>
                                        <p:tgtEl>
                                          <p:spTgt spid="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xEl>
                                              <p:pRg st="3" end="3"/>
                                            </p:txEl>
                                          </p:spTgt>
                                        </p:tgtEl>
                                        <p:attrNameLst>
                                          <p:attrName>style.visibility</p:attrName>
                                        </p:attrNameLst>
                                      </p:cBhvr>
                                      <p:to>
                                        <p:strVal val="visible"/>
                                      </p:to>
                                    </p:set>
                                    <p:animEffect transition="in" filter="fade">
                                      <p:cBhvr>
                                        <p:cTn id="16"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Precedence/Associativity</a:t>
            </a:r>
            <a:endParaRPr lang="en-US" dirty="0"/>
          </a:p>
        </p:txBody>
      </p:sp>
      <p:sp>
        <p:nvSpPr>
          <p:cNvPr id="9" name="Content Placeholder 8"/>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www.embeddedFab.com</a:t>
            </a:r>
            <a:endParaRPr lang="en-US" dirty="0"/>
          </a:p>
        </p:txBody>
      </p:sp>
      <p:sp>
        <p:nvSpPr>
          <p:cNvPr id="5" name="Slide Number Placeholder 4"/>
          <p:cNvSpPr>
            <a:spLocks noGrp="1"/>
          </p:cNvSpPr>
          <p:nvPr>
            <p:ph type="sldNum" sz="quarter" idx="12"/>
          </p:nvPr>
        </p:nvSpPr>
        <p:spPr/>
        <p:txBody>
          <a:bodyPr/>
          <a:lstStyle/>
          <a:p>
            <a:fld id="{8786C6BC-55CD-4DA7-A85D-0461BDA2E211}" type="slidenum">
              <a:rPr lang="en-US" smtClean="0"/>
              <a:pPr/>
              <a:t>97</a:t>
            </a:fld>
            <a:endParaRPr lang="en-US"/>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066800"/>
            <a:ext cx="6026878" cy="4945824"/>
          </a:xfrm>
          <a:prstGeom prst="rect">
            <a:avLst/>
          </a:prstGeom>
        </p:spPr>
      </p:pic>
    </p:spTree>
    <p:extLst>
      <p:ext uri="{BB962C8B-B14F-4D97-AF65-F5344CB8AC3E}">
        <p14:creationId xmlns:p14="http://schemas.microsoft.com/office/powerpoint/2010/main" val="181854312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304800"/>
            <a:ext cx="88201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NULL pointers</a:t>
            </a:r>
          </a:p>
        </p:txBody>
      </p:sp>
      <p:sp>
        <p:nvSpPr>
          <p:cNvPr id="6" name="Content Placeholder 2"/>
          <p:cNvSpPr txBox="1">
            <a:spLocks/>
          </p:cNvSpPr>
          <p:nvPr/>
        </p:nvSpPr>
        <p:spPr>
          <a:xfrm>
            <a:off x="295275" y="1489075"/>
            <a:ext cx="8239125" cy="4313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pPr>
            <a:r>
              <a:rPr lang="en-US" sz="2400" dirty="0" smtClean="0">
                <a:solidFill>
                  <a:prstClr val="black"/>
                </a:solidFill>
              </a:rPr>
              <a:t>A </a:t>
            </a:r>
            <a:r>
              <a:rPr lang="en-US" sz="2400" dirty="0">
                <a:solidFill>
                  <a:prstClr val="black"/>
                </a:solidFill>
              </a:rPr>
              <a:t>pointer variable can have NULL (or 0) value meaning that the pointer does not point to any memory location. </a:t>
            </a:r>
          </a:p>
          <a:p>
            <a:pPr lvl="0">
              <a:lnSpc>
                <a:spcPct val="90000"/>
              </a:lnSpc>
            </a:pPr>
            <a:r>
              <a:rPr lang="en-US" sz="2400" dirty="0">
                <a:solidFill>
                  <a:prstClr val="black"/>
                </a:solidFill>
              </a:rPr>
              <a:t>Zero is the only integer value that can be assigned to a pointer</a:t>
            </a:r>
            <a:r>
              <a:rPr lang="en-US" sz="2400" dirty="0" smtClean="0">
                <a:solidFill>
                  <a:prstClr val="black"/>
                </a:solidFill>
              </a:rPr>
              <a:t>.</a:t>
            </a:r>
          </a:p>
          <a:p>
            <a:pPr>
              <a:lnSpc>
                <a:spcPct val="90000"/>
              </a:lnSpc>
            </a:pPr>
            <a:r>
              <a:rPr lang="en-US" sz="2400" dirty="0" smtClean="0"/>
              <a:t>Note</a:t>
            </a:r>
          </a:p>
          <a:p>
            <a:pPr lvl="1">
              <a:lnSpc>
                <a:spcPct val="90000"/>
              </a:lnSpc>
            </a:pPr>
            <a:r>
              <a:rPr lang="en-US" sz="2400" dirty="0" smtClean="0"/>
              <a:t>To define, include </a:t>
            </a:r>
            <a:r>
              <a:rPr lang="en-US" sz="2400" dirty="0" smtClean="0">
                <a:latin typeface="Courier New" pitchFamily="49" charset="0"/>
              </a:rPr>
              <a:t>&lt;</a:t>
            </a:r>
            <a:r>
              <a:rPr lang="en-US" sz="2400" dirty="0" err="1" smtClean="0">
                <a:latin typeface="Courier New" pitchFamily="49" charset="0"/>
              </a:rPr>
              <a:t>stdlib.h</a:t>
            </a:r>
            <a:r>
              <a:rPr lang="en-US" sz="2400" dirty="0" smtClean="0">
                <a:latin typeface="Courier New" pitchFamily="49" charset="0"/>
              </a:rPr>
              <a:t>&gt;</a:t>
            </a:r>
            <a:r>
              <a:rPr lang="en-US" sz="2400" dirty="0" smtClean="0"/>
              <a:t> or </a:t>
            </a:r>
            <a:r>
              <a:rPr lang="en-US" sz="2400" dirty="0" smtClean="0">
                <a:latin typeface="Courier New" pitchFamily="49" charset="0"/>
              </a:rPr>
              <a:t>&lt;</a:t>
            </a:r>
            <a:r>
              <a:rPr lang="en-US" sz="2400" dirty="0" err="1" smtClean="0">
                <a:latin typeface="Courier New" pitchFamily="49" charset="0"/>
              </a:rPr>
              <a:t>stdio.h</a:t>
            </a:r>
            <a:r>
              <a:rPr lang="en-US" sz="2400" dirty="0" smtClean="0">
                <a:latin typeface="Courier New" pitchFamily="49" charset="0"/>
              </a:rPr>
              <a:t>&gt;</a:t>
            </a:r>
          </a:p>
        </p:txBody>
      </p:sp>
    </p:spTree>
    <p:extLst>
      <p:ext uri="{BB962C8B-B14F-4D97-AF65-F5344CB8AC3E}">
        <p14:creationId xmlns:p14="http://schemas.microsoft.com/office/powerpoint/2010/main" val="394439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gray">
          <a:xfrm>
            <a:off x="0" y="304800"/>
            <a:ext cx="88201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1"/>
                </a:solidFill>
                <a:latin typeface="+mj-lt"/>
                <a:ea typeface="+mj-ea"/>
                <a:cs typeface="+mj-cs"/>
              </a:defRPr>
            </a:lvl1pPr>
            <a:lvl2pPr algn="l" rtl="0" eaLnBrk="0" fontAlgn="base" hangingPunct="0">
              <a:lnSpc>
                <a:spcPct val="90000"/>
              </a:lnSpc>
              <a:spcBef>
                <a:spcPct val="0"/>
              </a:spcBef>
              <a:spcAft>
                <a:spcPct val="0"/>
              </a:spcAft>
              <a:defRPr sz="2000" b="1">
                <a:solidFill>
                  <a:schemeClr val="tx1"/>
                </a:solidFill>
                <a:latin typeface="Arial" charset="0"/>
                <a:cs typeface="Arial" charset="0"/>
              </a:defRPr>
            </a:lvl2pPr>
            <a:lvl3pPr algn="l" rtl="0" eaLnBrk="0" fontAlgn="base" hangingPunct="0">
              <a:lnSpc>
                <a:spcPct val="90000"/>
              </a:lnSpc>
              <a:spcBef>
                <a:spcPct val="0"/>
              </a:spcBef>
              <a:spcAft>
                <a:spcPct val="0"/>
              </a:spcAft>
              <a:defRPr sz="2000" b="1">
                <a:solidFill>
                  <a:schemeClr val="tx1"/>
                </a:solidFill>
                <a:latin typeface="Arial" charset="0"/>
                <a:cs typeface="Arial" charset="0"/>
              </a:defRPr>
            </a:lvl3pPr>
            <a:lvl4pPr algn="l" rtl="0" eaLnBrk="0" fontAlgn="base" hangingPunct="0">
              <a:lnSpc>
                <a:spcPct val="90000"/>
              </a:lnSpc>
              <a:spcBef>
                <a:spcPct val="0"/>
              </a:spcBef>
              <a:spcAft>
                <a:spcPct val="0"/>
              </a:spcAft>
              <a:defRPr sz="2000" b="1">
                <a:solidFill>
                  <a:schemeClr val="tx1"/>
                </a:solidFill>
                <a:latin typeface="Arial" charset="0"/>
                <a:cs typeface="Arial" charset="0"/>
              </a:defRPr>
            </a:lvl4pPr>
            <a:lvl5pPr algn="l" rtl="0" eaLnBrk="0" fontAlgn="base" hangingPunct="0">
              <a:lnSpc>
                <a:spcPct val="90000"/>
              </a:lnSpc>
              <a:spcBef>
                <a:spcPct val="0"/>
              </a:spcBef>
              <a:spcAft>
                <a:spcPct val="0"/>
              </a:spcAft>
              <a:defRPr sz="2000" b="1">
                <a:solidFill>
                  <a:schemeClr val="tx1"/>
                </a:solidFill>
                <a:latin typeface="Arial" charset="0"/>
                <a:cs typeface="Arial" charset="0"/>
              </a:defRPr>
            </a:lvl5pPr>
            <a:lvl6pPr marL="457200" algn="l" rtl="0" eaLnBrk="0" fontAlgn="base" hangingPunct="0">
              <a:lnSpc>
                <a:spcPct val="90000"/>
              </a:lnSpc>
              <a:spcBef>
                <a:spcPct val="0"/>
              </a:spcBef>
              <a:spcAft>
                <a:spcPct val="0"/>
              </a:spcAft>
              <a:defRPr sz="2400" b="1">
                <a:solidFill>
                  <a:schemeClr val="tx1"/>
                </a:solidFill>
                <a:latin typeface="Arial" charset="0"/>
                <a:cs typeface="Arial" charset="0"/>
              </a:defRPr>
            </a:lvl6pPr>
            <a:lvl7pPr marL="914400" algn="l" rtl="0" eaLnBrk="0" fontAlgn="base" hangingPunct="0">
              <a:lnSpc>
                <a:spcPct val="90000"/>
              </a:lnSpc>
              <a:spcBef>
                <a:spcPct val="0"/>
              </a:spcBef>
              <a:spcAft>
                <a:spcPct val="0"/>
              </a:spcAft>
              <a:defRPr sz="2400" b="1">
                <a:solidFill>
                  <a:schemeClr val="tx1"/>
                </a:solidFill>
                <a:latin typeface="Arial" charset="0"/>
                <a:cs typeface="Arial" charset="0"/>
              </a:defRPr>
            </a:lvl7pPr>
            <a:lvl8pPr marL="1371600" algn="l" rtl="0" eaLnBrk="0" fontAlgn="base" hangingPunct="0">
              <a:lnSpc>
                <a:spcPct val="90000"/>
              </a:lnSpc>
              <a:spcBef>
                <a:spcPct val="0"/>
              </a:spcBef>
              <a:spcAft>
                <a:spcPct val="0"/>
              </a:spcAft>
              <a:defRPr sz="2400" b="1">
                <a:solidFill>
                  <a:schemeClr val="tx1"/>
                </a:solidFill>
                <a:latin typeface="Arial" charset="0"/>
                <a:cs typeface="Arial" charset="0"/>
              </a:defRPr>
            </a:lvl8pPr>
            <a:lvl9pPr marL="1828800" algn="l" rtl="0" eaLnBrk="0" fontAlgn="base" hangingPunct="0">
              <a:lnSpc>
                <a:spcPct val="90000"/>
              </a:lnSpc>
              <a:spcBef>
                <a:spcPct val="0"/>
              </a:spcBef>
              <a:spcAft>
                <a:spcPct val="0"/>
              </a:spcAft>
              <a:defRPr sz="2400" b="1">
                <a:solidFill>
                  <a:schemeClr val="tx1"/>
                </a:solidFill>
                <a:latin typeface="Arial" charset="0"/>
                <a:cs typeface="Arial" charset="0"/>
              </a:defRPr>
            </a:lvl9pPr>
          </a:lstStyle>
          <a:p>
            <a:pPr lvl="0">
              <a:defRPr/>
            </a:pPr>
            <a:r>
              <a:rPr lang="en-GB" sz="3600" dirty="0">
                <a:ln w="10541" cmpd="sng">
                  <a:solidFill>
                    <a:srgbClr val="808080">
                      <a:lumMod val="75000"/>
                    </a:srgbClr>
                  </a:solidFill>
                  <a:prstDash val="solid"/>
                </a:ln>
                <a:solidFill>
                  <a:srgbClr val="BBE0E3">
                    <a:lumMod val="90000"/>
                  </a:srgbClr>
                </a:solidFill>
                <a:effectLst>
                  <a:reflection blurRad="6350" stA="60000" endA="900" endPos="58000" dir="5400000" sy="-100000" algn="bl" rotWithShape="0"/>
                </a:effectLst>
                <a:latin typeface="Arial"/>
                <a:cs typeface="Arial"/>
              </a:rPr>
              <a:t>Casting Pointers</a:t>
            </a:r>
          </a:p>
        </p:txBody>
      </p:sp>
      <p:sp>
        <p:nvSpPr>
          <p:cNvPr id="6" name="Content Placeholder 2"/>
          <p:cNvSpPr txBox="1">
            <a:spLocks/>
          </p:cNvSpPr>
          <p:nvPr/>
        </p:nvSpPr>
        <p:spPr>
          <a:xfrm>
            <a:off x="0" y="1058863"/>
            <a:ext cx="9143999" cy="47434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400" dirty="0" smtClean="0"/>
              <a:t>When assigning a memory address of a variable of one type to a pointer that points to another type it is best to use the cast operator to indicate the cast is intentional (this will remove the warning)</a:t>
            </a:r>
          </a:p>
          <a:p>
            <a:pPr>
              <a:buFontTx/>
              <a:buNone/>
            </a:pPr>
            <a:r>
              <a:rPr lang="en-US" sz="2400" dirty="0" smtClean="0"/>
              <a:t>Example:</a:t>
            </a:r>
          </a:p>
          <a:p>
            <a:pPr lvl="1">
              <a:buFontTx/>
              <a:buNone/>
            </a:pPr>
            <a:r>
              <a:rPr lang="en-US" sz="2400" dirty="0" smtClean="0"/>
              <a:t>int V = 101;</a:t>
            </a:r>
          </a:p>
          <a:p>
            <a:pPr lvl="1">
              <a:buFontTx/>
              <a:buNone/>
            </a:pPr>
            <a:r>
              <a:rPr lang="en-US" sz="2400" dirty="0" smtClean="0"/>
              <a:t>float *P = (float *) &amp;V; /* Casts int address to float * */</a:t>
            </a:r>
          </a:p>
          <a:p>
            <a:pPr>
              <a:buFontTx/>
              <a:buNone/>
            </a:pPr>
            <a:r>
              <a:rPr lang="en-US" sz="2400" dirty="0" smtClean="0"/>
              <a:t>Removes warning, but is still a somewhat unsafe thing to do</a:t>
            </a:r>
          </a:p>
          <a:p>
            <a:pPr>
              <a:buFontTx/>
              <a:buNone/>
            </a:pPr>
            <a:endParaRPr lang="en-US" sz="2400" dirty="0"/>
          </a:p>
        </p:txBody>
      </p:sp>
    </p:spTree>
    <p:extLst>
      <p:ext uri="{BB962C8B-B14F-4D97-AF65-F5344CB8AC3E}">
        <p14:creationId xmlns:p14="http://schemas.microsoft.com/office/powerpoint/2010/main" val="261725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ppt/theme/themeOverride5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ppt/theme/themeOverride5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38298</TotalTime>
  <Words>12770</Words>
  <Application>Microsoft Office PowerPoint</Application>
  <PresentationFormat>On-screen Show (4:3)</PresentationFormat>
  <Paragraphs>2793</Paragraphs>
  <Slides>174</Slides>
  <Notes>166</Notes>
  <HiddenSlides>2</HiddenSlides>
  <MMClips>0</MMClips>
  <ScaleCrop>false</ScaleCrop>
  <HeadingPairs>
    <vt:vector size="4" baseType="variant">
      <vt:variant>
        <vt:lpstr>Theme</vt:lpstr>
      </vt:variant>
      <vt:variant>
        <vt:i4>7</vt:i4>
      </vt:variant>
      <vt:variant>
        <vt:lpstr>Slide Titles</vt:lpstr>
      </vt:variant>
      <vt:variant>
        <vt:i4>174</vt:i4>
      </vt:variant>
    </vt:vector>
  </HeadingPairs>
  <TitlesOfParts>
    <vt:vector size="181" baseType="lpstr">
      <vt:lpstr>Office Theme</vt:lpstr>
      <vt:lpstr>Standarddesign</vt:lpstr>
      <vt:lpstr>1_Office Theme</vt:lpstr>
      <vt:lpstr>2_Office Theme</vt:lpstr>
      <vt:lpstr>3_Office Theme</vt:lpstr>
      <vt:lpstr>4_Office Theme</vt:lpstr>
      <vt:lpstr>5_Office Theme</vt:lpstr>
      <vt:lpstr>PowerPoint Presentation</vt:lpstr>
      <vt:lpstr>High Level Question: Why is Software Hard?</vt:lpstr>
      <vt:lpstr>Before stating</vt:lpstr>
      <vt:lpstr>Tip</vt:lpstr>
      <vt:lpstr>Your 1st  C program</vt:lpstr>
      <vt:lpstr>Your 1st program</vt:lpstr>
      <vt:lpstr>What is “Memory”?</vt:lpstr>
      <vt:lpstr>Variables </vt:lpstr>
      <vt:lpstr>Variable declaration</vt:lpstr>
      <vt:lpstr>C Data Types</vt:lpstr>
      <vt:lpstr>Variable/functions names</vt:lpstr>
      <vt:lpstr>Variable declaration (cont’d)</vt:lpstr>
      <vt:lpstr>Printing out variables</vt:lpstr>
      <vt:lpstr>Example</vt:lpstr>
      <vt:lpstr>Example</vt:lpstr>
      <vt:lpstr>Example</vt:lpstr>
      <vt:lpstr>Example</vt:lpstr>
      <vt:lpstr>Named Constants</vt:lpstr>
      <vt:lpstr>Input variables</vt:lpstr>
      <vt:lpstr>Example</vt:lpstr>
      <vt:lpstr>Other i/o functions</vt:lpstr>
      <vt:lpstr>c operations </vt:lpstr>
      <vt:lpstr>Mathematical</vt:lpstr>
      <vt:lpstr>Question</vt:lpstr>
      <vt:lpstr>Assignment </vt:lpstr>
      <vt:lpstr>Comparison Operators</vt:lpstr>
      <vt:lpstr>Question</vt:lpstr>
      <vt:lpstr>Bitwise</vt:lpstr>
      <vt:lpstr>Bit-wise operators</vt:lpstr>
      <vt:lpstr>Bit-wise operators</vt:lpstr>
      <vt:lpstr>Bit-wise operators</vt:lpstr>
      <vt:lpstr>Bit-wise operators</vt:lpstr>
      <vt:lpstr>Interactive Question</vt:lpstr>
      <vt:lpstr>Notes</vt:lpstr>
      <vt:lpstr>Precedence/Associativity</vt:lpstr>
      <vt:lpstr>Question</vt:lpstr>
      <vt:lpstr>Cast</vt:lpstr>
      <vt:lpstr>Flow control statements</vt:lpstr>
      <vt:lpstr>Decisions</vt:lpstr>
      <vt:lpstr>if Statement </vt:lpstr>
      <vt:lpstr>Example</vt:lpstr>
      <vt:lpstr>Ternary operator</vt:lpstr>
      <vt:lpstr>Switch case</vt:lpstr>
      <vt:lpstr>break Statement with switch</vt:lpstr>
      <vt:lpstr>switch / if else</vt:lpstr>
      <vt:lpstr>Interactive questions</vt:lpstr>
      <vt:lpstr>interactive questions</vt:lpstr>
      <vt:lpstr>Loops</vt:lpstr>
      <vt:lpstr>while statement</vt:lpstr>
      <vt:lpstr>the null statement</vt:lpstr>
      <vt:lpstr>do – while statement</vt:lpstr>
      <vt:lpstr>do while Example</vt:lpstr>
      <vt:lpstr>for statement</vt:lpstr>
      <vt:lpstr>Example</vt:lpstr>
      <vt:lpstr>for statement</vt:lpstr>
      <vt:lpstr>for statement</vt:lpstr>
      <vt:lpstr>for statement</vt:lpstr>
      <vt:lpstr>Notes in for</vt:lpstr>
      <vt:lpstr>Notes in for</vt:lpstr>
      <vt:lpstr>continue</vt:lpstr>
      <vt:lpstr>Functions</vt:lpstr>
      <vt:lpstr>What is a Function?</vt:lpstr>
      <vt:lpstr>Function Example</vt:lpstr>
      <vt:lpstr>Prototypes</vt:lpstr>
      <vt:lpstr>Global Variables</vt:lpstr>
      <vt:lpstr>static variables </vt:lpstr>
      <vt:lpstr>main</vt:lpstr>
      <vt:lpstr>Arrays</vt:lpstr>
      <vt:lpstr>Array </vt:lpstr>
      <vt:lpstr>Array </vt:lpstr>
      <vt:lpstr>Array </vt:lpstr>
      <vt:lpstr>How array works?(one dimensional) cont.</vt:lpstr>
      <vt:lpstr>How array works?(one dimensional) cont.</vt:lpstr>
      <vt:lpstr>How array works?(multi dimensional)</vt:lpstr>
      <vt:lpstr>Structures</vt:lpstr>
      <vt:lpstr>Structures</vt:lpstr>
      <vt:lpstr>Setting up the Template</vt:lpstr>
      <vt:lpstr>Creating Instances</vt:lpstr>
      <vt:lpstr>Declaration &amp; Initialization Instances</vt:lpstr>
      <vt:lpstr>Accessing Members</vt:lpstr>
      <vt:lpstr>Accessing members - Example</vt:lpstr>
      <vt:lpstr>Instances may be Assigned</vt:lpstr>
      <vt:lpstr>Hints – Which is more efficient?</vt:lpstr>
      <vt:lpstr>Memory usage</vt:lpstr>
      <vt:lpstr>Memory usage</vt:lpstr>
      <vt:lpstr>Stack </vt:lpstr>
      <vt:lpstr>Stack</vt:lpstr>
      <vt:lpstr>NO!</vt:lpstr>
      <vt:lpstr>Pointers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Precedence/Associativity</vt:lpstr>
      <vt:lpstr>PowerPoint Presentation</vt:lpstr>
      <vt:lpstr>PowerPoint Presentation</vt:lpstr>
      <vt:lpstr>PowerPoint Presentation</vt:lpstr>
      <vt:lpstr>PowerPoint Presentation</vt:lpstr>
      <vt:lpstr>NO!</vt:lpstr>
      <vt:lpstr>Passing Addresses – Pseudo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Pointers</vt:lpstr>
      <vt:lpstr>Structure       cont’d…</vt:lpstr>
      <vt:lpstr>Pointers to Structures</vt:lpstr>
      <vt:lpstr>Pointers to Structures</vt:lpstr>
      <vt:lpstr>Pass by address - Warning</vt:lpstr>
      <vt:lpstr>Returning Structure Instances</vt:lpstr>
      <vt:lpstr>PowerPoint Presentation</vt:lpstr>
      <vt:lpstr>PowerPoint Presentation</vt:lpstr>
      <vt:lpstr>How array works?(multi dimensional)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Complex Declarations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read??</vt:lpstr>
      <vt:lpstr>SOAC</vt:lpstr>
      <vt:lpstr>PowerPoint Presentation</vt:lpstr>
      <vt:lpstr>PowerPoint Presentation</vt:lpstr>
      <vt:lpstr>PowerPoint Presentation</vt:lpstr>
      <vt:lpstr>PowerPoint Presentation</vt:lpstr>
      <vt:lpstr>typedef</vt:lpstr>
      <vt:lpstr>Example</vt:lpstr>
      <vt:lpstr>PowerPoint Presentation</vt:lpstr>
      <vt:lpstr>Interactive question</vt:lpstr>
      <vt:lpstr>Miscellaneous Things</vt:lpstr>
      <vt:lpstr>union</vt:lpstr>
      <vt:lpstr>Enumerated Types</vt:lpstr>
      <vt:lpstr>Using Different Constants</vt:lpstr>
      <vt:lpstr>Example</vt:lpstr>
      <vt:lpstr>Dynamic memory Heap operations</vt:lpstr>
      <vt:lpstr>Memory usage</vt:lpstr>
      <vt:lpstr>Stack Versus Heap</vt:lpstr>
      <vt:lpstr>Dynamic memory Versus Arrays</vt:lpstr>
      <vt:lpstr>How to allocate</vt:lpstr>
      <vt:lpstr>Example</vt:lpstr>
      <vt:lpstr>Example correction</vt:lpstr>
      <vt:lpstr>pointer to pointer to int </vt:lpstr>
      <vt:lpstr>Array of pointers</vt:lpstr>
      <vt:lpstr>Changing the Array Size</vt:lpstr>
      <vt:lpstr>realloc Example</vt:lpstr>
      <vt:lpstr>Notes</vt:lpstr>
      <vt:lpstr>Command-Line Arguments</vt:lpstr>
      <vt:lpstr>Command-Line Arguments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Yousry</dc:creator>
  <cp:lastModifiedBy>lenovo</cp:lastModifiedBy>
  <cp:revision>547</cp:revision>
  <dcterms:created xsi:type="dcterms:W3CDTF">2010-08-12T21:56:29Z</dcterms:created>
  <dcterms:modified xsi:type="dcterms:W3CDTF">2015-03-15T00:56:24Z</dcterms:modified>
</cp:coreProperties>
</file>