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Bitter Medium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fsaJ46v6ED49GqsQB0F+8tswJ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BitterMedium-bold.fntdata"/><Relationship Id="rId14" Type="http://schemas.openxmlformats.org/officeDocument/2006/relationships/font" Target="fonts/BitterMedium-regular.fntdata"/><Relationship Id="rId17" Type="http://schemas.openxmlformats.org/officeDocument/2006/relationships/font" Target="fonts/BitterMedium-boldItalic.fntdata"/><Relationship Id="rId16" Type="http://schemas.openxmlformats.org/officeDocument/2006/relationships/font" Target="fonts/BitterMedium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Relationship Id="rId4" Type="http://schemas.openxmlformats.org/officeDocument/2006/relationships/image" Target="../media/image11.png"/><Relationship Id="rId10" Type="http://schemas.openxmlformats.org/officeDocument/2006/relationships/image" Target="../media/image13.png"/><Relationship Id="rId9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4.png"/><Relationship Id="rId7" Type="http://schemas.openxmlformats.org/officeDocument/2006/relationships/image" Target="../media/image10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/>
          <p:nvPr/>
        </p:nvSpPr>
        <p:spPr>
          <a:xfrm>
            <a:off x="793790" y="2997756"/>
            <a:ext cx="130428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450"/>
              <a:buFont typeface="Bitter Medium"/>
              <a:buNone/>
            </a:pPr>
            <a:r>
              <a:rPr b="0" i="0" lang="en-US" sz="4450" u="none" cap="none" strike="noStrike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Understanding Electra Model and Its Application to Information Retrieval</a:t>
            </a:r>
            <a:endParaRPr b="0" i="0" sz="4450" u="none" cap="none" strike="noStrike"/>
          </a:p>
        </p:txBody>
      </p:sp>
      <p:sp>
        <p:nvSpPr>
          <p:cNvPr id="53" name="Google Shape;53;p1"/>
          <p:cNvSpPr/>
          <p:nvPr/>
        </p:nvSpPr>
        <p:spPr>
          <a:xfrm>
            <a:off x="793790" y="4868942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/>
          <p:nvPr/>
        </p:nvSpPr>
        <p:spPr>
          <a:xfrm>
            <a:off x="793790" y="2705100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450"/>
              <a:buFont typeface="Bitter Medium"/>
              <a:buNone/>
            </a:pPr>
            <a:r>
              <a:rPr b="0" i="0" lang="en-US" sz="4450" u="none" cap="none" strike="noStrike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Introduction</a:t>
            </a:r>
            <a:endParaRPr b="0" i="0" sz="4450" u="none" cap="none" strike="noStrike"/>
          </a:p>
        </p:txBody>
      </p:sp>
      <p:sp>
        <p:nvSpPr>
          <p:cNvPr id="60" name="Google Shape;60;p2"/>
          <p:cNvSpPr/>
          <p:nvPr/>
        </p:nvSpPr>
        <p:spPr>
          <a:xfrm>
            <a:off x="793790" y="3867507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"/>
          <p:cNvSpPr/>
          <p:nvPr/>
        </p:nvSpPr>
        <p:spPr>
          <a:xfrm>
            <a:off x="878860" y="3910013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650"/>
              <a:buFont typeface="Bitter Medium"/>
              <a:buNone/>
            </a:pPr>
            <a:r>
              <a:rPr b="0" i="0" lang="en-US" sz="265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1</a:t>
            </a:r>
            <a:endParaRPr b="0" i="0" sz="2650" u="none" cap="none" strike="noStrike"/>
          </a:p>
        </p:txBody>
      </p:sp>
      <p:sp>
        <p:nvSpPr>
          <p:cNvPr id="62" name="Google Shape;62;p2"/>
          <p:cNvSpPr/>
          <p:nvPr/>
        </p:nvSpPr>
        <p:spPr>
          <a:xfrm>
            <a:off x="1530906" y="394537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What is Electra?</a:t>
            </a:r>
            <a:endParaRPr b="0" i="0" sz="2200" u="none" cap="none" strike="noStrike"/>
          </a:p>
        </p:txBody>
      </p:sp>
      <p:sp>
        <p:nvSpPr>
          <p:cNvPr id="63" name="Google Shape;63;p2"/>
          <p:cNvSpPr/>
          <p:nvPr/>
        </p:nvSpPr>
        <p:spPr>
          <a:xfrm>
            <a:off x="1530906" y="4435793"/>
            <a:ext cx="564261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A transformer-based model excelling at natural language processing tasks through efficient pre-training.</a:t>
            </a:r>
            <a:endParaRPr b="0" i="0" sz="1750" u="none" cap="none" strike="noStrike"/>
          </a:p>
        </p:txBody>
      </p:sp>
      <p:sp>
        <p:nvSpPr>
          <p:cNvPr id="64" name="Google Shape;64;p2"/>
          <p:cNvSpPr/>
          <p:nvPr/>
        </p:nvSpPr>
        <p:spPr>
          <a:xfrm>
            <a:off x="7457003" y="3867507"/>
            <a:ext cx="510302" cy="510302"/>
          </a:xfrm>
          <a:prstGeom prst="roundRect">
            <a:avLst>
              <a:gd fmla="val 1866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"/>
          <p:cNvSpPr/>
          <p:nvPr/>
        </p:nvSpPr>
        <p:spPr>
          <a:xfrm>
            <a:off x="7542074" y="3910013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650"/>
              <a:buFont typeface="Bitter Medium"/>
              <a:buNone/>
            </a:pPr>
            <a:r>
              <a:rPr b="0" i="0" lang="en-US" sz="265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2</a:t>
            </a:r>
            <a:endParaRPr b="0" i="0" sz="2650" u="none" cap="none" strike="noStrike"/>
          </a:p>
        </p:txBody>
      </p:sp>
      <p:sp>
        <p:nvSpPr>
          <p:cNvPr id="66" name="Google Shape;66;p2"/>
          <p:cNvSpPr/>
          <p:nvPr/>
        </p:nvSpPr>
        <p:spPr>
          <a:xfrm>
            <a:off x="8194119" y="394537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Our Focus</a:t>
            </a:r>
            <a:endParaRPr b="0" i="0" sz="2200" u="none" cap="none" strike="noStrike"/>
          </a:p>
        </p:txBody>
      </p:sp>
      <p:sp>
        <p:nvSpPr>
          <p:cNvPr id="67" name="Google Shape;67;p2"/>
          <p:cNvSpPr/>
          <p:nvPr/>
        </p:nvSpPr>
        <p:spPr>
          <a:xfrm>
            <a:off x="8194119" y="4435793"/>
            <a:ext cx="56426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We'll cover Electra's working principles, advantages, limitations, and applications in Information Retrieval.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/>
          <p:nvPr/>
        </p:nvSpPr>
        <p:spPr>
          <a:xfrm>
            <a:off x="793790" y="2256473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450"/>
              <a:buFont typeface="Bitter Medium"/>
              <a:buNone/>
            </a:pPr>
            <a:r>
              <a:rPr b="0" i="0" lang="en-US" sz="4450" u="none" cap="none" strike="noStrike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What is Electra?</a:t>
            </a:r>
            <a:endParaRPr b="0" i="0" sz="4450" u="none" cap="none" strike="noStrike"/>
          </a:p>
        </p:txBody>
      </p:sp>
      <p:sp>
        <p:nvSpPr>
          <p:cNvPr id="74" name="Google Shape;74;p3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Novel Approach</a:t>
            </a:r>
            <a:endParaRPr b="0" i="0" sz="2200" u="none" cap="none" strike="noStrike"/>
          </a:p>
        </p:txBody>
      </p:sp>
      <p:sp>
        <p:nvSpPr>
          <p:cNvPr id="75" name="Google Shape;75;p3"/>
          <p:cNvSpPr/>
          <p:nvPr/>
        </p:nvSpPr>
        <p:spPr>
          <a:xfrm>
            <a:off x="793790" y="4113371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Electra uses </a:t>
            </a:r>
            <a:r>
              <a:rPr b="1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replaced token detection</a:t>
            </a: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 instead of masked language modeling used by BERT.</a:t>
            </a:r>
            <a:endParaRPr b="0" i="0" sz="1750" u="none" cap="none" strike="noStrike"/>
          </a:p>
        </p:txBody>
      </p:sp>
      <p:sp>
        <p:nvSpPr>
          <p:cNvPr id="76" name="Google Shape;76;p3"/>
          <p:cNvSpPr/>
          <p:nvPr/>
        </p:nvSpPr>
        <p:spPr>
          <a:xfrm>
            <a:off x="793790" y="5043249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It replaces tokens with incorrect ones and trains the model to identify these substitutions.</a:t>
            </a:r>
            <a:endParaRPr b="0" i="0" sz="1750" u="none" cap="none" strike="noStrike"/>
          </a:p>
        </p:txBody>
      </p:sp>
      <p:sp>
        <p:nvSpPr>
          <p:cNvPr id="77" name="Google Shape;77;p3"/>
          <p:cNvSpPr/>
          <p:nvPr/>
        </p:nvSpPr>
        <p:spPr>
          <a:xfrm>
            <a:off x="7599521" y="353222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Key Benefits</a:t>
            </a:r>
            <a:endParaRPr b="0" i="0" sz="2200" u="none" cap="none" strike="noStrike"/>
          </a:p>
        </p:txBody>
      </p:sp>
      <p:sp>
        <p:nvSpPr>
          <p:cNvPr id="78" name="Google Shape;78;p3"/>
          <p:cNvSpPr/>
          <p:nvPr/>
        </p:nvSpPr>
        <p:spPr>
          <a:xfrm>
            <a:off x="7599521" y="4113371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This approach enables faster training with fewer resources compared to traditional models.</a:t>
            </a:r>
            <a:endParaRPr b="0" i="0" sz="1750" u="none" cap="none" strike="noStrike"/>
          </a:p>
        </p:txBody>
      </p:sp>
      <p:sp>
        <p:nvSpPr>
          <p:cNvPr id="79" name="Google Shape;79;p3"/>
          <p:cNvSpPr/>
          <p:nvPr/>
        </p:nvSpPr>
        <p:spPr>
          <a:xfrm>
            <a:off x="7599521" y="5043249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Electra maintains high performance while reducing computational demands.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/>
          <p:nvPr/>
        </p:nvSpPr>
        <p:spPr>
          <a:xfrm>
            <a:off x="793790" y="1938814"/>
            <a:ext cx="6400086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450"/>
              <a:buFont typeface="Bitter Medium"/>
              <a:buNone/>
            </a:pPr>
            <a:r>
              <a:rPr b="0" i="0" lang="en-US" sz="4450" u="none" cap="none" strike="noStrike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How Does Electra Work?</a:t>
            </a:r>
            <a:endParaRPr b="0" i="0" sz="4450" u="none" cap="none" strike="noStrike"/>
          </a:p>
        </p:txBody>
      </p:sp>
      <p:sp>
        <p:nvSpPr>
          <p:cNvPr id="86" name="Google Shape;86;p4"/>
          <p:cNvSpPr/>
          <p:nvPr/>
        </p:nvSpPr>
        <p:spPr>
          <a:xfrm>
            <a:off x="793790" y="3781663"/>
            <a:ext cx="4120753" cy="226814"/>
          </a:xfrm>
          <a:prstGeom prst="roundRect">
            <a:avLst>
              <a:gd fmla="val 42003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4"/>
          <p:cNvSpPr/>
          <p:nvPr/>
        </p:nvSpPr>
        <p:spPr>
          <a:xfrm>
            <a:off x="793790" y="434863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Pre-training</a:t>
            </a:r>
            <a:endParaRPr b="0" i="0" sz="2200" u="none" cap="none" strike="noStrike"/>
          </a:p>
        </p:txBody>
      </p:sp>
      <p:sp>
        <p:nvSpPr>
          <p:cNvPr id="88" name="Google Shape;88;p4"/>
          <p:cNvSpPr/>
          <p:nvPr/>
        </p:nvSpPr>
        <p:spPr>
          <a:xfrm>
            <a:off x="793790" y="4839057"/>
            <a:ext cx="4120753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Replaces tokens with incorrect ones ("fake tokens") and trains the model to distinguish between correct and fake tokens.</a:t>
            </a:r>
            <a:endParaRPr b="0" i="0" sz="1750" u="none" cap="none" strike="noStrike"/>
          </a:p>
        </p:txBody>
      </p:sp>
      <p:sp>
        <p:nvSpPr>
          <p:cNvPr id="89" name="Google Shape;89;p4"/>
          <p:cNvSpPr/>
          <p:nvPr/>
        </p:nvSpPr>
        <p:spPr>
          <a:xfrm>
            <a:off x="5254704" y="3441382"/>
            <a:ext cx="4120872" cy="226814"/>
          </a:xfrm>
          <a:prstGeom prst="roundRect">
            <a:avLst>
              <a:gd fmla="val 42003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"/>
          <p:cNvSpPr/>
          <p:nvPr/>
        </p:nvSpPr>
        <p:spPr>
          <a:xfrm>
            <a:off x="5254704" y="400835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Fine-tuning</a:t>
            </a:r>
            <a:endParaRPr b="0" i="0" sz="2200" u="none" cap="none" strike="noStrike"/>
          </a:p>
        </p:txBody>
      </p:sp>
      <p:sp>
        <p:nvSpPr>
          <p:cNvPr id="91" name="Google Shape;91;p4"/>
          <p:cNvSpPr/>
          <p:nvPr/>
        </p:nvSpPr>
        <p:spPr>
          <a:xfrm>
            <a:off x="5254704" y="4498777"/>
            <a:ext cx="412087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Adjusts model weights on task-specific datasets like query-document matching for IR.</a:t>
            </a:r>
            <a:endParaRPr b="0" i="0" sz="1750" u="none" cap="none" strike="noStrike"/>
          </a:p>
        </p:txBody>
      </p:sp>
      <p:sp>
        <p:nvSpPr>
          <p:cNvPr id="92" name="Google Shape;92;p4"/>
          <p:cNvSpPr/>
          <p:nvPr/>
        </p:nvSpPr>
        <p:spPr>
          <a:xfrm>
            <a:off x="9715738" y="3101221"/>
            <a:ext cx="4120872" cy="226814"/>
          </a:xfrm>
          <a:prstGeom prst="roundRect">
            <a:avLst>
              <a:gd fmla="val 42003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9715738" y="366819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Architecture</a:t>
            </a:r>
            <a:endParaRPr b="0" i="0" sz="2200" u="none" cap="none" strike="noStrike"/>
          </a:p>
        </p:txBody>
      </p:sp>
      <p:sp>
        <p:nvSpPr>
          <p:cNvPr id="94" name="Google Shape;94;p4"/>
          <p:cNvSpPr/>
          <p:nvPr/>
        </p:nvSpPr>
        <p:spPr>
          <a:xfrm>
            <a:off x="9715738" y="4158615"/>
            <a:ext cx="412087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Based on self-attention mechanisms with multiple transformer layers, similar to BERT but more efficient.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"/>
          <p:cNvSpPr/>
          <p:nvPr/>
        </p:nvSpPr>
        <p:spPr>
          <a:xfrm>
            <a:off x="793790" y="232814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450"/>
              <a:buFont typeface="Bitter Medium"/>
              <a:buNone/>
            </a:pPr>
            <a:r>
              <a:rPr b="0" i="0" lang="en-US" sz="4450" u="none" cap="none" strike="noStrike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Pros of Electra</a:t>
            </a:r>
            <a:endParaRPr b="0" i="0" sz="4450" u="none" cap="none" strike="noStrike"/>
          </a:p>
        </p:txBody>
      </p:sp>
      <p:sp>
        <p:nvSpPr>
          <p:cNvPr id="101" name="Google Shape;101;p5"/>
          <p:cNvSpPr/>
          <p:nvPr/>
        </p:nvSpPr>
        <p:spPr>
          <a:xfrm>
            <a:off x="793790" y="3490555"/>
            <a:ext cx="4196358" cy="2410897"/>
          </a:xfrm>
          <a:prstGeom prst="roundRect">
            <a:avLst>
              <a:gd fmla="val 3952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1028224" y="372498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Efficiency</a:t>
            </a:r>
            <a:endParaRPr b="0" i="0" sz="2200" u="none" cap="none" strike="noStrike"/>
          </a:p>
        </p:txBody>
      </p:sp>
      <p:sp>
        <p:nvSpPr>
          <p:cNvPr id="103" name="Google Shape;103;p5"/>
          <p:cNvSpPr/>
          <p:nvPr/>
        </p:nvSpPr>
        <p:spPr>
          <a:xfrm>
            <a:off x="1028224" y="4215408"/>
            <a:ext cx="372749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More computationally efficient than BERT. Requires less computation during pre-training.</a:t>
            </a:r>
            <a:endParaRPr b="0" i="0" sz="1750" u="none" cap="none" strike="noStrike"/>
          </a:p>
        </p:txBody>
      </p:sp>
      <p:sp>
        <p:nvSpPr>
          <p:cNvPr id="104" name="Google Shape;104;p5"/>
          <p:cNvSpPr/>
          <p:nvPr/>
        </p:nvSpPr>
        <p:spPr>
          <a:xfrm>
            <a:off x="5216962" y="3490555"/>
            <a:ext cx="4196358" cy="2410897"/>
          </a:xfrm>
          <a:prstGeom prst="roundRect">
            <a:avLst>
              <a:gd fmla="val 3952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5451396" y="372498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Performance</a:t>
            </a:r>
            <a:endParaRPr b="0" i="0" sz="2200" u="none" cap="none" strike="noStrike"/>
          </a:p>
        </p:txBody>
      </p:sp>
      <p:sp>
        <p:nvSpPr>
          <p:cNvPr id="106" name="Google Shape;106;p5"/>
          <p:cNvSpPr/>
          <p:nvPr/>
        </p:nvSpPr>
        <p:spPr>
          <a:xfrm>
            <a:off x="5451396" y="4215408"/>
            <a:ext cx="3727490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Achieves competitive or superior results on NLP benchmarks including classification and question answering.</a:t>
            </a:r>
            <a:endParaRPr b="0" i="0" sz="1750" u="none" cap="none" strike="noStrike"/>
          </a:p>
        </p:txBody>
      </p:sp>
      <p:sp>
        <p:nvSpPr>
          <p:cNvPr id="107" name="Google Shape;107;p5"/>
          <p:cNvSpPr/>
          <p:nvPr/>
        </p:nvSpPr>
        <p:spPr>
          <a:xfrm>
            <a:off x="9640133" y="3490555"/>
            <a:ext cx="4196358" cy="2410897"/>
          </a:xfrm>
          <a:prstGeom prst="roundRect">
            <a:avLst>
              <a:gd fmla="val 3952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9874568" y="372498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Speed &amp; Size</a:t>
            </a:r>
            <a:endParaRPr b="0" i="0" sz="2200" u="none" cap="none" strike="noStrike"/>
          </a:p>
        </p:txBody>
      </p:sp>
      <p:sp>
        <p:nvSpPr>
          <p:cNvPr id="109" name="Google Shape;109;p5"/>
          <p:cNvSpPr/>
          <p:nvPr/>
        </p:nvSpPr>
        <p:spPr>
          <a:xfrm>
            <a:off x="9874568" y="4215408"/>
            <a:ext cx="3727490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Faster inference and smaller model size make it suitable for real-time applications with limited resources.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/>
          <p:nvPr/>
        </p:nvSpPr>
        <p:spPr>
          <a:xfrm>
            <a:off x="793790" y="1251109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450"/>
              <a:buFont typeface="Bitter Medium"/>
              <a:buNone/>
            </a:pPr>
            <a:r>
              <a:rPr b="0" i="0" lang="en-US" sz="4450" u="none" cap="none" strike="noStrike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Cons of Electra</a:t>
            </a:r>
            <a:endParaRPr b="0" i="0" sz="4450" u="none" cap="none" strike="noStrike"/>
          </a:p>
        </p:txBody>
      </p:sp>
      <p:sp>
        <p:nvSpPr>
          <p:cNvPr id="116" name="Google Shape;116;p6"/>
          <p:cNvSpPr/>
          <p:nvPr/>
        </p:nvSpPr>
        <p:spPr>
          <a:xfrm>
            <a:off x="2197418" y="286154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Complexity</a:t>
            </a:r>
            <a:endParaRPr b="0" i="0" sz="2200" u="none" cap="none" strike="noStrike"/>
          </a:p>
        </p:txBody>
      </p:sp>
      <p:sp>
        <p:nvSpPr>
          <p:cNvPr id="117" name="Google Shape;117;p6"/>
          <p:cNvSpPr/>
          <p:nvPr/>
        </p:nvSpPr>
        <p:spPr>
          <a:xfrm>
            <a:off x="793790" y="3351967"/>
            <a:ext cx="423886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"Black-box" nature makes it difficult to interpret specific decisions.</a:t>
            </a:r>
            <a:endParaRPr b="0" i="0" sz="1750" u="none" cap="none" strike="noStrike"/>
          </a:p>
        </p:txBody>
      </p:sp>
      <p:pic>
        <p:nvPicPr>
          <p:cNvPr descr="preencoded.png"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4362" y="3705225"/>
            <a:ext cx="318968" cy="318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6"/>
          <p:cNvSpPr/>
          <p:nvPr/>
        </p:nvSpPr>
        <p:spPr>
          <a:xfrm>
            <a:off x="9597628" y="286154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Fine-tuning Needs</a:t>
            </a:r>
            <a:endParaRPr b="0" i="0" sz="2200" u="none" cap="none" strike="noStrike"/>
          </a:p>
        </p:txBody>
      </p:sp>
      <p:sp>
        <p:nvSpPr>
          <p:cNvPr id="121" name="Google Shape;121;p6"/>
          <p:cNvSpPr/>
          <p:nvPr/>
        </p:nvSpPr>
        <p:spPr>
          <a:xfrm>
            <a:off x="9597628" y="3351967"/>
            <a:ext cx="423898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Requires task-specific labeled data for fine-tuning.</a:t>
            </a:r>
            <a:endParaRPr b="0" i="0" sz="1750" u="none" cap="none" strike="noStrike"/>
          </a:p>
        </p:txBody>
      </p:sp>
      <p:pic>
        <p:nvPicPr>
          <p:cNvPr descr="preencoded.png" id="122" name="Google Shape;12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86713" y="3665458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/>
          <p:nvPr/>
        </p:nvSpPr>
        <p:spPr>
          <a:xfrm>
            <a:off x="9597628" y="53141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Resource Demands</a:t>
            </a:r>
            <a:endParaRPr b="0" i="0" sz="2200" u="none" cap="none" strike="noStrike"/>
          </a:p>
        </p:txBody>
      </p:sp>
      <p:sp>
        <p:nvSpPr>
          <p:cNvPr id="125" name="Google Shape;125;p6"/>
          <p:cNvSpPr/>
          <p:nvPr/>
        </p:nvSpPr>
        <p:spPr>
          <a:xfrm>
            <a:off x="9597628" y="5804535"/>
            <a:ext cx="423898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Still resource-intensive for some use cases, especially with large datasets.</a:t>
            </a:r>
            <a:endParaRPr b="0" i="0" sz="1750" u="none" cap="none" strike="noStrike"/>
          </a:p>
        </p:txBody>
      </p:sp>
      <p:pic>
        <p:nvPicPr>
          <p:cNvPr descr="preencoded.png" id="126" name="Google Shape;12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7" name="Google Shape;127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86713" y="5367576"/>
            <a:ext cx="318968" cy="318968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/>
          <p:nvPr/>
        </p:nvSpPr>
        <p:spPr>
          <a:xfrm>
            <a:off x="2197418" y="531411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Training Sensitivity</a:t>
            </a:r>
            <a:endParaRPr b="0" i="0" sz="2200" u="none" cap="none" strike="noStrike"/>
          </a:p>
        </p:txBody>
      </p:sp>
      <p:sp>
        <p:nvSpPr>
          <p:cNvPr id="129" name="Google Shape;129;p6"/>
          <p:cNvSpPr/>
          <p:nvPr/>
        </p:nvSpPr>
        <p:spPr>
          <a:xfrm>
            <a:off x="793790" y="5804535"/>
            <a:ext cx="423886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May underperform on smaller or niche datasets without proper fine-tuning.</a:t>
            </a:r>
            <a:endParaRPr b="0" i="0" sz="1750" u="none" cap="none" strike="noStrike"/>
          </a:p>
        </p:txBody>
      </p:sp>
      <p:pic>
        <p:nvPicPr>
          <p:cNvPr descr="preencoded.png" id="130" name="Google Shape;130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32653" y="2413516"/>
            <a:ext cx="4564975" cy="456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1" name="Google Shape;131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324362" y="5367576"/>
            <a:ext cx="318968" cy="318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793790" y="2165628"/>
            <a:ext cx="1191220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450"/>
              <a:buFont typeface="Bitter Medium"/>
              <a:buNone/>
            </a:pPr>
            <a:r>
              <a:rPr b="0" i="0" lang="en-US" sz="4450" u="none" cap="none" strike="noStrike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Electra's Application in Information Retrieval</a:t>
            </a:r>
            <a:endParaRPr b="0" i="0" sz="4450" u="none" cap="none" strike="noStrike"/>
          </a:p>
        </p:txBody>
      </p:sp>
      <p:pic>
        <p:nvPicPr>
          <p:cNvPr descr="preencoded.png" id="138" name="Google Shape;13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332803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/>
          <p:nvPr/>
        </p:nvSpPr>
        <p:spPr>
          <a:xfrm>
            <a:off x="793790" y="4121825"/>
            <a:ext cx="287285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Information Retrieval</a:t>
            </a:r>
            <a:endParaRPr b="0" i="0" sz="2200" u="none" cap="none" strike="noStrike"/>
          </a:p>
        </p:txBody>
      </p:sp>
      <p:sp>
        <p:nvSpPr>
          <p:cNvPr id="140" name="Google Shape;140;p7"/>
          <p:cNvSpPr/>
          <p:nvPr/>
        </p:nvSpPr>
        <p:spPr>
          <a:xfrm>
            <a:off x="793790" y="4612243"/>
            <a:ext cx="3048000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The process of obtaining relevant documents from large datasets based on user queries.</a:t>
            </a:r>
            <a:endParaRPr b="0" i="0" sz="1750" u="none" cap="none" strike="noStrike"/>
          </a:p>
        </p:txBody>
      </p:sp>
      <p:pic>
        <p:nvPicPr>
          <p:cNvPr descr="preencoded.png" id="141" name="Google Shape;1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5278" y="332803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/>
          <p:nvPr/>
        </p:nvSpPr>
        <p:spPr>
          <a:xfrm>
            <a:off x="4125278" y="4121825"/>
            <a:ext cx="3048119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Relevance Classification</a:t>
            </a:r>
            <a:endParaRPr b="0" i="0" sz="2200" u="none" cap="none" strike="noStrike"/>
          </a:p>
        </p:txBody>
      </p:sp>
      <p:sp>
        <p:nvSpPr>
          <p:cNvPr id="143" name="Google Shape;143;p7"/>
          <p:cNvSpPr/>
          <p:nvPr/>
        </p:nvSpPr>
        <p:spPr>
          <a:xfrm>
            <a:off x="4125278" y="4966573"/>
            <a:ext cx="304811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Electra classifies query-document pairs to determine their relevance.</a:t>
            </a:r>
            <a:endParaRPr b="0" i="0" sz="1750" u="none" cap="none" strike="noStrike"/>
          </a:p>
        </p:txBody>
      </p:sp>
      <p:pic>
        <p:nvPicPr>
          <p:cNvPr descr="preencoded.png" id="144" name="Google Shape;14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884" y="332803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7"/>
          <p:cNvSpPr/>
          <p:nvPr/>
        </p:nvSpPr>
        <p:spPr>
          <a:xfrm>
            <a:off x="7456884" y="4121825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Document Ranking</a:t>
            </a:r>
            <a:endParaRPr b="0" i="0" sz="2200" u="none" cap="none" strike="noStrike"/>
          </a:p>
        </p:txBody>
      </p:sp>
      <p:sp>
        <p:nvSpPr>
          <p:cNvPr id="146" name="Google Shape;146;p7"/>
          <p:cNvSpPr/>
          <p:nvPr/>
        </p:nvSpPr>
        <p:spPr>
          <a:xfrm>
            <a:off x="7456884" y="4612243"/>
            <a:ext cx="304811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Ranks documents based on their relevance to specific queries.</a:t>
            </a:r>
            <a:endParaRPr b="0" i="0" sz="1750" u="none" cap="none" strike="noStrike"/>
          </a:p>
        </p:txBody>
      </p:sp>
      <p:pic>
        <p:nvPicPr>
          <p:cNvPr descr="preencoded.png" id="147" name="Google Shape;147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88491" y="332803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7"/>
          <p:cNvSpPr/>
          <p:nvPr/>
        </p:nvSpPr>
        <p:spPr>
          <a:xfrm>
            <a:off x="10788491" y="4121825"/>
            <a:ext cx="3048119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Semantic Understanding</a:t>
            </a:r>
            <a:endParaRPr b="0" i="0" sz="2200" u="none" cap="none" strike="noStrike"/>
          </a:p>
        </p:txBody>
      </p:sp>
      <p:sp>
        <p:nvSpPr>
          <p:cNvPr id="149" name="Google Shape;149;p7"/>
          <p:cNvSpPr/>
          <p:nvPr/>
        </p:nvSpPr>
        <p:spPr>
          <a:xfrm>
            <a:off x="10788491" y="4966573"/>
            <a:ext cx="304811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Leverages context and semantics to match queries with relevant documents.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/>
          <p:nvPr/>
        </p:nvSpPr>
        <p:spPr>
          <a:xfrm>
            <a:off x="793790" y="742593"/>
            <a:ext cx="6512362" cy="602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3750"/>
              <a:buFont typeface="Bitter Medium"/>
              <a:buNone/>
            </a:pPr>
            <a:r>
              <a:rPr b="0" i="0" lang="en-US" sz="3750" u="none" cap="none" strike="noStrike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How We Applied Electra in IR</a:t>
            </a:r>
            <a:endParaRPr b="0" i="0" sz="3750" u="none" cap="none" strike="noStrike"/>
          </a:p>
        </p:txBody>
      </p:sp>
      <p:sp>
        <p:nvSpPr>
          <p:cNvPr id="156" name="Google Shape;156;p8"/>
          <p:cNvSpPr/>
          <p:nvPr/>
        </p:nvSpPr>
        <p:spPr>
          <a:xfrm>
            <a:off x="7303770" y="1730573"/>
            <a:ext cx="22860" cy="5756315"/>
          </a:xfrm>
          <a:prstGeom prst="roundRect">
            <a:avLst>
              <a:gd fmla="val 354232" name="adj"/>
            </a:avLst>
          </a:prstGeom>
          <a:solidFill>
            <a:srgbClr val="E2C8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"/>
          <p:cNvSpPr/>
          <p:nvPr/>
        </p:nvSpPr>
        <p:spPr>
          <a:xfrm>
            <a:off x="6542782" y="1935956"/>
            <a:ext cx="578406" cy="22860"/>
          </a:xfrm>
          <a:prstGeom prst="roundRect">
            <a:avLst>
              <a:gd fmla="val 354232" name="adj"/>
            </a:avLst>
          </a:prstGeom>
          <a:solidFill>
            <a:srgbClr val="E2C8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8"/>
          <p:cNvSpPr/>
          <p:nvPr/>
        </p:nvSpPr>
        <p:spPr>
          <a:xfrm>
            <a:off x="7098328" y="1730573"/>
            <a:ext cx="433745" cy="433745"/>
          </a:xfrm>
          <a:prstGeom prst="roundRect">
            <a:avLst>
              <a:gd fmla="val 1866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9" name="Google Shape;1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0539" y="1802725"/>
            <a:ext cx="289203" cy="28920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3941326" y="1796772"/>
            <a:ext cx="2409944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850"/>
              <a:buFont typeface="Bitter Medium"/>
              <a:buNone/>
            </a:pPr>
            <a:r>
              <a:rPr b="0" i="0" lang="en-US" sz="185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Dataset</a:t>
            </a:r>
            <a:endParaRPr b="0" i="0" sz="1850" u="none" cap="none" strike="noStrike"/>
          </a:p>
        </p:txBody>
      </p:sp>
      <p:sp>
        <p:nvSpPr>
          <p:cNvPr id="161" name="Google Shape;161;p8"/>
          <p:cNvSpPr/>
          <p:nvPr/>
        </p:nvSpPr>
        <p:spPr>
          <a:xfrm>
            <a:off x="793790" y="2213610"/>
            <a:ext cx="5557480" cy="616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500"/>
              <a:buFont typeface="Open Sans"/>
              <a:buNone/>
            </a:pPr>
            <a:r>
              <a:rPr b="0" i="0" lang="en-US" sz="150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Used </a:t>
            </a:r>
            <a:r>
              <a:rPr lang="en-US" sz="1500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Generated </a:t>
            </a:r>
            <a:r>
              <a:rPr b="0" i="0" lang="en-US" sz="150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 dataset with real-world queries paired with candidate documents labeled for relevance.</a:t>
            </a:r>
            <a:endParaRPr b="0" i="0" sz="1500" u="none" cap="none" strike="noStrike"/>
          </a:p>
        </p:txBody>
      </p:sp>
      <p:sp>
        <p:nvSpPr>
          <p:cNvPr id="162" name="Google Shape;162;p8"/>
          <p:cNvSpPr/>
          <p:nvPr/>
        </p:nvSpPr>
        <p:spPr>
          <a:xfrm>
            <a:off x="7509212" y="3092648"/>
            <a:ext cx="578406" cy="22860"/>
          </a:xfrm>
          <a:prstGeom prst="roundRect">
            <a:avLst>
              <a:gd fmla="val 354232" name="adj"/>
            </a:avLst>
          </a:prstGeom>
          <a:solidFill>
            <a:srgbClr val="E2C8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"/>
          <p:cNvSpPr/>
          <p:nvPr/>
        </p:nvSpPr>
        <p:spPr>
          <a:xfrm>
            <a:off x="7098328" y="2887266"/>
            <a:ext cx="433745" cy="433745"/>
          </a:xfrm>
          <a:prstGeom prst="roundRect">
            <a:avLst>
              <a:gd fmla="val 1866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8"/>
          <p:cNvSpPr/>
          <p:nvPr/>
        </p:nvSpPr>
        <p:spPr>
          <a:xfrm>
            <a:off x="7170539" y="2923342"/>
            <a:ext cx="289203" cy="361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50"/>
              <a:buFont typeface="Bitter Medium"/>
              <a:buNone/>
            </a:pPr>
            <a:r>
              <a:rPr b="0" i="0" lang="en-US" sz="225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2</a:t>
            </a:r>
            <a:endParaRPr b="0" i="0" sz="2250" u="none" cap="none" strike="noStrike"/>
          </a:p>
        </p:txBody>
      </p:sp>
      <p:sp>
        <p:nvSpPr>
          <p:cNvPr id="165" name="Google Shape;165;p8"/>
          <p:cNvSpPr/>
          <p:nvPr/>
        </p:nvSpPr>
        <p:spPr>
          <a:xfrm>
            <a:off x="8279130" y="2953464"/>
            <a:ext cx="2409944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850"/>
              <a:buFont typeface="Bitter Medium"/>
              <a:buNone/>
            </a:pPr>
            <a:r>
              <a:rPr b="0" i="0" lang="en-US" sz="185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Task Setup</a:t>
            </a:r>
            <a:endParaRPr b="0" i="0" sz="1850" u="none" cap="none" strike="noStrike"/>
          </a:p>
        </p:txBody>
      </p:sp>
      <p:sp>
        <p:nvSpPr>
          <p:cNvPr id="166" name="Google Shape;166;p8"/>
          <p:cNvSpPr/>
          <p:nvPr/>
        </p:nvSpPr>
        <p:spPr>
          <a:xfrm>
            <a:off x="8279130" y="3370302"/>
            <a:ext cx="5557480" cy="616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500"/>
              <a:buFont typeface="Open Sans"/>
              <a:buNone/>
            </a:pPr>
            <a:r>
              <a:rPr b="0" i="0" lang="en-US" sz="150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Binary classification: determine if document is relevant (1) or not relevant (0) to query.</a:t>
            </a:r>
            <a:endParaRPr b="0" i="0" sz="1500" u="none" cap="none" strike="noStrike"/>
          </a:p>
        </p:txBody>
      </p:sp>
      <p:sp>
        <p:nvSpPr>
          <p:cNvPr id="167" name="Google Shape;167;p8"/>
          <p:cNvSpPr/>
          <p:nvPr/>
        </p:nvSpPr>
        <p:spPr>
          <a:xfrm>
            <a:off x="6542782" y="4089678"/>
            <a:ext cx="578406" cy="22860"/>
          </a:xfrm>
          <a:prstGeom prst="roundRect">
            <a:avLst>
              <a:gd fmla="val 354232" name="adj"/>
            </a:avLst>
          </a:prstGeom>
          <a:solidFill>
            <a:srgbClr val="E2C8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7098328" y="3884295"/>
            <a:ext cx="433745" cy="433745"/>
          </a:xfrm>
          <a:prstGeom prst="roundRect">
            <a:avLst>
              <a:gd fmla="val 1866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"/>
          <p:cNvSpPr/>
          <p:nvPr/>
        </p:nvSpPr>
        <p:spPr>
          <a:xfrm>
            <a:off x="7170539" y="3920371"/>
            <a:ext cx="289203" cy="361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50"/>
              <a:buFont typeface="Bitter Medium"/>
              <a:buNone/>
            </a:pPr>
            <a:r>
              <a:rPr b="0" i="0" lang="en-US" sz="225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3</a:t>
            </a:r>
            <a:endParaRPr b="0" i="0" sz="2250" u="none" cap="none" strike="noStrike"/>
          </a:p>
        </p:txBody>
      </p:sp>
      <p:sp>
        <p:nvSpPr>
          <p:cNvPr id="170" name="Google Shape;170;p8"/>
          <p:cNvSpPr/>
          <p:nvPr/>
        </p:nvSpPr>
        <p:spPr>
          <a:xfrm>
            <a:off x="3941326" y="3950494"/>
            <a:ext cx="2409944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850"/>
              <a:buFont typeface="Bitter Medium"/>
              <a:buNone/>
            </a:pPr>
            <a:r>
              <a:rPr b="0" i="0" lang="en-US" sz="185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Preprocessing</a:t>
            </a:r>
            <a:endParaRPr b="0" i="0" sz="1850" u="none" cap="none" strike="noStrike"/>
          </a:p>
        </p:txBody>
      </p:sp>
      <p:sp>
        <p:nvSpPr>
          <p:cNvPr id="171" name="Google Shape;171;p8"/>
          <p:cNvSpPr/>
          <p:nvPr/>
        </p:nvSpPr>
        <p:spPr>
          <a:xfrm>
            <a:off x="793790" y="4367332"/>
            <a:ext cx="5557480" cy="616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500"/>
              <a:buFont typeface="Open Sans"/>
              <a:buNone/>
            </a:pPr>
            <a:r>
              <a:rPr b="0" i="0" lang="en-US" sz="150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Tokenized dataset using ElectraTokenizer and formatted query-document pairs.</a:t>
            </a:r>
            <a:endParaRPr b="0" i="0" sz="1500" u="none" cap="none" strike="noStrike"/>
          </a:p>
        </p:txBody>
      </p:sp>
      <p:sp>
        <p:nvSpPr>
          <p:cNvPr id="172" name="Google Shape;172;p8"/>
          <p:cNvSpPr/>
          <p:nvPr/>
        </p:nvSpPr>
        <p:spPr>
          <a:xfrm>
            <a:off x="7509212" y="5086707"/>
            <a:ext cx="578406" cy="22860"/>
          </a:xfrm>
          <a:prstGeom prst="roundRect">
            <a:avLst>
              <a:gd fmla="val 354232" name="adj"/>
            </a:avLst>
          </a:prstGeom>
          <a:solidFill>
            <a:srgbClr val="E2C8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8"/>
          <p:cNvSpPr/>
          <p:nvPr/>
        </p:nvSpPr>
        <p:spPr>
          <a:xfrm>
            <a:off x="7098328" y="4881324"/>
            <a:ext cx="433745" cy="433745"/>
          </a:xfrm>
          <a:prstGeom prst="roundRect">
            <a:avLst>
              <a:gd fmla="val 1866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4" name="Google Shape;17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70539" y="4917400"/>
            <a:ext cx="289203" cy="36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/>
          <p:nvPr/>
        </p:nvSpPr>
        <p:spPr>
          <a:xfrm>
            <a:off x="8279130" y="4947523"/>
            <a:ext cx="2409944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850"/>
              <a:buFont typeface="Bitter Medium"/>
              <a:buNone/>
            </a:pPr>
            <a:r>
              <a:rPr b="0" i="0" lang="en-US" sz="185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Fine-Tuning</a:t>
            </a:r>
            <a:endParaRPr b="0" i="0" sz="1850" u="none" cap="none" strike="noStrike"/>
          </a:p>
        </p:txBody>
      </p:sp>
      <p:sp>
        <p:nvSpPr>
          <p:cNvPr id="176" name="Google Shape;176;p8"/>
          <p:cNvSpPr/>
          <p:nvPr/>
        </p:nvSpPr>
        <p:spPr>
          <a:xfrm>
            <a:off x="8279130" y="5364361"/>
            <a:ext cx="5557480" cy="616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500"/>
              <a:buFont typeface="Open Sans"/>
              <a:buNone/>
            </a:pPr>
            <a:r>
              <a:rPr b="0" i="0" lang="en-US" sz="150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Fine-tuned ElectraForSequenceClassification to classify relevance of query-document pairs.</a:t>
            </a:r>
            <a:endParaRPr b="0" i="0" sz="1500" u="none" cap="none" strike="noStrike"/>
          </a:p>
        </p:txBody>
      </p:sp>
      <p:sp>
        <p:nvSpPr>
          <p:cNvPr id="177" name="Google Shape;177;p8"/>
          <p:cNvSpPr/>
          <p:nvPr/>
        </p:nvSpPr>
        <p:spPr>
          <a:xfrm>
            <a:off x="6542782" y="6083737"/>
            <a:ext cx="578406" cy="22860"/>
          </a:xfrm>
          <a:prstGeom prst="roundRect">
            <a:avLst>
              <a:gd fmla="val 354232" name="adj"/>
            </a:avLst>
          </a:prstGeom>
          <a:solidFill>
            <a:srgbClr val="E2C8B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>
            <a:off x="7098328" y="5878354"/>
            <a:ext cx="433745" cy="433745"/>
          </a:xfrm>
          <a:prstGeom prst="roundRect">
            <a:avLst>
              <a:gd fmla="val 18669" name="adj"/>
            </a:avLst>
          </a:prstGeom>
          <a:solidFill>
            <a:srgbClr val="FCE2CF"/>
          </a:solidFill>
          <a:ln cap="flat" cmpd="sng" w="9525">
            <a:solidFill>
              <a:srgbClr val="E2C8B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9" name="Google Shape;17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70539" y="5914430"/>
            <a:ext cx="289203" cy="36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/>
          <p:nvPr/>
        </p:nvSpPr>
        <p:spPr>
          <a:xfrm>
            <a:off x="3941326" y="5944553"/>
            <a:ext cx="2409944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850"/>
              <a:buFont typeface="Bitter Medium"/>
              <a:buNone/>
            </a:pPr>
            <a:r>
              <a:rPr b="0" i="0" lang="en-US" sz="185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Evaluation</a:t>
            </a:r>
            <a:endParaRPr b="0" i="0" sz="1850" u="none" cap="none" strike="noStrike"/>
          </a:p>
        </p:txBody>
      </p:sp>
      <p:sp>
        <p:nvSpPr>
          <p:cNvPr id="181" name="Google Shape;181;p8"/>
          <p:cNvSpPr/>
          <p:nvPr/>
        </p:nvSpPr>
        <p:spPr>
          <a:xfrm>
            <a:off x="793790" y="6361390"/>
            <a:ext cx="5557480" cy="616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500"/>
              <a:buFont typeface="Open Sans"/>
              <a:buNone/>
            </a:pPr>
            <a:r>
              <a:rPr b="0" i="0" lang="en-US" sz="150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Tested on validation set and real-world queries to ensure accurate relevance classification.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/>
          <p:nvPr/>
        </p:nvSpPr>
        <p:spPr>
          <a:xfrm>
            <a:off x="793790" y="2171462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C3F42"/>
              </a:buClr>
              <a:buSzPts val="4450"/>
              <a:buFont typeface="Bitter Medium"/>
              <a:buNone/>
            </a:pPr>
            <a:r>
              <a:rPr b="0" i="0" lang="en-US" sz="4450" u="none" cap="none" strike="noStrike">
                <a:solidFill>
                  <a:srgbClr val="2C3F42"/>
                </a:solidFill>
                <a:latin typeface="Bitter Medium"/>
                <a:ea typeface="Bitter Medium"/>
                <a:cs typeface="Bitter Medium"/>
                <a:sym typeface="Bitter Medium"/>
              </a:rPr>
              <a:t>Results</a:t>
            </a:r>
            <a:endParaRPr b="0" i="0" sz="4450" u="none" cap="none" strike="noStrike"/>
          </a:p>
        </p:txBody>
      </p:sp>
      <p:sp>
        <p:nvSpPr>
          <p:cNvPr id="188" name="Google Shape;188;p9"/>
          <p:cNvSpPr/>
          <p:nvPr/>
        </p:nvSpPr>
        <p:spPr>
          <a:xfrm>
            <a:off x="793790" y="3447217"/>
            <a:ext cx="4120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5850"/>
              <a:buFont typeface="Bitter Medium"/>
              <a:buNone/>
            </a:pPr>
            <a:r>
              <a:rPr b="0" i="0" lang="en-US" sz="585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High</a:t>
            </a:r>
            <a:endParaRPr b="0" i="0" sz="5850" u="none" cap="none" strike="noStrike"/>
          </a:p>
        </p:txBody>
      </p:sp>
      <p:sp>
        <p:nvSpPr>
          <p:cNvPr id="189" name="Google Shape;189;p9"/>
          <p:cNvSpPr/>
          <p:nvPr/>
        </p:nvSpPr>
        <p:spPr>
          <a:xfrm>
            <a:off x="1436489" y="4479012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Accuracy</a:t>
            </a:r>
            <a:endParaRPr b="0" i="0" sz="2200" u="none" cap="none" strike="noStrike"/>
          </a:p>
        </p:txBody>
      </p:sp>
      <p:sp>
        <p:nvSpPr>
          <p:cNvPr id="190" name="Google Shape;190;p9"/>
          <p:cNvSpPr/>
          <p:nvPr/>
        </p:nvSpPr>
        <p:spPr>
          <a:xfrm>
            <a:off x="793790" y="4969431"/>
            <a:ext cx="41208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Electra achieved high accuracy in identifying relevant vs. non-relevant documents.</a:t>
            </a:r>
            <a:endParaRPr b="0" i="0" sz="1750" u="none" cap="none" strike="noStrike"/>
          </a:p>
        </p:txBody>
      </p:sp>
      <p:sp>
        <p:nvSpPr>
          <p:cNvPr id="191" name="Google Shape;191;p9"/>
          <p:cNvSpPr/>
          <p:nvPr/>
        </p:nvSpPr>
        <p:spPr>
          <a:xfrm>
            <a:off x="5254704" y="3447217"/>
            <a:ext cx="4120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5850"/>
              <a:buFont typeface="Bitter Medium"/>
              <a:buNone/>
            </a:pPr>
            <a:r>
              <a:rPr b="0" i="0" lang="en-US" sz="585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✓</a:t>
            </a:r>
            <a:endParaRPr b="0" i="0" sz="5850" u="none" cap="none" strike="noStrike"/>
          </a:p>
        </p:txBody>
      </p:sp>
      <p:sp>
        <p:nvSpPr>
          <p:cNvPr id="192" name="Google Shape;192;p9"/>
          <p:cNvSpPr/>
          <p:nvPr/>
        </p:nvSpPr>
        <p:spPr>
          <a:xfrm>
            <a:off x="5897523" y="4479012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Performance</a:t>
            </a:r>
            <a:endParaRPr b="0" i="0" sz="2200" u="none" cap="none" strike="noStrike"/>
          </a:p>
        </p:txBody>
      </p:sp>
      <p:sp>
        <p:nvSpPr>
          <p:cNvPr id="193" name="Google Shape;193;p9"/>
          <p:cNvSpPr/>
          <p:nvPr/>
        </p:nvSpPr>
        <p:spPr>
          <a:xfrm>
            <a:off x="5254704" y="4969431"/>
            <a:ext cx="41208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Strong performance on query-document relevance classification tasks.</a:t>
            </a:r>
            <a:endParaRPr b="0" i="0" sz="1750" u="none" cap="none" strike="noStrike"/>
          </a:p>
        </p:txBody>
      </p:sp>
      <p:sp>
        <p:nvSpPr>
          <p:cNvPr id="194" name="Google Shape;194;p9"/>
          <p:cNvSpPr/>
          <p:nvPr/>
        </p:nvSpPr>
        <p:spPr>
          <a:xfrm>
            <a:off x="9715738" y="3447217"/>
            <a:ext cx="4120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5850"/>
              <a:buFont typeface="Bitter Medium"/>
              <a:buNone/>
            </a:pPr>
            <a:r>
              <a:rPr b="0" i="0" lang="en-US" sz="585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3</a:t>
            </a:r>
            <a:endParaRPr b="0" i="0" sz="5850" u="none" cap="none" strike="noStrike"/>
          </a:p>
        </p:txBody>
      </p:sp>
      <p:sp>
        <p:nvSpPr>
          <p:cNvPr id="195" name="Google Shape;195;p9"/>
          <p:cNvSpPr/>
          <p:nvPr/>
        </p:nvSpPr>
        <p:spPr>
          <a:xfrm>
            <a:off x="10358438" y="4479012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2200"/>
              <a:buFont typeface="Bitter Medium"/>
              <a:buNone/>
            </a:pPr>
            <a:r>
              <a:rPr b="0" i="0" lang="en-US" sz="2200" u="none" cap="none" strike="noStrike">
                <a:solidFill>
                  <a:srgbClr val="2B2E3C"/>
                </a:solidFill>
                <a:latin typeface="Bitter Medium"/>
                <a:ea typeface="Bitter Medium"/>
                <a:cs typeface="Bitter Medium"/>
                <a:sym typeface="Bitter Medium"/>
              </a:rPr>
              <a:t>Applications</a:t>
            </a:r>
            <a:endParaRPr b="0" i="0" sz="2200" u="none" cap="none" strike="noStrike"/>
          </a:p>
        </p:txBody>
      </p:sp>
      <p:sp>
        <p:nvSpPr>
          <p:cNvPr id="196" name="Google Shape;196;p9"/>
          <p:cNvSpPr/>
          <p:nvPr/>
        </p:nvSpPr>
        <p:spPr>
          <a:xfrm>
            <a:off x="9715738" y="4969431"/>
            <a:ext cx="41208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B2E3C"/>
              </a:buClr>
              <a:buSzPts val="1750"/>
              <a:buFont typeface="Open Sans"/>
              <a:buNone/>
            </a:pPr>
            <a:r>
              <a:rPr b="0" i="0" lang="en-US" sz="1750" u="none" cap="none" strike="noStrike">
                <a:solidFill>
                  <a:srgbClr val="2B2E3C"/>
                </a:solidFill>
                <a:latin typeface="Open Sans"/>
                <a:ea typeface="Open Sans"/>
                <a:cs typeface="Open Sans"/>
                <a:sym typeface="Open Sans"/>
              </a:rPr>
              <a:t>Suitable for search engines, document retrieval, and question answering systems.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2025-05-02T23:39:46Z</dcterms:created>
  <dc:creator>PptxGenJS</dc:creator>
</cp:coreProperties>
</file>