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4" r:id="rId7"/>
    <p:sldId id="268" r:id="rId8"/>
    <p:sldId id="266" r:id="rId9"/>
    <p:sldId id="267" r:id="rId10"/>
    <p:sldId id="269" r:id="rId11"/>
    <p:sldId id="270"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8727-EC04-4AE6-909B-1FC3B79924DC}"/>
              </a:ext>
            </a:extLst>
          </p:cNvPr>
          <p:cNvSpPr>
            <a:spLocks noGrp="1"/>
          </p:cNvSpPr>
          <p:nvPr>
            <p:ph type="ctrTitle"/>
          </p:nvPr>
        </p:nvSpPr>
        <p:spPr>
          <a:xfrm>
            <a:off x="815072" y="778477"/>
            <a:ext cx="10750851" cy="4436074"/>
          </a:xfrm>
        </p:spPr>
        <p:txBody>
          <a:bodyPr/>
          <a:lstStyle/>
          <a:p>
            <a:pPr algn="ctr"/>
            <a:r>
              <a:rPr lang="fr-FR" dirty="0"/>
              <a:t>Coursera IBM Data Science Certification – </a:t>
            </a:r>
            <a:br>
              <a:rPr lang="fr-FR" dirty="0"/>
            </a:br>
            <a:r>
              <a:rPr lang="en-IN" dirty="0"/>
              <a:t>Capstone Project</a:t>
            </a:r>
            <a:br>
              <a:rPr lang="fr-FR" dirty="0"/>
            </a:br>
            <a:endParaRPr lang="en-IN" dirty="0"/>
          </a:p>
        </p:txBody>
      </p:sp>
      <p:sp>
        <p:nvSpPr>
          <p:cNvPr id="3" name="Subtitle 2">
            <a:extLst>
              <a:ext uri="{FF2B5EF4-FFF2-40B4-BE49-F238E27FC236}">
                <a16:creationId xmlns:a16="http://schemas.microsoft.com/office/drawing/2014/main" id="{578CA431-4E9C-43F1-85AC-9B9567C44803}"/>
              </a:ext>
            </a:extLst>
          </p:cNvPr>
          <p:cNvSpPr>
            <a:spLocks noGrp="1"/>
          </p:cNvSpPr>
          <p:nvPr>
            <p:ph type="subTitle" idx="1"/>
          </p:nvPr>
        </p:nvSpPr>
        <p:spPr>
          <a:xfrm>
            <a:off x="2551269" y="4886249"/>
            <a:ext cx="8825658" cy="861420"/>
          </a:xfrm>
        </p:spPr>
        <p:txBody>
          <a:bodyPr>
            <a:normAutofit/>
          </a:bodyPr>
          <a:lstStyle/>
          <a:p>
            <a:pPr algn="r"/>
            <a:r>
              <a:rPr lang="en-IN" sz="2400" dirty="0"/>
              <a:t>Utkarsh SHARMA</a:t>
            </a:r>
          </a:p>
        </p:txBody>
      </p:sp>
    </p:spTree>
    <p:extLst>
      <p:ext uri="{BB962C8B-B14F-4D97-AF65-F5344CB8AC3E}">
        <p14:creationId xmlns:p14="http://schemas.microsoft.com/office/powerpoint/2010/main" val="87118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A4E0-703D-4F6A-8A99-3A2ACB2E3677}"/>
              </a:ext>
            </a:extLst>
          </p:cNvPr>
          <p:cNvSpPr>
            <a:spLocks noGrp="1"/>
          </p:cNvSpPr>
          <p:nvPr>
            <p:ph type="title"/>
          </p:nvPr>
        </p:nvSpPr>
        <p:spPr>
          <a:xfrm>
            <a:off x="420130" y="395416"/>
            <a:ext cx="11417643" cy="1717589"/>
          </a:xfrm>
        </p:spPr>
        <p:txBody>
          <a:bodyPr/>
          <a:lstStyle/>
          <a:p>
            <a:r>
              <a:rPr lang="en-IN" dirty="0"/>
              <a:t>On Careful Examination, Financial District in Cluster 3 resembles in amenities to our Current Residence</a:t>
            </a:r>
          </a:p>
        </p:txBody>
      </p:sp>
      <p:pic>
        <p:nvPicPr>
          <p:cNvPr id="5" name="Content Placeholder 4">
            <a:extLst>
              <a:ext uri="{FF2B5EF4-FFF2-40B4-BE49-F238E27FC236}">
                <a16:creationId xmlns:a16="http://schemas.microsoft.com/office/drawing/2014/main" id="{FB627660-2017-43EF-922F-757202FE2AE0}"/>
              </a:ext>
            </a:extLst>
          </p:cNvPr>
          <p:cNvPicPr>
            <a:picLocks noGrp="1" noChangeAspect="1"/>
          </p:cNvPicPr>
          <p:nvPr>
            <p:ph idx="1"/>
          </p:nvPr>
        </p:nvPicPr>
        <p:blipFill>
          <a:blip r:embed="rId2"/>
          <a:stretch>
            <a:fillRect/>
          </a:stretch>
        </p:blipFill>
        <p:spPr>
          <a:xfrm>
            <a:off x="748697" y="1874452"/>
            <a:ext cx="9936671" cy="4884694"/>
          </a:xfrm>
        </p:spPr>
      </p:pic>
    </p:spTree>
    <p:extLst>
      <p:ext uri="{BB962C8B-B14F-4D97-AF65-F5344CB8AC3E}">
        <p14:creationId xmlns:p14="http://schemas.microsoft.com/office/powerpoint/2010/main" val="199013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A1A2-8791-408E-A832-D458B3E1BA31}"/>
              </a:ext>
            </a:extLst>
          </p:cNvPr>
          <p:cNvSpPr>
            <a:spLocks noGrp="1"/>
          </p:cNvSpPr>
          <p:nvPr>
            <p:ph type="title"/>
          </p:nvPr>
        </p:nvSpPr>
        <p:spPr/>
        <p:txBody>
          <a:bodyPr/>
          <a:lstStyle/>
          <a:p>
            <a:r>
              <a:rPr lang="en-US" b="1" dirty="0"/>
              <a:t>Venue Selection</a:t>
            </a:r>
            <a:endParaRPr lang="en-IN" dirty="0"/>
          </a:p>
        </p:txBody>
      </p:sp>
      <p:sp>
        <p:nvSpPr>
          <p:cNvPr id="3" name="Content Placeholder 2">
            <a:extLst>
              <a:ext uri="{FF2B5EF4-FFF2-40B4-BE49-F238E27FC236}">
                <a16:creationId xmlns:a16="http://schemas.microsoft.com/office/drawing/2014/main" id="{4D5EDF38-6D80-45A3-B775-A31AC5A34DD2}"/>
              </a:ext>
            </a:extLst>
          </p:cNvPr>
          <p:cNvSpPr>
            <a:spLocks noGrp="1"/>
          </p:cNvSpPr>
          <p:nvPr>
            <p:ph idx="1"/>
          </p:nvPr>
        </p:nvSpPr>
        <p:spPr>
          <a:xfrm>
            <a:off x="481914" y="2603499"/>
            <a:ext cx="11182864" cy="4081505"/>
          </a:xfrm>
        </p:spPr>
        <p:txBody>
          <a:bodyPr/>
          <a:lstStyle/>
          <a:p>
            <a:r>
              <a:rPr lang="en-US" dirty="0"/>
              <a:t>Using the "one map" above, I was able to explore all possibilities since the popups provide the information needed for a good decision.</a:t>
            </a:r>
          </a:p>
          <a:p>
            <a:r>
              <a:rPr lang="en-US" b="1" dirty="0"/>
              <a:t>Financial District </a:t>
            </a:r>
            <a:r>
              <a:rPr lang="en-US" dirty="0"/>
              <a:t>having Gyms, Hotels and Restaurants similar to New Delhi residence is </a:t>
            </a:r>
            <a:r>
              <a:rPr lang="en-US" b="1" dirty="0"/>
              <a:t>my preferable choice for a future residence</a:t>
            </a:r>
            <a:r>
              <a:rPr lang="en-US" dirty="0"/>
              <a:t>.</a:t>
            </a:r>
          </a:p>
          <a:p>
            <a:r>
              <a:rPr lang="en-US" dirty="0"/>
              <a:t>Based on current New Delhi venue, I feel that Cluster 3 type of venues is a closer resemblance to my current place. </a:t>
            </a:r>
            <a:r>
              <a:rPr lang="en-US" b="1" dirty="0"/>
              <a:t>That means that Financial District is a better choice since it has Gyms, Hotels and Restaurant and is worth the conveniences it provides.</a:t>
            </a:r>
          </a:p>
          <a:p>
            <a:endParaRPr lang="en-IN" dirty="0"/>
          </a:p>
        </p:txBody>
      </p:sp>
    </p:spTree>
    <p:extLst>
      <p:ext uri="{BB962C8B-B14F-4D97-AF65-F5344CB8AC3E}">
        <p14:creationId xmlns:p14="http://schemas.microsoft.com/office/powerpoint/2010/main" val="144864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4F5C-1E91-434C-A466-3A9BEF858A74}"/>
              </a:ext>
            </a:extLst>
          </p:cNvPr>
          <p:cNvSpPr>
            <a:spLocks noGrp="1"/>
          </p:cNvSpPr>
          <p:nvPr>
            <p:ph type="title"/>
          </p:nvPr>
        </p:nvSpPr>
        <p:spPr/>
        <p:txBody>
          <a:bodyPr/>
          <a:lstStyle/>
          <a:p>
            <a:r>
              <a:rPr lang="en-US" b="1" dirty="0"/>
              <a:t>5.0 DISCUSSION</a:t>
            </a:r>
            <a:endParaRPr lang="en-IN" dirty="0"/>
          </a:p>
        </p:txBody>
      </p:sp>
      <p:sp>
        <p:nvSpPr>
          <p:cNvPr id="3" name="Content Placeholder 2">
            <a:extLst>
              <a:ext uri="{FF2B5EF4-FFF2-40B4-BE49-F238E27FC236}">
                <a16:creationId xmlns:a16="http://schemas.microsoft.com/office/drawing/2014/main" id="{149289E5-EC8C-4AB5-9BA7-904BC8AE52B7}"/>
              </a:ext>
            </a:extLst>
          </p:cNvPr>
          <p:cNvSpPr>
            <a:spLocks noGrp="1"/>
          </p:cNvSpPr>
          <p:nvPr>
            <p:ph idx="1"/>
          </p:nvPr>
        </p:nvSpPr>
        <p:spPr>
          <a:xfrm>
            <a:off x="481914" y="2603500"/>
            <a:ext cx="11195221" cy="4130932"/>
          </a:xfrm>
        </p:spPr>
        <p:txBody>
          <a:bodyPr/>
          <a:lstStyle/>
          <a:p>
            <a:endParaRPr lang="en-US" b="1" dirty="0"/>
          </a:p>
          <a:p>
            <a:r>
              <a:rPr lang="en-US" b="1" dirty="0"/>
              <a:t>In general, I am positively impressed with the overall organization, content and lab works presented during the Coursera IBM Certification Course</a:t>
            </a:r>
          </a:p>
          <a:p>
            <a:r>
              <a:rPr lang="en-US" b="1" dirty="0"/>
              <a:t>I feel this Capstone project presented me a great opportunity to practice and apply the Data Science tools and methodologies learned.</a:t>
            </a:r>
          </a:p>
          <a:p>
            <a:r>
              <a:rPr lang="en-US" b="1" dirty="0"/>
              <a:t>I have created a good project that I can present as an example to show my potential.</a:t>
            </a:r>
          </a:p>
          <a:p>
            <a:r>
              <a:rPr lang="en-US" b="1" dirty="0"/>
              <a:t>I feel I have acquired a good starting point to become a professional Data Scientist and I will continue exploring to creating examples of practical cases</a:t>
            </a:r>
          </a:p>
          <a:p>
            <a:endParaRPr lang="en-IN" dirty="0"/>
          </a:p>
        </p:txBody>
      </p:sp>
    </p:spTree>
    <p:extLst>
      <p:ext uri="{BB962C8B-B14F-4D97-AF65-F5344CB8AC3E}">
        <p14:creationId xmlns:p14="http://schemas.microsoft.com/office/powerpoint/2010/main" val="365520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95D4-61E2-4C8D-9EC6-2E26D1A26964}"/>
              </a:ext>
            </a:extLst>
          </p:cNvPr>
          <p:cNvSpPr>
            <a:spLocks noGrp="1"/>
          </p:cNvSpPr>
          <p:nvPr>
            <p:ph type="title"/>
          </p:nvPr>
        </p:nvSpPr>
        <p:spPr/>
        <p:txBody>
          <a:bodyPr/>
          <a:lstStyle/>
          <a:p>
            <a:r>
              <a:rPr lang="en-IN" b="1" dirty="0"/>
              <a:t>6.0 CONCLUSION</a:t>
            </a:r>
          </a:p>
        </p:txBody>
      </p:sp>
      <p:sp>
        <p:nvSpPr>
          <p:cNvPr id="3" name="Content Placeholder 2">
            <a:extLst>
              <a:ext uri="{FF2B5EF4-FFF2-40B4-BE49-F238E27FC236}">
                <a16:creationId xmlns:a16="http://schemas.microsoft.com/office/drawing/2014/main" id="{A7CE95A1-7699-4225-832B-4CFA11117275}"/>
              </a:ext>
            </a:extLst>
          </p:cNvPr>
          <p:cNvSpPr>
            <a:spLocks noGrp="1"/>
          </p:cNvSpPr>
          <p:nvPr>
            <p:ph idx="1"/>
          </p:nvPr>
        </p:nvSpPr>
        <p:spPr>
          <a:xfrm>
            <a:off x="543698" y="2603499"/>
            <a:ext cx="11182864" cy="4069149"/>
          </a:xfrm>
        </p:spPr>
        <p:txBody>
          <a:bodyPr/>
          <a:lstStyle/>
          <a:p>
            <a:r>
              <a:rPr lang="en-US" b="1" dirty="0"/>
              <a:t>I feel rewarded with the efforts, time and money spent. I believe this course with all the topics covered is well worthy of appreciation.</a:t>
            </a:r>
          </a:p>
          <a:p>
            <a:r>
              <a:rPr lang="en-US" b="1" dirty="0"/>
              <a:t>This project has shown me a practical application to resolve a real situation that has impacting personal and financial impact using Data Science tools.</a:t>
            </a:r>
          </a:p>
          <a:p>
            <a:r>
              <a:rPr lang="en-US" b="1" dirty="0"/>
              <a:t>The mapping with Folium is a very powerful technique to consolidate information and make the analysis and decision thoroughly and with confidence. I would recommend for use in similar situations.</a:t>
            </a:r>
          </a:p>
          <a:p>
            <a:r>
              <a:rPr lang="en-US" b="1" dirty="0"/>
              <a:t>One must keep abreast of new tools for Data Science that continue to appear for application in several business fields.</a:t>
            </a:r>
          </a:p>
          <a:p>
            <a:endParaRPr lang="en-IN" dirty="0"/>
          </a:p>
        </p:txBody>
      </p:sp>
    </p:spTree>
    <p:extLst>
      <p:ext uri="{BB962C8B-B14F-4D97-AF65-F5344CB8AC3E}">
        <p14:creationId xmlns:p14="http://schemas.microsoft.com/office/powerpoint/2010/main" val="274838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E6ED-5AAC-4E00-BC4E-D53A3C3A2FF1}"/>
              </a:ext>
            </a:extLst>
          </p:cNvPr>
          <p:cNvSpPr>
            <a:spLocks noGrp="1"/>
          </p:cNvSpPr>
          <p:nvPr>
            <p:ph type="title"/>
          </p:nvPr>
        </p:nvSpPr>
        <p:spPr/>
        <p:txBody>
          <a:bodyPr/>
          <a:lstStyle/>
          <a:p>
            <a:r>
              <a:rPr lang="en-US" b="1" dirty="0"/>
              <a:t>Contents</a:t>
            </a:r>
            <a:endParaRPr lang="en-IN" dirty="0"/>
          </a:p>
        </p:txBody>
      </p:sp>
      <p:sp>
        <p:nvSpPr>
          <p:cNvPr id="3" name="Content Placeholder 2">
            <a:extLst>
              <a:ext uri="{FF2B5EF4-FFF2-40B4-BE49-F238E27FC236}">
                <a16:creationId xmlns:a16="http://schemas.microsoft.com/office/drawing/2014/main" id="{FA281743-AF00-4C64-B530-4CD0D9DC7DCB}"/>
              </a:ext>
            </a:extLst>
          </p:cNvPr>
          <p:cNvSpPr>
            <a:spLocks noGrp="1"/>
          </p:cNvSpPr>
          <p:nvPr>
            <p:ph idx="1"/>
          </p:nvPr>
        </p:nvSpPr>
        <p:spPr>
          <a:xfrm>
            <a:off x="444843" y="2014151"/>
            <a:ext cx="11224054" cy="4843849"/>
          </a:xfrm>
        </p:spPr>
        <p:txBody>
          <a:bodyPr>
            <a:noAutofit/>
          </a:bodyPr>
          <a:lstStyle/>
          <a:p>
            <a:r>
              <a:rPr lang="en-US" sz="1600" b="1" u="sng" dirty="0"/>
              <a:t>Introduction Section:</a:t>
            </a:r>
            <a:br>
              <a:rPr lang="en-US" sz="1600" dirty="0"/>
            </a:br>
            <a:r>
              <a:rPr lang="en-US" sz="1600" dirty="0"/>
              <a:t>1.1 Discussion of the "background situation" leading to the problem at hand:</a:t>
            </a:r>
            <a:br>
              <a:rPr lang="en-US" sz="1600" dirty="0"/>
            </a:br>
            <a:r>
              <a:rPr lang="en-US" sz="1600" dirty="0"/>
              <a:t>1.2 Problem to be resolved</a:t>
            </a:r>
            <a:br>
              <a:rPr lang="en-US" sz="1600" dirty="0"/>
            </a:br>
            <a:r>
              <a:rPr lang="en-US" sz="1600" dirty="0"/>
              <a:t>1.3 Audience for this project.</a:t>
            </a:r>
          </a:p>
          <a:p>
            <a:r>
              <a:rPr lang="en-US" sz="1600" b="1" u="sng" dirty="0"/>
              <a:t>Data Section:</a:t>
            </a:r>
            <a:br>
              <a:rPr lang="en-US" sz="1600" dirty="0"/>
            </a:br>
            <a:r>
              <a:rPr lang="en-US" sz="1600" dirty="0"/>
              <a:t>2.1 Data of Current Situation (current residence place)</a:t>
            </a:r>
            <a:br>
              <a:rPr lang="en-US" sz="1600" dirty="0"/>
            </a:br>
            <a:r>
              <a:rPr lang="en-US" sz="1600" dirty="0"/>
              <a:t>2.2 Data required to resolve the problem</a:t>
            </a:r>
            <a:br>
              <a:rPr lang="en-US" sz="1600" dirty="0"/>
            </a:br>
            <a:r>
              <a:rPr lang="en-US" sz="1600" dirty="0"/>
              <a:t>2.3 Data sources and data manipulation</a:t>
            </a:r>
          </a:p>
          <a:p>
            <a:r>
              <a:rPr lang="en-US" sz="1600" b="1" u="sng" dirty="0"/>
              <a:t>Methodology Section:</a:t>
            </a:r>
            <a:br>
              <a:rPr lang="en-US" sz="1600" dirty="0"/>
            </a:br>
            <a:r>
              <a:rPr lang="en-US" sz="1600" dirty="0"/>
              <a:t>3.1 Process steps and strategy to resolve the problem</a:t>
            </a:r>
            <a:br>
              <a:rPr lang="en-US" sz="1600" dirty="0"/>
            </a:br>
            <a:r>
              <a:rPr lang="en-US" sz="1600" dirty="0"/>
              <a:t>3.2 Data Science Methods, machine learning, mapping tools and exploratory data analysis.</a:t>
            </a:r>
          </a:p>
          <a:p>
            <a:r>
              <a:rPr lang="en-US" sz="1600" b="1" u="sng" dirty="0"/>
              <a:t>Results Section</a:t>
            </a:r>
            <a:br>
              <a:rPr lang="en-US" sz="1600" dirty="0"/>
            </a:br>
            <a:r>
              <a:rPr lang="en-US" sz="1600" dirty="0"/>
              <a:t>Discussion of the results and how they help to take a decision.</a:t>
            </a:r>
          </a:p>
          <a:p>
            <a:r>
              <a:rPr lang="en-US" sz="1600" b="1" u="sng" dirty="0"/>
              <a:t>Discussion Section</a:t>
            </a:r>
            <a:br>
              <a:rPr lang="en-US" sz="1600" dirty="0"/>
            </a:br>
            <a:r>
              <a:rPr lang="en-US" sz="1600" dirty="0"/>
              <a:t>Elaboration and discussion on any observations and/or recommendations for improvement.</a:t>
            </a:r>
          </a:p>
          <a:p>
            <a:r>
              <a:rPr lang="en-US" sz="1600" b="1" u="sng" dirty="0"/>
              <a:t>Conclusion Section</a:t>
            </a:r>
            <a:br>
              <a:rPr lang="en-US" sz="1600" dirty="0"/>
            </a:br>
            <a:r>
              <a:rPr lang="en-US" sz="1600" dirty="0"/>
              <a:t>Decision taken and Report Conclusion.</a:t>
            </a:r>
            <a:br>
              <a:rPr lang="en-US" sz="1600" dirty="0"/>
            </a:br>
            <a:endParaRPr lang="en-IN" sz="1600" dirty="0"/>
          </a:p>
        </p:txBody>
      </p:sp>
    </p:spTree>
    <p:extLst>
      <p:ext uri="{BB962C8B-B14F-4D97-AF65-F5344CB8AC3E}">
        <p14:creationId xmlns:p14="http://schemas.microsoft.com/office/powerpoint/2010/main" val="110288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C8D2-8848-440E-ADEA-DDEA410960B7}"/>
              </a:ext>
            </a:extLst>
          </p:cNvPr>
          <p:cNvSpPr>
            <a:spLocks noGrp="1"/>
          </p:cNvSpPr>
          <p:nvPr>
            <p:ph type="title"/>
          </p:nvPr>
        </p:nvSpPr>
        <p:spPr/>
        <p:txBody>
          <a:bodyPr/>
          <a:lstStyle/>
          <a:p>
            <a:r>
              <a:rPr lang="en-IN" b="1" dirty="0"/>
              <a:t>1. Introduction Section :</a:t>
            </a:r>
            <a:endParaRPr lang="en-IN" dirty="0"/>
          </a:p>
        </p:txBody>
      </p:sp>
      <p:sp>
        <p:nvSpPr>
          <p:cNvPr id="3" name="Content Placeholder 2">
            <a:extLst>
              <a:ext uri="{FF2B5EF4-FFF2-40B4-BE49-F238E27FC236}">
                <a16:creationId xmlns:a16="http://schemas.microsoft.com/office/drawing/2014/main" id="{0F2513FC-0A9C-4CEC-8832-7B3A7231E0DB}"/>
              </a:ext>
            </a:extLst>
          </p:cNvPr>
          <p:cNvSpPr>
            <a:spLocks noGrp="1"/>
          </p:cNvSpPr>
          <p:nvPr>
            <p:ph idx="1"/>
          </p:nvPr>
        </p:nvSpPr>
        <p:spPr>
          <a:xfrm>
            <a:off x="457200" y="2162432"/>
            <a:ext cx="11257005" cy="4572000"/>
          </a:xfrm>
        </p:spPr>
        <p:txBody>
          <a:bodyPr>
            <a:normAutofit fontScale="70000" lnSpcReduction="20000"/>
          </a:bodyPr>
          <a:lstStyle/>
          <a:p>
            <a:r>
              <a:rPr lang="en-US" sz="2300" b="1" u="sng" dirty="0"/>
              <a:t>1.1 Scenario and Background</a:t>
            </a:r>
          </a:p>
          <a:p>
            <a:r>
              <a:rPr lang="en-US" dirty="0"/>
              <a:t>I am a data scientist residing in Dwarka, New Delhi, India. I currently live within walking distance to many amenities and venues in 	the area, such as various international cuisine restaurants, cafes, gyms, food shops and entertainment.</a:t>
            </a:r>
          </a:p>
          <a:p>
            <a:r>
              <a:rPr lang="en-US" dirty="0"/>
              <a:t>I have been offered a great opportunity to work in Manhattan, NY. Although, I am very excited about it, I am a bit stress toward the process to secure a comparable place to live in Manhattan. Therefore, I decided to apply the learned skills  during the Coursera course to explore ways to make sure my decision is factual and rewarding. Of course, there are alternatives to achieve the answer using available Google and Social media tools, but it rewarding doing it myself with learned tools.</a:t>
            </a:r>
          </a:p>
          <a:p>
            <a:r>
              <a:rPr lang="en-US" sz="2300" b="1" u="sng" dirty="0"/>
              <a:t>1.2 Problem to be resolved:</a:t>
            </a:r>
          </a:p>
          <a:p>
            <a:r>
              <a:rPr lang="en-US" dirty="0"/>
              <a:t>The challenge to resolve is being able to find an apartment unit in Manhattan NY that offers similar characteristics and benefits to my current situation. Therefore, in order to set a basis for comparison, I want to place subject to the following conditions:</a:t>
            </a:r>
          </a:p>
          <a:p>
            <a:r>
              <a:rPr lang="en-US" dirty="0"/>
              <a:t>Top amenities in the selected neighborhood shall be similar to current residence (See item 2.1)</a:t>
            </a:r>
          </a:p>
          <a:p>
            <a:r>
              <a:rPr lang="en-US" dirty="0"/>
              <a:t>Desirable to have venues such as Gyms, Restaurants, wine stores, and food shops</a:t>
            </a:r>
          </a:p>
          <a:p>
            <a:r>
              <a:rPr lang="en-US" dirty="0"/>
              <a:t>As a reference, I have included a map of venues near current residence in Dwarka New Delhi.</a:t>
            </a:r>
          </a:p>
          <a:p>
            <a:r>
              <a:rPr lang="en-US" sz="2300" b="1" u="sng" dirty="0"/>
              <a:t>1.3 Interested Audience</a:t>
            </a:r>
          </a:p>
          <a:p>
            <a:r>
              <a:rPr lang="en-US" dirty="0"/>
              <a:t>I believe this is a relevant project for a person or entity considering moving to a major city in Europe, US or Asia, since the approach and methodologies used here are applicable in all cases. </a:t>
            </a:r>
          </a:p>
          <a:p>
            <a:r>
              <a:rPr lang="en-US" dirty="0"/>
              <a:t>The use of FourSquare data and mapping techniques combined with data analysis will help resolve the key questions arisen. </a:t>
            </a:r>
          </a:p>
          <a:p>
            <a:r>
              <a:rPr lang="en-US" dirty="0"/>
              <a:t>Lastly, this project is a good practical case toward the development of Data Science skills.</a:t>
            </a:r>
          </a:p>
          <a:p>
            <a:endParaRPr lang="en-IN" dirty="0"/>
          </a:p>
        </p:txBody>
      </p:sp>
    </p:spTree>
    <p:extLst>
      <p:ext uri="{BB962C8B-B14F-4D97-AF65-F5344CB8AC3E}">
        <p14:creationId xmlns:p14="http://schemas.microsoft.com/office/powerpoint/2010/main" val="50356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0E64-E23A-480B-AF15-83D1AAFE1342}"/>
              </a:ext>
            </a:extLst>
          </p:cNvPr>
          <p:cNvSpPr>
            <a:spLocks noGrp="1"/>
          </p:cNvSpPr>
          <p:nvPr>
            <p:ph type="title"/>
          </p:nvPr>
        </p:nvSpPr>
        <p:spPr/>
        <p:txBody>
          <a:bodyPr/>
          <a:lstStyle/>
          <a:p>
            <a:r>
              <a:rPr lang="en-US" b="1" dirty="0"/>
              <a:t>2. Data Section:</a:t>
            </a:r>
            <a:endParaRPr lang="en-IN" dirty="0"/>
          </a:p>
        </p:txBody>
      </p:sp>
      <p:sp>
        <p:nvSpPr>
          <p:cNvPr id="3" name="Content Placeholder 2">
            <a:extLst>
              <a:ext uri="{FF2B5EF4-FFF2-40B4-BE49-F238E27FC236}">
                <a16:creationId xmlns:a16="http://schemas.microsoft.com/office/drawing/2014/main" id="{F0A1D5F3-E362-401A-A492-C0B587217804}"/>
              </a:ext>
            </a:extLst>
          </p:cNvPr>
          <p:cNvSpPr>
            <a:spLocks noGrp="1"/>
          </p:cNvSpPr>
          <p:nvPr>
            <p:ph idx="1"/>
          </p:nvPr>
        </p:nvSpPr>
        <p:spPr>
          <a:xfrm>
            <a:off x="494270" y="2603500"/>
            <a:ext cx="11219935" cy="4056792"/>
          </a:xfrm>
        </p:spPr>
        <p:txBody>
          <a:bodyPr>
            <a:normAutofit/>
          </a:bodyPr>
          <a:lstStyle/>
          <a:p>
            <a:r>
              <a:rPr lang="en-US" b="1" dirty="0"/>
              <a:t>Description of the data and its sources that will be used to solve the problem</a:t>
            </a:r>
          </a:p>
          <a:p>
            <a:r>
              <a:rPr lang="en-US" b="1" dirty="0"/>
              <a:t>2.1 Data of Current Situation</a:t>
            </a:r>
          </a:p>
          <a:p>
            <a:r>
              <a:rPr lang="en-US" dirty="0"/>
              <a:t>I Currently reside in the neighborhood of Dwarka in New Delhi, India. I use Foursquare to identify the venues around the area of residence which are then shown in the New Delhi map shown in methodology and execution in section 3.0 . It serves as a reference for comparison with the desired future location in Manhattan NY</a:t>
            </a:r>
          </a:p>
          <a:p>
            <a:r>
              <a:rPr lang="en-US" b="1" dirty="0"/>
              <a:t>2.2 Data Required to resolve the problem</a:t>
            </a:r>
          </a:p>
          <a:p>
            <a:r>
              <a:rPr lang="en-US" dirty="0"/>
              <a:t>In order to make a good choice of a similar apartment in Manhattan NY, the following data is required:</a:t>
            </a:r>
          </a:p>
          <a:p>
            <a:r>
              <a:rPr lang="en-US" dirty="0"/>
              <a:t>List/Information on neighborhoods form Manhattan with their Geodata(latitude and longitude).</a:t>
            </a:r>
          </a:p>
          <a:p>
            <a:r>
              <a:rPr lang="en-US" dirty="0"/>
              <a:t>Venues and amenities in the Manhattan neighborhoods (e.g. top 10)</a:t>
            </a:r>
          </a:p>
          <a:p>
            <a:endParaRPr lang="en-IN" dirty="0"/>
          </a:p>
        </p:txBody>
      </p:sp>
    </p:spTree>
    <p:extLst>
      <p:ext uri="{BB962C8B-B14F-4D97-AF65-F5344CB8AC3E}">
        <p14:creationId xmlns:p14="http://schemas.microsoft.com/office/powerpoint/2010/main" val="146829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652F-864B-47A1-9AC9-00CEE2348B8B}"/>
              </a:ext>
            </a:extLst>
          </p:cNvPr>
          <p:cNvSpPr>
            <a:spLocks noGrp="1"/>
          </p:cNvSpPr>
          <p:nvPr>
            <p:ph type="title"/>
          </p:nvPr>
        </p:nvSpPr>
        <p:spPr/>
        <p:txBody>
          <a:bodyPr/>
          <a:lstStyle/>
          <a:p>
            <a:r>
              <a:rPr lang="en-US" b="1" dirty="0"/>
              <a:t>2. Data Section:</a:t>
            </a:r>
            <a:endParaRPr lang="en-IN" dirty="0"/>
          </a:p>
        </p:txBody>
      </p:sp>
      <p:sp>
        <p:nvSpPr>
          <p:cNvPr id="3" name="Content Placeholder 2">
            <a:extLst>
              <a:ext uri="{FF2B5EF4-FFF2-40B4-BE49-F238E27FC236}">
                <a16:creationId xmlns:a16="http://schemas.microsoft.com/office/drawing/2014/main" id="{E91E5A60-E9E6-4039-B5FD-B3F931DF5F72}"/>
              </a:ext>
            </a:extLst>
          </p:cNvPr>
          <p:cNvSpPr>
            <a:spLocks noGrp="1"/>
          </p:cNvSpPr>
          <p:nvPr>
            <p:ph idx="1"/>
          </p:nvPr>
        </p:nvSpPr>
        <p:spPr>
          <a:xfrm>
            <a:off x="506628" y="2631988"/>
            <a:ext cx="11244648" cy="3941807"/>
          </a:xfrm>
        </p:spPr>
        <p:txBody>
          <a:bodyPr>
            <a:normAutofit fontScale="92500" lnSpcReduction="10000"/>
          </a:bodyPr>
          <a:lstStyle/>
          <a:p>
            <a:r>
              <a:rPr lang="en-US" b="1" dirty="0"/>
              <a:t>2.3 sources and manipulation</a:t>
            </a:r>
          </a:p>
          <a:p>
            <a:r>
              <a:rPr lang="en-US" dirty="0"/>
              <a:t>The list of Manhattan neighborhoods is worked out during LAB exercise during the course. A csv file was created which will be read in order to create a data frame and its mapping.</a:t>
            </a:r>
          </a:p>
          <a:p>
            <a:r>
              <a:rPr lang="en-US" b="1" dirty="0"/>
              <a:t>2.4 How the data will be used to solve the problem</a:t>
            </a:r>
          </a:p>
          <a:p>
            <a:r>
              <a:rPr lang="en-US" dirty="0"/>
              <a:t>The data will be used as follows:</a:t>
            </a:r>
          </a:p>
          <a:p>
            <a:r>
              <a:rPr lang="en-US" dirty="0"/>
              <a:t>Foursquare and geopy data to map top 10 venues for all Manhattan neighborhoods and clustered in groups ( as per Course LAB)</a:t>
            </a:r>
          </a:p>
          <a:p>
            <a:r>
              <a:rPr lang="en-US" b="1" dirty="0"/>
              <a:t>2.5 Mapping of Data</a:t>
            </a:r>
          </a:p>
          <a:p>
            <a:r>
              <a:rPr lang="en-US" dirty="0"/>
              <a:t>The following maps were created to facilitate the analysis and the choice of the palace to live.</a:t>
            </a:r>
          </a:p>
          <a:p>
            <a:r>
              <a:rPr lang="en-US" dirty="0"/>
              <a:t>Manhattan map of Neighborhoods</a:t>
            </a:r>
          </a:p>
          <a:p>
            <a:r>
              <a:rPr lang="en-US" dirty="0"/>
              <a:t>Manhattan map of clustered venues and neighborhoods</a:t>
            </a:r>
          </a:p>
          <a:p>
            <a:endParaRPr lang="en-US" dirty="0"/>
          </a:p>
          <a:p>
            <a:endParaRPr lang="en-IN" dirty="0"/>
          </a:p>
        </p:txBody>
      </p:sp>
    </p:spTree>
    <p:extLst>
      <p:ext uri="{BB962C8B-B14F-4D97-AF65-F5344CB8AC3E}">
        <p14:creationId xmlns:p14="http://schemas.microsoft.com/office/powerpoint/2010/main" val="360551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652F-864B-47A1-9AC9-00CEE2348B8B}"/>
              </a:ext>
            </a:extLst>
          </p:cNvPr>
          <p:cNvSpPr>
            <a:spLocks noGrp="1"/>
          </p:cNvSpPr>
          <p:nvPr>
            <p:ph type="title"/>
          </p:nvPr>
        </p:nvSpPr>
        <p:spPr/>
        <p:txBody>
          <a:bodyPr/>
          <a:lstStyle/>
          <a:p>
            <a:r>
              <a:rPr lang="en-US" b="1" dirty="0"/>
              <a:t>3. Methodology section:</a:t>
            </a:r>
            <a:endParaRPr lang="en-IN" dirty="0"/>
          </a:p>
        </p:txBody>
      </p:sp>
      <p:sp>
        <p:nvSpPr>
          <p:cNvPr id="3" name="Content Placeholder 2">
            <a:extLst>
              <a:ext uri="{FF2B5EF4-FFF2-40B4-BE49-F238E27FC236}">
                <a16:creationId xmlns:a16="http://schemas.microsoft.com/office/drawing/2014/main" id="{E91E5A60-E9E6-4039-B5FD-B3F931DF5F72}"/>
              </a:ext>
            </a:extLst>
          </p:cNvPr>
          <p:cNvSpPr>
            <a:spLocks noGrp="1"/>
          </p:cNvSpPr>
          <p:nvPr>
            <p:ph idx="1"/>
          </p:nvPr>
        </p:nvSpPr>
        <p:spPr>
          <a:xfrm>
            <a:off x="481914" y="2603500"/>
            <a:ext cx="11207578" cy="4118576"/>
          </a:xfrm>
        </p:spPr>
        <p:txBody>
          <a:bodyPr>
            <a:normAutofit/>
          </a:bodyPr>
          <a:lstStyle/>
          <a:p>
            <a:r>
              <a:rPr lang="en-US" dirty="0"/>
              <a:t>This section represents the main component of the report where the data is gathered, prepared for analysis. The tools described are used here and the Notebook cells indicates the execution of steps.</a:t>
            </a:r>
          </a:p>
          <a:p>
            <a:r>
              <a:rPr lang="en-US" b="1" dirty="0"/>
              <a:t>The analysis and the strategy:</a:t>
            </a:r>
          </a:p>
          <a:p>
            <a:r>
              <a:rPr lang="en-US" dirty="0"/>
              <a:t>The strategy is based on mapping the above described data in section 2.0, in order to facilitate the choice of a candidate places for accommodation. The choice is made based on the demands imposed : similar venues to Dwarka, New Delhi, India. This visual approach and maps with popups labels allow quick identification of location, thus making the selection very easy.</a:t>
            </a:r>
          </a:p>
          <a:p>
            <a:r>
              <a:rPr lang="en-US" dirty="0"/>
              <a:t>The processing of these DATA and its mapping will allow to answer the key questions to make a decision:</a:t>
            </a:r>
          </a:p>
          <a:p>
            <a:r>
              <a:rPr lang="en-US" dirty="0"/>
              <a:t>What are the venues of the best place to live?</a:t>
            </a:r>
          </a:p>
          <a:p>
            <a:r>
              <a:rPr lang="en-US" dirty="0"/>
              <a:t>How venues distribute among Manhattan neighborhoods ?</a:t>
            </a:r>
          </a:p>
          <a:p>
            <a:endParaRPr lang="en-IN" dirty="0"/>
          </a:p>
        </p:txBody>
      </p:sp>
    </p:spTree>
    <p:extLst>
      <p:ext uri="{BB962C8B-B14F-4D97-AF65-F5344CB8AC3E}">
        <p14:creationId xmlns:p14="http://schemas.microsoft.com/office/powerpoint/2010/main" val="42166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8727-EC04-4AE6-909B-1FC3B79924DC}"/>
              </a:ext>
            </a:extLst>
          </p:cNvPr>
          <p:cNvSpPr>
            <a:spLocks noGrp="1"/>
          </p:cNvSpPr>
          <p:nvPr>
            <p:ph type="ctrTitle"/>
          </p:nvPr>
        </p:nvSpPr>
        <p:spPr>
          <a:xfrm>
            <a:off x="741406" y="778477"/>
            <a:ext cx="9588844" cy="4213653"/>
          </a:xfrm>
        </p:spPr>
        <p:txBody>
          <a:bodyPr/>
          <a:lstStyle/>
          <a:p>
            <a:pPr algn="ctr"/>
            <a:r>
              <a:rPr lang="en-IN" sz="7200" dirty="0"/>
              <a:t>4. Results</a:t>
            </a:r>
            <a:br>
              <a:rPr lang="fr-FR" sz="7200" dirty="0"/>
            </a:br>
            <a:endParaRPr lang="en-IN" sz="7200" dirty="0"/>
          </a:p>
        </p:txBody>
      </p:sp>
    </p:spTree>
    <p:extLst>
      <p:ext uri="{BB962C8B-B14F-4D97-AF65-F5344CB8AC3E}">
        <p14:creationId xmlns:p14="http://schemas.microsoft.com/office/powerpoint/2010/main" val="217935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652F-864B-47A1-9AC9-00CEE2348B8B}"/>
              </a:ext>
            </a:extLst>
          </p:cNvPr>
          <p:cNvSpPr>
            <a:spLocks noGrp="1"/>
          </p:cNvSpPr>
          <p:nvPr>
            <p:ph type="title"/>
          </p:nvPr>
        </p:nvSpPr>
        <p:spPr/>
        <p:txBody>
          <a:bodyPr/>
          <a:lstStyle/>
          <a:p>
            <a:r>
              <a:rPr lang="en-IN" dirty="0"/>
              <a:t>Current Residence in New Delhi</a:t>
            </a:r>
          </a:p>
        </p:txBody>
      </p:sp>
      <p:pic>
        <p:nvPicPr>
          <p:cNvPr id="4" name="Content Placeholder 4">
            <a:extLst>
              <a:ext uri="{FF2B5EF4-FFF2-40B4-BE49-F238E27FC236}">
                <a16:creationId xmlns:a16="http://schemas.microsoft.com/office/drawing/2014/main" id="{A58A8EC6-7FFD-4700-BA7C-6F4B32D64DA7}"/>
              </a:ext>
            </a:extLst>
          </p:cNvPr>
          <p:cNvPicPr>
            <a:picLocks noGrp="1" noChangeAspect="1"/>
          </p:cNvPicPr>
          <p:nvPr>
            <p:ph idx="1"/>
          </p:nvPr>
        </p:nvPicPr>
        <p:blipFill>
          <a:blip r:embed="rId2"/>
          <a:stretch>
            <a:fillRect/>
          </a:stretch>
        </p:blipFill>
        <p:spPr>
          <a:xfrm>
            <a:off x="124878" y="2552871"/>
            <a:ext cx="5971122" cy="3600984"/>
          </a:xfrm>
        </p:spPr>
      </p:pic>
      <p:pic>
        <p:nvPicPr>
          <p:cNvPr id="6" name="Picture 5">
            <a:extLst>
              <a:ext uri="{FF2B5EF4-FFF2-40B4-BE49-F238E27FC236}">
                <a16:creationId xmlns:a16="http://schemas.microsoft.com/office/drawing/2014/main" id="{D9E66E97-329F-4B74-9D2F-049B31C83973}"/>
              </a:ext>
            </a:extLst>
          </p:cNvPr>
          <p:cNvPicPr>
            <a:picLocks noChangeAspect="1"/>
          </p:cNvPicPr>
          <p:nvPr/>
        </p:nvPicPr>
        <p:blipFill>
          <a:blip r:embed="rId3"/>
          <a:stretch>
            <a:fillRect/>
          </a:stretch>
        </p:blipFill>
        <p:spPr>
          <a:xfrm>
            <a:off x="6190736" y="2552871"/>
            <a:ext cx="5770606" cy="3600984"/>
          </a:xfrm>
          <a:prstGeom prst="rect">
            <a:avLst/>
          </a:prstGeom>
        </p:spPr>
      </p:pic>
    </p:spTree>
    <p:extLst>
      <p:ext uri="{BB962C8B-B14F-4D97-AF65-F5344CB8AC3E}">
        <p14:creationId xmlns:p14="http://schemas.microsoft.com/office/powerpoint/2010/main" val="94829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652F-864B-47A1-9AC9-00CEE2348B8B}"/>
              </a:ext>
            </a:extLst>
          </p:cNvPr>
          <p:cNvSpPr>
            <a:spLocks noGrp="1"/>
          </p:cNvSpPr>
          <p:nvPr>
            <p:ph type="title"/>
          </p:nvPr>
        </p:nvSpPr>
        <p:spPr>
          <a:xfrm>
            <a:off x="1154954" y="973668"/>
            <a:ext cx="9459500" cy="706964"/>
          </a:xfrm>
        </p:spPr>
        <p:txBody>
          <a:bodyPr/>
          <a:lstStyle/>
          <a:p>
            <a:r>
              <a:rPr lang="en-IN" dirty="0"/>
              <a:t>Clusters of Neighbourhoods in Manhattan</a:t>
            </a:r>
          </a:p>
        </p:txBody>
      </p:sp>
      <p:pic>
        <p:nvPicPr>
          <p:cNvPr id="5" name="Content Placeholder 4">
            <a:extLst>
              <a:ext uri="{FF2B5EF4-FFF2-40B4-BE49-F238E27FC236}">
                <a16:creationId xmlns:a16="http://schemas.microsoft.com/office/drawing/2014/main" id="{B8AB2E8C-4814-46B1-B382-46CB9B2717D2}"/>
              </a:ext>
            </a:extLst>
          </p:cNvPr>
          <p:cNvPicPr>
            <a:picLocks noGrp="1" noChangeAspect="1"/>
          </p:cNvPicPr>
          <p:nvPr>
            <p:ph idx="1"/>
          </p:nvPr>
        </p:nvPicPr>
        <p:blipFill>
          <a:blip r:embed="rId2"/>
          <a:stretch>
            <a:fillRect/>
          </a:stretch>
        </p:blipFill>
        <p:spPr>
          <a:xfrm>
            <a:off x="1683239" y="2121604"/>
            <a:ext cx="7704841" cy="4637542"/>
          </a:xfrm>
        </p:spPr>
      </p:pic>
    </p:spTree>
    <p:extLst>
      <p:ext uri="{BB962C8B-B14F-4D97-AF65-F5344CB8AC3E}">
        <p14:creationId xmlns:p14="http://schemas.microsoft.com/office/powerpoint/2010/main" val="1806469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1376</TotalTime>
  <Words>787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Coursera IBM Data Science Certification –  Capstone Project </vt:lpstr>
      <vt:lpstr>Contents</vt:lpstr>
      <vt:lpstr>1. Introduction Section :</vt:lpstr>
      <vt:lpstr>2. Data Section:</vt:lpstr>
      <vt:lpstr>2. Data Section:</vt:lpstr>
      <vt:lpstr>3. Methodology section:</vt:lpstr>
      <vt:lpstr>4. Results </vt:lpstr>
      <vt:lpstr>Current Residence in New Delhi</vt:lpstr>
      <vt:lpstr>Clusters of Neighbourhoods in Manhattan</vt:lpstr>
      <vt:lpstr>On Careful Examination, Financial District in Cluster 3 resembles in amenities to our Current Residence</vt:lpstr>
      <vt:lpstr>Venue Selection</vt:lpstr>
      <vt:lpstr>5.0 DISCUSSION</vt:lpstr>
      <vt:lpstr>6.0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Data Science Certification –  Capstone Project </dc:title>
  <dc:creator>Utkarsh Sharma</dc:creator>
  <cp:lastModifiedBy>Utkarsh Sharma</cp:lastModifiedBy>
  <cp:revision>11</cp:revision>
  <cp:lastPrinted>2019-10-02T08:30:38Z</cp:lastPrinted>
  <dcterms:created xsi:type="dcterms:W3CDTF">2019-10-02T06:56:16Z</dcterms:created>
  <dcterms:modified xsi:type="dcterms:W3CDTF">2019-10-03T05:52:56Z</dcterms:modified>
</cp:coreProperties>
</file>