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35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01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1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53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0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50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21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51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17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94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8929-8A94-45CA-887F-1A728F6B693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14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8929-8A94-45CA-887F-1A728F6B6938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D85C3-4818-48A1-813E-35DE937C789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700" smtClean="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  <a:endParaRPr lang="en-GB" sz="7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4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5259962" y="124694"/>
            <a:ext cx="2121483" cy="6190379"/>
          </a:xfrm>
          <a:prstGeom prst="rect">
            <a:avLst/>
          </a:prstGeom>
          <a:solidFill>
            <a:schemeClr val="lt1">
              <a:alpha val="0"/>
            </a:schemeClr>
          </a:solidFill>
          <a:ln w="254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1509856" y="1615833"/>
            <a:ext cx="10677237" cy="619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86327" y="1514764"/>
            <a:ext cx="1228437" cy="2493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Master</a:t>
            </a:r>
            <a:endParaRPr lang="en-GB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86326" y="3312677"/>
            <a:ext cx="1228437" cy="3925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Release Branch</a:t>
            </a:r>
            <a:endParaRPr lang="en-GB" sz="1600" b="1" dirty="0"/>
          </a:p>
        </p:txBody>
      </p:sp>
      <p:sp>
        <p:nvSpPr>
          <p:cNvPr id="8" name="Oval 7"/>
          <p:cNvSpPr/>
          <p:nvPr/>
        </p:nvSpPr>
        <p:spPr>
          <a:xfrm>
            <a:off x="2503055" y="1514764"/>
            <a:ext cx="267854" cy="2493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786583" y="1514764"/>
            <a:ext cx="267854" cy="2493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1274618" y="496459"/>
            <a:ext cx="1228437" cy="2493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Release 1.0</a:t>
            </a:r>
            <a:endParaRPr lang="en-GB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2022762" y="124694"/>
            <a:ext cx="1228437" cy="2493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Botrange</a:t>
            </a:r>
            <a:endParaRPr lang="en-GB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2664690" y="480296"/>
            <a:ext cx="1228437" cy="2493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Snezka</a:t>
            </a:r>
            <a:endParaRPr lang="en-GB" sz="1600" dirty="0" smtClean="0"/>
          </a:p>
        </p:txBody>
      </p:sp>
      <p:cxnSp>
        <p:nvCxnSpPr>
          <p:cNvPr id="26" name="Straight Arrow Connector 25"/>
          <p:cNvCxnSpPr/>
          <p:nvPr/>
        </p:nvCxnSpPr>
        <p:spPr>
          <a:xfrm rot="9000000" flipH="1" flipV="1">
            <a:off x="2432627" y="808583"/>
            <a:ext cx="1" cy="281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2600000" flipH="1" flipV="1">
            <a:off x="2841336" y="792021"/>
            <a:ext cx="1" cy="281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H="1" flipV="1">
            <a:off x="2618505" y="768533"/>
            <a:ext cx="1" cy="281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  <a:endCxn id="8" idx="2"/>
          </p:cNvCxnSpPr>
          <p:nvPr/>
        </p:nvCxnSpPr>
        <p:spPr>
          <a:xfrm>
            <a:off x="1514764" y="1639455"/>
            <a:ext cx="9882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>
          <a:xfrm>
            <a:off x="2770909" y="1639455"/>
            <a:ext cx="30156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4"/>
            <a:endCxn id="36" idx="0"/>
          </p:cNvCxnSpPr>
          <p:nvPr/>
        </p:nvCxnSpPr>
        <p:spPr>
          <a:xfrm flipH="1">
            <a:off x="5920509" y="1764145"/>
            <a:ext cx="1" cy="1621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505526" y="3472150"/>
            <a:ext cx="10677237" cy="619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514763" y="5469587"/>
            <a:ext cx="10677237" cy="619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77089" y="5352481"/>
            <a:ext cx="1228437" cy="249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Release/Tag</a:t>
            </a:r>
            <a:endParaRPr lang="en-GB" sz="1600" b="1" dirty="0"/>
          </a:p>
        </p:txBody>
      </p:sp>
      <p:sp>
        <p:nvSpPr>
          <p:cNvPr id="10" name="Oval 9"/>
          <p:cNvSpPr/>
          <p:nvPr/>
        </p:nvSpPr>
        <p:spPr>
          <a:xfrm>
            <a:off x="1888835" y="5352482"/>
            <a:ext cx="267854" cy="2493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/>
          </a:p>
        </p:txBody>
      </p:sp>
      <p:sp>
        <p:nvSpPr>
          <p:cNvPr id="11" name="Oval 10"/>
          <p:cNvSpPr/>
          <p:nvPr/>
        </p:nvSpPr>
        <p:spPr>
          <a:xfrm>
            <a:off x="3103417" y="5352481"/>
            <a:ext cx="267854" cy="2493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/>
          </a:p>
        </p:txBody>
      </p:sp>
      <p:sp>
        <p:nvSpPr>
          <p:cNvPr id="12" name="Oval 11"/>
          <p:cNvSpPr/>
          <p:nvPr/>
        </p:nvSpPr>
        <p:spPr>
          <a:xfrm>
            <a:off x="4396510" y="5352481"/>
            <a:ext cx="267854" cy="2493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/>
          </a:p>
        </p:txBody>
      </p:sp>
      <p:sp>
        <p:nvSpPr>
          <p:cNvPr id="14" name="Rounded Rectangle 13"/>
          <p:cNvSpPr/>
          <p:nvPr/>
        </p:nvSpPr>
        <p:spPr>
          <a:xfrm>
            <a:off x="1408543" y="5957465"/>
            <a:ext cx="1228437" cy="249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Release 1.0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703942" y="5957465"/>
            <a:ext cx="1228437" cy="249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Botrange</a:t>
            </a:r>
            <a:endParaRPr lang="en-GB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3999341" y="5957465"/>
            <a:ext cx="1228437" cy="249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Snezka</a:t>
            </a:r>
            <a:endParaRPr lang="en-GB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022761" y="5638808"/>
            <a:ext cx="1" cy="281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239650" y="5638808"/>
            <a:ext cx="1" cy="281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493487" y="5638809"/>
            <a:ext cx="1" cy="281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786582" y="3385626"/>
            <a:ext cx="267854" cy="2493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sp>
        <p:nvSpPr>
          <p:cNvPr id="58" name="Oval 57"/>
          <p:cNvSpPr/>
          <p:nvPr/>
        </p:nvSpPr>
        <p:spPr>
          <a:xfrm>
            <a:off x="6662011" y="5328467"/>
            <a:ext cx="267854" cy="2493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/>
          </a:p>
        </p:txBody>
      </p:sp>
      <p:sp>
        <p:nvSpPr>
          <p:cNvPr id="59" name="Rounded Rectangle 58"/>
          <p:cNvSpPr/>
          <p:nvPr/>
        </p:nvSpPr>
        <p:spPr>
          <a:xfrm>
            <a:off x="6138848" y="5663173"/>
            <a:ext cx="1228437" cy="249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Tag 4.0.1 Baldy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6805027" y="5551718"/>
            <a:ext cx="1" cy="159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616148" y="1522102"/>
            <a:ext cx="267854" cy="2493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/>
          <p:cNvSpPr txBox="1"/>
          <p:nvPr/>
        </p:nvSpPr>
        <p:spPr>
          <a:xfrm rot="16421961">
            <a:off x="5308349" y="2451466"/>
            <a:ext cx="1038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Stable Branch</a:t>
            </a:r>
            <a:endParaRPr lang="en-GB" sz="1200" dirty="0"/>
          </a:p>
        </p:txBody>
      </p:sp>
      <p:cxnSp>
        <p:nvCxnSpPr>
          <p:cNvPr id="96" name="Straight Arrow Connector 95"/>
          <p:cNvCxnSpPr>
            <a:stCxn id="97" idx="4"/>
            <a:endCxn id="58" idx="0"/>
          </p:cNvCxnSpPr>
          <p:nvPr/>
        </p:nvCxnSpPr>
        <p:spPr>
          <a:xfrm>
            <a:off x="6322289" y="3635007"/>
            <a:ext cx="473649" cy="1693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6"/>
            <a:endCxn id="64" idx="2"/>
          </p:cNvCxnSpPr>
          <p:nvPr/>
        </p:nvCxnSpPr>
        <p:spPr>
          <a:xfrm>
            <a:off x="6054437" y="1639455"/>
            <a:ext cx="561711" cy="7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598" y="778416"/>
            <a:ext cx="809407" cy="701004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 rot="15240326">
            <a:off x="6103794" y="4367995"/>
            <a:ext cx="6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Release</a:t>
            </a:r>
            <a:endParaRPr lang="en-GB" sz="1200" dirty="0"/>
          </a:p>
        </p:txBody>
      </p:sp>
      <p:cxnSp>
        <p:nvCxnSpPr>
          <p:cNvPr id="80" name="Straight Arrow Connector 79"/>
          <p:cNvCxnSpPr>
            <a:stCxn id="97" idx="0"/>
            <a:endCxn id="64" idx="4"/>
          </p:cNvCxnSpPr>
          <p:nvPr/>
        </p:nvCxnSpPr>
        <p:spPr>
          <a:xfrm flipV="1">
            <a:off x="6322289" y="1771483"/>
            <a:ext cx="427786" cy="16141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7226870">
            <a:off x="6259924" y="2357873"/>
            <a:ext cx="885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Cherry Pick</a:t>
            </a:r>
            <a:endParaRPr lang="en-GB" sz="1200" dirty="0"/>
          </a:p>
        </p:txBody>
      </p:sp>
      <p:sp>
        <p:nvSpPr>
          <p:cNvPr id="66" name="Right Brace 65"/>
          <p:cNvSpPr/>
          <p:nvPr/>
        </p:nvSpPr>
        <p:spPr>
          <a:xfrm rot="16200000">
            <a:off x="2548516" y="1127715"/>
            <a:ext cx="148298" cy="43734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ight Brace 84"/>
          <p:cNvSpPr/>
          <p:nvPr/>
        </p:nvSpPr>
        <p:spPr>
          <a:xfrm rot="16200000">
            <a:off x="5832931" y="496110"/>
            <a:ext cx="148298" cy="43734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ounded Rectangle 85"/>
          <p:cNvSpPr/>
          <p:nvPr/>
        </p:nvSpPr>
        <p:spPr>
          <a:xfrm>
            <a:off x="5320783" y="223681"/>
            <a:ext cx="1228437" cy="2493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Baldy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7515372" y="244448"/>
            <a:ext cx="1228437" cy="24938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Baraque</a:t>
            </a:r>
            <a:endParaRPr lang="en-GB" sz="1600" dirty="0" smtClean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109" y="820601"/>
            <a:ext cx="809407" cy="701004"/>
          </a:xfrm>
          <a:prstGeom prst="rect">
            <a:avLst/>
          </a:prstGeom>
        </p:spPr>
      </p:pic>
      <p:sp>
        <p:nvSpPr>
          <p:cNvPr id="91" name="Right Brace 90"/>
          <p:cNvSpPr/>
          <p:nvPr/>
        </p:nvSpPr>
        <p:spPr>
          <a:xfrm rot="16200000">
            <a:off x="8055442" y="538295"/>
            <a:ext cx="148298" cy="43734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/>
          <p:cNvCxnSpPr>
            <a:stCxn id="64" idx="6"/>
            <a:endCxn id="93" idx="2"/>
          </p:cNvCxnSpPr>
          <p:nvPr/>
        </p:nvCxnSpPr>
        <p:spPr>
          <a:xfrm>
            <a:off x="6884002" y="1646793"/>
            <a:ext cx="1065194" cy="6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7949196" y="1528724"/>
            <a:ext cx="267854" cy="2493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6188362" y="3385626"/>
            <a:ext cx="267854" cy="2493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cxnSp>
        <p:nvCxnSpPr>
          <p:cNvPr id="98" name="Straight Arrow Connector 97"/>
          <p:cNvCxnSpPr>
            <a:stCxn id="36" idx="6"/>
            <a:endCxn id="97" idx="2"/>
          </p:cNvCxnSpPr>
          <p:nvPr/>
        </p:nvCxnSpPr>
        <p:spPr>
          <a:xfrm>
            <a:off x="6054436" y="3510317"/>
            <a:ext cx="1339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28" idx="0"/>
            <a:endCxn id="64" idx="3"/>
          </p:cNvCxnSpPr>
          <p:nvPr/>
        </p:nvCxnSpPr>
        <p:spPr>
          <a:xfrm flipV="1">
            <a:off x="6187150" y="1734962"/>
            <a:ext cx="468224" cy="761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 rot="18260270">
            <a:off x="6076621" y="1989796"/>
            <a:ext cx="491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Fixes</a:t>
            </a:r>
            <a:endParaRPr lang="en-GB" sz="1200" dirty="0"/>
          </a:p>
        </p:txBody>
      </p:sp>
      <p:sp>
        <p:nvSpPr>
          <p:cNvPr id="109" name="Oval 108"/>
          <p:cNvSpPr/>
          <p:nvPr/>
        </p:nvSpPr>
        <p:spPr>
          <a:xfrm>
            <a:off x="7949196" y="3417782"/>
            <a:ext cx="267854" cy="2493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cxnSp>
        <p:nvCxnSpPr>
          <p:cNvPr id="110" name="Straight Arrow Connector 109"/>
          <p:cNvCxnSpPr>
            <a:stCxn id="93" idx="4"/>
            <a:endCxn id="109" idx="0"/>
          </p:cNvCxnSpPr>
          <p:nvPr/>
        </p:nvCxnSpPr>
        <p:spPr>
          <a:xfrm>
            <a:off x="8083123" y="1778105"/>
            <a:ext cx="0" cy="1639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5394170">
            <a:off x="7482348" y="2502092"/>
            <a:ext cx="1038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Stable Branch</a:t>
            </a:r>
            <a:endParaRPr lang="en-GB" sz="1200" dirty="0"/>
          </a:p>
        </p:txBody>
      </p:sp>
      <p:sp>
        <p:nvSpPr>
          <p:cNvPr id="114" name="Oval 113"/>
          <p:cNvSpPr/>
          <p:nvPr/>
        </p:nvSpPr>
        <p:spPr>
          <a:xfrm>
            <a:off x="7956440" y="5345827"/>
            <a:ext cx="267854" cy="2493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/>
          </a:p>
        </p:txBody>
      </p:sp>
      <p:sp>
        <p:nvSpPr>
          <p:cNvPr id="115" name="Rounded Rectangle 114"/>
          <p:cNvSpPr/>
          <p:nvPr/>
        </p:nvSpPr>
        <p:spPr>
          <a:xfrm>
            <a:off x="7400873" y="5957465"/>
            <a:ext cx="1351281" cy="249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Tag 5.0.0 </a:t>
            </a:r>
            <a:r>
              <a:rPr lang="en-GB" sz="1200" dirty="0" err="1" smtClean="0"/>
              <a:t>Baraque</a:t>
            </a:r>
            <a:endParaRPr lang="en-GB" sz="1200" dirty="0" smtClean="0"/>
          </a:p>
        </p:txBody>
      </p:sp>
      <p:cxnSp>
        <p:nvCxnSpPr>
          <p:cNvPr id="116" name="Straight Arrow Connector 115"/>
          <p:cNvCxnSpPr/>
          <p:nvPr/>
        </p:nvCxnSpPr>
        <p:spPr>
          <a:xfrm flipH="1" flipV="1">
            <a:off x="8092682" y="5595208"/>
            <a:ext cx="1" cy="281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9" idx="4"/>
            <a:endCxn id="114" idx="0"/>
          </p:cNvCxnSpPr>
          <p:nvPr/>
        </p:nvCxnSpPr>
        <p:spPr>
          <a:xfrm>
            <a:off x="8083123" y="3667163"/>
            <a:ext cx="7244" cy="1678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8" name="Picture 4" descr="Image result for red man icon ppt hotfi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007" y="2496372"/>
            <a:ext cx="296285" cy="38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Oval 62"/>
          <p:cNvSpPr/>
          <p:nvPr/>
        </p:nvSpPr>
        <p:spPr>
          <a:xfrm>
            <a:off x="5761610" y="5314201"/>
            <a:ext cx="267854" cy="2493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/>
          </a:p>
        </p:txBody>
      </p:sp>
      <p:sp>
        <p:nvSpPr>
          <p:cNvPr id="65" name="Rounded Rectangle 64"/>
          <p:cNvSpPr/>
          <p:nvPr/>
        </p:nvSpPr>
        <p:spPr>
          <a:xfrm>
            <a:off x="5267465" y="5925839"/>
            <a:ext cx="1228437" cy="2493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Tag 4.0.0 Baldy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5890769" y="5601862"/>
            <a:ext cx="1" cy="281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63" idx="0"/>
          </p:cNvCxnSpPr>
          <p:nvPr/>
        </p:nvCxnSpPr>
        <p:spPr>
          <a:xfrm flipH="1">
            <a:off x="5895537" y="3620595"/>
            <a:ext cx="27860" cy="1693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6200000">
            <a:off x="5503999" y="4300211"/>
            <a:ext cx="6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Release</a:t>
            </a:r>
            <a:endParaRPr lang="en-GB" sz="1200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274" y="709872"/>
            <a:ext cx="809407" cy="701004"/>
          </a:xfrm>
          <a:prstGeom prst="rect">
            <a:avLst/>
          </a:prstGeom>
        </p:spPr>
      </p:pic>
      <p:cxnSp>
        <p:nvCxnSpPr>
          <p:cNvPr id="71" name="Straight Arrow Connector 70"/>
          <p:cNvCxnSpPr>
            <a:stCxn id="73" idx="0"/>
            <a:endCxn id="97" idx="5"/>
          </p:cNvCxnSpPr>
          <p:nvPr/>
        </p:nvCxnSpPr>
        <p:spPr>
          <a:xfrm flipH="1" flipV="1">
            <a:off x="6416990" y="3598486"/>
            <a:ext cx="720644" cy="955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3182023">
            <a:off x="6089386" y="3851420"/>
            <a:ext cx="1354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 </a:t>
            </a:r>
            <a:r>
              <a:rPr lang="en-GB" sz="1200" smtClean="0"/>
              <a:t>        Fixes</a:t>
            </a:r>
            <a:endParaRPr lang="en-GB" sz="1200" dirty="0" smtClean="0"/>
          </a:p>
          <a:p>
            <a:r>
              <a:rPr lang="en-GB" sz="1200" dirty="0" smtClean="0"/>
              <a:t>(If master </a:t>
            </a:r>
            <a:r>
              <a:rPr lang="en-GB" sz="1200" dirty="0"/>
              <a:t>evolved)</a:t>
            </a:r>
          </a:p>
        </p:txBody>
      </p:sp>
      <p:pic>
        <p:nvPicPr>
          <p:cNvPr id="73" name="Picture 4" descr="Image result for red man icon ppt hotfi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491" y="4554034"/>
            <a:ext cx="296285" cy="38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2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321668"/>
              </p:ext>
            </p:extLst>
          </p:nvPr>
        </p:nvGraphicFramePr>
        <p:xfrm>
          <a:off x="249382" y="166255"/>
          <a:ext cx="11700275" cy="6522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78133">
                  <a:extLst>
                    <a:ext uri="{9D8B030D-6E8A-4147-A177-3AD203B41FA5}">
                      <a16:colId xmlns:a16="http://schemas.microsoft.com/office/drawing/2014/main" val="1235480652"/>
                    </a:ext>
                  </a:extLst>
                </a:gridCol>
                <a:gridCol w="1100395">
                  <a:extLst>
                    <a:ext uri="{9D8B030D-6E8A-4147-A177-3AD203B41FA5}">
                      <a16:colId xmlns:a16="http://schemas.microsoft.com/office/drawing/2014/main" val="2171215697"/>
                    </a:ext>
                  </a:extLst>
                </a:gridCol>
                <a:gridCol w="1137408">
                  <a:extLst>
                    <a:ext uri="{9D8B030D-6E8A-4147-A177-3AD203B41FA5}">
                      <a16:colId xmlns:a16="http://schemas.microsoft.com/office/drawing/2014/main" val="2205870930"/>
                    </a:ext>
                  </a:extLst>
                </a:gridCol>
                <a:gridCol w="1242561">
                  <a:extLst>
                    <a:ext uri="{9D8B030D-6E8A-4147-A177-3AD203B41FA5}">
                      <a16:colId xmlns:a16="http://schemas.microsoft.com/office/drawing/2014/main" val="1517965515"/>
                    </a:ext>
                  </a:extLst>
                </a:gridCol>
                <a:gridCol w="1153631">
                  <a:extLst>
                    <a:ext uri="{9D8B030D-6E8A-4147-A177-3AD203B41FA5}">
                      <a16:colId xmlns:a16="http://schemas.microsoft.com/office/drawing/2014/main" val="293758084"/>
                    </a:ext>
                  </a:extLst>
                </a:gridCol>
                <a:gridCol w="1105563">
                  <a:extLst>
                    <a:ext uri="{9D8B030D-6E8A-4147-A177-3AD203B41FA5}">
                      <a16:colId xmlns:a16="http://schemas.microsoft.com/office/drawing/2014/main" val="4067247248"/>
                    </a:ext>
                  </a:extLst>
                </a:gridCol>
                <a:gridCol w="946578">
                  <a:extLst>
                    <a:ext uri="{9D8B030D-6E8A-4147-A177-3AD203B41FA5}">
                      <a16:colId xmlns:a16="http://schemas.microsoft.com/office/drawing/2014/main" val="2244924847"/>
                    </a:ext>
                  </a:extLst>
                </a:gridCol>
                <a:gridCol w="733147">
                  <a:extLst>
                    <a:ext uri="{9D8B030D-6E8A-4147-A177-3AD203B41FA5}">
                      <a16:colId xmlns:a16="http://schemas.microsoft.com/office/drawing/2014/main" val="3191863094"/>
                    </a:ext>
                  </a:extLst>
                </a:gridCol>
                <a:gridCol w="1102859">
                  <a:extLst>
                    <a:ext uri="{9D8B030D-6E8A-4147-A177-3AD203B41FA5}">
                      <a16:colId xmlns:a16="http://schemas.microsoft.com/office/drawing/2014/main" val="3260805893"/>
                    </a:ext>
                  </a:extLst>
                </a:gridCol>
              </a:tblGrid>
              <a:tr h="223955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Title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Feb/20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Mar/20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Apr/20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May/20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Jun/20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Jul/20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Aug/20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Sep/20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719757"/>
                  </a:ext>
                </a:extLst>
              </a:tr>
              <a:tr h="223955">
                <a:tc>
                  <a:txBody>
                    <a:bodyPr/>
                    <a:lstStyle/>
                    <a:p>
                      <a:r>
                        <a:rPr lang="en-GB" sz="1000" b="1" dirty="0" smtClean="0"/>
                        <a:t>Events</a:t>
                      </a:r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909957"/>
                  </a:ext>
                </a:extLst>
              </a:tr>
              <a:tr h="358327">
                <a:tc>
                  <a:txBody>
                    <a:bodyPr/>
                    <a:lstStyle/>
                    <a:p>
                      <a:r>
                        <a:rPr lang="en-GB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ONES NA 2020 </a:t>
                      </a:r>
                      <a:endParaRPr lang="en-GB" sz="1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20/Apr/2020 to</a:t>
                      </a:r>
                      <a:r>
                        <a:rPr lang="en-GB" sz="1000" baseline="0" dirty="0" smtClean="0"/>
                        <a:t> </a:t>
                      </a:r>
                      <a:r>
                        <a:rPr lang="en-GB" sz="1000" dirty="0" smtClean="0"/>
                        <a:t>23/Apr/2020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24201"/>
                  </a:ext>
                </a:extLst>
              </a:tr>
              <a:tr h="35832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DDF</a:t>
                      </a:r>
                      <a:r>
                        <a:rPr lang="en-GB" sz="1000" baseline="0" dirty="0" smtClean="0"/>
                        <a:t> LFN – Soul, South Korea</a:t>
                      </a:r>
                    </a:p>
                    <a:p>
                      <a:r>
                        <a:rPr lang="en-GB" sz="1000" baseline="0" dirty="0" smtClean="0"/>
                        <a:t>(Proposed Release name: </a:t>
                      </a:r>
                      <a:r>
                        <a:rPr lang="en-GB" sz="1000" b="1" baseline="0" dirty="0" err="1" smtClean="0"/>
                        <a:t>Hallasan</a:t>
                      </a:r>
                      <a:r>
                        <a:rPr lang="en-GB" sz="1000" baseline="0" dirty="0" smtClean="0"/>
                        <a:t>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1/Jun/2020 to 4/Jun/2020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59620"/>
                  </a:ext>
                </a:extLst>
              </a:tr>
              <a:tr h="35832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ONES – Antwerp, Belgium</a:t>
                      </a:r>
                    </a:p>
                    <a:p>
                      <a:r>
                        <a:rPr lang="en-GB" sz="1000" baseline="0" dirty="0" smtClean="0"/>
                        <a:t>(Proposed Release </a:t>
                      </a:r>
                      <a:r>
                        <a:rPr lang="en-GB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name: </a:t>
                      </a:r>
                      <a:r>
                        <a:rPr lang="en-GB" sz="10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Baraque</a:t>
                      </a:r>
                      <a:r>
                        <a:rPr lang="en-GB" sz="1000" baseline="0" dirty="0" smtClean="0"/>
                        <a:t>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29/Sep/2020 to 2/Oct/2020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75104"/>
                  </a:ext>
                </a:extLst>
              </a:tr>
              <a:tr h="223955">
                <a:tc>
                  <a:txBody>
                    <a:bodyPr/>
                    <a:lstStyle/>
                    <a:p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Holidays </a:t>
                      </a:r>
                      <a:endParaRPr lang="en-GB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00531"/>
                  </a:ext>
                </a:extLst>
              </a:tr>
              <a:tr h="35832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Easter (UK, US)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10/Apr/2020-</a:t>
                      </a:r>
                    </a:p>
                    <a:p>
                      <a:r>
                        <a:rPr lang="en-GB" sz="1000" dirty="0" smtClean="0"/>
                        <a:t>13/Apr/2020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27383"/>
                  </a:ext>
                </a:extLst>
              </a:tr>
              <a:tr h="35832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Labour Day (China)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1/May/2020-5/May/2020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041356"/>
                  </a:ext>
                </a:extLst>
              </a:tr>
              <a:tr h="35832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Dragon Boat Festival</a:t>
                      </a:r>
                      <a:r>
                        <a:rPr lang="en-GB" sz="1000" baseline="0" dirty="0" smtClean="0"/>
                        <a:t> (China)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25/Jun/2020- 27/Jun/2020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85665"/>
                  </a:ext>
                </a:extLst>
              </a:tr>
              <a:tr h="223955">
                <a:tc>
                  <a:txBody>
                    <a:bodyPr/>
                    <a:lstStyle/>
                    <a:p>
                      <a:r>
                        <a:rPr lang="en-GB" sz="1000" b="1" dirty="0" smtClean="0"/>
                        <a:t>Baldy (proposed)</a:t>
                      </a:r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444083"/>
                  </a:ext>
                </a:extLst>
              </a:tr>
              <a:tr h="223955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           M1 (Release Planning/Requirements)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1/Feb/2020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52075"/>
                  </a:ext>
                </a:extLst>
              </a:tr>
              <a:tr h="223955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           M2 (Issue logging)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21/Feb/2020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517354"/>
                  </a:ext>
                </a:extLst>
              </a:tr>
              <a:tr h="223955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           M3 (Freeze</a:t>
                      </a:r>
                      <a:r>
                        <a:rPr lang="en-GB" sz="1000" baseline="0" dirty="0" smtClean="0"/>
                        <a:t> Contributions)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strike="sngStrike" baseline="0" dirty="0" smtClean="0"/>
                        <a:t>3/Apr/2020</a:t>
                      </a:r>
                      <a:endParaRPr lang="en-GB" sz="1000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1/May/2020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017506"/>
                  </a:ext>
                </a:extLst>
              </a:tr>
              <a:tr h="223955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           M4 (Freeze Proof Reading)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strike="sngStrike" baseline="0" dirty="0" smtClean="0"/>
                        <a:t>9/Apr/2020</a:t>
                      </a:r>
                      <a:endParaRPr lang="en-GB" sz="1000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7/May/2020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725473"/>
                  </a:ext>
                </a:extLst>
              </a:tr>
              <a:tr h="223955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          </a:t>
                      </a:r>
                      <a:r>
                        <a:rPr lang="en-GB" sz="1000" baseline="0" dirty="0" smtClean="0"/>
                        <a:t> Release Candidate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strike="sngStrike" baseline="0" dirty="0" smtClean="0"/>
                        <a:t>13/Apr/2020</a:t>
                      </a:r>
                      <a:endParaRPr lang="en-GB" sz="1000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11/May/2020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457333"/>
                  </a:ext>
                </a:extLst>
              </a:tr>
              <a:tr h="223955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Baldy Sign-Off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strike="sngStrike" baseline="0" dirty="0" smtClean="0"/>
                        <a:t>17/Apr/2020</a:t>
                      </a:r>
                      <a:endParaRPr lang="en-GB" sz="1000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15/May/2020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045873"/>
                  </a:ext>
                </a:extLst>
              </a:tr>
              <a:tr h="223955">
                <a:tc>
                  <a:txBody>
                    <a:bodyPr/>
                    <a:lstStyle/>
                    <a:p>
                      <a:r>
                        <a:rPr lang="en-GB" sz="1000" b="1" dirty="0" err="1" smtClean="0"/>
                        <a:t>Baraque</a:t>
                      </a:r>
                      <a:r>
                        <a:rPr lang="en-GB" sz="1000" b="1" dirty="0" smtClean="0"/>
                        <a:t> </a:t>
                      </a:r>
                      <a:r>
                        <a:rPr lang="en-GB" sz="1000" b="1" dirty="0" smtClean="0"/>
                        <a:t>(Proposed)</a:t>
                      </a:r>
                      <a:endParaRPr lang="en-GB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664130"/>
                  </a:ext>
                </a:extLst>
              </a:tr>
              <a:tr h="223955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           M1 (Release Planning/Requirements)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strike="sng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29/May/2020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trike="sngStrike" baseline="0" dirty="0" smtClean="0"/>
                        <a:t>17/Jun/2020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64661"/>
                  </a:ext>
                </a:extLst>
              </a:tr>
              <a:tr h="223955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           M2 (Issue logging)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smtClean="0"/>
                        <a:t>19/Jun/2020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trike="sngStrike" baseline="0" dirty="0" smtClean="0"/>
                        <a:t>1/Jul/2020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363443"/>
                  </a:ext>
                </a:extLst>
              </a:tr>
              <a:tr h="223955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           M3 (Freeze</a:t>
                      </a:r>
                      <a:r>
                        <a:rPr lang="en-GB" sz="1000" baseline="0" dirty="0" smtClean="0"/>
                        <a:t> Contributions)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14/Sep/2020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510692"/>
                  </a:ext>
                </a:extLst>
              </a:tr>
              <a:tr h="223955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           M4 (Freeze Proof Reading)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18/Sep/2020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60978"/>
                  </a:ext>
                </a:extLst>
              </a:tr>
              <a:tr h="223955">
                <a:tc>
                  <a:txBody>
                    <a:bodyPr/>
                    <a:lstStyle/>
                    <a:p>
                      <a:r>
                        <a:rPr lang="en-GB" sz="1000" b="1" dirty="0" smtClean="0"/>
                        <a:t>          </a:t>
                      </a:r>
                      <a:r>
                        <a:rPr lang="en-GB" sz="1000" b="1" baseline="0" dirty="0" smtClean="0"/>
                        <a:t> </a:t>
                      </a:r>
                      <a:r>
                        <a:rPr lang="en-GB" sz="1000" b="0" baseline="0" dirty="0" smtClean="0"/>
                        <a:t>Release Candidate</a:t>
                      </a:r>
                      <a:endParaRPr lang="en-GB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21/Sep/2020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712678"/>
                  </a:ext>
                </a:extLst>
              </a:tr>
              <a:tr h="223955"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Baraque</a:t>
                      </a:r>
                      <a:r>
                        <a:rPr lang="en-GB" sz="1000" b="0" dirty="0" smtClean="0"/>
                        <a:t> </a:t>
                      </a:r>
                      <a:r>
                        <a:rPr lang="en-GB" sz="1000" b="0" dirty="0" smtClean="0"/>
                        <a:t>Sign-Off</a:t>
                      </a:r>
                      <a:endParaRPr lang="en-GB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25/Sep/2020</a:t>
                      </a:r>
                      <a:endParaRPr lang="en-GB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21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4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Balan, Prabhu, Vodafone Group (External)</dc:creator>
  <cp:lastModifiedBy>Balan, Prabhu, Vodafone Group (External)</cp:lastModifiedBy>
  <cp:revision>60</cp:revision>
  <dcterms:created xsi:type="dcterms:W3CDTF">2020-02-07T15:17:52Z</dcterms:created>
  <dcterms:modified xsi:type="dcterms:W3CDTF">2020-03-27T11:45:06Z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prabhu.balan1@vodafone.com</vt:lpwstr>
  </property>
  <property fmtid="{D5CDD505-2E9C-101B-9397-08002B2CF9AE}" pid="5" name="MSIP_Label_0359f705-2ba0-454b-9cfc-6ce5bcaac040_SetDate">
    <vt:lpwstr>2020-02-10T10:47:55.5059246Z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