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BF651-33C6-E452-5EA2-43441CF2C97F}" v="71" dt="2022-08-28T10:16:2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8953B-0659-4F48-8FB5-BFAACDF13AB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E35593-3A40-46AD-BCDA-3D445B33712D}">
      <dgm:prSet/>
      <dgm:spPr/>
      <dgm:t>
        <a:bodyPr/>
        <a:lstStyle/>
        <a:p>
          <a:r>
            <a:rPr lang="en-US" b="0" i="0"/>
            <a:t>The considered dataset is subjected to an exploratory data analysis</a:t>
          </a:r>
          <a:r>
            <a:rPr lang="en-US"/>
            <a:t> (EDA). The final grade (G3) is the label that the EDA is primarily focused on, although other data insights are also taken into account.</a:t>
          </a:r>
        </a:p>
      </dgm:t>
    </dgm:pt>
    <dgm:pt modelId="{63C28733-D4B1-4B77-8CC2-E47D702AA7E1}" type="parTrans" cxnId="{4C6D0B4B-3BBA-4122-9057-63A72300DFC7}">
      <dgm:prSet/>
      <dgm:spPr/>
      <dgm:t>
        <a:bodyPr/>
        <a:lstStyle/>
        <a:p>
          <a:endParaRPr lang="en-US"/>
        </a:p>
      </dgm:t>
    </dgm:pt>
    <dgm:pt modelId="{B953C331-91E6-4AB3-9458-66E894EB6A00}" type="sibTrans" cxnId="{4C6D0B4B-3BBA-4122-9057-63A72300DFC7}">
      <dgm:prSet/>
      <dgm:spPr/>
      <dgm:t>
        <a:bodyPr/>
        <a:lstStyle/>
        <a:p>
          <a:endParaRPr lang="en-US"/>
        </a:p>
      </dgm:t>
    </dgm:pt>
    <dgm:pt modelId="{08B94714-59C3-4C42-9FE7-7C57AD8B479A}">
      <dgm:prSet phldr="0"/>
      <dgm:spPr/>
      <dgm:t>
        <a:bodyPr/>
        <a:lstStyle/>
        <a:p>
          <a:r>
            <a:rPr lang="en-US"/>
            <a:t>Numerous factors are considered, including the mother's occupation, the father's level of education, their prior failures, whether they have any free time after school, the availability of the internet, etc.</a:t>
          </a:r>
          <a:endParaRPr lang="en-US">
            <a:latin typeface="Neue Haas Grotesk Text Pro"/>
          </a:endParaRPr>
        </a:p>
      </dgm:t>
    </dgm:pt>
    <dgm:pt modelId="{C1CEF0CF-CDD2-4DC4-990E-F6D335E547D3}" type="parTrans" cxnId="{5E83F637-A5D3-4D35-AF9B-4BB3AC57B603}">
      <dgm:prSet/>
      <dgm:spPr/>
    </dgm:pt>
    <dgm:pt modelId="{6BD51C79-C9FE-4DED-8409-CC3A1341EC85}" type="sibTrans" cxnId="{5E83F637-A5D3-4D35-AF9B-4BB3AC57B603}">
      <dgm:prSet/>
      <dgm:spPr/>
    </dgm:pt>
    <dgm:pt modelId="{7BE27B24-4CC4-4921-9402-52AFA8C2B93C}">
      <dgm:prSet phldr="0"/>
      <dgm:spPr/>
      <dgm:t>
        <a:bodyPr/>
        <a:lstStyle/>
        <a:p>
          <a:r>
            <a:rPr lang="en-US"/>
            <a:t>We identify the factors that have the greatest impact on "G3" in order to build a prediction model after a relationship between these factors and the final grade (G3) is established.</a:t>
          </a:r>
          <a:endParaRPr lang="en-US">
            <a:latin typeface="Neue Haas Grotesk Text Pro"/>
          </a:endParaRPr>
        </a:p>
      </dgm:t>
    </dgm:pt>
    <dgm:pt modelId="{BB0E5444-0F37-4F93-B5F6-9579B7D05344}" type="parTrans" cxnId="{D4515C9E-EC7F-447D-A56F-9442630EF820}">
      <dgm:prSet/>
      <dgm:spPr/>
    </dgm:pt>
    <dgm:pt modelId="{257B670C-164C-41DA-A2B3-C3DB5B5876DF}" type="sibTrans" cxnId="{D4515C9E-EC7F-447D-A56F-9442630EF820}">
      <dgm:prSet/>
      <dgm:spPr/>
    </dgm:pt>
    <dgm:pt modelId="{A781FA9C-3A94-4310-8909-1F907E29824A}" type="pres">
      <dgm:prSet presAssocID="{DA68953B-0659-4F48-8FB5-BFAACDF13ABF}" presName="vert0" presStyleCnt="0">
        <dgm:presLayoutVars>
          <dgm:dir/>
          <dgm:animOne val="branch"/>
          <dgm:animLvl val="lvl"/>
        </dgm:presLayoutVars>
      </dgm:prSet>
      <dgm:spPr/>
    </dgm:pt>
    <dgm:pt modelId="{4950ABBB-9118-47B9-92F3-DA69F6071C39}" type="pres">
      <dgm:prSet presAssocID="{6CE35593-3A40-46AD-BCDA-3D445B33712D}" presName="thickLine" presStyleLbl="alignNode1" presStyleIdx="0" presStyleCnt="3"/>
      <dgm:spPr/>
    </dgm:pt>
    <dgm:pt modelId="{4E42DE40-ABD1-4593-9AEC-E2D69869D4C2}" type="pres">
      <dgm:prSet presAssocID="{6CE35593-3A40-46AD-BCDA-3D445B33712D}" presName="horz1" presStyleCnt="0"/>
      <dgm:spPr/>
    </dgm:pt>
    <dgm:pt modelId="{9FD41DF3-CBE9-4F3B-8EC1-99AD4F63092A}" type="pres">
      <dgm:prSet presAssocID="{6CE35593-3A40-46AD-BCDA-3D445B33712D}" presName="tx1" presStyleLbl="revTx" presStyleIdx="0" presStyleCnt="3"/>
      <dgm:spPr/>
    </dgm:pt>
    <dgm:pt modelId="{30C61373-A0C2-461D-B32B-1BC427C2FF86}" type="pres">
      <dgm:prSet presAssocID="{6CE35593-3A40-46AD-BCDA-3D445B33712D}" presName="vert1" presStyleCnt="0"/>
      <dgm:spPr/>
    </dgm:pt>
    <dgm:pt modelId="{6C1365F1-615F-462F-9082-56E8DC52D88B}" type="pres">
      <dgm:prSet presAssocID="{08B94714-59C3-4C42-9FE7-7C57AD8B479A}" presName="thickLine" presStyleLbl="alignNode1" presStyleIdx="1" presStyleCnt="3"/>
      <dgm:spPr/>
    </dgm:pt>
    <dgm:pt modelId="{11B1882D-E36C-4D40-AAFE-5E6A260096BE}" type="pres">
      <dgm:prSet presAssocID="{08B94714-59C3-4C42-9FE7-7C57AD8B479A}" presName="horz1" presStyleCnt="0"/>
      <dgm:spPr/>
    </dgm:pt>
    <dgm:pt modelId="{B48461AC-9F0F-405C-9864-CDBFDB222FBA}" type="pres">
      <dgm:prSet presAssocID="{08B94714-59C3-4C42-9FE7-7C57AD8B479A}" presName="tx1" presStyleLbl="revTx" presStyleIdx="1" presStyleCnt="3"/>
      <dgm:spPr/>
    </dgm:pt>
    <dgm:pt modelId="{13DC3B6E-31AD-4622-ADA1-0EE2B3B5C49D}" type="pres">
      <dgm:prSet presAssocID="{08B94714-59C3-4C42-9FE7-7C57AD8B479A}" presName="vert1" presStyleCnt="0"/>
      <dgm:spPr/>
    </dgm:pt>
    <dgm:pt modelId="{1D26E790-91C7-453A-97AE-815524749EB9}" type="pres">
      <dgm:prSet presAssocID="{7BE27B24-4CC4-4921-9402-52AFA8C2B93C}" presName="thickLine" presStyleLbl="alignNode1" presStyleIdx="2" presStyleCnt="3"/>
      <dgm:spPr/>
    </dgm:pt>
    <dgm:pt modelId="{B61E086E-808F-4EC2-91EF-4C7889F0F186}" type="pres">
      <dgm:prSet presAssocID="{7BE27B24-4CC4-4921-9402-52AFA8C2B93C}" presName="horz1" presStyleCnt="0"/>
      <dgm:spPr/>
    </dgm:pt>
    <dgm:pt modelId="{575C30B8-C126-440A-A2F5-39A423CCB9BE}" type="pres">
      <dgm:prSet presAssocID="{7BE27B24-4CC4-4921-9402-52AFA8C2B93C}" presName="tx1" presStyleLbl="revTx" presStyleIdx="2" presStyleCnt="3"/>
      <dgm:spPr/>
    </dgm:pt>
    <dgm:pt modelId="{5391CFCE-3AC6-413B-9074-DDE24CEB2B4B}" type="pres">
      <dgm:prSet presAssocID="{7BE27B24-4CC4-4921-9402-52AFA8C2B93C}" presName="vert1" presStyleCnt="0"/>
      <dgm:spPr/>
    </dgm:pt>
  </dgm:ptLst>
  <dgm:cxnLst>
    <dgm:cxn modelId="{5E83F637-A5D3-4D35-AF9B-4BB3AC57B603}" srcId="{DA68953B-0659-4F48-8FB5-BFAACDF13ABF}" destId="{08B94714-59C3-4C42-9FE7-7C57AD8B479A}" srcOrd="1" destOrd="0" parTransId="{C1CEF0CF-CDD2-4DC4-990E-F6D335E547D3}" sibTransId="{6BD51C79-C9FE-4DED-8409-CC3A1341EC85}"/>
    <dgm:cxn modelId="{4C6D0B4B-3BBA-4122-9057-63A72300DFC7}" srcId="{DA68953B-0659-4F48-8FB5-BFAACDF13ABF}" destId="{6CE35593-3A40-46AD-BCDA-3D445B33712D}" srcOrd="0" destOrd="0" parTransId="{63C28733-D4B1-4B77-8CC2-E47D702AA7E1}" sibTransId="{B953C331-91E6-4AB3-9458-66E894EB6A00}"/>
    <dgm:cxn modelId="{0CCA6E7C-5366-4D76-A4E5-332668D2C8D0}" type="presOf" srcId="{7BE27B24-4CC4-4921-9402-52AFA8C2B93C}" destId="{575C30B8-C126-440A-A2F5-39A423CCB9BE}" srcOrd="0" destOrd="0" presId="urn:microsoft.com/office/officeart/2008/layout/LinedList"/>
    <dgm:cxn modelId="{D4515C9E-EC7F-447D-A56F-9442630EF820}" srcId="{DA68953B-0659-4F48-8FB5-BFAACDF13ABF}" destId="{7BE27B24-4CC4-4921-9402-52AFA8C2B93C}" srcOrd="2" destOrd="0" parTransId="{BB0E5444-0F37-4F93-B5F6-9579B7D05344}" sibTransId="{257B670C-164C-41DA-A2B3-C3DB5B5876DF}"/>
    <dgm:cxn modelId="{C788D0AA-CD6B-40D1-926F-74534F175366}" type="presOf" srcId="{08B94714-59C3-4C42-9FE7-7C57AD8B479A}" destId="{B48461AC-9F0F-405C-9864-CDBFDB222FBA}" srcOrd="0" destOrd="0" presId="urn:microsoft.com/office/officeart/2008/layout/LinedList"/>
    <dgm:cxn modelId="{3604DEE2-05A6-4A90-97C3-233A0D2F001E}" type="presOf" srcId="{DA68953B-0659-4F48-8FB5-BFAACDF13ABF}" destId="{A781FA9C-3A94-4310-8909-1F907E29824A}" srcOrd="0" destOrd="0" presId="urn:microsoft.com/office/officeart/2008/layout/LinedList"/>
    <dgm:cxn modelId="{054B4EF9-A547-4350-8E4C-64FA3875CC0F}" type="presOf" srcId="{6CE35593-3A40-46AD-BCDA-3D445B33712D}" destId="{9FD41DF3-CBE9-4F3B-8EC1-99AD4F63092A}" srcOrd="0" destOrd="0" presId="urn:microsoft.com/office/officeart/2008/layout/LinedList"/>
    <dgm:cxn modelId="{AA3B0D3A-3236-454D-A4BB-0BE3E76E52C7}" type="presParOf" srcId="{A781FA9C-3A94-4310-8909-1F907E29824A}" destId="{4950ABBB-9118-47B9-92F3-DA69F6071C39}" srcOrd="0" destOrd="0" presId="urn:microsoft.com/office/officeart/2008/layout/LinedList"/>
    <dgm:cxn modelId="{33974FC3-C67E-48D6-8A57-7387531B0423}" type="presParOf" srcId="{A781FA9C-3A94-4310-8909-1F907E29824A}" destId="{4E42DE40-ABD1-4593-9AEC-E2D69869D4C2}" srcOrd="1" destOrd="0" presId="urn:microsoft.com/office/officeart/2008/layout/LinedList"/>
    <dgm:cxn modelId="{AC3EDF70-D92D-422C-809B-1F4A0D781A94}" type="presParOf" srcId="{4E42DE40-ABD1-4593-9AEC-E2D69869D4C2}" destId="{9FD41DF3-CBE9-4F3B-8EC1-99AD4F63092A}" srcOrd="0" destOrd="0" presId="urn:microsoft.com/office/officeart/2008/layout/LinedList"/>
    <dgm:cxn modelId="{5CE21167-9287-4418-9C56-BB56E8CE6238}" type="presParOf" srcId="{4E42DE40-ABD1-4593-9AEC-E2D69869D4C2}" destId="{30C61373-A0C2-461D-B32B-1BC427C2FF86}" srcOrd="1" destOrd="0" presId="urn:microsoft.com/office/officeart/2008/layout/LinedList"/>
    <dgm:cxn modelId="{E8E93133-AAC6-4488-B419-0100E902ED64}" type="presParOf" srcId="{A781FA9C-3A94-4310-8909-1F907E29824A}" destId="{6C1365F1-615F-462F-9082-56E8DC52D88B}" srcOrd="2" destOrd="0" presId="urn:microsoft.com/office/officeart/2008/layout/LinedList"/>
    <dgm:cxn modelId="{82F65491-0167-4D81-9D6B-2110606F256F}" type="presParOf" srcId="{A781FA9C-3A94-4310-8909-1F907E29824A}" destId="{11B1882D-E36C-4D40-AAFE-5E6A260096BE}" srcOrd="3" destOrd="0" presId="urn:microsoft.com/office/officeart/2008/layout/LinedList"/>
    <dgm:cxn modelId="{E19AA4AF-46B4-457B-B560-45FC015D6D17}" type="presParOf" srcId="{11B1882D-E36C-4D40-AAFE-5E6A260096BE}" destId="{B48461AC-9F0F-405C-9864-CDBFDB222FBA}" srcOrd="0" destOrd="0" presId="urn:microsoft.com/office/officeart/2008/layout/LinedList"/>
    <dgm:cxn modelId="{80113B81-07D6-49A7-A701-0FFA3574E92A}" type="presParOf" srcId="{11B1882D-E36C-4D40-AAFE-5E6A260096BE}" destId="{13DC3B6E-31AD-4622-ADA1-0EE2B3B5C49D}" srcOrd="1" destOrd="0" presId="urn:microsoft.com/office/officeart/2008/layout/LinedList"/>
    <dgm:cxn modelId="{312CDD84-336D-4136-A56B-621E1CFA62F5}" type="presParOf" srcId="{A781FA9C-3A94-4310-8909-1F907E29824A}" destId="{1D26E790-91C7-453A-97AE-815524749EB9}" srcOrd="4" destOrd="0" presId="urn:microsoft.com/office/officeart/2008/layout/LinedList"/>
    <dgm:cxn modelId="{7ACEF4CE-4D80-43DD-9E90-06E5617BF7F8}" type="presParOf" srcId="{A781FA9C-3A94-4310-8909-1F907E29824A}" destId="{B61E086E-808F-4EC2-91EF-4C7889F0F186}" srcOrd="5" destOrd="0" presId="urn:microsoft.com/office/officeart/2008/layout/LinedList"/>
    <dgm:cxn modelId="{32DB4C59-CCCE-4C44-B232-CD74F0FFA3F9}" type="presParOf" srcId="{B61E086E-808F-4EC2-91EF-4C7889F0F186}" destId="{575C30B8-C126-440A-A2F5-39A423CCB9BE}" srcOrd="0" destOrd="0" presId="urn:microsoft.com/office/officeart/2008/layout/LinedList"/>
    <dgm:cxn modelId="{DCDA0BD0-485E-4647-89B3-3223DDE069E8}" type="presParOf" srcId="{B61E086E-808F-4EC2-91EF-4C7889F0F186}" destId="{5391CFCE-3AC6-413B-9074-DDE24CEB2B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7DCD0-E29E-44F0-8324-4CB58BE44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CD64128-45B2-4F5E-B1D0-DECD6C65D18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a lot of factors were considered that potentially has an influence on the final grade ‘G3’ , some of the factors that clearly had an impact were:</a:t>
          </a:r>
          <a:r>
            <a:rPr lang="en-US">
              <a:latin typeface="Neue Haas Grotesk Text Pro"/>
            </a:rPr>
            <a:t> </a:t>
          </a:r>
          <a:r>
            <a:rPr lang="en-US"/>
            <a:t>•Weekend alcohol consumption (WALC)•Going out with friends (GOOUT</a:t>
          </a:r>
          <a:r>
            <a:rPr lang="en-US">
              <a:latin typeface="Neue Haas Grotesk Text Pro"/>
            </a:rPr>
            <a:t>)•</a:t>
          </a:r>
          <a:r>
            <a:rPr lang="en-US"/>
            <a:t>Weekly studytime (Studytime</a:t>
          </a:r>
          <a:r>
            <a:rPr lang="en-US">
              <a:latin typeface="Neue Haas Grotesk Text Pro"/>
            </a:rPr>
            <a:t>)•</a:t>
          </a:r>
          <a:r>
            <a:rPr lang="en-US"/>
            <a:t>Willing to pursue higher education (Higher</a:t>
          </a:r>
          <a:r>
            <a:rPr lang="en-US">
              <a:latin typeface="Neue Haas Grotesk Text Pro"/>
            </a:rPr>
            <a:t>)•</a:t>
          </a:r>
          <a:r>
            <a:rPr lang="en-US"/>
            <a:t>Number of past class failures (Failures)</a:t>
          </a:r>
          <a:endParaRPr lang="en-US">
            <a:latin typeface="Neue Haas Grotesk Text Pro"/>
          </a:endParaRPr>
        </a:p>
      </dgm:t>
    </dgm:pt>
    <dgm:pt modelId="{D41E1206-7BAD-4BE1-92BD-86969D6237D2}" type="parTrans" cxnId="{5DEB6A19-FD11-45D6-9C18-E6BFC152F1FC}">
      <dgm:prSet/>
      <dgm:spPr/>
    </dgm:pt>
    <dgm:pt modelId="{AA91F63A-9795-4CDC-9DBD-9ACFBBB330EC}" type="sibTrans" cxnId="{5DEB6A19-FD11-45D6-9C18-E6BFC152F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D7A59A-DE8A-47A0-BB74-E1000E84C46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graph representing one of the factors for predicting G3 is given here:</a:t>
          </a:r>
          <a:r>
            <a:rPr lang="en-US">
              <a:latin typeface="Neue Haas Grotesk Text Pro"/>
            </a:rPr>
            <a:t>  </a:t>
          </a:r>
          <a:r>
            <a:rPr lang="en-US"/>
            <a:t>These plots make it very evident that alcohol use has an average negative impact on grades (G3). Higher alcohol consumption in particular is linked to poorer academic performance.</a:t>
          </a:r>
        </a:p>
      </dgm:t>
    </dgm:pt>
    <dgm:pt modelId="{2022EB5B-EF1F-4448-81C0-A3D5D1CB5BAA}" type="parTrans" cxnId="{391498AD-58E4-4F47-8E3B-DC7D7C1254B4}">
      <dgm:prSet/>
      <dgm:spPr/>
    </dgm:pt>
    <dgm:pt modelId="{8571092F-1197-47F5-9F8B-B10FC99ED647}" type="sibTrans" cxnId="{391498AD-58E4-4F47-8E3B-DC7D7C1254B4}">
      <dgm:prSet/>
      <dgm:spPr/>
      <dgm:t>
        <a:bodyPr/>
        <a:lstStyle/>
        <a:p>
          <a:endParaRPr lang="en-US"/>
        </a:p>
      </dgm:t>
    </dgm:pt>
    <dgm:pt modelId="{B14FC654-672B-4A0A-BE25-61F3EC78F519}" type="pres">
      <dgm:prSet presAssocID="{3717DCD0-E29E-44F0-8324-4CB58BE44B46}" presName="root" presStyleCnt="0">
        <dgm:presLayoutVars>
          <dgm:dir/>
          <dgm:resizeHandles val="exact"/>
        </dgm:presLayoutVars>
      </dgm:prSet>
      <dgm:spPr/>
    </dgm:pt>
    <dgm:pt modelId="{6B4F20F7-1DC8-4F4B-9029-13CDDFD7D85F}" type="pres">
      <dgm:prSet presAssocID="{3717DCD0-E29E-44F0-8324-4CB58BE44B46}" presName="container" presStyleCnt="0">
        <dgm:presLayoutVars>
          <dgm:dir/>
          <dgm:resizeHandles val="exact"/>
        </dgm:presLayoutVars>
      </dgm:prSet>
      <dgm:spPr/>
    </dgm:pt>
    <dgm:pt modelId="{C57E7AE0-E626-4F33-837A-F9060729E278}" type="pres">
      <dgm:prSet presAssocID="{2CD64128-45B2-4F5E-B1D0-DECD6C65D186}" presName="compNode" presStyleCnt="0"/>
      <dgm:spPr/>
    </dgm:pt>
    <dgm:pt modelId="{FF90C30A-0F69-4F25-8199-29232C10BA63}" type="pres">
      <dgm:prSet presAssocID="{2CD64128-45B2-4F5E-B1D0-DECD6C65D186}" presName="iconBgRect" presStyleLbl="bgShp" presStyleIdx="0" presStyleCnt="2"/>
      <dgm:spPr/>
    </dgm:pt>
    <dgm:pt modelId="{7B89F7B8-F8E2-435B-899B-D020D4DAE11B}" type="pres">
      <dgm:prSet presAssocID="{2CD64128-45B2-4F5E-B1D0-DECD6C65D1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98AF862-5D52-4F4F-B1D8-DDD88EE83397}" type="pres">
      <dgm:prSet presAssocID="{2CD64128-45B2-4F5E-B1D0-DECD6C65D186}" presName="spaceRect" presStyleCnt="0"/>
      <dgm:spPr/>
    </dgm:pt>
    <dgm:pt modelId="{73E3A9A4-AF3D-4B05-A198-F8D86937EC61}" type="pres">
      <dgm:prSet presAssocID="{2CD64128-45B2-4F5E-B1D0-DECD6C65D186}" presName="textRect" presStyleLbl="revTx" presStyleIdx="0" presStyleCnt="2">
        <dgm:presLayoutVars>
          <dgm:chMax val="1"/>
          <dgm:chPref val="1"/>
        </dgm:presLayoutVars>
      </dgm:prSet>
      <dgm:spPr/>
    </dgm:pt>
    <dgm:pt modelId="{40219C76-C97A-4C86-B1A1-6F66C482B2BB}" type="pres">
      <dgm:prSet presAssocID="{AA91F63A-9795-4CDC-9DBD-9ACFBBB330EC}" presName="sibTrans" presStyleLbl="sibTrans2D1" presStyleIdx="0" presStyleCnt="0"/>
      <dgm:spPr/>
    </dgm:pt>
    <dgm:pt modelId="{E5BD091F-90C4-472B-AAFE-0283A63278CE}" type="pres">
      <dgm:prSet presAssocID="{AED7A59A-DE8A-47A0-BB74-E1000E84C46E}" presName="compNode" presStyleCnt="0"/>
      <dgm:spPr/>
    </dgm:pt>
    <dgm:pt modelId="{42097754-6036-42C3-92DF-6F9BF6665D2C}" type="pres">
      <dgm:prSet presAssocID="{AED7A59A-DE8A-47A0-BB74-E1000E84C46E}" presName="iconBgRect" presStyleLbl="bgShp" presStyleIdx="1" presStyleCnt="2"/>
      <dgm:spPr/>
    </dgm:pt>
    <dgm:pt modelId="{C21D1CAB-B7F1-4E7D-8663-9DD340667C41}" type="pres">
      <dgm:prSet presAssocID="{AED7A59A-DE8A-47A0-BB74-E1000E84C4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52A24E1-C78D-46B7-B695-F5EC0F046D49}" type="pres">
      <dgm:prSet presAssocID="{AED7A59A-DE8A-47A0-BB74-E1000E84C46E}" presName="spaceRect" presStyleCnt="0"/>
      <dgm:spPr/>
    </dgm:pt>
    <dgm:pt modelId="{97FE5318-4DD1-4B51-AA2A-0198A9877303}" type="pres">
      <dgm:prSet presAssocID="{AED7A59A-DE8A-47A0-BB74-E1000E84C4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EB6A19-FD11-45D6-9C18-E6BFC152F1FC}" srcId="{3717DCD0-E29E-44F0-8324-4CB58BE44B46}" destId="{2CD64128-45B2-4F5E-B1D0-DECD6C65D186}" srcOrd="0" destOrd="0" parTransId="{D41E1206-7BAD-4BE1-92BD-86969D6237D2}" sibTransId="{AA91F63A-9795-4CDC-9DBD-9ACFBBB330EC}"/>
    <dgm:cxn modelId="{91D1BE37-9273-4EEC-9D88-12247C90C372}" type="presOf" srcId="{AA91F63A-9795-4CDC-9DBD-9ACFBBB330EC}" destId="{40219C76-C97A-4C86-B1A1-6F66C482B2BB}" srcOrd="0" destOrd="0" presId="urn:microsoft.com/office/officeart/2018/2/layout/IconCircleList"/>
    <dgm:cxn modelId="{C160783A-5D72-4B98-8894-88274C305961}" type="presOf" srcId="{AED7A59A-DE8A-47A0-BB74-E1000E84C46E}" destId="{97FE5318-4DD1-4B51-AA2A-0198A9877303}" srcOrd="0" destOrd="0" presId="urn:microsoft.com/office/officeart/2018/2/layout/IconCircleList"/>
    <dgm:cxn modelId="{A1879969-0A50-4F58-B82B-7B5D2E22CAE5}" type="presOf" srcId="{2CD64128-45B2-4F5E-B1D0-DECD6C65D186}" destId="{73E3A9A4-AF3D-4B05-A198-F8D86937EC61}" srcOrd="0" destOrd="0" presId="urn:microsoft.com/office/officeart/2018/2/layout/IconCircleList"/>
    <dgm:cxn modelId="{2D1D287F-BC43-4AB8-9A6E-1CF18EDF1ED5}" type="presOf" srcId="{3717DCD0-E29E-44F0-8324-4CB58BE44B46}" destId="{B14FC654-672B-4A0A-BE25-61F3EC78F519}" srcOrd="0" destOrd="0" presId="urn:microsoft.com/office/officeart/2018/2/layout/IconCircleList"/>
    <dgm:cxn modelId="{391498AD-58E4-4F47-8E3B-DC7D7C1254B4}" srcId="{3717DCD0-E29E-44F0-8324-4CB58BE44B46}" destId="{AED7A59A-DE8A-47A0-BB74-E1000E84C46E}" srcOrd="1" destOrd="0" parTransId="{2022EB5B-EF1F-4448-81C0-A3D5D1CB5BAA}" sibTransId="{8571092F-1197-47F5-9F8B-B10FC99ED647}"/>
    <dgm:cxn modelId="{251FAC41-2180-47CF-A968-3E0AD783D630}" type="presParOf" srcId="{B14FC654-672B-4A0A-BE25-61F3EC78F519}" destId="{6B4F20F7-1DC8-4F4B-9029-13CDDFD7D85F}" srcOrd="0" destOrd="0" presId="urn:microsoft.com/office/officeart/2018/2/layout/IconCircleList"/>
    <dgm:cxn modelId="{970F3147-F002-47F9-B6FC-9D023F72ECCB}" type="presParOf" srcId="{6B4F20F7-1DC8-4F4B-9029-13CDDFD7D85F}" destId="{C57E7AE0-E626-4F33-837A-F9060729E278}" srcOrd="0" destOrd="0" presId="urn:microsoft.com/office/officeart/2018/2/layout/IconCircleList"/>
    <dgm:cxn modelId="{38ACC6BB-5702-45F8-91E3-07AD3EF74C13}" type="presParOf" srcId="{C57E7AE0-E626-4F33-837A-F9060729E278}" destId="{FF90C30A-0F69-4F25-8199-29232C10BA63}" srcOrd="0" destOrd="0" presId="urn:microsoft.com/office/officeart/2018/2/layout/IconCircleList"/>
    <dgm:cxn modelId="{236B60F5-3819-4553-8C00-BE763147E1A1}" type="presParOf" srcId="{C57E7AE0-E626-4F33-837A-F9060729E278}" destId="{7B89F7B8-F8E2-435B-899B-D020D4DAE11B}" srcOrd="1" destOrd="0" presId="urn:microsoft.com/office/officeart/2018/2/layout/IconCircleList"/>
    <dgm:cxn modelId="{DE01541A-157A-4B7C-B2B0-FEFFCD91F65E}" type="presParOf" srcId="{C57E7AE0-E626-4F33-837A-F9060729E278}" destId="{E98AF862-5D52-4F4F-B1D8-DDD88EE83397}" srcOrd="2" destOrd="0" presId="urn:microsoft.com/office/officeart/2018/2/layout/IconCircleList"/>
    <dgm:cxn modelId="{18074847-6538-46CD-B540-1361C178C7AE}" type="presParOf" srcId="{C57E7AE0-E626-4F33-837A-F9060729E278}" destId="{73E3A9A4-AF3D-4B05-A198-F8D86937EC61}" srcOrd="3" destOrd="0" presId="urn:microsoft.com/office/officeart/2018/2/layout/IconCircleList"/>
    <dgm:cxn modelId="{4C762E91-8232-4541-B8EA-5DD98A54D5D7}" type="presParOf" srcId="{6B4F20F7-1DC8-4F4B-9029-13CDDFD7D85F}" destId="{40219C76-C97A-4C86-B1A1-6F66C482B2BB}" srcOrd="1" destOrd="0" presId="urn:microsoft.com/office/officeart/2018/2/layout/IconCircleList"/>
    <dgm:cxn modelId="{CE1F3C5F-9CB9-4987-8D9C-4A314E3AAC3C}" type="presParOf" srcId="{6B4F20F7-1DC8-4F4B-9029-13CDDFD7D85F}" destId="{E5BD091F-90C4-472B-AAFE-0283A63278CE}" srcOrd="2" destOrd="0" presId="urn:microsoft.com/office/officeart/2018/2/layout/IconCircleList"/>
    <dgm:cxn modelId="{96736798-768F-4F37-B25E-564BF94576BF}" type="presParOf" srcId="{E5BD091F-90C4-472B-AAFE-0283A63278CE}" destId="{42097754-6036-42C3-92DF-6F9BF6665D2C}" srcOrd="0" destOrd="0" presId="urn:microsoft.com/office/officeart/2018/2/layout/IconCircleList"/>
    <dgm:cxn modelId="{499CAE51-7D9A-4FA9-BF7C-0F9F0B077851}" type="presParOf" srcId="{E5BD091F-90C4-472B-AAFE-0283A63278CE}" destId="{C21D1CAB-B7F1-4E7D-8663-9DD340667C41}" srcOrd="1" destOrd="0" presId="urn:microsoft.com/office/officeart/2018/2/layout/IconCircleList"/>
    <dgm:cxn modelId="{89B53559-5E43-464E-83D7-46B89772B9AA}" type="presParOf" srcId="{E5BD091F-90C4-472B-AAFE-0283A63278CE}" destId="{652A24E1-C78D-46B7-B695-F5EC0F046D49}" srcOrd="2" destOrd="0" presId="urn:microsoft.com/office/officeart/2018/2/layout/IconCircleList"/>
    <dgm:cxn modelId="{93EF8F34-1260-469E-8D39-BB0528547C59}" type="presParOf" srcId="{E5BD091F-90C4-472B-AAFE-0283A63278CE}" destId="{97FE5318-4DD1-4B51-AA2A-0198A98773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2DFD9-5F89-4AB3-9C13-C8E6FCB62D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096D05-3D09-4FB5-A278-E46F78F56D4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dirty="0"/>
            <a:t>Looking at the aforementioned factors, we can observe that G3 is most impacted by the number of past </a:t>
          </a:r>
          <a:r>
            <a:rPr lang="en-US" b="0" i="0" dirty="0">
              <a:latin typeface="Neue Haas Grotesk Text Pro"/>
            </a:rPr>
            <a:t>failures. As</a:t>
          </a:r>
          <a:r>
            <a:rPr lang="en-US" b="0" i="0" dirty="0"/>
            <a:t> there are more failures, the median value of G3 </a:t>
          </a:r>
          <a:r>
            <a:rPr lang="en-US" b="0" i="0" dirty="0">
              <a:latin typeface="Neue Haas Grotesk Text Pro"/>
            </a:rPr>
            <a:t>decreases. As</a:t>
          </a:r>
          <a:r>
            <a:rPr lang="en-US" b="0" i="0" dirty="0"/>
            <a:t> a result, their relationship is inversely proportionate</a:t>
          </a:r>
          <a:endParaRPr lang="en-US" dirty="0"/>
        </a:p>
      </dgm:t>
    </dgm:pt>
    <dgm:pt modelId="{EF64DA1C-82E3-4764-8132-D379FF480C92}" type="parTrans" cxnId="{9D2F6B64-9B58-433A-B95B-EA9CC7B6FE7C}">
      <dgm:prSet/>
      <dgm:spPr/>
      <dgm:t>
        <a:bodyPr/>
        <a:lstStyle/>
        <a:p>
          <a:endParaRPr lang="en-US"/>
        </a:p>
      </dgm:t>
    </dgm:pt>
    <dgm:pt modelId="{4E3D73C9-320B-4E1A-8C49-39E6C5D28120}" type="sibTrans" cxnId="{9D2F6B64-9B58-433A-B95B-EA9CC7B6FE7C}">
      <dgm:prSet/>
      <dgm:spPr/>
      <dgm:t>
        <a:bodyPr/>
        <a:lstStyle/>
        <a:p>
          <a:endParaRPr lang="en-US"/>
        </a:p>
      </dgm:t>
    </dgm:pt>
    <dgm:pt modelId="{E1BC7CF9-79E7-4F8B-B0E4-35D4E3C2AFA9}" type="pres">
      <dgm:prSet presAssocID="{2852DFD9-5F89-4AB3-9C13-C8E6FCB62D0A}" presName="root" presStyleCnt="0">
        <dgm:presLayoutVars>
          <dgm:dir/>
          <dgm:resizeHandles val="exact"/>
        </dgm:presLayoutVars>
      </dgm:prSet>
      <dgm:spPr/>
    </dgm:pt>
    <dgm:pt modelId="{9EB2F9C3-9D07-4CA4-B513-C1CFF3319428}" type="pres">
      <dgm:prSet presAssocID="{9B096D05-3D09-4FB5-A278-E46F78F56D47}" presName="compNode" presStyleCnt="0"/>
      <dgm:spPr/>
    </dgm:pt>
    <dgm:pt modelId="{ACC2C4B8-28F3-40B0-98CD-F588FDF45819}" type="pres">
      <dgm:prSet presAssocID="{9B096D05-3D09-4FB5-A278-E46F78F56D47}" presName="bgRect" presStyleLbl="bgShp" presStyleIdx="0" presStyleCnt="1"/>
      <dgm:spPr/>
    </dgm:pt>
    <dgm:pt modelId="{0E6A507D-60A6-4D52-943D-32D1A51D0843}" type="pres">
      <dgm:prSet presAssocID="{9B096D05-3D09-4FB5-A278-E46F78F56D4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8949391B-2352-449A-9013-A39EFE677776}" type="pres">
      <dgm:prSet presAssocID="{9B096D05-3D09-4FB5-A278-E46F78F56D47}" presName="spaceRect" presStyleCnt="0"/>
      <dgm:spPr/>
    </dgm:pt>
    <dgm:pt modelId="{5DA49D22-4AE6-4E05-82C0-CC7666B8CA3C}" type="pres">
      <dgm:prSet presAssocID="{9B096D05-3D09-4FB5-A278-E46F78F56D4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857E0C03-63A3-42DA-8141-5775D79196AA}" type="presOf" srcId="{9B096D05-3D09-4FB5-A278-E46F78F56D47}" destId="{5DA49D22-4AE6-4E05-82C0-CC7666B8CA3C}" srcOrd="0" destOrd="0" presId="urn:microsoft.com/office/officeart/2018/2/layout/IconVerticalSolidList"/>
    <dgm:cxn modelId="{8D9C7504-CB55-4F64-BED2-709B2CF8D6F4}" type="presOf" srcId="{2852DFD9-5F89-4AB3-9C13-C8E6FCB62D0A}" destId="{E1BC7CF9-79E7-4F8B-B0E4-35D4E3C2AFA9}" srcOrd="0" destOrd="0" presId="urn:microsoft.com/office/officeart/2018/2/layout/IconVerticalSolidList"/>
    <dgm:cxn modelId="{9D2F6B64-9B58-433A-B95B-EA9CC7B6FE7C}" srcId="{2852DFD9-5F89-4AB3-9C13-C8E6FCB62D0A}" destId="{9B096D05-3D09-4FB5-A278-E46F78F56D47}" srcOrd="0" destOrd="0" parTransId="{EF64DA1C-82E3-4764-8132-D379FF480C92}" sibTransId="{4E3D73C9-320B-4E1A-8C49-39E6C5D28120}"/>
    <dgm:cxn modelId="{DC81D895-78E5-4187-BC4B-87048B3564CA}" type="presParOf" srcId="{E1BC7CF9-79E7-4F8B-B0E4-35D4E3C2AFA9}" destId="{9EB2F9C3-9D07-4CA4-B513-C1CFF3319428}" srcOrd="0" destOrd="0" presId="urn:microsoft.com/office/officeart/2018/2/layout/IconVerticalSolidList"/>
    <dgm:cxn modelId="{6D051DFC-B834-45A6-B1CE-684C7356F3BB}" type="presParOf" srcId="{9EB2F9C3-9D07-4CA4-B513-C1CFF3319428}" destId="{ACC2C4B8-28F3-40B0-98CD-F588FDF45819}" srcOrd="0" destOrd="0" presId="urn:microsoft.com/office/officeart/2018/2/layout/IconVerticalSolidList"/>
    <dgm:cxn modelId="{35E697BC-4058-46B0-A014-91A1F902DD8B}" type="presParOf" srcId="{9EB2F9C3-9D07-4CA4-B513-C1CFF3319428}" destId="{0E6A507D-60A6-4D52-943D-32D1A51D0843}" srcOrd="1" destOrd="0" presId="urn:microsoft.com/office/officeart/2018/2/layout/IconVerticalSolidList"/>
    <dgm:cxn modelId="{D409B96A-1517-468F-AD48-08CCBE569457}" type="presParOf" srcId="{9EB2F9C3-9D07-4CA4-B513-C1CFF3319428}" destId="{8949391B-2352-449A-9013-A39EFE677776}" srcOrd="2" destOrd="0" presId="urn:microsoft.com/office/officeart/2018/2/layout/IconVerticalSolidList"/>
    <dgm:cxn modelId="{B614EC23-56B1-42D9-AB63-892EEB1014D2}" type="presParOf" srcId="{9EB2F9C3-9D07-4CA4-B513-C1CFF3319428}" destId="{5DA49D22-4AE6-4E05-82C0-CC7666B8CA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ABBB-9118-47B9-92F3-DA69F6071C39}">
      <dsp:nvSpPr>
        <dsp:cNvPr id="0" name=""/>
        <dsp:cNvSpPr/>
      </dsp:nvSpPr>
      <dsp:spPr>
        <a:xfrm>
          <a:off x="0" y="2479"/>
          <a:ext cx="63162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41DF3-CBE9-4F3B-8EC1-99AD4F63092A}">
      <dsp:nvSpPr>
        <dsp:cNvPr id="0" name=""/>
        <dsp:cNvSpPr/>
      </dsp:nvSpPr>
      <dsp:spPr>
        <a:xfrm>
          <a:off x="0" y="2479"/>
          <a:ext cx="6316266" cy="16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considered dataset is subjected to an exploratory data analysis</a:t>
          </a:r>
          <a:r>
            <a:rPr lang="en-US" sz="2100" kern="1200"/>
            <a:t> (EDA). The final grade (G3) is the label that the EDA is primarily focused on, although other data insights are also taken into account.</a:t>
          </a:r>
        </a:p>
      </dsp:txBody>
      <dsp:txXfrm>
        <a:off x="0" y="2479"/>
        <a:ext cx="6316266" cy="1690740"/>
      </dsp:txXfrm>
    </dsp:sp>
    <dsp:sp modelId="{6C1365F1-615F-462F-9082-56E8DC52D88B}">
      <dsp:nvSpPr>
        <dsp:cNvPr id="0" name=""/>
        <dsp:cNvSpPr/>
      </dsp:nvSpPr>
      <dsp:spPr>
        <a:xfrm>
          <a:off x="0" y="1693219"/>
          <a:ext cx="631626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461AC-9F0F-405C-9864-CDBFDB222FBA}">
      <dsp:nvSpPr>
        <dsp:cNvPr id="0" name=""/>
        <dsp:cNvSpPr/>
      </dsp:nvSpPr>
      <dsp:spPr>
        <a:xfrm>
          <a:off x="0" y="1693219"/>
          <a:ext cx="6316266" cy="16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Numerous factors are considered, including the mother's occupation, the father's level of education, their prior failures, whether they have any free time after school, the availability of the internet, etc.</a:t>
          </a:r>
          <a:endParaRPr lang="en-US" sz="2100" kern="1200">
            <a:latin typeface="Neue Haas Grotesk Text Pro"/>
          </a:endParaRPr>
        </a:p>
      </dsp:txBody>
      <dsp:txXfrm>
        <a:off x="0" y="1693219"/>
        <a:ext cx="6316266" cy="1690740"/>
      </dsp:txXfrm>
    </dsp:sp>
    <dsp:sp modelId="{1D26E790-91C7-453A-97AE-815524749EB9}">
      <dsp:nvSpPr>
        <dsp:cNvPr id="0" name=""/>
        <dsp:cNvSpPr/>
      </dsp:nvSpPr>
      <dsp:spPr>
        <a:xfrm>
          <a:off x="0" y="3383960"/>
          <a:ext cx="63162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C30B8-C126-440A-A2F5-39A423CCB9BE}">
      <dsp:nvSpPr>
        <dsp:cNvPr id="0" name=""/>
        <dsp:cNvSpPr/>
      </dsp:nvSpPr>
      <dsp:spPr>
        <a:xfrm>
          <a:off x="0" y="3383960"/>
          <a:ext cx="6316266" cy="1690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identify the factors that have the greatest impact on "G3" in order to build a prediction model after a relationship between these factors and the final grade (G3) is established.</a:t>
          </a:r>
          <a:endParaRPr lang="en-US" sz="2100" kern="1200">
            <a:latin typeface="Neue Haas Grotesk Text Pro"/>
          </a:endParaRPr>
        </a:p>
      </dsp:txBody>
      <dsp:txXfrm>
        <a:off x="0" y="3383960"/>
        <a:ext cx="6316266" cy="1690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C30A-0F69-4F25-8199-29232C10BA63}">
      <dsp:nvSpPr>
        <dsp:cNvPr id="0" name=""/>
        <dsp:cNvSpPr/>
      </dsp:nvSpPr>
      <dsp:spPr>
        <a:xfrm>
          <a:off x="75388" y="1908796"/>
          <a:ext cx="827452" cy="8274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9F7B8-F8E2-435B-899B-D020D4DAE11B}">
      <dsp:nvSpPr>
        <dsp:cNvPr id="0" name=""/>
        <dsp:cNvSpPr/>
      </dsp:nvSpPr>
      <dsp:spPr>
        <a:xfrm>
          <a:off x="249153" y="2082561"/>
          <a:ext cx="479922" cy="4799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A9A4-AF3D-4B05-A198-F8D86937EC61}">
      <dsp:nvSpPr>
        <dsp:cNvPr id="0" name=""/>
        <dsp:cNvSpPr/>
      </dsp:nvSpPr>
      <dsp:spPr>
        <a:xfrm>
          <a:off x="1080152" y="1908796"/>
          <a:ext cx="1950423" cy="82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While a lot of factors were considered that potentially has an influence on the final grade ‘G3’ , some of the factors that clearly had an impact were:</a:t>
          </a:r>
          <a:r>
            <a:rPr lang="en-US" sz="1100" kern="1200">
              <a:latin typeface="Neue Haas Grotesk Text Pro"/>
            </a:rPr>
            <a:t> </a:t>
          </a:r>
          <a:r>
            <a:rPr lang="en-US" sz="1100" kern="1200"/>
            <a:t>•Weekend alcohol consumption (WALC)•Going out with friends (GOOUT</a:t>
          </a:r>
          <a:r>
            <a:rPr lang="en-US" sz="1100" kern="1200">
              <a:latin typeface="Neue Haas Grotesk Text Pro"/>
            </a:rPr>
            <a:t>)•</a:t>
          </a:r>
          <a:r>
            <a:rPr lang="en-US" sz="1100" kern="1200"/>
            <a:t>Weekly studytime (Studytime</a:t>
          </a:r>
          <a:r>
            <a:rPr lang="en-US" sz="1100" kern="1200">
              <a:latin typeface="Neue Haas Grotesk Text Pro"/>
            </a:rPr>
            <a:t>)•</a:t>
          </a:r>
          <a:r>
            <a:rPr lang="en-US" sz="1100" kern="1200"/>
            <a:t>Willing to pursue higher education (Higher</a:t>
          </a:r>
          <a:r>
            <a:rPr lang="en-US" sz="1100" kern="1200">
              <a:latin typeface="Neue Haas Grotesk Text Pro"/>
            </a:rPr>
            <a:t>)•</a:t>
          </a:r>
          <a:r>
            <a:rPr lang="en-US" sz="1100" kern="1200"/>
            <a:t>Number of past class failures (Failures)</a:t>
          </a:r>
          <a:endParaRPr lang="en-US" sz="1100" kern="1200">
            <a:latin typeface="Neue Haas Grotesk Text Pro"/>
          </a:endParaRPr>
        </a:p>
      </dsp:txBody>
      <dsp:txXfrm>
        <a:off x="1080152" y="1908796"/>
        <a:ext cx="1950423" cy="827452"/>
      </dsp:txXfrm>
    </dsp:sp>
    <dsp:sp modelId="{42097754-6036-42C3-92DF-6F9BF6665D2C}">
      <dsp:nvSpPr>
        <dsp:cNvPr id="0" name=""/>
        <dsp:cNvSpPr/>
      </dsp:nvSpPr>
      <dsp:spPr>
        <a:xfrm>
          <a:off x="3370422" y="1908796"/>
          <a:ext cx="827452" cy="8274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D1CAB-B7F1-4E7D-8663-9DD340667C41}">
      <dsp:nvSpPr>
        <dsp:cNvPr id="0" name=""/>
        <dsp:cNvSpPr/>
      </dsp:nvSpPr>
      <dsp:spPr>
        <a:xfrm>
          <a:off x="3544187" y="2082561"/>
          <a:ext cx="479922" cy="4799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E5318-4DD1-4B51-AA2A-0198A9877303}">
      <dsp:nvSpPr>
        <dsp:cNvPr id="0" name=""/>
        <dsp:cNvSpPr/>
      </dsp:nvSpPr>
      <dsp:spPr>
        <a:xfrm>
          <a:off x="4375186" y="1908796"/>
          <a:ext cx="1950423" cy="82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graph representing one of the factors for predicting G3 is given here:</a:t>
          </a:r>
          <a:r>
            <a:rPr lang="en-US" sz="1100" kern="1200">
              <a:latin typeface="Neue Haas Grotesk Text Pro"/>
            </a:rPr>
            <a:t>  </a:t>
          </a:r>
          <a:r>
            <a:rPr lang="en-US" sz="1100" kern="1200"/>
            <a:t>These plots make it very evident that alcohol use has an average negative impact on grades (G3). Higher alcohol consumption in particular is linked to poorer academic performance.</a:t>
          </a:r>
        </a:p>
      </dsp:txBody>
      <dsp:txXfrm>
        <a:off x="4375186" y="1908796"/>
        <a:ext cx="1950423" cy="827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2C4B8-28F3-40B0-98CD-F588FDF45819}">
      <dsp:nvSpPr>
        <dsp:cNvPr id="0" name=""/>
        <dsp:cNvSpPr/>
      </dsp:nvSpPr>
      <dsp:spPr>
        <a:xfrm>
          <a:off x="0" y="1886846"/>
          <a:ext cx="6104761" cy="16904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A507D-60A6-4D52-943D-32D1A51D0843}">
      <dsp:nvSpPr>
        <dsp:cNvPr id="0" name=""/>
        <dsp:cNvSpPr/>
      </dsp:nvSpPr>
      <dsp:spPr>
        <a:xfrm>
          <a:off x="511369" y="2267203"/>
          <a:ext cx="929762" cy="929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49D22-4AE6-4E05-82C0-CC7666B8CA3C}">
      <dsp:nvSpPr>
        <dsp:cNvPr id="0" name=""/>
        <dsp:cNvSpPr/>
      </dsp:nvSpPr>
      <dsp:spPr>
        <a:xfrm>
          <a:off x="1952501" y="1886846"/>
          <a:ext cx="4152259" cy="1690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09" tIns="178909" rIns="178909" bIns="17890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Looking at the aforementioned factors, we can observe that G3 is most impacted by the number of past </a:t>
          </a:r>
          <a:r>
            <a:rPr lang="en-US" sz="1400" b="0" i="0" kern="1200" dirty="0">
              <a:latin typeface="Neue Haas Grotesk Text Pro"/>
            </a:rPr>
            <a:t>failures. As</a:t>
          </a:r>
          <a:r>
            <a:rPr lang="en-US" sz="1400" b="0" i="0" kern="1200" dirty="0"/>
            <a:t> there are more failures, the median value of G3 </a:t>
          </a:r>
          <a:r>
            <a:rPr lang="en-US" sz="1400" b="0" i="0" kern="1200" dirty="0">
              <a:latin typeface="Neue Haas Grotesk Text Pro"/>
            </a:rPr>
            <a:t>decreases. As</a:t>
          </a:r>
          <a:r>
            <a:rPr lang="en-US" sz="1400" b="0" i="0" kern="1200" dirty="0"/>
            <a:t> a result, their relationship is inversely proportionate</a:t>
          </a:r>
          <a:endParaRPr lang="en-US" sz="1400" kern="1200" dirty="0"/>
        </a:p>
      </dsp:txBody>
      <dsp:txXfrm>
        <a:off x="1952501" y="1886846"/>
        <a:ext cx="4152259" cy="1690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7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8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4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7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4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1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0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4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Team Phoenix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28B10-A1FA-8D19-943A-74C4BCD9B248}"/>
              </a:ext>
            </a:extLst>
          </p:cNvPr>
          <p:cNvSpPr txBox="1"/>
          <p:nvPr/>
        </p:nvSpPr>
        <p:spPr>
          <a:xfrm>
            <a:off x="5224243" y="2160016"/>
            <a:ext cx="6400999" cy="3601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900"/>
              </a:spcBef>
            </a:pPr>
            <a:r>
              <a:rPr lang="en-US" dirty="0"/>
              <a:t>Track B: Analytics using Python</a:t>
            </a:r>
          </a:p>
          <a:p>
            <a:pPr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0BD86-6FC5-7DA6-2D7E-3784A054D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35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0858D9-1D9E-88E7-4447-AD599995E295}"/>
              </a:ext>
            </a:extLst>
          </p:cNvPr>
          <p:cNvSpPr txBox="1"/>
          <p:nvPr/>
        </p:nvSpPr>
        <p:spPr>
          <a:xfrm>
            <a:off x="5153938" y="3131506"/>
            <a:ext cx="27478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IN" sz="2400" i="1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By</a:t>
            </a:r>
            <a:r>
              <a:rPr lang="en-IN" sz="2400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 Amey Rode</a:t>
            </a:r>
          </a:p>
          <a:p>
            <a:pPr algn="l" rtl="0"/>
            <a:r>
              <a:rPr lang="en-IN" sz="2400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Harshal Malode</a:t>
            </a:r>
          </a:p>
          <a:p>
            <a:pPr algn="l" rtl="0"/>
            <a:r>
              <a:rPr lang="en-IN" sz="2400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Harshil Bhorawat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2AF6A-A68E-DB89-0089-9E9BF82AC242}"/>
              </a:ext>
            </a:extLst>
          </p:cNvPr>
          <p:cNvSpPr txBox="1"/>
          <p:nvPr/>
        </p:nvSpPr>
        <p:spPr>
          <a:xfrm>
            <a:off x="7982732" y="3131506"/>
            <a:ext cx="2583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IN" sz="2400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Hetvi Hatadia</a:t>
            </a:r>
          </a:p>
          <a:p>
            <a:pPr algn="l" rtl="0"/>
            <a:r>
              <a:rPr lang="en-IN" sz="2400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Karim Samnani</a:t>
            </a:r>
          </a:p>
          <a:p>
            <a:pPr algn="l" rtl="0"/>
            <a:r>
              <a:rPr lang="en-IN" sz="2400" kern="1200">
                <a:solidFill>
                  <a:schemeClr val="tx1"/>
                </a:solidFill>
                <a:latin typeface="Inter"/>
                <a:ea typeface="+mn-ea"/>
                <a:cs typeface="+mn-cs"/>
              </a:rPr>
              <a:t>Vikas Verma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"Understanding high school students grades from socio-economic factors such as family size, internet access, parents' education levels, alcohol consumption patterns"</a:t>
            </a:r>
          </a:p>
          <a:p>
            <a:r>
              <a:rPr lang="en-US" dirty="0">
                <a:ea typeface="+mn-lt"/>
                <a:cs typeface="+mn-lt"/>
              </a:rPr>
              <a:t>The subsequent study's goal is to predict students' final grades in two schools by using their attributes as inputs.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icture 5" descr="A calculus formula">
            <a:extLst>
              <a:ext uri="{FF2B5EF4-FFF2-40B4-BE49-F238E27FC236}">
                <a16:creationId xmlns:a16="http://schemas.microsoft.com/office/drawing/2014/main" id="{3D1C8D01-91B4-A1B3-6371-FB7AA16E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8" r="24581" b="-10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dirty="0"/>
              <a:t>Solution overview</a:t>
            </a: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2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382571-C017-2368-4F8B-1F6975F3D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645496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64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6" name="Rectangle 6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9013" y="269849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Factors considered</a:t>
            </a:r>
          </a:p>
        </p:txBody>
      </p:sp>
      <p:grpSp>
        <p:nvGrpSpPr>
          <p:cNvPr id="687" name="Group 64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47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9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0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88" name="Straight Connector 65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9" name="Picture 639" descr="Chart, bar chart&#10;&#10;Description automatically generated">
            <a:extLst>
              <a:ext uri="{FF2B5EF4-FFF2-40B4-BE49-F238E27FC236}">
                <a16:creationId xmlns:a16="http://schemas.microsoft.com/office/drawing/2014/main" id="{CFB1FCD0-4230-EC4D-4CC4-903B17C4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57" y="1115289"/>
            <a:ext cx="4868838" cy="4451758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E499240-B377-846A-4A7F-C26EEC23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170395"/>
              </p:ext>
            </p:extLst>
          </p:nvPr>
        </p:nvGraphicFramePr>
        <p:xfrm>
          <a:off x="419013" y="980482"/>
          <a:ext cx="6400999" cy="464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5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4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4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The primary influencing factor</a:t>
            </a:r>
          </a:p>
        </p:txBody>
      </p:sp>
      <p:grpSp>
        <p:nvGrpSpPr>
          <p:cNvPr id="62" name="Group 46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68C61DD-CA67-FAB2-18CC-22720E57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820"/>
              </p:ext>
            </p:extLst>
          </p:nvPr>
        </p:nvGraphicFramePr>
        <p:xfrm>
          <a:off x="639894" y="1863313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9" name="Picture 79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610BDA-821B-B062-5929-127C092A3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441" y="1557455"/>
            <a:ext cx="4883062" cy="39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Hence, we conclude that according to the given EDA, "</a:t>
            </a:r>
            <a:r>
              <a:rPr lang="en-US" dirty="0" err="1">
                <a:ea typeface="+mn-lt"/>
                <a:cs typeface="+mn-lt"/>
              </a:rPr>
              <a:t>Studytime</a:t>
            </a:r>
            <a:r>
              <a:rPr lang="en-US" dirty="0">
                <a:ea typeface="+mn-lt"/>
                <a:cs typeface="+mn-lt"/>
              </a:rPr>
              <a:t>," “Higher," “Failures," “GOOUT," and "WALC" are the five most crucial factors for the prediction of G3.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Additionally, the "failures" variable is by far the most crucial to predict the desired output G3 of a student.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8" name="Graphic 7" descr="Credit card">
            <a:extLst>
              <a:ext uri="{FF2B5EF4-FFF2-40B4-BE49-F238E27FC236}">
                <a16:creationId xmlns:a16="http://schemas.microsoft.com/office/drawing/2014/main" id="{DE11279A-40CB-A669-0540-9A132A08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213" y="2160015"/>
            <a:ext cx="3601212" cy="36012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9B01541-0CDD-FF1C-0732-6048CDDE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3" r="21339" b="6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2941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8E6E2"/>
      </a:lt2>
      <a:accent1>
        <a:srgbClr val="92A4C4"/>
      </a:accent1>
      <a:accent2>
        <a:srgbClr val="79A9B7"/>
      </a:accent2>
      <a:accent3>
        <a:srgbClr val="80A9A1"/>
      </a:accent3>
      <a:accent4>
        <a:srgbClr val="77AE8C"/>
      </a:accent4>
      <a:accent5>
        <a:srgbClr val="82AC81"/>
      </a:accent5>
      <a:accent6>
        <a:srgbClr val="8CAA74"/>
      </a:accent6>
      <a:hlink>
        <a:srgbClr val="95805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PunchcardVTI</vt:lpstr>
      <vt:lpstr>Team Phoenix</vt:lpstr>
      <vt:lpstr>Problem statement</vt:lpstr>
      <vt:lpstr>Solution overview</vt:lpstr>
      <vt:lpstr>Factors considered</vt:lpstr>
      <vt:lpstr>The primary influencing factor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96</cp:revision>
  <dcterms:created xsi:type="dcterms:W3CDTF">2022-08-28T09:55:43Z</dcterms:created>
  <dcterms:modified xsi:type="dcterms:W3CDTF">2022-08-28T10:17:38Z</dcterms:modified>
</cp:coreProperties>
</file>