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2" r:id="rId15"/>
    <p:sldId id="273" r:id="rId16"/>
    <p:sldId id="274" r:id="rId17"/>
    <p:sldId id="276" r:id="rId18"/>
    <p:sldId id="277" r:id="rId19"/>
    <p:sldId id="270" r:id="rId20"/>
    <p:sldId id="278" r:id="rId21"/>
    <p:sldId id="279" r:id="rId22"/>
    <p:sldId id="280" r:id="rId23"/>
    <p:sldId id="281" r:id="rId24"/>
    <p:sldId id="282" r:id="rId25"/>
    <p:sldId id="283" r:id="rId26"/>
    <p:sldId id="284" r:id="rId27"/>
    <p:sldId id="285" r:id="rId28"/>
    <p:sldId id="286" r:id="rId29"/>
    <p:sldId id="287" r:id="rId30"/>
    <p:sldId id="289"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ABAE17-F3C8-4D32-A438-46F8BC0E1425}">
          <p14:sldIdLst>
            <p14:sldId id="256"/>
            <p14:sldId id="257"/>
            <p14:sldId id="259"/>
            <p14:sldId id="260"/>
            <p14:sldId id="261"/>
            <p14:sldId id="262"/>
            <p14:sldId id="263"/>
            <p14:sldId id="264"/>
          </p14:sldIdLst>
        </p14:section>
        <p14:section name="Untitled Section" id="{B2C52481-A449-4E79-8F80-B91CFE05AED0}">
          <p14:sldIdLst>
            <p14:sldId id="265"/>
            <p14:sldId id="266"/>
            <p14:sldId id="267"/>
            <p14:sldId id="268"/>
            <p14:sldId id="269"/>
            <p14:sldId id="272"/>
            <p14:sldId id="273"/>
            <p14:sldId id="274"/>
            <p14:sldId id="276"/>
            <p14:sldId id="277"/>
            <p14:sldId id="270"/>
            <p14:sldId id="278"/>
            <p14:sldId id="279"/>
            <p14:sldId id="280"/>
            <p14:sldId id="281"/>
            <p14:sldId id="282"/>
            <p14:sldId id="283"/>
            <p14:sldId id="284"/>
            <p14:sldId id="285"/>
            <p14:sldId id="286"/>
            <p14:sldId id="287"/>
            <p14:sldId id="289"/>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BC7FAEE-17AA-461E-AD41-64A8796BDA84}" type="datetimeFigureOut">
              <a:rPr lang="en-IN" smtClean="0"/>
              <a:t>20-02-2024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148542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C7FAEE-17AA-461E-AD41-64A8796BDA84}"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2630084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BC7FAEE-17AA-461E-AD41-64A8796BDA84}" type="datetimeFigureOut">
              <a:rPr lang="en-IN" smtClean="0"/>
              <a:t>20-02-2024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450604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BC7FAEE-17AA-461E-AD41-64A8796BDA84}" type="datetimeFigureOut">
              <a:rPr lang="en-IN" smtClean="0"/>
              <a:t>20-02-2024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1884158-1FB4-4DBB-BFD8-AC4892F823D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950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BC7FAEE-17AA-461E-AD41-64A8796BDA84}" type="datetimeFigureOut">
              <a:rPr lang="en-IN" smtClean="0"/>
              <a:t>20-02-2024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1222248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C7FAEE-17AA-461E-AD41-64A8796BDA84}"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2016133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C7FAEE-17AA-461E-AD41-64A8796BDA84}"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1290242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7FAEE-17AA-461E-AD41-64A8796BDA84}"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332596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BC7FAEE-17AA-461E-AD41-64A8796BDA84}" type="datetimeFigureOut">
              <a:rPr lang="en-IN" smtClean="0"/>
              <a:t>20-02-2024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1886177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7FAEE-17AA-461E-AD41-64A8796BDA84}"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142532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BC7FAEE-17AA-461E-AD41-64A8796BDA84}" type="datetimeFigureOut">
              <a:rPr lang="en-IN" smtClean="0"/>
              <a:t>20-02-2024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2903480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C7FAEE-17AA-461E-AD41-64A8796BDA84}"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316532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C7FAEE-17AA-461E-AD41-64A8796BDA84}"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310313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C7FAEE-17AA-461E-AD41-64A8796BDA84}"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6940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7FAEE-17AA-461E-AD41-64A8796BDA84}"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100093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C7FAEE-17AA-461E-AD41-64A8796BDA84}"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197904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C7FAEE-17AA-461E-AD41-64A8796BDA84}"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84158-1FB4-4DBB-BFD8-AC4892F823DD}" type="slidenum">
              <a:rPr lang="en-IN" smtClean="0"/>
              <a:t>‹#›</a:t>
            </a:fld>
            <a:endParaRPr lang="en-IN"/>
          </a:p>
        </p:txBody>
      </p:sp>
    </p:spTree>
    <p:extLst>
      <p:ext uri="{BB962C8B-B14F-4D97-AF65-F5344CB8AC3E}">
        <p14:creationId xmlns:p14="http://schemas.microsoft.com/office/powerpoint/2010/main" val="83834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C7FAEE-17AA-461E-AD41-64A8796BDA84}" type="datetimeFigureOut">
              <a:rPr lang="en-IN" smtClean="0"/>
              <a:t>20-02-2024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884158-1FB4-4DBB-BFD8-AC4892F823DD}" type="slidenum">
              <a:rPr lang="en-IN" smtClean="0"/>
              <a:t>‹#›</a:t>
            </a:fld>
            <a:endParaRPr lang="en-IN"/>
          </a:p>
        </p:txBody>
      </p:sp>
    </p:spTree>
    <p:extLst>
      <p:ext uri="{BB962C8B-B14F-4D97-AF65-F5344CB8AC3E}">
        <p14:creationId xmlns:p14="http://schemas.microsoft.com/office/powerpoint/2010/main" val="38365312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E63E7A4-A272-4644-BE74-78D761FC5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03C5846-EA59-4F5C-87F1-D783CEF81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9" name="Picture 28">
            <a:extLst>
              <a:ext uri="{FF2B5EF4-FFF2-40B4-BE49-F238E27FC236}">
                <a16:creationId xmlns:a16="http://schemas.microsoft.com/office/drawing/2014/main" id="{10EC9341-0F0E-4576-8E72-2A90C9422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3459450" y="2187575"/>
            <a:ext cx="6857999" cy="2482850"/>
          </a:xfrm>
          <a:prstGeom prst="rect">
            <a:avLst/>
          </a:prstGeom>
        </p:spPr>
      </p:pic>
      <p:sp>
        <p:nvSpPr>
          <p:cNvPr id="2" name="Title 1">
            <a:extLst>
              <a:ext uri="{FF2B5EF4-FFF2-40B4-BE49-F238E27FC236}">
                <a16:creationId xmlns:a16="http://schemas.microsoft.com/office/drawing/2014/main" id="{CE96EEA8-D7C9-3BC7-F6A6-01DE0519E7C9}"/>
              </a:ext>
            </a:extLst>
          </p:cNvPr>
          <p:cNvSpPr>
            <a:spLocks noGrp="1"/>
          </p:cNvSpPr>
          <p:nvPr>
            <p:ph type="ctrTitle"/>
          </p:nvPr>
        </p:nvSpPr>
        <p:spPr>
          <a:xfrm>
            <a:off x="792483" y="821265"/>
            <a:ext cx="6326774" cy="5222117"/>
          </a:xfrm>
        </p:spPr>
        <p:txBody>
          <a:bodyPr anchor="ctr">
            <a:normAutofit/>
          </a:bodyPr>
          <a:lstStyle/>
          <a:p>
            <a:pPr algn="r"/>
            <a:r>
              <a:rPr lang="en-US" sz="5400">
                <a:solidFill>
                  <a:srgbClr val="FFFFFF"/>
                </a:solidFill>
              </a:rPr>
              <a:t>Role_revolve</a:t>
            </a:r>
            <a:endParaRPr lang="en-IN" sz="5400">
              <a:solidFill>
                <a:srgbClr val="FFFFFF"/>
              </a:solidFill>
            </a:endParaRPr>
          </a:p>
        </p:txBody>
      </p:sp>
      <p:sp>
        <p:nvSpPr>
          <p:cNvPr id="3" name="Subtitle 2">
            <a:extLst>
              <a:ext uri="{FF2B5EF4-FFF2-40B4-BE49-F238E27FC236}">
                <a16:creationId xmlns:a16="http://schemas.microsoft.com/office/drawing/2014/main" id="{FB6DAD57-39CB-FBC3-5CD9-27975E4C3863}"/>
              </a:ext>
            </a:extLst>
          </p:cNvPr>
          <p:cNvSpPr>
            <a:spLocks noGrp="1"/>
          </p:cNvSpPr>
          <p:nvPr>
            <p:ph type="subTitle" idx="1"/>
          </p:nvPr>
        </p:nvSpPr>
        <p:spPr>
          <a:xfrm>
            <a:off x="8392885" y="821265"/>
            <a:ext cx="3243944" cy="5222117"/>
          </a:xfrm>
        </p:spPr>
        <p:txBody>
          <a:bodyPr anchor="ctr">
            <a:normAutofit/>
          </a:bodyPr>
          <a:lstStyle/>
          <a:p>
            <a:r>
              <a:rPr lang="en-US"/>
              <a:t>The database for the movies</a:t>
            </a:r>
            <a:endParaRPr lang="en-IN"/>
          </a:p>
        </p:txBody>
      </p:sp>
    </p:spTree>
    <p:extLst>
      <p:ext uri="{BB962C8B-B14F-4D97-AF65-F5344CB8AC3E}">
        <p14:creationId xmlns:p14="http://schemas.microsoft.com/office/powerpoint/2010/main" val="1045231361"/>
      </p:ext>
    </p:extLst>
  </p:cSld>
  <p:clrMapOvr>
    <a:masterClrMapping/>
  </p:clrMapOvr>
  <mc:AlternateContent xmlns:mc="http://schemas.openxmlformats.org/markup-compatibility/2006" xmlns:p14="http://schemas.microsoft.com/office/powerpoint/2010/main">
    <mc:Choice Requires="p14">
      <p:transition p14:dur="10" advTm="5213"/>
    </mc:Choice>
    <mc:Fallback xmlns="">
      <p:transition advTm="52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8189-AFA1-AC18-43BC-F1EDE71B71A1}"/>
              </a:ext>
            </a:extLst>
          </p:cNvPr>
          <p:cNvSpPr>
            <a:spLocks noGrp="1"/>
          </p:cNvSpPr>
          <p:nvPr>
            <p:ph type="title"/>
          </p:nvPr>
        </p:nvSpPr>
        <p:spPr/>
        <p:txBody>
          <a:bodyPr/>
          <a:lstStyle/>
          <a:p>
            <a:r>
              <a:rPr lang="en-US" dirty="0"/>
              <a:t>Content of table</a:t>
            </a:r>
            <a:endParaRPr lang="en-IN" dirty="0"/>
          </a:p>
        </p:txBody>
      </p:sp>
      <p:sp>
        <p:nvSpPr>
          <p:cNvPr id="3" name="Text Placeholder 2">
            <a:extLst>
              <a:ext uri="{FF2B5EF4-FFF2-40B4-BE49-F238E27FC236}">
                <a16:creationId xmlns:a16="http://schemas.microsoft.com/office/drawing/2014/main" id="{553B4340-959A-282F-B90A-6512383D8DFA}"/>
              </a:ext>
            </a:extLst>
          </p:cNvPr>
          <p:cNvSpPr>
            <a:spLocks noGrp="1"/>
          </p:cNvSpPr>
          <p:nvPr>
            <p:ph type="body" idx="1"/>
          </p:nvPr>
        </p:nvSpPr>
        <p:spPr/>
        <p:txBody>
          <a:bodyPr/>
          <a:lstStyle/>
          <a:p>
            <a:endParaRPr lang="en-IN" dirty="0"/>
          </a:p>
        </p:txBody>
      </p:sp>
      <p:pic>
        <p:nvPicPr>
          <p:cNvPr id="8" name="Content Placeholder 7">
            <a:extLst>
              <a:ext uri="{FF2B5EF4-FFF2-40B4-BE49-F238E27FC236}">
                <a16:creationId xmlns:a16="http://schemas.microsoft.com/office/drawing/2014/main" id="{E0E51F7C-DD29-0761-41BA-1D732C879E52}"/>
              </a:ext>
            </a:extLst>
          </p:cNvPr>
          <p:cNvPicPr>
            <a:picLocks noGrp="1" noChangeAspect="1"/>
          </p:cNvPicPr>
          <p:nvPr>
            <p:ph sz="half" idx="2"/>
          </p:nvPr>
        </p:nvPicPr>
        <p:blipFill>
          <a:blip r:embed="rId2"/>
          <a:stretch>
            <a:fillRect/>
          </a:stretch>
        </p:blipFill>
        <p:spPr>
          <a:xfrm>
            <a:off x="482601" y="867122"/>
            <a:ext cx="5486399" cy="5618169"/>
          </a:xfrm>
        </p:spPr>
      </p:pic>
      <p:sp>
        <p:nvSpPr>
          <p:cNvPr id="5" name="Text Placeholder 4">
            <a:extLst>
              <a:ext uri="{FF2B5EF4-FFF2-40B4-BE49-F238E27FC236}">
                <a16:creationId xmlns:a16="http://schemas.microsoft.com/office/drawing/2014/main" id="{4211B0CE-DAAA-4389-4C7C-43E9AEADB892}"/>
              </a:ext>
            </a:extLst>
          </p:cNvPr>
          <p:cNvSpPr>
            <a:spLocks noGrp="1"/>
          </p:cNvSpPr>
          <p:nvPr>
            <p:ph type="body" sz="quarter" idx="3"/>
          </p:nvPr>
        </p:nvSpPr>
        <p:spPr/>
        <p:txBody>
          <a:bodyPr/>
          <a:lstStyle/>
          <a:p>
            <a:r>
              <a:rPr lang="en-US" dirty="0"/>
              <a:t>Select * from director</a:t>
            </a:r>
            <a:endParaRPr lang="en-IN" dirty="0"/>
          </a:p>
        </p:txBody>
      </p:sp>
      <p:sp>
        <p:nvSpPr>
          <p:cNvPr id="6" name="Content Placeholder 5">
            <a:extLst>
              <a:ext uri="{FF2B5EF4-FFF2-40B4-BE49-F238E27FC236}">
                <a16:creationId xmlns:a16="http://schemas.microsoft.com/office/drawing/2014/main" id="{7CDB4415-3119-DE63-F121-4F154554579D}"/>
              </a:ext>
            </a:extLst>
          </p:cNvPr>
          <p:cNvSpPr>
            <a:spLocks noGrp="1"/>
          </p:cNvSpPr>
          <p:nvPr>
            <p:ph sz="quarter" idx="4"/>
          </p:nvPr>
        </p:nvSpPr>
        <p:spPr/>
        <p:txBody>
          <a:bodyPr/>
          <a:lstStyle/>
          <a:p>
            <a:endParaRPr lang="en-IN" dirty="0"/>
          </a:p>
        </p:txBody>
      </p:sp>
    </p:spTree>
    <p:extLst>
      <p:ext uri="{BB962C8B-B14F-4D97-AF65-F5344CB8AC3E}">
        <p14:creationId xmlns:p14="http://schemas.microsoft.com/office/powerpoint/2010/main" val="347966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3062-1179-C8A2-8F2A-4885C0899151}"/>
              </a:ext>
            </a:extLst>
          </p:cNvPr>
          <p:cNvSpPr>
            <a:spLocks noGrp="1"/>
          </p:cNvSpPr>
          <p:nvPr>
            <p:ph type="title"/>
          </p:nvPr>
        </p:nvSpPr>
        <p:spPr/>
        <p:txBody>
          <a:bodyPr/>
          <a:lstStyle/>
          <a:p>
            <a:r>
              <a:rPr lang="en-US" dirty="0"/>
              <a:t>Content of table</a:t>
            </a:r>
            <a:endParaRPr lang="en-IN" dirty="0"/>
          </a:p>
        </p:txBody>
      </p:sp>
      <p:sp>
        <p:nvSpPr>
          <p:cNvPr id="3" name="Text Placeholder 2">
            <a:extLst>
              <a:ext uri="{FF2B5EF4-FFF2-40B4-BE49-F238E27FC236}">
                <a16:creationId xmlns:a16="http://schemas.microsoft.com/office/drawing/2014/main" id="{5CA51AB6-5888-CADB-52D4-2848D79E8ED5}"/>
              </a:ext>
            </a:extLst>
          </p:cNvPr>
          <p:cNvSpPr>
            <a:spLocks noGrp="1"/>
          </p:cNvSpPr>
          <p:nvPr>
            <p:ph type="body" idx="1"/>
          </p:nvPr>
        </p:nvSpPr>
        <p:spPr/>
        <p:txBody>
          <a:bodyPr/>
          <a:lstStyle/>
          <a:p>
            <a:endParaRPr lang="en-IN"/>
          </a:p>
        </p:txBody>
      </p:sp>
      <p:pic>
        <p:nvPicPr>
          <p:cNvPr id="8" name="Content Placeholder 7">
            <a:extLst>
              <a:ext uri="{FF2B5EF4-FFF2-40B4-BE49-F238E27FC236}">
                <a16:creationId xmlns:a16="http://schemas.microsoft.com/office/drawing/2014/main" id="{5F35CF13-CFF9-4AD2-4126-60DD6FE439DB}"/>
              </a:ext>
            </a:extLst>
          </p:cNvPr>
          <p:cNvPicPr>
            <a:picLocks noGrp="1" noChangeAspect="1"/>
          </p:cNvPicPr>
          <p:nvPr>
            <p:ph sz="half" idx="2"/>
          </p:nvPr>
        </p:nvPicPr>
        <p:blipFill>
          <a:blip r:embed="rId2"/>
          <a:stretch>
            <a:fillRect/>
          </a:stretch>
        </p:blipFill>
        <p:spPr>
          <a:xfrm>
            <a:off x="339849" y="2023538"/>
            <a:ext cx="5756151" cy="4195147"/>
          </a:xfrm>
        </p:spPr>
      </p:pic>
      <p:sp>
        <p:nvSpPr>
          <p:cNvPr id="5" name="Text Placeholder 4">
            <a:extLst>
              <a:ext uri="{FF2B5EF4-FFF2-40B4-BE49-F238E27FC236}">
                <a16:creationId xmlns:a16="http://schemas.microsoft.com/office/drawing/2014/main" id="{E3B6CAD9-D946-AA41-C2DE-446991E559CB}"/>
              </a:ext>
            </a:extLst>
          </p:cNvPr>
          <p:cNvSpPr>
            <a:spLocks noGrp="1"/>
          </p:cNvSpPr>
          <p:nvPr>
            <p:ph type="body" sz="quarter" idx="3"/>
          </p:nvPr>
        </p:nvSpPr>
        <p:spPr/>
        <p:txBody>
          <a:bodyPr/>
          <a:lstStyle/>
          <a:p>
            <a:r>
              <a:rPr lang="en-US" dirty="0"/>
              <a:t>Select * from movie; </a:t>
            </a:r>
            <a:endParaRPr lang="en-IN" dirty="0"/>
          </a:p>
        </p:txBody>
      </p:sp>
      <p:pic>
        <p:nvPicPr>
          <p:cNvPr id="10" name="Content Placeholder 9">
            <a:extLst>
              <a:ext uri="{FF2B5EF4-FFF2-40B4-BE49-F238E27FC236}">
                <a16:creationId xmlns:a16="http://schemas.microsoft.com/office/drawing/2014/main" id="{E2AB1949-D59D-602F-5E44-19B5C6C3F7EA}"/>
              </a:ext>
            </a:extLst>
          </p:cNvPr>
          <p:cNvPicPr>
            <a:picLocks noGrp="1" noChangeAspect="1"/>
          </p:cNvPicPr>
          <p:nvPr>
            <p:ph sz="quarter" idx="4"/>
          </p:nvPr>
        </p:nvPicPr>
        <p:blipFill rotWithShape="1">
          <a:blip r:embed="rId3"/>
          <a:srcRect l="2818" r="7751"/>
          <a:stretch/>
        </p:blipFill>
        <p:spPr>
          <a:xfrm>
            <a:off x="6270603" y="4814252"/>
            <a:ext cx="5669150" cy="1404433"/>
          </a:xfrm>
        </p:spPr>
      </p:pic>
    </p:spTree>
    <p:extLst>
      <p:ext uri="{BB962C8B-B14F-4D97-AF65-F5344CB8AC3E}">
        <p14:creationId xmlns:p14="http://schemas.microsoft.com/office/powerpoint/2010/main" val="24176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62AEDD6F-96C0-224D-FBDD-2017DAF0C03E}"/>
              </a:ext>
            </a:extLst>
          </p:cNvPr>
          <p:cNvSpPr>
            <a:spLocks noGrp="1"/>
          </p:cNvSpPr>
          <p:nvPr>
            <p:ph type="title"/>
          </p:nvPr>
        </p:nvSpPr>
        <p:spPr/>
        <p:txBody>
          <a:bodyPr/>
          <a:lstStyle/>
          <a:p>
            <a:r>
              <a:rPr lang="en-US" dirty="0"/>
              <a:t>Content of table</a:t>
            </a:r>
            <a:endParaRPr lang="en-IN" dirty="0"/>
          </a:p>
        </p:txBody>
      </p:sp>
      <p:sp>
        <p:nvSpPr>
          <p:cNvPr id="23" name="Text Placeholder 22">
            <a:extLst>
              <a:ext uri="{FF2B5EF4-FFF2-40B4-BE49-F238E27FC236}">
                <a16:creationId xmlns:a16="http://schemas.microsoft.com/office/drawing/2014/main" id="{6D6A6707-D0C8-FF53-1CD7-DEF6AACDC27A}"/>
              </a:ext>
            </a:extLst>
          </p:cNvPr>
          <p:cNvSpPr>
            <a:spLocks noGrp="1"/>
          </p:cNvSpPr>
          <p:nvPr>
            <p:ph type="body" idx="1"/>
          </p:nvPr>
        </p:nvSpPr>
        <p:spPr/>
        <p:txBody>
          <a:bodyPr/>
          <a:lstStyle/>
          <a:p>
            <a:endParaRPr lang="en-IN" dirty="0"/>
          </a:p>
        </p:txBody>
      </p:sp>
      <p:pic>
        <p:nvPicPr>
          <p:cNvPr id="28" name="Content Placeholder 27">
            <a:extLst>
              <a:ext uri="{FF2B5EF4-FFF2-40B4-BE49-F238E27FC236}">
                <a16:creationId xmlns:a16="http://schemas.microsoft.com/office/drawing/2014/main" id="{1087A712-8076-04AB-5BFC-91AD2D8961E7}"/>
              </a:ext>
            </a:extLst>
          </p:cNvPr>
          <p:cNvPicPr>
            <a:picLocks noGrp="1" noChangeAspect="1"/>
          </p:cNvPicPr>
          <p:nvPr>
            <p:ph sz="half" idx="2"/>
          </p:nvPr>
        </p:nvPicPr>
        <p:blipFill>
          <a:blip r:embed="rId2"/>
          <a:stretch>
            <a:fillRect/>
          </a:stretch>
        </p:blipFill>
        <p:spPr>
          <a:xfrm>
            <a:off x="819807" y="1048611"/>
            <a:ext cx="4964245" cy="5170074"/>
          </a:xfrm>
        </p:spPr>
      </p:pic>
      <p:sp>
        <p:nvSpPr>
          <p:cNvPr id="25" name="Text Placeholder 24">
            <a:extLst>
              <a:ext uri="{FF2B5EF4-FFF2-40B4-BE49-F238E27FC236}">
                <a16:creationId xmlns:a16="http://schemas.microsoft.com/office/drawing/2014/main" id="{A8B0E7CD-DD6E-EB6E-DB91-5A4FE8EB1B11}"/>
              </a:ext>
            </a:extLst>
          </p:cNvPr>
          <p:cNvSpPr>
            <a:spLocks noGrp="1"/>
          </p:cNvSpPr>
          <p:nvPr>
            <p:ph type="body" sz="quarter" idx="3"/>
          </p:nvPr>
        </p:nvSpPr>
        <p:spPr/>
        <p:txBody>
          <a:bodyPr/>
          <a:lstStyle/>
          <a:p>
            <a:r>
              <a:rPr lang="en-US" dirty="0"/>
              <a:t>Select * from casting;</a:t>
            </a:r>
            <a:endParaRPr lang="en-IN" dirty="0"/>
          </a:p>
        </p:txBody>
      </p:sp>
      <p:pic>
        <p:nvPicPr>
          <p:cNvPr id="30" name="Content Placeholder 29">
            <a:extLst>
              <a:ext uri="{FF2B5EF4-FFF2-40B4-BE49-F238E27FC236}">
                <a16:creationId xmlns:a16="http://schemas.microsoft.com/office/drawing/2014/main" id="{163EE7E9-0932-D867-E66D-6B51CA527500}"/>
              </a:ext>
            </a:extLst>
          </p:cNvPr>
          <p:cNvPicPr>
            <a:picLocks noGrp="1" noChangeAspect="1"/>
          </p:cNvPicPr>
          <p:nvPr>
            <p:ph sz="quarter" idx="4"/>
          </p:nvPr>
        </p:nvPicPr>
        <p:blipFill>
          <a:blip r:embed="rId3"/>
          <a:stretch>
            <a:fillRect/>
          </a:stretch>
        </p:blipFill>
        <p:spPr>
          <a:xfrm>
            <a:off x="6216817" y="4166412"/>
            <a:ext cx="4856618" cy="2052273"/>
          </a:xfrm>
        </p:spPr>
      </p:pic>
    </p:spTree>
    <p:extLst>
      <p:ext uri="{BB962C8B-B14F-4D97-AF65-F5344CB8AC3E}">
        <p14:creationId xmlns:p14="http://schemas.microsoft.com/office/powerpoint/2010/main" val="63667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0C56-8D8F-9E0F-8CEE-C5765B8B6931}"/>
              </a:ext>
            </a:extLst>
          </p:cNvPr>
          <p:cNvSpPr>
            <a:spLocks noGrp="1"/>
          </p:cNvSpPr>
          <p:nvPr>
            <p:ph type="title"/>
          </p:nvPr>
        </p:nvSpPr>
        <p:spPr/>
        <p:txBody>
          <a:bodyPr/>
          <a:lstStyle/>
          <a:p>
            <a:r>
              <a:rPr lang="en-US" dirty="0"/>
              <a:t>Content of table</a:t>
            </a:r>
            <a:endParaRPr lang="en-IN" dirty="0"/>
          </a:p>
        </p:txBody>
      </p:sp>
      <p:sp>
        <p:nvSpPr>
          <p:cNvPr id="3" name="Text Placeholder 2">
            <a:extLst>
              <a:ext uri="{FF2B5EF4-FFF2-40B4-BE49-F238E27FC236}">
                <a16:creationId xmlns:a16="http://schemas.microsoft.com/office/drawing/2014/main" id="{4111782C-F8A2-D45B-2677-C16587B7095E}"/>
              </a:ext>
            </a:extLst>
          </p:cNvPr>
          <p:cNvSpPr>
            <a:spLocks noGrp="1"/>
          </p:cNvSpPr>
          <p:nvPr>
            <p:ph type="body" idx="1"/>
          </p:nvPr>
        </p:nvSpPr>
        <p:spPr/>
        <p:txBody>
          <a:bodyPr/>
          <a:lstStyle/>
          <a:p>
            <a:endParaRPr lang="en-IN"/>
          </a:p>
        </p:txBody>
      </p:sp>
      <p:pic>
        <p:nvPicPr>
          <p:cNvPr id="8" name="Content Placeholder 7">
            <a:extLst>
              <a:ext uri="{FF2B5EF4-FFF2-40B4-BE49-F238E27FC236}">
                <a16:creationId xmlns:a16="http://schemas.microsoft.com/office/drawing/2014/main" id="{0544389E-FADF-AB5B-E5A8-1513D1F7A781}"/>
              </a:ext>
            </a:extLst>
          </p:cNvPr>
          <p:cNvPicPr>
            <a:picLocks noGrp="1" noChangeAspect="1"/>
          </p:cNvPicPr>
          <p:nvPr>
            <p:ph sz="half" idx="2"/>
          </p:nvPr>
        </p:nvPicPr>
        <p:blipFill>
          <a:blip r:embed="rId2"/>
          <a:stretch>
            <a:fillRect/>
          </a:stretch>
        </p:blipFill>
        <p:spPr>
          <a:xfrm>
            <a:off x="2483753" y="1005555"/>
            <a:ext cx="2297578" cy="5213130"/>
          </a:xfrm>
        </p:spPr>
      </p:pic>
      <p:sp>
        <p:nvSpPr>
          <p:cNvPr id="5" name="Text Placeholder 4">
            <a:extLst>
              <a:ext uri="{FF2B5EF4-FFF2-40B4-BE49-F238E27FC236}">
                <a16:creationId xmlns:a16="http://schemas.microsoft.com/office/drawing/2014/main" id="{349DFA59-A63E-1048-B644-E717196CBEBE}"/>
              </a:ext>
            </a:extLst>
          </p:cNvPr>
          <p:cNvSpPr>
            <a:spLocks noGrp="1"/>
          </p:cNvSpPr>
          <p:nvPr>
            <p:ph type="body" sz="quarter" idx="3"/>
          </p:nvPr>
        </p:nvSpPr>
        <p:spPr/>
        <p:txBody>
          <a:bodyPr/>
          <a:lstStyle/>
          <a:p>
            <a:r>
              <a:rPr lang="en-US" dirty="0"/>
              <a:t>Select * from review;</a:t>
            </a:r>
            <a:endParaRPr lang="en-IN" dirty="0"/>
          </a:p>
        </p:txBody>
      </p:sp>
      <p:sp>
        <p:nvSpPr>
          <p:cNvPr id="6" name="Content Placeholder 5">
            <a:extLst>
              <a:ext uri="{FF2B5EF4-FFF2-40B4-BE49-F238E27FC236}">
                <a16:creationId xmlns:a16="http://schemas.microsoft.com/office/drawing/2014/main" id="{362C739D-6779-9E0F-9E90-6032C4149E00}"/>
              </a:ext>
            </a:extLst>
          </p:cNvPr>
          <p:cNvSpPr>
            <a:spLocks noGrp="1"/>
          </p:cNvSpPr>
          <p:nvPr>
            <p:ph sz="quarter" idx="4"/>
          </p:nvPr>
        </p:nvSpPr>
        <p:spPr/>
        <p:txBody>
          <a:bodyPr/>
          <a:lstStyle/>
          <a:p>
            <a:endParaRPr lang="en-IN"/>
          </a:p>
        </p:txBody>
      </p:sp>
      <p:pic>
        <p:nvPicPr>
          <p:cNvPr id="10" name="Picture 9">
            <a:extLst>
              <a:ext uri="{FF2B5EF4-FFF2-40B4-BE49-F238E27FC236}">
                <a16:creationId xmlns:a16="http://schemas.microsoft.com/office/drawing/2014/main" id="{C23D008E-84BF-AD84-B908-BBC22D9FBB1F}"/>
              </a:ext>
            </a:extLst>
          </p:cNvPr>
          <p:cNvPicPr>
            <a:picLocks noChangeAspect="1"/>
          </p:cNvPicPr>
          <p:nvPr/>
        </p:nvPicPr>
        <p:blipFill>
          <a:blip r:embed="rId3"/>
          <a:stretch>
            <a:fillRect/>
          </a:stretch>
        </p:blipFill>
        <p:spPr>
          <a:xfrm>
            <a:off x="5252011" y="4486085"/>
            <a:ext cx="2297578" cy="1732600"/>
          </a:xfrm>
          <a:prstGeom prst="rect">
            <a:avLst/>
          </a:prstGeom>
        </p:spPr>
      </p:pic>
    </p:spTree>
    <p:extLst>
      <p:ext uri="{BB962C8B-B14F-4D97-AF65-F5344CB8AC3E}">
        <p14:creationId xmlns:p14="http://schemas.microsoft.com/office/powerpoint/2010/main" val="26405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E4C1-7E19-A461-6C77-B7E88A1092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D76E6B-340B-ADBE-5334-26DD9EE7B286}"/>
              </a:ext>
            </a:extLst>
          </p:cNvPr>
          <p:cNvSpPr>
            <a:spLocks noGrp="1"/>
          </p:cNvSpPr>
          <p:nvPr>
            <p:ph idx="1"/>
          </p:nvPr>
        </p:nvSpPr>
        <p:spPr/>
        <p:txBody>
          <a:bodyPr/>
          <a:lstStyle/>
          <a:p>
            <a:endParaRPr lang="en-IN"/>
          </a:p>
        </p:txBody>
      </p:sp>
      <p:pic>
        <p:nvPicPr>
          <p:cNvPr id="4" name="Picture 2" descr="Film industry 1080P, 2K, 4K, 5K HD wallpapers free download | Wallpaper  Flare">
            <a:extLst>
              <a:ext uri="{FF2B5EF4-FFF2-40B4-BE49-F238E27FC236}">
                <a16:creationId xmlns:a16="http://schemas.microsoft.com/office/drawing/2014/main" id="{9D269D97-2597-9673-EE95-93DA379A9796}"/>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152400" y="826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57E57D-A0F6-DAE9-043C-5FC2116BFA12}"/>
              </a:ext>
            </a:extLst>
          </p:cNvPr>
          <p:cNvSpPr txBox="1"/>
          <p:nvPr/>
        </p:nvSpPr>
        <p:spPr>
          <a:xfrm>
            <a:off x="6490138" y="2916620"/>
            <a:ext cx="5444359" cy="144145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6000" cap="all" dirty="0" err="1">
                <a:latin typeface="+mj-lt"/>
                <a:ea typeface="+mj-ea"/>
                <a:cs typeface="+mj-cs"/>
              </a:rPr>
              <a:t>JOins</a:t>
            </a:r>
            <a:endParaRPr lang="en-US" sz="6000" cap="all" dirty="0">
              <a:latin typeface="+mj-lt"/>
              <a:ea typeface="+mj-ea"/>
              <a:cs typeface="+mj-cs"/>
            </a:endParaRPr>
          </a:p>
        </p:txBody>
      </p:sp>
      <p:sp>
        <p:nvSpPr>
          <p:cNvPr id="6" name="TextBox 5">
            <a:extLst>
              <a:ext uri="{FF2B5EF4-FFF2-40B4-BE49-F238E27FC236}">
                <a16:creationId xmlns:a16="http://schemas.microsoft.com/office/drawing/2014/main" id="{9F4A029F-C1A9-00B0-A48A-6F5B1E447F53}"/>
              </a:ext>
            </a:extLst>
          </p:cNvPr>
          <p:cNvSpPr txBox="1"/>
          <p:nvPr/>
        </p:nvSpPr>
        <p:spPr>
          <a:xfrm>
            <a:off x="838200" y="2346960"/>
            <a:ext cx="10820400" cy="4024125"/>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endParaRPr lang="en-US" b="1" dirty="0"/>
          </a:p>
        </p:txBody>
      </p:sp>
    </p:spTree>
    <p:extLst>
      <p:ext uri="{BB962C8B-B14F-4D97-AF65-F5344CB8AC3E}">
        <p14:creationId xmlns:p14="http://schemas.microsoft.com/office/powerpoint/2010/main" val="2476316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0E84F7F-3933-3F6B-AEA1-2A532B73BC45}"/>
              </a:ext>
            </a:extLst>
          </p:cNvPr>
          <p:cNvPicPr>
            <a:picLocks noGrp="1" noChangeAspect="1"/>
          </p:cNvPicPr>
          <p:nvPr>
            <p:ph sz="half" idx="1"/>
          </p:nvPr>
        </p:nvPicPr>
        <p:blipFill>
          <a:blip r:embed="rId2"/>
          <a:stretch>
            <a:fillRect/>
          </a:stretch>
        </p:blipFill>
        <p:spPr>
          <a:xfrm>
            <a:off x="688101" y="1040524"/>
            <a:ext cx="5082078" cy="3199259"/>
          </a:xfrm>
        </p:spPr>
      </p:pic>
      <p:sp>
        <p:nvSpPr>
          <p:cNvPr id="4" name="Content Placeholder 3">
            <a:extLst>
              <a:ext uri="{FF2B5EF4-FFF2-40B4-BE49-F238E27FC236}">
                <a16:creationId xmlns:a16="http://schemas.microsoft.com/office/drawing/2014/main" id="{06F685A2-FB2E-80F0-AC2B-F7DC4EF3FFF1}"/>
              </a:ext>
            </a:extLst>
          </p:cNvPr>
          <p:cNvSpPr>
            <a:spLocks noGrp="1"/>
          </p:cNvSpPr>
          <p:nvPr>
            <p:ph sz="half" idx="2"/>
          </p:nvPr>
        </p:nvSpPr>
        <p:spPr>
          <a:xfrm>
            <a:off x="6779171" y="1040525"/>
            <a:ext cx="4748051" cy="5178160"/>
          </a:xfrm>
        </p:spPr>
        <p:txBody>
          <a:bodyPr/>
          <a:lstStyle/>
          <a:p>
            <a:pPr marL="0" indent="0">
              <a:buNone/>
            </a:pPr>
            <a:r>
              <a:rPr lang="en-IN" dirty="0"/>
              <a:t>1. retrieve movie details along with the corresponding director names from the database:</a:t>
            </a:r>
          </a:p>
          <a:p>
            <a:pPr marL="0" indent="0">
              <a:buNone/>
            </a:pPr>
            <a:endParaRPr lang="en-IN" dirty="0"/>
          </a:p>
          <a:p>
            <a:pPr marL="0" indent="0">
              <a:buNone/>
            </a:pPr>
            <a:r>
              <a:rPr lang="en-IN" dirty="0"/>
              <a:t>SELECT </a:t>
            </a:r>
            <a:r>
              <a:rPr lang="en-IN" dirty="0" err="1"/>
              <a:t>movie.film_name</a:t>
            </a:r>
            <a:r>
              <a:rPr lang="en-IN" dirty="0"/>
              <a:t>, </a:t>
            </a:r>
            <a:r>
              <a:rPr lang="en-IN" dirty="0" err="1"/>
              <a:t>movie.film_year</a:t>
            </a:r>
            <a:r>
              <a:rPr lang="en-IN" dirty="0"/>
              <a:t>, </a:t>
            </a:r>
            <a:r>
              <a:rPr lang="en-IN" dirty="0" err="1"/>
              <a:t>movie.film_language</a:t>
            </a:r>
            <a:r>
              <a:rPr lang="en-IN" dirty="0"/>
              <a:t>, </a:t>
            </a:r>
            <a:r>
              <a:rPr lang="en-IN" dirty="0" err="1"/>
              <a:t>director.director_nameFROM</a:t>
            </a:r>
            <a:r>
              <a:rPr lang="en-IN" dirty="0"/>
              <a:t> </a:t>
            </a:r>
            <a:r>
              <a:rPr lang="en-IN" dirty="0" err="1"/>
              <a:t>movieINNER</a:t>
            </a:r>
            <a:r>
              <a:rPr lang="en-IN" dirty="0"/>
              <a:t> JOIN director ON </a:t>
            </a:r>
            <a:r>
              <a:rPr lang="en-IN" dirty="0" err="1"/>
              <a:t>movie.director_id</a:t>
            </a:r>
            <a:r>
              <a:rPr lang="en-IN" dirty="0"/>
              <a:t> = </a:t>
            </a:r>
            <a:r>
              <a:rPr lang="en-IN" dirty="0" err="1"/>
              <a:t>director.director_id</a:t>
            </a:r>
            <a:r>
              <a:rPr lang="en-IN" dirty="0"/>
              <a:t>;</a:t>
            </a:r>
          </a:p>
        </p:txBody>
      </p:sp>
      <p:pic>
        <p:nvPicPr>
          <p:cNvPr id="8" name="Picture 7">
            <a:extLst>
              <a:ext uri="{FF2B5EF4-FFF2-40B4-BE49-F238E27FC236}">
                <a16:creationId xmlns:a16="http://schemas.microsoft.com/office/drawing/2014/main" id="{32DC4B4F-CB37-5FE7-87EE-13622EDF5306}"/>
              </a:ext>
            </a:extLst>
          </p:cNvPr>
          <p:cNvPicPr>
            <a:picLocks noChangeAspect="1"/>
          </p:cNvPicPr>
          <p:nvPr/>
        </p:nvPicPr>
        <p:blipFill>
          <a:blip r:embed="rId3"/>
          <a:stretch>
            <a:fillRect/>
          </a:stretch>
        </p:blipFill>
        <p:spPr>
          <a:xfrm>
            <a:off x="688101" y="4239783"/>
            <a:ext cx="5082078" cy="1042477"/>
          </a:xfrm>
          <a:prstGeom prst="rect">
            <a:avLst/>
          </a:prstGeom>
        </p:spPr>
      </p:pic>
    </p:spTree>
    <p:extLst>
      <p:ext uri="{BB962C8B-B14F-4D97-AF65-F5344CB8AC3E}">
        <p14:creationId xmlns:p14="http://schemas.microsoft.com/office/powerpoint/2010/main" val="342176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26CDA3C7-2140-3A40-6074-5AB270AC3382}"/>
              </a:ext>
            </a:extLst>
          </p:cNvPr>
          <p:cNvSpPr>
            <a:spLocks noGrp="1"/>
          </p:cNvSpPr>
          <p:nvPr>
            <p:ph sz="half" idx="2"/>
          </p:nvPr>
        </p:nvSpPr>
        <p:spPr>
          <a:xfrm>
            <a:off x="6779171" y="1040525"/>
            <a:ext cx="4748051" cy="5178160"/>
          </a:xfrm>
        </p:spPr>
        <p:txBody>
          <a:bodyPr/>
          <a:lstStyle/>
          <a:p>
            <a:pPr marL="0" indent="0">
              <a:buNone/>
            </a:pPr>
            <a:r>
              <a:rPr lang="en-US" dirty="0"/>
              <a:t>2. retrieves all movies and their review ratings</a:t>
            </a:r>
          </a:p>
          <a:p>
            <a:pPr marL="0" indent="0">
              <a:buNone/>
            </a:pPr>
            <a:endParaRPr lang="en-US" dirty="0"/>
          </a:p>
          <a:p>
            <a:pPr marL="0" indent="0">
              <a:buNone/>
            </a:pPr>
            <a:r>
              <a:rPr lang="en-US" dirty="0"/>
              <a:t>SELECT *FROM </a:t>
            </a:r>
            <a:r>
              <a:rPr lang="en-US" dirty="0" err="1"/>
              <a:t>movieLEFT</a:t>
            </a:r>
            <a:r>
              <a:rPr lang="en-US" dirty="0"/>
              <a:t> JOIN review ON </a:t>
            </a:r>
            <a:r>
              <a:rPr lang="en-US" dirty="0" err="1"/>
              <a:t>movie.film_id</a:t>
            </a:r>
            <a:r>
              <a:rPr lang="en-US" dirty="0"/>
              <a:t> = </a:t>
            </a:r>
            <a:r>
              <a:rPr lang="en-US" dirty="0" err="1"/>
              <a:t>review.film_id</a:t>
            </a:r>
            <a:endParaRPr lang="en-US" dirty="0"/>
          </a:p>
          <a:p>
            <a:pPr marL="0" indent="0">
              <a:buNone/>
            </a:pPr>
            <a:r>
              <a:rPr lang="en-US" dirty="0"/>
              <a:t>UNION</a:t>
            </a:r>
          </a:p>
          <a:p>
            <a:pPr marL="0" indent="0">
              <a:buNone/>
            </a:pPr>
            <a:r>
              <a:rPr lang="en-US" dirty="0"/>
              <a:t>SELECT *FROM </a:t>
            </a:r>
            <a:r>
              <a:rPr lang="en-US" dirty="0" err="1"/>
              <a:t>movieRIGHT</a:t>
            </a:r>
            <a:r>
              <a:rPr lang="en-US" dirty="0"/>
              <a:t> JOIN review ON </a:t>
            </a:r>
            <a:r>
              <a:rPr lang="en-US" dirty="0" err="1"/>
              <a:t>movie.film_id</a:t>
            </a:r>
            <a:r>
              <a:rPr lang="en-US" dirty="0"/>
              <a:t> = </a:t>
            </a:r>
            <a:r>
              <a:rPr lang="en-US" dirty="0" err="1"/>
              <a:t>review.film_id</a:t>
            </a:r>
            <a:r>
              <a:rPr lang="en-US" dirty="0"/>
              <a:t>;</a:t>
            </a:r>
            <a:endParaRPr lang="en-IN" dirty="0"/>
          </a:p>
        </p:txBody>
      </p:sp>
      <p:pic>
        <p:nvPicPr>
          <p:cNvPr id="12" name="Picture 11">
            <a:extLst>
              <a:ext uri="{FF2B5EF4-FFF2-40B4-BE49-F238E27FC236}">
                <a16:creationId xmlns:a16="http://schemas.microsoft.com/office/drawing/2014/main" id="{EB79F705-C565-6576-96B9-2F3744E3773D}"/>
              </a:ext>
            </a:extLst>
          </p:cNvPr>
          <p:cNvPicPr>
            <a:picLocks noChangeAspect="1"/>
          </p:cNvPicPr>
          <p:nvPr/>
        </p:nvPicPr>
        <p:blipFill>
          <a:blip r:embed="rId2"/>
          <a:stretch>
            <a:fillRect/>
          </a:stretch>
        </p:blipFill>
        <p:spPr>
          <a:xfrm>
            <a:off x="664778" y="1303283"/>
            <a:ext cx="5715223" cy="3026978"/>
          </a:xfrm>
          <a:prstGeom prst="rect">
            <a:avLst/>
          </a:prstGeom>
        </p:spPr>
      </p:pic>
      <p:pic>
        <p:nvPicPr>
          <p:cNvPr id="16" name="Content Placeholder 15">
            <a:extLst>
              <a:ext uri="{FF2B5EF4-FFF2-40B4-BE49-F238E27FC236}">
                <a16:creationId xmlns:a16="http://schemas.microsoft.com/office/drawing/2014/main" id="{4A72EEB7-E57B-8350-70D5-9E2B81B83B51}"/>
              </a:ext>
            </a:extLst>
          </p:cNvPr>
          <p:cNvPicPr>
            <a:picLocks noGrp="1" noChangeAspect="1"/>
          </p:cNvPicPr>
          <p:nvPr>
            <p:ph sz="half" idx="1"/>
          </p:nvPr>
        </p:nvPicPr>
        <p:blipFill rotWithShape="1">
          <a:blip r:embed="rId3"/>
          <a:srcRect l="1158"/>
          <a:stretch/>
        </p:blipFill>
        <p:spPr>
          <a:xfrm>
            <a:off x="664778" y="4330261"/>
            <a:ext cx="5715223" cy="1085077"/>
          </a:xfrm>
        </p:spPr>
      </p:pic>
    </p:spTree>
    <p:extLst>
      <p:ext uri="{BB962C8B-B14F-4D97-AF65-F5344CB8AC3E}">
        <p14:creationId xmlns:p14="http://schemas.microsoft.com/office/powerpoint/2010/main" val="127715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A3EBBE82-D24D-249D-48AD-01B9CE080342}"/>
              </a:ext>
            </a:extLst>
          </p:cNvPr>
          <p:cNvSpPr txBox="1">
            <a:spLocks/>
          </p:cNvSpPr>
          <p:nvPr/>
        </p:nvSpPr>
        <p:spPr>
          <a:xfrm>
            <a:off x="6779171" y="1040525"/>
            <a:ext cx="4748051" cy="5178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3. all artists, along with the characters they have played in movies.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SELECT </a:t>
            </a:r>
            <a:r>
              <a:rPr lang="en-US" dirty="0" err="1"/>
              <a:t>artist.artist_name</a:t>
            </a:r>
            <a:r>
              <a:rPr lang="en-US" dirty="0"/>
              <a:t>, </a:t>
            </a:r>
            <a:r>
              <a:rPr lang="en-US" dirty="0" err="1"/>
              <a:t>casting.character_nameFROM</a:t>
            </a:r>
            <a:r>
              <a:rPr lang="en-US" dirty="0"/>
              <a:t> </a:t>
            </a:r>
            <a:r>
              <a:rPr lang="en-US" dirty="0" err="1"/>
              <a:t>artistLEFT</a:t>
            </a:r>
            <a:r>
              <a:rPr lang="en-US" dirty="0"/>
              <a:t> JOIN casting ON </a:t>
            </a:r>
            <a:r>
              <a:rPr lang="en-US" dirty="0" err="1"/>
              <a:t>artist.artist_id</a:t>
            </a:r>
            <a:r>
              <a:rPr lang="en-US" dirty="0"/>
              <a:t> = </a:t>
            </a:r>
            <a:r>
              <a:rPr lang="en-US" dirty="0" err="1"/>
              <a:t>casting.artist_id</a:t>
            </a:r>
            <a:r>
              <a:rPr lang="en-US" dirty="0"/>
              <a:t>;</a:t>
            </a:r>
            <a:endParaRPr lang="en-IN" dirty="0"/>
          </a:p>
        </p:txBody>
      </p:sp>
      <p:pic>
        <p:nvPicPr>
          <p:cNvPr id="9" name="Picture 8">
            <a:extLst>
              <a:ext uri="{FF2B5EF4-FFF2-40B4-BE49-F238E27FC236}">
                <a16:creationId xmlns:a16="http://schemas.microsoft.com/office/drawing/2014/main" id="{93E2C059-E6CA-9E34-7F10-088495F3D580}"/>
              </a:ext>
            </a:extLst>
          </p:cNvPr>
          <p:cNvPicPr>
            <a:picLocks noChangeAspect="1"/>
          </p:cNvPicPr>
          <p:nvPr/>
        </p:nvPicPr>
        <p:blipFill>
          <a:blip r:embed="rId2"/>
          <a:stretch>
            <a:fillRect/>
          </a:stretch>
        </p:blipFill>
        <p:spPr>
          <a:xfrm>
            <a:off x="965903" y="1040524"/>
            <a:ext cx="3511503" cy="3658969"/>
          </a:xfrm>
          <a:prstGeom prst="rect">
            <a:avLst/>
          </a:prstGeom>
        </p:spPr>
      </p:pic>
      <p:pic>
        <p:nvPicPr>
          <p:cNvPr id="11" name="Picture 10">
            <a:extLst>
              <a:ext uri="{FF2B5EF4-FFF2-40B4-BE49-F238E27FC236}">
                <a16:creationId xmlns:a16="http://schemas.microsoft.com/office/drawing/2014/main" id="{C9BBFD4D-138B-5777-6FEB-AF984C76FD26}"/>
              </a:ext>
            </a:extLst>
          </p:cNvPr>
          <p:cNvPicPr>
            <a:picLocks noChangeAspect="1"/>
          </p:cNvPicPr>
          <p:nvPr/>
        </p:nvPicPr>
        <p:blipFill>
          <a:blip r:embed="rId3"/>
          <a:stretch>
            <a:fillRect/>
          </a:stretch>
        </p:blipFill>
        <p:spPr>
          <a:xfrm>
            <a:off x="965903" y="4699493"/>
            <a:ext cx="3511502" cy="1820436"/>
          </a:xfrm>
          <a:prstGeom prst="rect">
            <a:avLst/>
          </a:prstGeom>
        </p:spPr>
      </p:pic>
    </p:spTree>
    <p:extLst>
      <p:ext uri="{BB962C8B-B14F-4D97-AF65-F5344CB8AC3E}">
        <p14:creationId xmlns:p14="http://schemas.microsoft.com/office/powerpoint/2010/main" val="3307081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A5D27DB-B311-3BFC-A497-D775C61932B6}"/>
              </a:ext>
            </a:extLst>
          </p:cNvPr>
          <p:cNvPicPr>
            <a:picLocks noGrp="1" noChangeAspect="1"/>
          </p:cNvPicPr>
          <p:nvPr>
            <p:ph sz="half" idx="1"/>
          </p:nvPr>
        </p:nvPicPr>
        <p:blipFill>
          <a:blip r:embed="rId2"/>
          <a:stretch>
            <a:fillRect/>
          </a:stretch>
        </p:blipFill>
        <p:spPr>
          <a:xfrm>
            <a:off x="402020" y="964822"/>
            <a:ext cx="7228490" cy="2934706"/>
          </a:xfrm>
        </p:spPr>
      </p:pic>
      <p:sp>
        <p:nvSpPr>
          <p:cNvPr id="4" name="Content Placeholder 3">
            <a:extLst>
              <a:ext uri="{FF2B5EF4-FFF2-40B4-BE49-F238E27FC236}">
                <a16:creationId xmlns:a16="http://schemas.microsoft.com/office/drawing/2014/main" id="{E0C5E554-803D-5804-5D3B-704434186F85}"/>
              </a:ext>
            </a:extLst>
          </p:cNvPr>
          <p:cNvSpPr>
            <a:spLocks noGrp="1"/>
          </p:cNvSpPr>
          <p:nvPr>
            <p:ph sz="half" idx="2"/>
          </p:nvPr>
        </p:nvSpPr>
        <p:spPr>
          <a:xfrm>
            <a:off x="7956331" y="819807"/>
            <a:ext cx="4151586" cy="5398877"/>
          </a:xfrm>
        </p:spPr>
        <p:txBody>
          <a:bodyPr/>
          <a:lstStyle/>
          <a:p>
            <a:pPr marL="0" indent="0">
              <a:buNone/>
            </a:pPr>
            <a:r>
              <a:rPr lang="en-US" dirty="0"/>
              <a:t>4. all movies along with their details and the corresponding directors</a:t>
            </a:r>
          </a:p>
          <a:p>
            <a:pPr marL="0" indent="0">
              <a:buNone/>
            </a:pPr>
            <a:endParaRPr lang="en-US" dirty="0"/>
          </a:p>
          <a:p>
            <a:pPr marL="0" indent="0">
              <a:buNone/>
            </a:pPr>
            <a:r>
              <a:rPr lang="en-US" dirty="0"/>
              <a:t>SELECT *FROM movie NATURAL JOIN director;</a:t>
            </a:r>
          </a:p>
          <a:p>
            <a:pPr marL="0" indent="0">
              <a:buNone/>
            </a:pPr>
            <a:endParaRPr lang="en-US" dirty="0"/>
          </a:p>
          <a:p>
            <a:pPr marL="0" indent="0">
              <a:buNone/>
            </a:pPr>
            <a:endParaRPr lang="en-IN" dirty="0"/>
          </a:p>
        </p:txBody>
      </p:sp>
      <p:pic>
        <p:nvPicPr>
          <p:cNvPr id="8" name="Picture 7">
            <a:extLst>
              <a:ext uri="{FF2B5EF4-FFF2-40B4-BE49-F238E27FC236}">
                <a16:creationId xmlns:a16="http://schemas.microsoft.com/office/drawing/2014/main" id="{2DB14E79-0EA4-FAF5-A9C6-DE76F11768C6}"/>
              </a:ext>
            </a:extLst>
          </p:cNvPr>
          <p:cNvPicPr>
            <a:picLocks noChangeAspect="1"/>
          </p:cNvPicPr>
          <p:nvPr/>
        </p:nvPicPr>
        <p:blipFill>
          <a:blip r:embed="rId3"/>
          <a:stretch>
            <a:fillRect/>
          </a:stretch>
        </p:blipFill>
        <p:spPr>
          <a:xfrm>
            <a:off x="402019" y="3899528"/>
            <a:ext cx="7238021" cy="1166458"/>
          </a:xfrm>
          <a:prstGeom prst="rect">
            <a:avLst/>
          </a:prstGeom>
        </p:spPr>
      </p:pic>
    </p:spTree>
    <p:extLst>
      <p:ext uri="{BB962C8B-B14F-4D97-AF65-F5344CB8AC3E}">
        <p14:creationId xmlns:p14="http://schemas.microsoft.com/office/powerpoint/2010/main" val="3017317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ilm industry 1080P, 2K, 4K, 5K HD wallpapers free download | Wallpaper  Flare">
            <a:extLst>
              <a:ext uri="{FF2B5EF4-FFF2-40B4-BE49-F238E27FC236}">
                <a16:creationId xmlns:a16="http://schemas.microsoft.com/office/drawing/2014/main" id="{9F18341D-6F2B-8A62-4C5B-492800AFBD2B}"/>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0" y="-14414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E962416-688D-AE9D-2048-95C27EF27019}"/>
              </a:ext>
            </a:extLst>
          </p:cNvPr>
          <p:cNvSpPr txBox="1"/>
          <p:nvPr/>
        </p:nvSpPr>
        <p:spPr>
          <a:xfrm>
            <a:off x="6337738" y="2764220"/>
            <a:ext cx="5444359" cy="144145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6000" cap="all" dirty="0">
                <a:latin typeface="+mj-lt"/>
                <a:ea typeface="+mj-ea"/>
                <a:cs typeface="+mj-cs"/>
              </a:rPr>
              <a:t>Subqueries</a:t>
            </a:r>
          </a:p>
        </p:txBody>
      </p:sp>
      <p:sp>
        <p:nvSpPr>
          <p:cNvPr id="10" name="TextBox 9">
            <a:extLst>
              <a:ext uri="{FF2B5EF4-FFF2-40B4-BE49-F238E27FC236}">
                <a16:creationId xmlns:a16="http://schemas.microsoft.com/office/drawing/2014/main" id="{8EDC7F76-0908-DB08-EA5D-696AD8D88F7E}"/>
              </a:ext>
            </a:extLst>
          </p:cNvPr>
          <p:cNvSpPr txBox="1"/>
          <p:nvPr/>
        </p:nvSpPr>
        <p:spPr>
          <a:xfrm>
            <a:off x="685800" y="2194560"/>
            <a:ext cx="10820400" cy="4024125"/>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endParaRPr lang="en-US" b="1" dirty="0"/>
          </a:p>
        </p:txBody>
      </p:sp>
      <p:sp>
        <p:nvSpPr>
          <p:cNvPr id="12" name="Title 11">
            <a:extLst>
              <a:ext uri="{FF2B5EF4-FFF2-40B4-BE49-F238E27FC236}">
                <a16:creationId xmlns:a16="http://schemas.microsoft.com/office/drawing/2014/main" id="{A9C2322F-756D-E652-0176-515E621044B8}"/>
              </a:ext>
            </a:extLst>
          </p:cNvPr>
          <p:cNvSpPr>
            <a:spLocks noGrp="1"/>
          </p:cNvSpPr>
          <p:nvPr>
            <p:ph type="title"/>
          </p:nvPr>
        </p:nvSpPr>
        <p:spPr/>
        <p:txBody>
          <a:bodyPr/>
          <a:lstStyle/>
          <a:p>
            <a:endParaRPr lang="en-IN" dirty="0"/>
          </a:p>
        </p:txBody>
      </p:sp>
      <p:sp>
        <p:nvSpPr>
          <p:cNvPr id="13" name="Content Placeholder 12">
            <a:extLst>
              <a:ext uri="{FF2B5EF4-FFF2-40B4-BE49-F238E27FC236}">
                <a16:creationId xmlns:a16="http://schemas.microsoft.com/office/drawing/2014/main" id="{B2FBCDC9-5312-64EC-C97F-8972D90E338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0670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EDD1-380B-AFA2-6B69-A45B93EA8AC7}"/>
              </a:ext>
            </a:extLst>
          </p:cNvPr>
          <p:cNvSpPr>
            <a:spLocks noGrp="1"/>
          </p:cNvSpPr>
          <p:nvPr>
            <p:ph type="title"/>
          </p:nvPr>
        </p:nvSpPr>
        <p:spPr>
          <a:xfrm>
            <a:off x="619760" y="764373"/>
            <a:ext cx="6832600" cy="1293028"/>
          </a:xfrm>
        </p:spPr>
        <p:txBody>
          <a:bodyPr>
            <a:normAutofit/>
          </a:bodyPr>
          <a:lstStyle/>
          <a:p>
            <a:r>
              <a:rPr lang="en-US" dirty="0"/>
              <a:t>Abstract</a:t>
            </a:r>
            <a:endParaRPr lang="en-IN" dirty="0"/>
          </a:p>
        </p:txBody>
      </p:sp>
      <p:sp>
        <p:nvSpPr>
          <p:cNvPr id="3" name="Content Placeholder 2">
            <a:extLst>
              <a:ext uri="{FF2B5EF4-FFF2-40B4-BE49-F238E27FC236}">
                <a16:creationId xmlns:a16="http://schemas.microsoft.com/office/drawing/2014/main" id="{61A290F2-4B0F-6E84-9DCC-ED8A7B4849D6}"/>
              </a:ext>
            </a:extLst>
          </p:cNvPr>
          <p:cNvSpPr>
            <a:spLocks noGrp="1"/>
          </p:cNvSpPr>
          <p:nvPr>
            <p:ph idx="1"/>
          </p:nvPr>
        </p:nvSpPr>
        <p:spPr>
          <a:xfrm>
            <a:off x="619760" y="2194560"/>
            <a:ext cx="6832600" cy="4024125"/>
          </a:xfrm>
        </p:spPr>
        <p:txBody>
          <a:bodyPr>
            <a:normAutofit/>
          </a:bodyPr>
          <a:lstStyle/>
          <a:p>
            <a:pPr marL="0" indent="0">
              <a:buNone/>
            </a:pPr>
            <a:br>
              <a:rPr lang="en-US" b="0" i="1" dirty="0">
                <a:effectLst/>
                <a:latin typeface="Söhne"/>
              </a:rPr>
            </a:br>
            <a:r>
              <a:rPr lang="en-US" b="0" i="1" dirty="0">
                <a:effectLst/>
                <a:latin typeface="Söhne"/>
              </a:rPr>
              <a:t>Role Revolve </a:t>
            </a:r>
            <a:r>
              <a:rPr lang="en-US" b="0" i="0" dirty="0">
                <a:effectLst/>
                <a:latin typeface="Söhne"/>
              </a:rPr>
              <a:t>is a dynamic project redefining the way we experience and appreciate the world of cinema. This innovative platform offers a comprehensive database, bringing together artists, directors, movies, casting details, and user reviews. Dive into the captivating world of films, explore artist profiles, unravel casting decisions, and engage with fellow enthusiasts. Role Revolve is not just a resource; it's a celebration of storytelling through the magic of movies. Join us on this cinematic journey where roles revolve, stories unfold, and the art of film takes center stage.</a:t>
            </a:r>
            <a:endParaRPr lang="en-IN" dirty="0"/>
          </a:p>
        </p:txBody>
      </p:sp>
      <p:pic>
        <p:nvPicPr>
          <p:cNvPr id="21" name="Graphic 20" descr="Film reel">
            <a:extLst>
              <a:ext uri="{FF2B5EF4-FFF2-40B4-BE49-F238E27FC236}">
                <a16:creationId xmlns:a16="http://schemas.microsoft.com/office/drawing/2014/main" id="{731E8CBA-DA2B-6E80-3DEC-32AC394A60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39968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D3A0E09-0061-6B72-1F54-07020A89F4A4}"/>
              </a:ext>
            </a:extLst>
          </p:cNvPr>
          <p:cNvPicPr>
            <a:picLocks noGrp="1" noChangeAspect="1"/>
          </p:cNvPicPr>
          <p:nvPr>
            <p:ph sz="half" idx="1"/>
          </p:nvPr>
        </p:nvPicPr>
        <p:blipFill>
          <a:blip r:embed="rId2"/>
          <a:stretch>
            <a:fillRect/>
          </a:stretch>
        </p:blipFill>
        <p:spPr>
          <a:xfrm>
            <a:off x="715403" y="1401548"/>
            <a:ext cx="4586858" cy="2539831"/>
          </a:xfrm>
        </p:spPr>
      </p:pic>
      <p:sp>
        <p:nvSpPr>
          <p:cNvPr id="4" name="Content Placeholder 3">
            <a:extLst>
              <a:ext uri="{FF2B5EF4-FFF2-40B4-BE49-F238E27FC236}">
                <a16:creationId xmlns:a16="http://schemas.microsoft.com/office/drawing/2014/main" id="{82009D4C-9C86-6760-5465-9A432720A073}"/>
              </a:ext>
            </a:extLst>
          </p:cNvPr>
          <p:cNvSpPr>
            <a:spLocks noGrp="1"/>
          </p:cNvSpPr>
          <p:nvPr>
            <p:ph sz="half" idx="2"/>
          </p:nvPr>
        </p:nvSpPr>
        <p:spPr>
          <a:xfrm>
            <a:off x="6674069" y="1597571"/>
            <a:ext cx="5328745" cy="4621113"/>
          </a:xfrm>
        </p:spPr>
        <p:txBody>
          <a:bodyPr/>
          <a:lstStyle/>
          <a:p>
            <a:pPr marL="457200" indent="-457200">
              <a:buAutoNum type="arabicPeriod"/>
            </a:pPr>
            <a:r>
              <a:rPr lang="en-US" dirty="0"/>
              <a:t>Find Artists Who Have Acted in Movies Directed by Karan </a:t>
            </a:r>
            <a:r>
              <a:rPr lang="en-US" dirty="0" err="1"/>
              <a:t>Johar</a:t>
            </a:r>
            <a:r>
              <a:rPr lang="en-US" dirty="0"/>
              <a:t>:</a:t>
            </a:r>
          </a:p>
          <a:p>
            <a:pPr marL="457200" indent="-457200">
              <a:buAutoNum type="arabicPeriod"/>
            </a:pPr>
            <a:endParaRPr lang="en-US" dirty="0"/>
          </a:p>
          <a:p>
            <a:pPr marL="0" indent="0">
              <a:buNone/>
            </a:pPr>
            <a:r>
              <a:rPr lang="en-US" dirty="0"/>
              <a:t>SELECT DISTINCT </a:t>
            </a:r>
            <a:r>
              <a:rPr lang="en-US" dirty="0" err="1"/>
              <a:t>artist_nameFROM</a:t>
            </a:r>
            <a:r>
              <a:rPr lang="en-US" dirty="0"/>
              <a:t> </a:t>
            </a:r>
            <a:r>
              <a:rPr lang="en-US" dirty="0" err="1"/>
              <a:t>artistWHERE</a:t>
            </a:r>
            <a:r>
              <a:rPr lang="en-US" dirty="0"/>
              <a:t> </a:t>
            </a:r>
            <a:r>
              <a:rPr lang="en-US" dirty="0" err="1"/>
              <a:t>artist_id</a:t>
            </a:r>
            <a:r>
              <a:rPr lang="en-US" dirty="0"/>
              <a:t> IN ( SELECT </a:t>
            </a:r>
            <a:r>
              <a:rPr lang="en-US" dirty="0" err="1"/>
              <a:t>artist_id</a:t>
            </a:r>
            <a:r>
              <a:rPr lang="en-US" dirty="0"/>
              <a:t>    FROM casting    WHERE </a:t>
            </a:r>
            <a:r>
              <a:rPr lang="en-US" dirty="0" err="1"/>
              <a:t>film_id</a:t>
            </a:r>
            <a:r>
              <a:rPr lang="en-US" dirty="0"/>
              <a:t> IN (  SELECT </a:t>
            </a:r>
            <a:r>
              <a:rPr lang="en-US" dirty="0" err="1"/>
              <a:t>film_id</a:t>
            </a:r>
            <a:r>
              <a:rPr lang="en-US" dirty="0"/>
              <a:t>        FROM movie        WHERE </a:t>
            </a:r>
            <a:r>
              <a:rPr lang="en-US" dirty="0" err="1"/>
              <a:t>director_id</a:t>
            </a:r>
            <a:r>
              <a:rPr lang="en-US" dirty="0"/>
              <a:t> = (SELECT </a:t>
            </a:r>
            <a:r>
              <a:rPr lang="en-US" dirty="0" err="1"/>
              <a:t>director_id</a:t>
            </a:r>
            <a:r>
              <a:rPr lang="en-US" dirty="0"/>
              <a:t> FROM director WHERE </a:t>
            </a:r>
            <a:r>
              <a:rPr lang="en-US" dirty="0" err="1"/>
              <a:t>director_name</a:t>
            </a:r>
            <a:r>
              <a:rPr lang="en-US" dirty="0"/>
              <a:t> = 'Karan </a:t>
            </a:r>
            <a:r>
              <a:rPr lang="en-US" dirty="0" err="1"/>
              <a:t>Johar</a:t>
            </a:r>
            <a:r>
              <a:rPr lang="en-US" dirty="0"/>
              <a:t>')    ));</a:t>
            </a:r>
            <a:endParaRPr lang="en-IN" dirty="0"/>
          </a:p>
        </p:txBody>
      </p:sp>
    </p:spTree>
    <p:extLst>
      <p:ext uri="{BB962C8B-B14F-4D97-AF65-F5344CB8AC3E}">
        <p14:creationId xmlns:p14="http://schemas.microsoft.com/office/powerpoint/2010/main" val="1950671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550B9CD-B98C-0766-AE14-AA6652EFA18B}"/>
              </a:ext>
            </a:extLst>
          </p:cNvPr>
          <p:cNvPicPr>
            <a:picLocks noGrp="1" noChangeAspect="1"/>
          </p:cNvPicPr>
          <p:nvPr>
            <p:ph sz="half" idx="1"/>
          </p:nvPr>
        </p:nvPicPr>
        <p:blipFill>
          <a:blip r:embed="rId2"/>
          <a:stretch>
            <a:fillRect/>
          </a:stretch>
        </p:blipFill>
        <p:spPr>
          <a:xfrm>
            <a:off x="1333851" y="2249214"/>
            <a:ext cx="2649570" cy="2717162"/>
          </a:xfrm>
        </p:spPr>
      </p:pic>
      <p:sp>
        <p:nvSpPr>
          <p:cNvPr id="4" name="Content Placeholder 3">
            <a:extLst>
              <a:ext uri="{FF2B5EF4-FFF2-40B4-BE49-F238E27FC236}">
                <a16:creationId xmlns:a16="http://schemas.microsoft.com/office/drawing/2014/main" id="{1AADB5A1-EE97-F0DA-6C1F-3224CE50AED0}"/>
              </a:ext>
            </a:extLst>
          </p:cNvPr>
          <p:cNvSpPr>
            <a:spLocks noGrp="1"/>
          </p:cNvSpPr>
          <p:nvPr>
            <p:ph sz="half" idx="2"/>
          </p:nvPr>
        </p:nvSpPr>
        <p:spPr>
          <a:xfrm>
            <a:off x="6758152" y="1471448"/>
            <a:ext cx="4748048" cy="4747236"/>
          </a:xfrm>
        </p:spPr>
        <p:txBody>
          <a:bodyPr>
            <a:normAutofit/>
          </a:bodyPr>
          <a:lstStyle/>
          <a:p>
            <a:pPr marL="0" indent="0">
              <a:buNone/>
            </a:pPr>
            <a:r>
              <a:rPr lang="en-US" dirty="0"/>
              <a:t>2. Find Movies Where at Least One Actor Has a Name Starting with 'A’:</a:t>
            </a:r>
          </a:p>
          <a:p>
            <a:pPr marL="0" indent="0">
              <a:buNone/>
            </a:pPr>
            <a:endParaRPr lang="en-US" dirty="0"/>
          </a:p>
          <a:p>
            <a:pPr marL="0" indent="0">
              <a:buNone/>
            </a:pPr>
            <a:r>
              <a:rPr lang="en-IN" dirty="0"/>
              <a:t>SELECT </a:t>
            </a:r>
            <a:r>
              <a:rPr lang="en-IN" dirty="0" err="1"/>
              <a:t>film_nameFROM</a:t>
            </a:r>
            <a:r>
              <a:rPr lang="en-IN" dirty="0"/>
              <a:t> </a:t>
            </a:r>
            <a:r>
              <a:rPr lang="en-IN" dirty="0" err="1"/>
              <a:t>movieWHERE</a:t>
            </a:r>
            <a:r>
              <a:rPr lang="en-IN" dirty="0"/>
              <a:t> EXISTS (    SELECT 1    FROM casting    INNER JOIN artist ON </a:t>
            </a:r>
            <a:r>
              <a:rPr lang="en-IN" dirty="0" err="1"/>
              <a:t>casting.artist_id</a:t>
            </a:r>
            <a:r>
              <a:rPr lang="en-IN" dirty="0"/>
              <a:t> = </a:t>
            </a:r>
            <a:r>
              <a:rPr lang="en-IN" dirty="0" err="1"/>
              <a:t>artist.artist_id</a:t>
            </a:r>
            <a:r>
              <a:rPr lang="en-IN" dirty="0"/>
              <a:t>    WHERE </a:t>
            </a:r>
            <a:r>
              <a:rPr lang="en-IN" dirty="0" err="1"/>
              <a:t>casting.film_id</a:t>
            </a:r>
            <a:r>
              <a:rPr lang="en-IN" dirty="0"/>
              <a:t> = </a:t>
            </a:r>
            <a:r>
              <a:rPr lang="en-IN" dirty="0" err="1"/>
              <a:t>movie.film_id</a:t>
            </a:r>
            <a:r>
              <a:rPr lang="en-IN" dirty="0"/>
              <a:t>    AND </a:t>
            </a:r>
            <a:r>
              <a:rPr lang="en-IN" dirty="0" err="1"/>
              <a:t>artist.artist_name</a:t>
            </a:r>
            <a:r>
              <a:rPr lang="en-IN" dirty="0"/>
              <a:t> LIKE 'A%');</a:t>
            </a:r>
          </a:p>
        </p:txBody>
      </p:sp>
    </p:spTree>
    <p:extLst>
      <p:ext uri="{BB962C8B-B14F-4D97-AF65-F5344CB8AC3E}">
        <p14:creationId xmlns:p14="http://schemas.microsoft.com/office/powerpoint/2010/main" val="103272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386939B-95FD-8E0C-7591-3E6F18E8189B}"/>
              </a:ext>
            </a:extLst>
          </p:cNvPr>
          <p:cNvPicPr>
            <a:picLocks noGrp="1" noChangeAspect="1"/>
          </p:cNvPicPr>
          <p:nvPr>
            <p:ph sz="half" idx="1"/>
          </p:nvPr>
        </p:nvPicPr>
        <p:blipFill>
          <a:blip r:embed="rId2"/>
          <a:stretch>
            <a:fillRect/>
          </a:stretch>
        </p:blipFill>
        <p:spPr>
          <a:xfrm>
            <a:off x="1699131" y="1396351"/>
            <a:ext cx="3217083" cy="3828079"/>
          </a:xfrm>
        </p:spPr>
      </p:pic>
      <p:sp>
        <p:nvSpPr>
          <p:cNvPr id="4" name="Content Placeholder 3">
            <a:extLst>
              <a:ext uri="{FF2B5EF4-FFF2-40B4-BE49-F238E27FC236}">
                <a16:creationId xmlns:a16="http://schemas.microsoft.com/office/drawing/2014/main" id="{13480CA1-A025-D7CA-7B7F-CAA36462AEAF}"/>
              </a:ext>
            </a:extLst>
          </p:cNvPr>
          <p:cNvSpPr>
            <a:spLocks noGrp="1"/>
          </p:cNvSpPr>
          <p:nvPr>
            <p:ph sz="half" idx="2"/>
          </p:nvPr>
        </p:nvSpPr>
        <p:spPr>
          <a:xfrm>
            <a:off x="6474372" y="1681655"/>
            <a:ext cx="5031828" cy="4537030"/>
          </a:xfrm>
        </p:spPr>
        <p:txBody>
          <a:bodyPr/>
          <a:lstStyle/>
          <a:p>
            <a:pPr marL="0" indent="0">
              <a:buNone/>
            </a:pPr>
            <a:r>
              <a:rPr lang="en-US" dirty="0"/>
              <a:t>3. Find Movies with the Highest Rating:</a:t>
            </a:r>
          </a:p>
          <a:p>
            <a:pPr marL="0" indent="0">
              <a:buNone/>
            </a:pPr>
            <a:endParaRPr lang="en-US" dirty="0"/>
          </a:p>
          <a:p>
            <a:pPr marL="0" indent="0">
              <a:buNone/>
            </a:pPr>
            <a:r>
              <a:rPr lang="en-US" dirty="0"/>
              <a:t>SELECT </a:t>
            </a:r>
            <a:r>
              <a:rPr lang="en-US" dirty="0" err="1"/>
              <a:t>film_nameFROM</a:t>
            </a:r>
            <a:r>
              <a:rPr lang="en-US" dirty="0"/>
              <a:t> </a:t>
            </a:r>
            <a:r>
              <a:rPr lang="en-US" dirty="0" err="1"/>
              <a:t>movieWHERE</a:t>
            </a:r>
            <a:r>
              <a:rPr lang="en-US" dirty="0"/>
              <a:t> (    SELECT MAX(stars)    FROM review    WHERE </a:t>
            </a:r>
            <a:r>
              <a:rPr lang="en-US" dirty="0" err="1"/>
              <a:t>review.film_id</a:t>
            </a:r>
            <a:r>
              <a:rPr lang="en-US" dirty="0"/>
              <a:t> = </a:t>
            </a:r>
            <a:r>
              <a:rPr lang="en-US" dirty="0" err="1"/>
              <a:t>movie.film_id</a:t>
            </a:r>
            <a:r>
              <a:rPr lang="en-US" dirty="0"/>
              <a:t>) = 5;</a:t>
            </a:r>
            <a:endParaRPr lang="en-IN" dirty="0"/>
          </a:p>
        </p:txBody>
      </p:sp>
    </p:spTree>
    <p:extLst>
      <p:ext uri="{BB962C8B-B14F-4D97-AF65-F5344CB8AC3E}">
        <p14:creationId xmlns:p14="http://schemas.microsoft.com/office/powerpoint/2010/main" val="3029693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4E3F1B3-C1F6-01EB-7A24-14716E4C8B91}"/>
              </a:ext>
            </a:extLst>
          </p:cNvPr>
          <p:cNvPicPr>
            <a:picLocks noGrp="1" noChangeAspect="1"/>
          </p:cNvPicPr>
          <p:nvPr>
            <p:ph sz="half" idx="1"/>
          </p:nvPr>
        </p:nvPicPr>
        <p:blipFill>
          <a:blip r:embed="rId2"/>
          <a:stretch>
            <a:fillRect/>
          </a:stretch>
        </p:blipFill>
        <p:spPr>
          <a:xfrm>
            <a:off x="1807779" y="2194559"/>
            <a:ext cx="3386343" cy="2703262"/>
          </a:xfrm>
        </p:spPr>
      </p:pic>
      <p:sp>
        <p:nvSpPr>
          <p:cNvPr id="4" name="Content Placeholder 3">
            <a:extLst>
              <a:ext uri="{FF2B5EF4-FFF2-40B4-BE49-F238E27FC236}">
                <a16:creationId xmlns:a16="http://schemas.microsoft.com/office/drawing/2014/main" id="{50DC6FBB-01B7-68C0-E88A-6DD9B0B515A9}"/>
              </a:ext>
            </a:extLst>
          </p:cNvPr>
          <p:cNvSpPr>
            <a:spLocks noGrp="1"/>
          </p:cNvSpPr>
          <p:nvPr>
            <p:ph sz="half" idx="2"/>
          </p:nvPr>
        </p:nvSpPr>
        <p:spPr>
          <a:xfrm>
            <a:off x="7083972" y="1660635"/>
            <a:ext cx="4422227" cy="4558050"/>
          </a:xfrm>
        </p:spPr>
        <p:txBody>
          <a:bodyPr/>
          <a:lstStyle/>
          <a:p>
            <a:pPr marL="0" indent="0">
              <a:buNone/>
            </a:pPr>
            <a:r>
              <a:rPr lang="en-US" dirty="0"/>
              <a:t>4. Find Directors Who Have Directed Movies Released Before 2010:</a:t>
            </a:r>
          </a:p>
          <a:p>
            <a:pPr marL="0" indent="0">
              <a:buNone/>
            </a:pPr>
            <a:endParaRPr lang="en-US" dirty="0"/>
          </a:p>
          <a:p>
            <a:pPr marL="0" indent="0">
              <a:buNone/>
            </a:pPr>
            <a:r>
              <a:rPr lang="en-US" dirty="0"/>
              <a:t>SELECT </a:t>
            </a:r>
            <a:r>
              <a:rPr lang="en-US" dirty="0" err="1"/>
              <a:t>director_nameFROM</a:t>
            </a:r>
            <a:r>
              <a:rPr lang="en-US" dirty="0"/>
              <a:t> </a:t>
            </a:r>
            <a:r>
              <a:rPr lang="en-US" dirty="0" err="1"/>
              <a:t>directorWHERE</a:t>
            </a:r>
            <a:r>
              <a:rPr lang="en-US" dirty="0"/>
              <a:t> EXISTS (    SELECT 1    FROM movie    WHERE </a:t>
            </a:r>
            <a:r>
              <a:rPr lang="en-US" dirty="0" err="1"/>
              <a:t>movie.director_id</a:t>
            </a:r>
            <a:r>
              <a:rPr lang="en-US" dirty="0"/>
              <a:t> = </a:t>
            </a:r>
            <a:r>
              <a:rPr lang="en-US" dirty="0" err="1"/>
              <a:t>director.director_id</a:t>
            </a:r>
            <a:r>
              <a:rPr lang="en-US" dirty="0"/>
              <a:t>    AND </a:t>
            </a:r>
            <a:r>
              <a:rPr lang="en-US" dirty="0" err="1"/>
              <a:t>film_year</a:t>
            </a:r>
            <a:r>
              <a:rPr lang="en-US" dirty="0"/>
              <a:t> &lt; 2010);</a:t>
            </a:r>
            <a:endParaRPr lang="en-IN" dirty="0"/>
          </a:p>
        </p:txBody>
      </p:sp>
    </p:spTree>
    <p:extLst>
      <p:ext uri="{BB962C8B-B14F-4D97-AF65-F5344CB8AC3E}">
        <p14:creationId xmlns:p14="http://schemas.microsoft.com/office/powerpoint/2010/main" val="2060510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E738232-3096-AA8A-8C47-4A8D39FC23EF}"/>
              </a:ext>
            </a:extLst>
          </p:cNvPr>
          <p:cNvPicPr>
            <a:picLocks noGrp="1" noChangeAspect="1"/>
          </p:cNvPicPr>
          <p:nvPr>
            <p:ph sz="half" idx="1"/>
          </p:nvPr>
        </p:nvPicPr>
        <p:blipFill>
          <a:blip r:embed="rId2"/>
          <a:stretch>
            <a:fillRect/>
          </a:stretch>
        </p:blipFill>
        <p:spPr>
          <a:xfrm>
            <a:off x="1243310" y="2194559"/>
            <a:ext cx="4629878" cy="2049289"/>
          </a:xfrm>
        </p:spPr>
      </p:pic>
      <p:sp>
        <p:nvSpPr>
          <p:cNvPr id="4" name="Content Placeholder 3">
            <a:extLst>
              <a:ext uri="{FF2B5EF4-FFF2-40B4-BE49-F238E27FC236}">
                <a16:creationId xmlns:a16="http://schemas.microsoft.com/office/drawing/2014/main" id="{A8714852-3BB3-A0B3-2B6B-D9D5522E3EDE}"/>
              </a:ext>
            </a:extLst>
          </p:cNvPr>
          <p:cNvSpPr>
            <a:spLocks noGrp="1"/>
          </p:cNvSpPr>
          <p:nvPr>
            <p:ph sz="half" idx="2"/>
          </p:nvPr>
        </p:nvSpPr>
        <p:spPr>
          <a:xfrm>
            <a:off x="7493876" y="2194559"/>
            <a:ext cx="4012324" cy="4024125"/>
          </a:xfrm>
        </p:spPr>
        <p:txBody>
          <a:bodyPr/>
          <a:lstStyle/>
          <a:p>
            <a:pPr marL="0" indent="0">
              <a:buNone/>
            </a:pPr>
            <a:r>
              <a:rPr lang="en-US" dirty="0"/>
              <a:t>5. Find Artists in the Movie "Dilwale Dulhania Le </a:t>
            </a:r>
            <a:r>
              <a:rPr lang="en-US" dirty="0" err="1"/>
              <a:t>Jayenge</a:t>
            </a:r>
            <a:r>
              <a:rPr lang="en-US" dirty="0"/>
              <a:t>":</a:t>
            </a:r>
          </a:p>
          <a:p>
            <a:pPr marL="0" indent="0">
              <a:buNone/>
            </a:pPr>
            <a:endParaRPr lang="en-US" dirty="0"/>
          </a:p>
          <a:p>
            <a:pPr marL="0" indent="0">
              <a:buNone/>
            </a:pPr>
            <a:r>
              <a:rPr lang="en-US" dirty="0"/>
              <a:t>SELECT </a:t>
            </a:r>
            <a:r>
              <a:rPr lang="en-US" dirty="0" err="1"/>
              <a:t>artist_nameFROM</a:t>
            </a:r>
            <a:r>
              <a:rPr lang="en-US" dirty="0"/>
              <a:t> </a:t>
            </a:r>
            <a:r>
              <a:rPr lang="en-US" dirty="0" err="1"/>
              <a:t>artistWHERE</a:t>
            </a:r>
            <a:r>
              <a:rPr lang="en-US" dirty="0"/>
              <a:t> </a:t>
            </a:r>
            <a:r>
              <a:rPr lang="en-US" dirty="0" err="1"/>
              <a:t>artist_id</a:t>
            </a:r>
            <a:r>
              <a:rPr lang="en-US" dirty="0"/>
              <a:t> IN (SELECT </a:t>
            </a:r>
            <a:r>
              <a:rPr lang="en-US" dirty="0" err="1"/>
              <a:t>artist_id</a:t>
            </a:r>
            <a:r>
              <a:rPr lang="en-US" dirty="0"/>
              <a:t> FROM casting WHERE </a:t>
            </a:r>
            <a:r>
              <a:rPr lang="en-US" dirty="0" err="1"/>
              <a:t>film_id</a:t>
            </a:r>
            <a:r>
              <a:rPr lang="en-US" dirty="0"/>
              <a:t> = (SELECT </a:t>
            </a:r>
            <a:r>
              <a:rPr lang="en-US" dirty="0" err="1"/>
              <a:t>film_id</a:t>
            </a:r>
            <a:r>
              <a:rPr lang="en-US" dirty="0"/>
              <a:t> FROM movie WHERE </a:t>
            </a:r>
            <a:r>
              <a:rPr lang="en-US" dirty="0" err="1"/>
              <a:t>film_name</a:t>
            </a:r>
            <a:r>
              <a:rPr lang="en-US" dirty="0"/>
              <a:t> = 'Dilwale Dulhania Le </a:t>
            </a:r>
            <a:r>
              <a:rPr lang="en-US" dirty="0" err="1"/>
              <a:t>Jayenge</a:t>
            </a: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80957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8327-9F28-3998-8502-45F199D43C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FF20C2-ECA0-671D-ECD1-F214A58B322C}"/>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2DEA3C31-89BC-751C-8277-FA80D1443A1D}"/>
              </a:ext>
            </a:extLst>
          </p:cNvPr>
          <p:cNvSpPr>
            <a:spLocks noGrp="1"/>
          </p:cNvSpPr>
          <p:nvPr>
            <p:ph sz="half" idx="2"/>
          </p:nvPr>
        </p:nvSpPr>
        <p:spPr/>
        <p:txBody>
          <a:bodyPr/>
          <a:lstStyle/>
          <a:p>
            <a:endParaRPr lang="en-IN"/>
          </a:p>
        </p:txBody>
      </p:sp>
      <p:pic>
        <p:nvPicPr>
          <p:cNvPr id="5" name="Picture 2" descr="Film industry 1080P, 2K, 4K, 5K HD wallpapers free download | Wallpaper  Flare">
            <a:extLst>
              <a:ext uri="{FF2B5EF4-FFF2-40B4-BE49-F238E27FC236}">
                <a16:creationId xmlns:a16="http://schemas.microsoft.com/office/drawing/2014/main" id="{198B6F1D-45AE-3D9E-6FF9-7A5D03396105}"/>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0" y="-14414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AC744D-A4B9-BDDD-38BB-9AE66890D954}"/>
              </a:ext>
            </a:extLst>
          </p:cNvPr>
          <p:cNvSpPr txBox="1"/>
          <p:nvPr/>
        </p:nvSpPr>
        <p:spPr>
          <a:xfrm>
            <a:off x="6337738" y="2764220"/>
            <a:ext cx="5444359" cy="144145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6000" cap="all" dirty="0">
                <a:latin typeface="+mj-lt"/>
                <a:ea typeface="+mj-ea"/>
                <a:cs typeface="+mj-cs"/>
              </a:rPr>
              <a:t>queries</a:t>
            </a:r>
          </a:p>
        </p:txBody>
      </p:sp>
      <p:sp>
        <p:nvSpPr>
          <p:cNvPr id="7" name="TextBox 6">
            <a:extLst>
              <a:ext uri="{FF2B5EF4-FFF2-40B4-BE49-F238E27FC236}">
                <a16:creationId xmlns:a16="http://schemas.microsoft.com/office/drawing/2014/main" id="{B95E4B89-4A92-2275-FDE3-A2515CA74B66}"/>
              </a:ext>
            </a:extLst>
          </p:cNvPr>
          <p:cNvSpPr txBox="1"/>
          <p:nvPr/>
        </p:nvSpPr>
        <p:spPr>
          <a:xfrm>
            <a:off x="685800" y="2194560"/>
            <a:ext cx="10820400" cy="4024125"/>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endParaRPr lang="en-US" b="1" dirty="0"/>
          </a:p>
        </p:txBody>
      </p:sp>
    </p:spTree>
    <p:extLst>
      <p:ext uri="{BB962C8B-B14F-4D97-AF65-F5344CB8AC3E}">
        <p14:creationId xmlns:p14="http://schemas.microsoft.com/office/powerpoint/2010/main" val="2085711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D4FB525-8E83-82BA-F1C0-C2EFB7D8C4A4}"/>
              </a:ext>
            </a:extLst>
          </p:cNvPr>
          <p:cNvPicPr>
            <a:picLocks noGrp="1" noChangeAspect="1"/>
          </p:cNvPicPr>
          <p:nvPr>
            <p:ph sz="half" idx="1"/>
          </p:nvPr>
        </p:nvPicPr>
        <p:blipFill>
          <a:blip r:embed="rId2"/>
          <a:stretch>
            <a:fillRect/>
          </a:stretch>
        </p:blipFill>
        <p:spPr>
          <a:xfrm>
            <a:off x="927167" y="1671145"/>
            <a:ext cx="4211618" cy="2306363"/>
          </a:xfrm>
        </p:spPr>
      </p:pic>
      <p:sp>
        <p:nvSpPr>
          <p:cNvPr id="4" name="Content Placeholder 3">
            <a:extLst>
              <a:ext uri="{FF2B5EF4-FFF2-40B4-BE49-F238E27FC236}">
                <a16:creationId xmlns:a16="http://schemas.microsoft.com/office/drawing/2014/main" id="{2614176B-A834-A7EE-69B3-025794482ABD}"/>
              </a:ext>
            </a:extLst>
          </p:cNvPr>
          <p:cNvSpPr>
            <a:spLocks noGrp="1"/>
          </p:cNvSpPr>
          <p:nvPr>
            <p:ph sz="half" idx="2"/>
          </p:nvPr>
        </p:nvSpPr>
        <p:spPr>
          <a:xfrm>
            <a:off x="6222124" y="1366345"/>
            <a:ext cx="5284076" cy="4852339"/>
          </a:xfrm>
        </p:spPr>
        <p:txBody>
          <a:bodyPr/>
          <a:lstStyle/>
          <a:p>
            <a:pPr marL="457200" indent="-457200">
              <a:buAutoNum type="arabicPeriod"/>
            </a:pPr>
            <a:r>
              <a:rPr lang="en-US" dirty="0"/>
              <a:t>Retrieve movies released in a specific year:</a:t>
            </a:r>
          </a:p>
          <a:p>
            <a:pPr marL="457200" indent="-457200">
              <a:buAutoNum type="arabicPeriod"/>
            </a:pPr>
            <a:endParaRPr lang="en-US" dirty="0"/>
          </a:p>
          <a:p>
            <a:pPr marL="0" indent="0">
              <a:buNone/>
            </a:pPr>
            <a:r>
              <a:rPr lang="en-US" dirty="0"/>
              <a:t>SELECT </a:t>
            </a:r>
            <a:r>
              <a:rPr lang="en-US" dirty="0" err="1"/>
              <a:t>film_name</a:t>
            </a:r>
            <a:r>
              <a:rPr lang="en-US" dirty="0"/>
              <a:t>, </a:t>
            </a:r>
            <a:r>
              <a:rPr lang="en-US" dirty="0" err="1"/>
              <a:t>film_languageFROM</a:t>
            </a:r>
            <a:r>
              <a:rPr lang="en-US" dirty="0"/>
              <a:t> </a:t>
            </a:r>
            <a:r>
              <a:rPr lang="en-US" dirty="0" err="1"/>
              <a:t>movieWHERE</a:t>
            </a:r>
            <a:r>
              <a:rPr lang="en-US" dirty="0"/>
              <a:t> </a:t>
            </a:r>
            <a:r>
              <a:rPr lang="en-US" dirty="0" err="1"/>
              <a:t>film_year</a:t>
            </a:r>
            <a:r>
              <a:rPr lang="en-US" dirty="0"/>
              <a:t> = 2018;</a:t>
            </a:r>
          </a:p>
          <a:p>
            <a:pPr marL="457200" indent="-457200">
              <a:buAutoNum type="arabicPeriod"/>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25876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254671F-0EAE-9514-271E-90962FAB837F}"/>
              </a:ext>
            </a:extLst>
          </p:cNvPr>
          <p:cNvPicPr>
            <a:picLocks noGrp="1" noChangeAspect="1"/>
          </p:cNvPicPr>
          <p:nvPr>
            <p:ph sz="half" idx="1"/>
          </p:nvPr>
        </p:nvPicPr>
        <p:blipFill>
          <a:blip r:embed="rId2"/>
          <a:stretch>
            <a:fillRect/>
          </a:stretch>
        </p:blipFill>
        <p:spPr>
          <a:xfrm>
            <a:off x="1270129" y="964336"/>
            <a:ext cx="4902071" cy="3779051"/>
          </a:xfrm>
        </p:spPr>
      </p:pic>
      <p:sp>
        <p:nvSpPr>
          <p:cNvPr id="4" name="Content Placeholder 3">
            <a:extLst>
              <a:ext uri="{FF2B5EF4-FFF2-40B4-BE49-F238E27FC236}">
                <a16:creationId xmlns:a16="http://schemas.microsoft.com/office/drawing/2014/main" id="{456E83F7-4EAB-8CDA-7B26-CBC6036C6984}"/>
              </a:ext>
            </a:extLst>
          </p:cNvPr>
          <p:cNvSpPr>
            <a:spLocks noGrp="1"/>
          </p:cNvSpPr>
          <p:nvPr>
            <p:ph sz="half" idx="2"/>
          </p:nvPr>
        </p:nvSpPr>
        <p:spPr>
          <a:xfrm>
            <a:off x="7073462" y="1912883"/>
            <a:ext cx="4432738" cy="4305801"/>
          </a:xfrm>
        </p:spPr>
        <p:txBody>
          <a:bodyPr/>
          <a:lstStyle/>
          <a:p>
            <a:pPr marL="0" indent="0">
              <a:buNone/>
            </a:pPr>
            <a:r>
              <a:rPr lang="en-US" dirty="0"/>
              <a:t>2. Retrieve all movies and their directors:</a:t>
            </a:r>
          </a:p>
          <a:p>
            <a:pPr marL="0" indent="0">
              <a:buNone/>
            </a:pPr>
            <a:endParaRPr lang="en-US" dirty="0"/>
          </a:p>
          <a:p>
            <a:pPr marL="0" indent="0">
              <a:buNone/>
            </a:pPr>
            <a:r>
              <a:rPr lang="en-US" dirty="0"/>
              <a:t>SELECT </a:t>
            </a:r>
            <a:r>
              <a:rPr lang="en-US" dirty="0" err="1"/>
              <a:t>movie.film_name</a:t>
            </a:r>
            <a:r>
              <a:rPr lang="en-US" dirty="0"/>
              <a:t>, </a:t>
            </a:r>
            <a:r>
              <a:rPr lang="en-US" dirty="0" err="1"/>
              <a:t>movie.film_year</a:t>
            </a:r>
            <a:r>
              <a:rPr lang="en-US" dirty="0"/>
              <a:t>, </a:t>
            </a:r>
            <a:r>
              <a:rPr lang="en-US" dirty="0" err="1"/>
              <a:t>director.director_nameFROM</a:t>
            </a:r>
            <a:r>
              <a:rPr lang="en-US" dirty="0"/>
              <a:t> movie, </a:t>
            </a:r>
            <a:r>
              <a:rPr lang="en-US" dirty="0" err="1"/>
              <a:t>directorWHERE</a:t>
            </a:r>
            <a:r>
              <a:rPr lang="en-US" dirty="0"/>
              <a:t> </a:t>
            </a:r>
            <a:r>
              <a:rPr lang="en-US" dirty="0" err="1"/>
              <a:t>movie.director_id</a:t>
            </a:r>
            <a:r>
              <a:rPr lang="en-US" dirty="0"/>
              <a:t> = </a:t>
            </a:r>
            <a:r>
              <a:rPr lang="en-US" dirty="0" err="1"/>
              <a:t>director.director_id</a:t>
            </a:r>
            <a:r>
              <a:rPr lang="en-US" dirty="0"/>
              <a:t>;</a:t>
            </a:r>
            <a:endParaRPr lang="en-IN" dirty="0"/>
          </a:p>
        </p:txBody>
      </p:sp>
      <p:pic>
        <p:nvPicPr>
          <p:cNvPr id="8" name="Picture 7">
            <a:extLst>
              <a:ext uri="{FF2B5EF4-FFF2-40B4-BE49-F238E27FC236}">
                <a16:creationId xmlns:a16="http://schemas.microsoft.com/office/drawing/2014/main" id="{48C093CC-BED1-54CD-E316-CA12CC4F81B1}"/>
              </a:ext>
            </a:extLst>
          </p:cNvPr>
          <p:cNvPicPr>
            <a:picLocks noChangeAspect="1"/>
          </p:cNvPicPr>
          <p:nvPr/>
        </p:nvPicPr>
        <p:blipFill>
          <a:blip r:embed="rId3"/>
          <a:stretch>
            <a:fillRect/>
          </a:stretch>
        </p:blipFill>
        <p:spPr>
          <a:xfrm>
            <a:off x="1270128" y="4743387"/>
            <a:ext cx="4902072" cy="1150305"/>
          </a:xfrm>
          <a:prstGeom prst="rect">
            <a:avLst/>
          </a:prstGeom>
        </p:spPr>
      </p:pic>
    </p:spTree>
    <p:extLst>
      <p:ext uri="{BB962C8B-B14F-4D97-AF65-F5344CB8AC3E}">
        <p14:creationId xmlns:p14="http://schemas.microsoft.com/office/powerpoint/2010/main" val="2759133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263F6D8-3F77-1B36-6D62-EA75B0474B7C}"/>
              </a:ext>
            </a:extLst>
          </p:cNvPr>
          <p:cNvPicPr>
            <a:picLocks noGrp="1" noChangeAspect="1"/>
          </p:cNvPicPr>
          <p:nvPr>
            <p:ph sz="half" idx="1"/>
          </p:nvPr>
        </p:nvPicPr>
        <p:blipFill>
          <a:blip r:embed="rId2"/>
          <a:stretch>
            <a:fillRect/>
          </a:stretch>
        </p:blipFill>
        <p:spPr>
          <a:xfrm>
            <a:off x="2133600" y="1525208"/>
            <a:ext cx="3027924" cy="4535901"/>
          </a:xfrm>
        </p:spPr>
      </p:pic>
      <p:sp>
        <p:nvSpPr>
          <p:cNvPr id="4" name="Content Placeholder 3">
            <a:extLst>
              <a:ext uri="{FF2B5EF4-FFF2-40B4-BE49-F238E27FC236}">
                <a16:creationId xmlns:a16="http://schemas.microsoft.com/office/drawing/2014/main" id="{9A6E6437-7506-264D-3A8E-27F7C723C4C5}"/>
              </a:ext>
            </a:extLst>
          </p:cNvPr>
          <p:cNvSpPr>
            <a:spLocks noGrp="1"/>
          </p:cNvSpPr>
          <p:nvPr>
            <p:ph sz="half" idx="2"/>
          </p:nvPr>
        </p:nvSpPr>
        <p:spPr>
          <a:xfrm>
            <a:off x="6232634" y="2194559"/>
            <a:ext cx="5273565" cy="4024125"/>
          </a:xfrm>
        </p:spPr>
        <p:txBody>
          <a:bodyPr/>
          <a:lstStyle/>
          <a:p>
            <a:pPr marL="0" indent="0">
              <a:buNone/>
            </a:pPr>
            <a:r>
              <a:rPr lang="en-US" dirty="0"/>
              <a:t>3. retrieve all the male actors form the table artist</a:t>
            </a:r>
          </a:p>
          <a:p>
            <a:endParaRPr lang="en-US" dirty="0"/>
          </a:p>
          <a:p>
            <a:pPr marL="0" indent="0">
              <a:buNone/>
            </a:pPr>
            <a:r>
              <a:rPr lang="en-US" dirty="0"/>
              <a:t>SELECT </a:t>
            </a:r>
            <a:r>
              <a:rPr lang="en-US" dirty="0" err="1"/>
              <a:t>artist_nameFROM</a:t>
            </a:r>
            <a:r>
              <a:rPr lang="en-US" dirty="0"/>
              <a:t> </a:t>
            </a:r>
            <a:r>
              <a:rPr lang="en-US" dirty="0" err="1"/>
              <a:t>artistWHERE</a:t>
            </a:r>
            <a:r>
              <a:rPr lang="en-US" dirty="0"/>
              <a:t> </a:t>
            </a:r>
            <a:r>
              <a:rPr lang="en-US" dirty="0" err="1"/>
              <a:t>artist_gender</a:t>
            </a:r>
            <a:r>
              <a:rPr lang="en-US" dirty="0"/>
              <a:t> = 'Male';</a:t>
            </a:r>
            <a:endParaRPr lang="en-IN" dirty="0"/>
          </a:p>
        </p:txBody>
      </p:sp>
    </p:spTree>
    <p:extLst>
      <p:ext uri="{BB962C8B-B14F-4D97-AF65-F5344CB8AC3E}">
        <p14:creationId xmlns:p14="http://schemas.microsoft.com/office/powerpoint/2010/main" val="2600996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8F63229-E272-C74C-C753-AFB36B0E0CFA}"/>
              </a:ext>
            </a:extLst>
          </p:cNvPr>
          <p:cNvPicPr>
            <a:picLocks noGrp="1" noChangeAspect="1"/>
          </p:cNvPicPr>
          <p:nvPr>
            <p:ph sz="half" idx="1"/>
          </p:nvPr>
        </p:nvPicPr>
        <p:blipFill>
          <a:blip r:embed="rId2"/>
          <a:stretch>
            <a:fillRect/>
          </a:stretch>
        </p:blipFill>
        <p:spPr>
          <a:xfrm>
            <a:off x="2029636" y="1591589"/>
            <a:ext cx="3274169" cy="3758177"/>
          </a:xfrm>
        </p:spPr>
      </p:pic>
      <p:sp>
        <p:nvSpPr>
          <p:cNvPr id="4" name="Content Placeholder 3">
            <a:extLst>
              <a:ext uri="{FF2B5EF4-FFF2-40B4-BE49-F238E27FC236}">
                <a16:creationId xmlns:a16="http://schemas.microsoft.com/office/drawing/2014/main" id="{24183B02-6EA1-61BE-1311-1A9BDDB1B4E4}"/>
              </a:ext>
            </a:extLst>
          </p:cNvPr>
          <p:cNvSpPr>
            <a:spLocks noGrp="1"/>
          </p:cNvSpPr>
          <p:nvPr>
            <p:ph sz="half" idx="2"/>
          </p:nvPr>
        </p:nvSpPr>
        <p:spPr>
          <a:xfrm>
            <a:off x="7346730" y="2194559"/>
            <a:ext cx="4159469" cy="4024125"/>
          </a:xfrm>
        </p:spPr>
        <p:txBody>
          <a:bodyPr/>
          <a:lstStyle/>
          <a:p>
            <a:pPr marL="0" indent="0">
              <a:buNone/>
            </a:pPr>
            <a:r>
              <a:rPr lang="en-US" dirty="0"/>
              <a:t>4. Retrieve directors from Mumbai</a:t>
            </a:r>
          </a:p>
          <a:p>
            <a:pPr marL="0" indent="0">
              <a:buNone/>
            </a:pPr>
            <a:endParaRPr lang="en-US" dirty="0"/>
          </a:p>
          <a:p>
            <a:pPr marL="0" indent="0">
              <a:buNone/>
            </a:pPr>
            <a:r>
              <a:rPr lang="en-US" dirty="0"/>
              <a:t>SELECT </a:t>
            </a:r>
            <a:r>
              <a:rPr lang="en-US" dirty="0" err="1"/>
              <a:t>director_nameFROM</a:t>
            </a:r>
            <a:r>
              <a:rPr lang="en-US" dirty="0"/>
              <a:t> </a:t>
            </a:r>
            <a:r>
              <a:rPr lang="en-US" dirty="0" err="1"/>
              <a:t>directorWHERE</a:t>
            </a:r>
            <a:r>
              <a:rPr lang="en-US" dirty="0"/>
              <a:t> </a:t>
            </a:r>
            <a:r>
              <a:rPr lang="en-US" dirty="0" err="1"/>
              <a:t>director_place</a:t>
            </a:r>
            <a:r>
              <a:rPr lang="en-US" dirty="0"/>
              <a:t> = 'Mumbai';</a:t>
            </a:r>
            <a:endParaRPr lang="en-IN" dirty="0"/>
          </a:p>
        </p:txBody>
      </p:sp>
    </p:spTree>
    <p:extLst>
      <p:ext uri="{BB962C8B-B14F-4D97-AF65-F5344CB8AC3E}">
        <p14:creationId xmlns:p14="http://schemas.microsoft.com/office/powerpoint/2010/main" val="190319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562E-38B9-4FFB-30F0-4A880F6F582B}"/>
              </a:ext>
            </a:extLst>
          </p:cNvPr>
          <p:cNvSpPr>
            <a:spLocks noGrp="1"/>
          </p:cNvSpPr>
          <p:nvPr>
            <p:ph type="title"/>
          </p:nvPr>
        </p:nvSpPr>
        <p:spPr>
          <a:xfrm>
            <a:off x="3332480" y="2898139"/>
            <a:ext cx="7945120" cy="1061720"/>
          </a:xfrm>
        </p:spPr>
        <p:txBody>
          <a:bodyPr/>
          <a:lstStyle/>
          <a:p>
            <a:r>
              <a:rPr lang="en-US" dirty="0"/>
              <a:t>ER Diagram</a:t>
            </a:r>
            <a:endParaRPr lang="en-IN" dirty="0"/>
          </a:p>
        </p:txBody>
      </p:sp>
      <p:pic>
        <p:nvPicPr>
          <p:cNvPr id="5" name="Content Placeholder 4">
            <a:extLst>
              <a:ext uri="{FF2B5EF4-FFF2-40B4-BE49-F238E27FC236}">
                <a16:creationId xmlns:a16="http://schemas.microsoft.com/office/drawing/2014/main" id="{12654298-E904-9C30-5610-08EEC898EF8C}"/>
              </a:ext>
            </a:extLst>
          </p:cNvPr>
          <p:cNvPicPr>
            <a:picLocks noGrp="1" noChangeAspect="1"/>
          </p:cNvPicPr>
          <p:nvPr>
            <p:ph idx="1"/>
          </p:nvPr>
        </p:nvPicPr>
        <p:blipFill>
          <a:blip r:embed="rId2"/>
          <a:stretch>
            <a:fillRect/>
          </a:stretch>
        </p:blipFill>
        <p:spPr>
          <a:xfrm>
            <a:off x="1245877" y="511552"/>
            <a:ext cx="5955023" cy="5834895"/>
          </a:xfrm>
        </p:spPr>
      </p:pic>
    </p:spTree>
    <p:extLst>
      <p:ext uri="{BB962C8B-B14F-4D97-AF65-F5344CB8AC3E}">
        <p14:creationId xmlns:p14="http://schemas.microsoft.com/office/powerpoint/2010/main" val="1549965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DB83F44-F2CD-6EAD-7600-9F60D5B950C9}"/>
              </a:ext>
            </a:extLst>
          </p:cNvPr>
          <p:cNvSpPr>
            <a:spLocks noGrp="1"/>
          </p:cNvSpPr>
          <p:nvPr>
            <p:ph sz="half" idx="2"/>
          </p:nvPr>
        </p:nvSpPr>
        <p:spPr>
          <a:xfrm>
            <a:off x="6172200" y="782321"/>
            <a:ext cx="5334000" cy="5436364"/>
          </a:xfrm>
        </p:spPr>
        <p:txBody>
          <a:bodyPr/>
          <a:lstStyle/>
          <a:p>
            <a:pPr marL="0" indent="0">
              <a:buNone/>
            </a:pPr>
            <a:r>
              <a:rPr lang="en-US" dirty="0"/>
              <a:t>PREPARED BY:</a:t>
            </a:r>
          </a:p>
          <a:p>
            <a:pPr marL="0" indent="0">
              <a:buNone/>
            </a:pPr>
            <a:endParaRPr lang="en-US" dirty="0"/>
          </a:p>
          <a:p>
            <a:pPr marL="0" indent="0">
              <a:buNone/>
            </a:pPr>
            <a:r>
              <a:rPr lang="en-US" dirty="0"/>
              <a:t>KARINA RAJU KADAM</a:t>
            </a:r>
          </a:p>
          <a:p>
            <a:pPr marL="0" indent="0">
              <a:buNone/>
            </a:pPr>
            <a:endParaRPr lang="en-IN" dirty="0"/>
          </a:p>
        </p:txBody>
      </p:sp>
      <p:pic>
        <p:nvPicPr>
          <p:cNvPr id="6146" name="Picture 2" descr="Film project 1080P, 2K, 4K, 5K HD wallpapers free download | Wallpaper Flare">
            <a:extLst>
              <a:ext uri="{FF2B5EF4-FFF2-40B4-BE49-F238E27FC236}">
                <a16:creationId xmlns:a16="http://schemas.microsoft.com/office/drawing/2014/main" id="{18FD47B3-5B0F-3197-AC47-8FDBA0E6AA6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0620" y="-104667"/>
            <a:ext cx="12352620" cy="70673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D9969E-AB3B-2B2B-EC16-E753C50D608B}"/>
              </a:ext>
            </a:extLst>
          </p:cNvPr>
          <p:cNvSpPr txBox="1"/>
          <p:nvPr/>
        </p:nvSpPr>
        <p:spPr>
          <a:xfrm>
            <a:off x="6797040" y="1920240"/>
            <a:ext cx="3698240" cy="2031325"/>
          </a:xfrm>
          <a:prstGeom prst="rect">
            <a:avLst/>
          </a:prstGeom>
          <a:noFill/>
        </p:spPr>
        <p:txBody>
          <a:bodyPr wrap="square" rtlCol="0">
            <a:spAutoFit/>
          </a:bodyPr>
          <a:lstStyle/>
          <a:p>
            <a:r>
              <a:rPr lang="en-US" dirty="0"/>
              <a:t>PREPARED BY:</a:t>
            </a:r>
          </a:p>
          <a:p>
            <a:endParaRPr lang="en-US" dirty="0"/>
          </a:p>
          <a:p>
            <a:r>
              <a:rPr lang="en-US" dirty="0"/>
              <a:t>KARINA RAJU KADAM</a:t>
            </a:r>
          </a:p>
          <a:p>
            <a:endParaRPr lang="en-US" dirty="0"/>
          </a:p>
          <a:p>
            <a:r>
              <a:rPr lang="en-US" dirty="0"/>
              <a:t>IT VEDANT</a:t>
            </a:r>
          </a:p>
          <a:p>
            <a:endParaRPr lang="en-US" dirty="0"/>
          </a:p>
          <a:p>
            <a:endParaRPr lang="en-US" dirty="0"/>
          </a:p>
        </p:txBody>
      </p:sp>
    </p:spTree>
    <p:extLst>
      <p:ext uri="{BB962C8B-B14F-4D97-AF65-F5344CB8AC3E}">
        <p14:creationId xmlns:p14="http://schemas.microsoft.com/office/powerpoint/2010/main" val="3455829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6A16065-494A-FC0D-43B8-0B7FFA614BEC}"/>
              </a:ext>
            </a:extLst>
          </p:cNvPr>
          <p:cNvSpPr>
            <a:spLocks noGrp="1"/>
          </p:cNvSpPr>
          <p:nvPr>
            <p:ph sz="half" idx="1"/>
          </p:nvPr>
        </p:nvSpPr>
        <p:spPr>
          <a:xfrm>
            <a:off x="685800" y="662152"/>
            <a:ext cx="10780986" cy="5556086"/>
          </a:xfrm>
        </p:spPr>
        <p:txBody>
          <a:bodyPr/>
          <a:lstStyle/>
          <a:p>
            <a:endParaRPr lang="en-IN" dirty="0"/>
          </a:p>
        </p:txBody>
      </p:sp>
      <p:pic>
        <p:nvPicPr>
          <p:cNvPr id="3078" name="Picture 6" descr="8 Thank You PowerPoint Templates (Free Download) - Just Free Slide">
            <a:extLst>
              <a:ext uri="{FF2B5EF4-FFF2-40B4-BE49-F238E27FC236}">
                <a16:creationId xmlns:a16="http://schemas.microsoft.com/office/drawing/2014/main" id="{7ACF243D-D089-E9A7-E928-F86A75CAC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91675"/>
            <a:ext cx="12374880" cy="696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75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1FEB-4B52-0D54-1D17-C0D93A6CD1B3}"/>
              </a:ext>
            </a:extLst>
          </p:cNvPr>
          <p:cNvSpPr>
            <a:spLocks noGrp="1"/>
          </p:cNvSpPr>
          <p:nvPr>
            <p:ph type="title"/>
          </p:nvPr>
        </p:nvSpPr>
        <p:spPr/>
        <p:txBody>
          <a:bodyPr/>
          <a:lstStyle/>
          <a:p>
            <a:r>
              <a:rPr lang="en-US" dirty="0"/>
              <a:t>Structure of table</a:t>
            </a:r>
            <a:endParaRPr lang="en-IN" dirty="0"/>
          </a:p>
        </p:txBody>
      </p:sp>
      <p:sp>
        <p:nvSpPr>
          <p:cNvPr id="4" name="Content Placeholder 3">
            <a:extLst>
              <a:ext uri="{FF2B5EF4-FFF2-40B4-BE49-F238E27FC236}">
                <a16:creationId xmlns:a16="http://schemas.microsoft.com/office/drawing/2014/main" id="{9100CD16-599B-FE43-A18D-D7CC9DC2D7F1}"/>
              </a:ext>
            </a:extLst>
          </p:cNvPr>
          <p:cNvSpPr>
            <a:spLocks noGrp="1"/>
          </p:cNvSpPr>
          <p:nvPr>
            <p:ph sz="half" idx="2"/>
          </p:nvPr>
        </p:nvSpPr>
        <p:spPr/>
        <p:txBody>
          <a:bodyPr/>
          <a:lstStyle/>
          <a:p>
            <a:pPr marL="0" indent="0">
              <a:buNone/>
            </a:pPr>
            <a:r>
              <a:rPr lang="en-US" dirty="0"/>
              <a:t>Artist table:</a:t>
            </a:r>
          </a:p>
          <a:p>
            <a:r>
              <a:rPr lang="en-US" dirty="0"/>
              <a:t> Meet your favorite actors and actresses! This table holds their names and genders, helping you explore who's behind the scenes in every film.</a:t>
            </a:r>
            <a:endParaRPr lang="en-IN" dirty="0"/>
          </a:p>
        </p:txBody>
      </p:sp>
      <p:pic>
        <p:nvPicPr>
          <p:cNvPr id="13" name="Content Placeholder 12">
            <a:extLst>
              <a:ext uri="{FF2B5EF4-FFF2-40B4-BE49-F238E27FC236}">
                <a16:creationId xmlns:a16="http://schemas.microsoft.com/office/drawing/2014/main" id="{0E9B035B-88A5-2999-1944-2D47CE66916A}"/>
              </a:ext>
            </a:extLst>
          </p:cNvPr>
          <p:cNvPicPr>
            <a:picLocks noGrp="1" noChangeAspect="1"/>
          </p:cNvPicPr>
          <p:nvPr>
            <p:ph sz="half" idx="1"/>
          </p:nvPr>
        </p:nvPicPr>
        <p:blipFill>
          <a:blip r:embed="rId2"/>
          <a:stretch>
            <a:fillRect/>
          </a:stretch>
        </p:blipFill>
        <p:spPr>
          <a:xfrm>
            <a:off x="520819" y="2710748"/>
            <a:ext cx="5651381" cy="1293028"/>
          </a:xfrm>
        </p:spPr>
      </p:pic>
    </p:spTree>
    <p:extLst>
      <p:ext uri="{BB962C8B-B14F-4D97-AF65-F5344CB8AC3E}">
        <p14:creationId xmlns:p14="http://schemas.microsoft.com/office/powerpoint/2010/main" val="9682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E5FB-A9BB-E230-CD4E-265AA923B43F}"/>
              </a:ext>
            </a:extLst>
          </p:cNvPr>
          <p:cNvSpPr>
            <a:spLocks noGrp="1"/>
          </p:cNvSpPr>
          <p:nvPr>
            <p:ph type="title"/>
          </p:nvPr>
        </p:nvSpPr>
        <p:spPr/>
        <p:txBody>
          <a:bodyPr/>
          <a:lstStyle/>
          <a:p>
            <a:r>
              <a:rPr lang="en-US" dirty="0"/>
              <a:t>Structure of table</a:t>
            </a:r>
            <a:endParaRPr lang="en-IN" dirty="0"/>
          </a:p>
        </p:txBody>
      </p:sp>
      <p:pic>
        <p:nvPicPr>
          <p:cNvPr id="6" name="Content Placeholder 5">
            <a:extLst>
              <a:ext uri="{FF2B5EF4-FFF2-40B4-BE49-F238E27FC236}">
                <a16:creationId xmlns:a16="http://schemas.microsoft.com/office/drawing/2014/main" id="{C0E52A1A-73DB-341A-97B3-6584EF998DE1}"/>
              </a:ext>
            </a:extLst>
          </p:cNvPr>
          <p:cNvPicPr>
            <a:picLocks noGrp="1" noChangeAspect="1"/>
          </p:cNvPicPr>
          <p:nvPr>
            <p:ph sz="half" idx="1"/>
          </p:nvPr>
        </p:nvPicPr>
        <p:blipFill>
          <a:blip r:embed="rId2"/>
          <a:stretch>
            <a:fillRect/>
          </a:stretch>
        </p:blipFill>
        <p:spPr>
          <a:xfrm>
            <a:off x="523478" y="2723139"/>
            <a:ext cx="5421400" cy="1411721"/>
          </a:xfrm>
        </p:spPr>
      </p:pic>
      <p:sp>
        <p:nvSpPr>
          <p:cNvPr id="4" name="Content Placeholder 3">
            <a:extLst>
              <a:ext uri="{FF2B5EF4-FFF2-40B4-BE49-F238E27FC236}">
                <a16:creationId xmlns:a16="http://schemas.microsoft.com/office/drawing/2014/main" id="{87DC4E3E-FA48-A4F9-9A91-D1FCEC2E0B59}"/>
              </a:ext>
            </a:extLst>
          </p:cNvPr>
          <p:cNvSpPr>
            <a:spLocks noGrp="1"/>
          </p:cNvSpPr>
          <p:nvPr>
            <p:ph sz="half" idx="2"/>
          </p:nvPr>
        </p:nvSpPr>
        <p:spPr/>
        <p:txBody>
          <a:bodyPr/>
          <a:lstStyle/>
          <a:p>
            <a:pPr marL="0" indent="0">
              <a:buNone/>
            </a:pPr>
            <a:r>
              <a:rPr lang="en-US" b="1" i="0" dirty="0">
                <a:solidFill>
                  <a:srgbClr val="ECECEC"/>
                </a:solidFill>
                <a:effectLst/>
                <a:latin typeface="Söhne"/>
              </a:rPr>
              <a:t>Director table:</a:t>
            </a:r>
          </a:p>
          <a:p>
            <a:r>
              <a:rPr lang="en-US" b="0" i="0" dirty="0">
                <a:solidFill>
                  <a:srgbClr val="ECECEC"/>
                </a:solidFill>
                <a:effectLst/>
                <a:latin typeface="Söhne"/>
              </a:rPr>
              <a:t> Discover the masterminds shaping your favorite movies. Get to know directors by their names and where they're from, connecting you to the creative minds in the industry.</a:t>
            </a:r>
            <a:endParaRPr lang="en-IN" dirty="0"/>
          </a:p>
        </p:txBody>
      </p:sp>
    </p:spTree>
    <p:extLst>
      <p:ext uri="{BB962C8B-B14F-4D97-AF65-F5344CB8AC3E}">
        <p14:creationId xmlns:p14="http://schemas.microsoft.com/office/powerpoint/2010/main" val="312731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DF85-A00D-8045-7A07-A6F1029C85A5}"/>
              </a:ext>
            </a:extLst>
          </p:cNvPr>
          <p:cNvSpPr>
            <a:spLocks noGrp="1"/>
          </p:cNvSpPr>
          <p:nvPr>
            <p:ph type="title"/>
          </p:nvPr>
        </p:nvSpPr>
        <p:spPr/>
        <p:txBody>
          <a:bodyPr/>
          <a:lstStyle/>
          <a:p>
            <a:r>
              <a:rPr lang="en-US" dirty="0"/>
              <a:t>Structure of table</a:t>
            </a:r>
            <a:endParaRPr lang="en-IN" dirty="0"/>
          </a:p>
        </p:txBody>
      </p:sp>
      <p:pic>
        <p:nvPicPr>
          <p:cNvPr id="6" name="Content Placeholder 5">
            <a:extLst>
              <a:ext uri="{FF2B5EF4-FFF2-40B4-BE49-F238E27FC236}">
                <a16:creationId xmlns:a16="http://schemas.microsoft.com/office/drawing/2014/main" id="{4E95802F-B078-61D1-501A-F66267A98A4C}"/>
              </a:ext>
            </a:extLst>
          </p:cNvPr>
          <p:cNvPicPr>
            <a:picLocks noGrp="1" noChangeAspect="1"/>
          </p:cNvPicPr>
          <p:nvPr>
            <p:ph sz="half" idx="1"/>
          </p:nvPr>
        </p:nvPicPr>
        <p:blipFill>
          <a:blip r:embed="rId2"/>
          <a:stretch>
            <a:fillRect/>
          </a:stretch>
        </p:blipFill>
        <p:spPr>
          <a:xfrm>
            <a:off x="521173" y="2779053"/>
            <a:ext cx="5498628" cy="1750905"/>
          </a:xfrm>
        </p:spPr>
      </p:pic>
      <p:sp>
        <p:nvSpPr>
          <p:cNvPr id="4" name="Content Placeholder 3">
            <a:extLst>
              <a:ext uri="{FF2B5EF4-FFF2-40B4-BE49-F238E27FC236}">
                <a16:creationId xmlns:a16="http://schemas.microsoft.com/office/drawing/2014/main" id="{3469E399-6C36-98AA-5E3B-91F30129AF41}"/>
              </a:ext>
            </a:extLst>
          </p:cNvPr>
          <p:cNvSpPr>
            <a:spLocks noGrp="1"/>
          </p:cNvSpPr>
          <p:nvPr>
            <p:ph sz="half" idx="2"/>
          </p:nvPr>
        </p:nvSpPr>
        <p:spPr/>
        <p:txBody>
          <a:bodyPr/>
          <a:lstStyle/>
          <a:p>
            <a:pPr marL="0" indent="0">
              <a:buNone/>
            </a:pPr>
            <a:r>
              <a:rPr lang="en-US" b="1" i="0" dirty="0">
                <a:solidFill>
                  <a:srgbClr val="ECECEC"/>
                </a:solidFill>
                <a:effectLst/>
                <a:latin typeface="Söhne"/>
              </a:rPr>
              <a:t>Movie table:</a:t>
            </a:r>
          </a:p>
          <a:p>
            <a:r>
              <a:rPr lang="en-US" b="0" i="0" dirty="0">
                <a:solidFill>
                  <a:srgbClr val="ECECEC"/>
                </a:solidFill>
                <a:effectLst/>
                <a:latin typeface="Söhne"/>
              </a:rPr>
              <a:t> Dive into the world of cinema! This table showcases movies with details like names, release years, and languages, making it easy for you to find the perfect film.</a:t>
            </a:r>
            <a:endParaRPr lang="en-IN" dirty="0"/>
          </a:p>
        </p:txBody>
      </p:sp>
    </p:spTree>
    <p:extLst>
      <p:ext uri="{BB962C8B-B14F-4D97-AF65-F5344CB8AC3E}">
        <p14:creationId xmlns:p14="http://schemas.microsoft.com/office/powerpoint/2010/main" val="68979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E747-A6AE-6F48-5E9A-DBCE28A21445}"/>
              </a:ext>
            </a:extLst>
          </p:cNvPr>
          <p:cNvSpPr>
            <a:spLocks noGrp="1"/>
          </p:cNvSpPr>
          <p:nvPr>
            <p:ph type="title"/>
          </p:nvPr>
        </p:nvSpPr>
        <p:spPr/>
        <p:txBody>
          <a:bodyPr/>
          <a:lstStyle/>
          <a:p>
            <a:r>
              <a:rPr lang="en-US" dirty="0"/>
              <a:t>Structure of table</a:t>
            </a:r>
            <a:endParaRPr lang="en-IN" dirty="0"/>
          </a:p>
        </p:txBody>
      </p:sp>
      <p:pic>
        <p:nvPicPr>
          <p:cNvPr id="6" name="Content Placeholder 5">
            <a:extLst>
              <a:ext uri="{FF2B5EF4-FFF2-40B4-BE49-F238E27FC236}">
                <a16:creationId xmlns:a16="http://schemas.microsoft.com/office/drawing/2014/main" id="{DEC70CCA-7529-65BE-1494-0D524000356F}"/>
              </a:ext>
            </a:extLst>
          </p:cNvPr>
          <p:cNvPicPr>
            <a:picLocks noGrp="1" noChangeAspect="1"/>
          </p:cNvPicPr>
          <p:nvPr>
            <p:ph sz="half" idx="1"/>
          </p:nvPr>
        </p:nvPicPr>
        <p:blipFill>
          <a:blip r:embed="rId2"/>
          <a:stretch>
            <a:fillRect/>
          </a:stretch>
        </p:blipFill>
        <p:spPr>
          <a:xfrm>
            <a:off x="507941" y="2793027"/>
            <a:ext cx="5664259" cy="1413594"/>
          </a:xfrm>
        </p:spPr>
      </p:pic>
      <p:sp>
        <p:nvSpPr>
          <p:cNvPr id="4" name="Content Placeholder 3">
            <a:extLst>
              <a:ext uri="{FF2B5EF4-FFF2-40B4-BE49-F238E27FC236}">
                <a16:creationId xmlns:a16="http://schemas.microsoft.com/office/drawing/2014/main" id="{530862F6-D4A0-003A-91B9-13A6346B1CFC}"/>
              </a:ext>
            </a:extLst>
          </p:cNvPr>
          <p:cNvSpPr>
            <a:spLocks noGrp="1"/>
          </p:cNvSpPr>
          <p:nvPr>
            <p:ph sz="half" idx="2"/>
          </p:nvPr>
        </p:nvSpPr>
        <p:spPr/>
        <p:txBody>
          <a:bodyPr/>
          <a:lstStyle/>
          <a:p>
            <a:pPr marL="0" indent="0">
              <a:buNone/>
            </a:pPr>
            <a:r>
              <a:rPr lang="en-US" b="1" i="0" dirty="0">
                <a:solidFill>
                  <a:srgbClr val="ECECEC"/>
                </a:solidFill>
                <a:effectLst/>
                <a:latin typeface="Söhne"/>
              </a:rPr>
              <a:t>Casting table:</a:t>
            </a:r>
          </a:p>
          <a:p>
            <a:r>
              <a:rPr lang="en-US" b="0" i="0" dirty="0">
                <a:solidFill>
                  <a:srgbClr val="ECECEC"/>
                </a:solidFill>
                <a:effectLst/>
                <a:latin typeface="Söhne"/>
              </a:rPr>
              <a:t> Uncover the perfect cast for every movie. See who plays what role with character names, connecting you to the heart of each story.</a:t>
            </a:r>
            <a:endParaRPr lang="en-IN" dirty="0"/>
          </a:p>
        </p:txBody>
      </p:sp>
    </p:spTree>
    <p:extLst>
      <p:ext uri="{BB962C8B-B14F-4D97-AF65-F5344CB8AC3E}">
        <p14:creationId xmlns:p14="http://schemas.microsoft.com/office/powerpoint/2010/main" val="79564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05FA-4790-317B-F7F3-818D6C69FCA0}"/>
              </a:ext>
            </a:extLst>
          </p:cNvPr>
          <p:cNvSpPr>
            <a:spLocks noGrp="1"/>
          </p:cNvSpPr>
          <p:nvPr>
            <p:ph type="title"/>
          </p:nvPr>
        </p:nvSpPr>
        <p:spPr/>
        <p:txBody>
          <a:bodyPr/>
          <a:lstStyle/>
          <a:p>
            <a:r>
              <a:rPr lang="en-US" dirty="0"/>
              <a:t>Structure of table</a:t>
            </a:r>
            <a:endParaRPr lang="en-IN" dirty="0"/>
          </a:p>
        </p:txBody>
      </p:sp>
      <p:pic>
        <p:nvPicPr>
          <p:cNvPr id="6" name="Content Placeholder 5">
            <a:extLst>
              <a:ext uri="{FF2B5EF4-FFF2-40B4-BE49-F238E27FC236}">
                <a16:creationId xmlns:a16="http://schemas.microsoft.com/office/drawing/2014/main" id="{4C919900-30FC-C2F8-6F97-0CC7C6B29189}"/>
              </a:ext>
            </a:extLst>
          </p:cNvPr>
          <p:cNvPicPr>
            <a:picLocks noGrp="1" noChangeAspect="1"/>
          </p:cNvPicPr>
          <p:nvPr>
            <p:ph sz="half" idx="1"/>
          </p:nvPr>
        </p:nvPicPr>
        <p:blipFill>
          <a:blip r:embed="rId2"/>
          <a:stretch>
            <a:fillRect/>
          </a:stretch>
        </p:blipFill>
        <p:spPr>
          <a:xfrm>
            <a:off x="426009" y="2793978"/>
            <a:ext cx="5471872" cy="1270044"/>
          </a:xfrm>
        </p:spPr>
      </p:pic>
      <p:sp>
        <p:nvSpPr>
          <p:cNvPr id="4" name="Content Placeholder 3">
            <a:extLst>
              <a:ext uri="{FF2B5EF4-FFF2-40B4-BE49-F238E27FC236}">
                <a16:creationId xmlns:a16="http://schemas.microsoft.com/office/drawing/2014/main" id="{D763D930-AF00-D512-7E34-7C4ED9DF8BD5}"/>
              </a:ext>
            </a:extLst>
          </p:cNvPr>
          <p:cNvSpPr>
            <a:spLocks noGrp="1"/>
          </p:cNvSpPr>
          <p:nvPr>
            <p:ph sz="half" idx="2"/>
          </p:nvPr>
        </p:nvSpPr>
        <p:spPr/>
        <p:txBody>
          <a:bodyPr/>
          <a:lstStyle/>
          <a:p>
            <a:pPr marL="0" indent="0">
              <a:buNone/>
            </a:pPr>
            <a:r>
              <a:rPr lang="en-US" b="1" i="0" dirty="0">
                <a:solidFill>
                  <a:srgbClr val="ECECEC"/>
                </a:solidFill>
                <a:effectLst/>
                <a:latin typeface="Söhne"/>
              </a:rPr>
              <a:t>Review table:</a:t>
            </a:r>
          </a:p>
          <a:p>
            <a:r>
              <a:rPr lang="en-US" b="0" i="0" dirty="0">
                <a:solidFill>
                  <a:srgbClr val="ECECEC"/>
                </a:solidFill>
                <a:effectLst/>
                <a:latin typeface="Söhne"/>
              </a:rPr>
              <a:t>Share your thoughts on movies! This table collects user reviews and star ratings, giving you a user-friendly guide to the best films based on community feedback.</a:t>
            </a:r>
            <a:endParaRPr lang="en-IN" dirty="0"/>
          </a:p>
        </p:txBody>
      </p:sp>
    </p:spTree>
    <p:extLst>
      <p:ext uri="{BB962C8B-B14F-4D97-AF65-F5344CB8AC3E}">
        <p14:creationId xmlns:p14="http://schemas.microsoft.com/office/powerpoint/2010/main" val="391199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86C7-DBDB-EE53-9303-B57001D806BE}"/>
              </a:ext>
            </a:extLst>
          </p:cNvPr>
          <p:cNvSpPr>
            <a:spLocks noGrp="1"/>
          </p:cNvSpPr>
          <p:nvPr>
            <p:ph type="title"/>
          </p:nvPr>
        </p:nvSpPr>
        <p:spPr/>
        <p:txBody>
          <a:bodyPr/>
          <a:lstStyle/>
          <a:p>
            <a:r>
              <a:rPr lang="en-US" dirty="0"/>
              <a:t>Content of table</a:t>
            </a:r>
            <a:endParaRPr lang="en-IN" dirty="0"/>
          </a:p>
        </p:txBody>
      </p:sp>
      <p:sp>
        <p:nvSpPr>
          <p:cNvPr id="5" name="Text Placeholder 4">
            <a:extLst>
              <a:ext uri="{FF2B5EF4-FFF2-40B4-BE49-F238E27FC236}">
                <a16:creationId xmlns:a16="http://schemas.microsoft.com/office/drawing/2014/main" id="{5AA6976F-8214-7F32-2ABF-39043BF66E9E}"/>
              </a:ext>
            </a:extLst>
          </p:cNvPr>
          <p:cNvSpPr>
            <a:spLocks noGrp="1"/>
          </p:cNvSpPr>
          <p:nvPr>
            <p:ph type="body" idx="1"/>
          </p:nvPr>
        </p:nvSpPr>
        <p:spPr>
          <a:xfrm rot="5400000">
            <a:off x="1978429" y="3247822"/>
            <a:ext cx="2951952" cy="823912"/>
          </a:xfrm>
        </p:spPr>
        <p:txBody>
          <a:bodyPr/>
          <a:lstStyle/>
          <a:p>
            <a:endParaRPr lang="en-IN" dirty="0"/>
          </a:p>
        </p:txBody>
      </p:sp>
      <p:pic>
        <p:nvPicPr>
          <p:cNvPr id="10" name="Content Placeholder 9">
            <a:extLst>
              <a:ext uri="{FF2B5EF4-FFF2-40B4-BE49-F238E27FC236}">
                <a16:creationId xmlns:a16="http://schemas.microsoft.com/office/drawing/2014/main" id="{358F40AD-D9CB-4082-B9C6-6B70873023F4}"/>
              </a:ext>
            </a:extLst>
          </p:cNvPr>
          <p:cNvPicPr>
            <a:picLocks noGrp="1" noChangeAspect="1"/>
          </p:cNvPicPr>
          <p:nvPr>
            <p:ph sz="half" idx="2"/>
          </p:nvPr>
        </p:nvPicPr>
        <p:blipFill>
          <a:blip r:embed="rId2"/>
          <a:stretch>
            <a:fillRect/>
          </a:stretch>
        </p:blipFill>
        <p:spPr>
          <a:xfrm>
            <a:off x="914409" y="1311165"/>
            <a:ext cx="4600803" cy="4784835"/>
          </a:xfrm>
        </p:spPr>
      </p:pic>
      <p:sp>
        <p:nvSpPr>
          <p:cNvPr id="7" name="Text Placeholder 6">
            <a:extLst>
              <a:ext uri="{FF2B5EF4-FFF2-40B4-BE49-F238E27FC236}">
                <a16:creationId xmlns:a16="http://schemas.microsoft.com/office/drawing/2014/main" id="{4C5B72D2-2B36-CED9-C25B-FB590358B2BE}"/>
              </a:ext>
            </a:extLst>
          </p:cNvPr>
          <p:cNvSpPr>
            <a:spLocks noGrp="1"/>
          </p:cNvSpPr>
          <p:nvPr>
            <p:ph type="body" sz="quarter" idx="3"/>
          </p:nvPr>
        </p:nvSpPr>
        <p:spPr/>
        <p:txBody>
          <a:bodyPr/>
          <a:lstStyle/>
          <a:p>
            <a:r>
              <a:rPr lang="en-IN" dirty="0"/>
              <a:t>select * from artist;</a:t>
            </a:r>
          </a:p>
        </p:txBody>
      </p:sp>
      <p:pic>
        <p:nvPicPr>
          <p:cNvPr id="12" name="Content Placeholder 11">
            <a:extLst>
              <a:ext uri="{FF2B5EF4-FFF2-40B4-BE49-F238E27FC236}">
                <a16:creationId xmlns:a16="http://schemas.microsoft.com/office/drawing/2014/main" id="{DDB5A8E7-00EA-928E-719C-AA5AEEF1B29C}"/>
              </a:ext>
            </a:extLst>
          </p:cNvPr>
          <p:cNvPicPr>
            <a:picLocks noGrp="1" noChangeAspect="1"/>
          </p:cNvPicPr>
          <p:nvPr>
            <p:ph sz="quarter" idx="4"/>
          </p:nvPr>
        </p:nvPicPr>
        <p:blipFill>
          <a:blip r:embed="rId3"/>
          <a:stretch>
            <a:fillRect/>
          </a:stretch>
        </p:blipFill>
        <p:spPr>
          <a:xfrm>
            <a:off x="6400800" y="3857000"/>
            <a:ext cx="5156099" cy="2239000"/>
          </a:xfrm>
        </p:spPr>
      </p:pic>
    </p:spTree>
    <p:extLst>
      <p:ext uri="{BB962C8B-B14F-4D97-AF65-F5344CB8AC3E}">
        <p14:creationId xmlns:p14="http://schemas.microsoft.com/office/powerpoint/2010/main" val="36616724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2353</TotalTime>
  <Words>875</Words>
  <Application>Microsoft Office PowerPoint</Application>
  <PresentationFormat>Widescreen</PresentationFormat>
  <Paragraphs>83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Century Gothic</vt:lpstr>
      <vt:lpstr>Söhne</vt:lpstr>
      <vt:lpstr>Vapor Trail</vt:lpstr>
      <vt:lpstr>Role_revolve</vt:lpstr>
      <vt:lpstr>Abstract</vt:lpstr>
      <vt:lpstr>ER Diagram</vt:lpstr>
      <vt:lpstr>Structure of table</vt:lpstr>
      <vt:lpstr>Structure of table</vt:lpstr>
      <vt:lpstr>Structure of table</vt:lpstr>
      <vt:lpstr>Structure of table</vt:lpstr>
      <vt:lpstr>Structure of table</vt:lpstr>
      <vt:lpstr>Content of table</vt:lpstr>
      <vt:lpstr>Content of table</vt:lpstr>
      <vt:lpstr>Content of table</vt:lpstr>
      <vt:lpstr>Content of table</vt:lpstr>
      <vt:lpstr>Content of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Role_revolve</dc:title>
  <dc:creator>Karina</dc:creator>
  <cp:lastModifiedBy>Karina</cp:lastModifiedBy>
  <cp:revision>4</cp:revision>
  <dcterms:created xsi:type="dcterms:W3CDTF">2024-02-18T22:58:36Z</dcterms:created>
  <dcterms:modified xsi:type="dcterms:W3CDTF">2024-02-21T07:17:03Z</dcterms:modified>
</cp:coreProperties>
</file>