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Nunito ExtraBold"/>
      <p:bold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ExtraBol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ExtraBold-bold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930c54a0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e930c54a0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930c54a03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e930c54a03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4ec742ff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4ec742ff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930c54a03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930c54a03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930c54a03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930c54a03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930c54a03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e930c54a03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930c54a03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930c54a03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4ec742ff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74ec742ff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996163" y="343601"/>
            <a:ext cx="5361300" cy="12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>
                <a:latin typeface="Nunito ExtraBold"/>
                <a:ea typeface="Nunito ExtraBold"/>
                <a:cs typeface="Nunito ExtraBold"/>
                <a:sym typeface="Nunito ExtraBold"/>
              </a:rPr>
              <a:t>SQL INJECTION</a:t>
            </a:r>
            <a:endParaRPr sz="50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2048425" y="2197950"/>
            <a:ext cx="4478100" cy="16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800" y="1519225"/>
            <a:ext cx="3796650" cy="180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3"/>
          <p:cNvSpPr txBox="1"/>
          <p:nvPr/>
        </p:nvSpPr>
        <p:spPr>
          <a:xfrm>
            <a:off x="6365225" y="3578325"/>
            <a:ext cx="2121000" cy="12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By:</a:t>
            </a:r>
            <a:endParaRPr u="sng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Karina Paudel Roll no-13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Preeti Gurung Roll no-22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/>
        </p:nvSpPr>
        <p:spPr>
          <a:xfrm>
            <a:off x="224825" y="205750"/>
            <a:ext cx="8675100" cy="5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9" name="Google Shape;139;p14"/>
          <p:cNvSpPr txBox="1"/>
          <p:nvPr>
            <p:ph idx="4294967295" type="body"/>
          </p:nvPr>
        </p:nvSpPr>
        <p:spPr>
          <a:xfrm>
            <a:off x="299075" y="279625"/>
            <a:ext cx="4206300" cy="4518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19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➔"/>
            </a:pPr>
            <a:r>
              <a:rPr lang="en-GB" sz="21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SQL Injection is a type of cyber attack where malicious SQL code is injected into queries to manipulate databases </a:t>
            </a:r>
            <a:r>
              <a:rPr lang="en-GB" sz="21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and gain unauthorized access to sensitive information.</a:t>
            </a:r>
            <a:endParaRPr sz="2100">
              <a:solidFill>
                <a:srgbClr val="0000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➔"/>
            </a:pPr>
            <a:r>
              <a:rPr lang="en-GB" sz="21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Basically, it is one of the most common web hacking techniques that might destroy your database.</a:t>
            </a:r>
            <a:endParaRPr sz="2100">
              <a:solidFill>
                <a:srgbClr val="0000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4"/>
          <p:cNvSpPr txBox="1"/>
          <p:nvPr>
            <p:ph idx="4294967295" type="body"/>
          </p:nvPr>
        </p:nvSpPr>
        <p:spPr>
          <a:xfrm>
            <a:off x="4638675" y="279975"/>
            <a:ext cx="4206300" cy="4517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➔"/>
            </a:pPr>
            <a:r>
              <a:rPr lang="en-GB" sz="21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Attackers can extract sensitive information, modify database data, execute administration operations on the database (such as shutdown DBMS), recover the content of a given file present on the DBMS file system, etc.</a:t>
            </a:r>
            <a:endParaRPr sz="2100">
              <a:solidFill>
                <a:srgbClr val="0000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/>
        </p:nvSpPr>
        <p:spPr>
          <a:xfrm>
            <a:off x="182400" y="269375"/>
            <a:ext cx="8696100" cy="47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495300"/>
            <a:ext cx="7620000" cy="41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/>
        </p:nvSpPr>
        <p:spPr>
          <a:xfrm>
            <a:off x="203625" y="0"/>
            <a:ext cx="8735700" cy="50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GB" sz="2800">
                <a:latin typeface="Times New Roman"/>
                <a:ea typeface="Times New Roman"/>
                <a:cs typeface="Times New Roman"/>
                <a:sym typeface="Times New Roman"/>
              </a:rPr>
              <a:t>How SQL Injection Works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b="1" lang="en-GB" sz="1900">
                <a:latin typeface="Times New Roman"/>
                <a:ea typeface="Times New Roman"/>
                <a:cs typeface="Times New Roman"/>
                <a:sym typeface="Times New Roman"/>
              </a:rPr>
              <a:t>Vulnerable Application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An application that does not properly sanitize user input is vulnerable to SQL injection attacks.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b="1" lang="en-GB" sz="1900">
                <a:latin typeface="Times New Roman"/>
                <a:ea typeface="Times New Roman"/>
                <a:cs typeface="Times New Roman"/>
                <a:sym typeface="Times New Roman"/>
              </a:rPr>
              <a:t>Malicious Query Injection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The attacker inserts malicious SQL code into the application's query, tricking the database into executing the malicious code.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b="1" lang="en-GB" sz="1900">
                <a:latin typeface="Times New Roman"/>
                <a:ea typeface="Times New Roman"/>
                <a:cs typeface="Times New Roman"/>
                <a:sym typeface="Times New Roman"/>
              </a:rPr>
              <a:t>Data Extraction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The attacker can then extract sensitive data from the database, such as user credentials or financial information.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/>
        </p:nvSpPr>
        <p:spPr>
          <a:xfrm>
            <a:off x="182400" y="163325"/>
            <a:ext cx="87810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SQL Injection Types</a:t>
            </a:r>
            <a:endParaRPr b="1" sz="2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There are different types of SQL injection attacks:</a:t>
            </a:r>
            <a:endParaRPr sz="2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Times New Roman"/>
              <a:buChar char="❏"/>
            </a:pPr>
            <a:r>
              <a:rPr b="1" lang="en-GB" sz="2100">
                <a:latin typeface="Times New Roman"/>
                <a:ea typeface="Times New Roman"/>
                <a:cs typeface="Times New Roman"/>
                <a:sym typeface="Times New Roman"/>
              </a:rPr>
              <a:t>In-band SQL Injection</a:t>
            </a: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: Directly sends malicious SQL queries through the web app to extract or modify data. Attacker enters ' OR 1=1; –’ into a login form to bypass authentication, as ‘1=1’ is always true.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❏"/>
            </a:pPr>
            <a:r>
              <a:rPr b="1" lang="en-GB" sz="2100">
                <a:latin typeface="Times New Roman"/>
                <a:ea typeface="Times New Roman"/>
                <a:cs typeface="Times New Roman"/>
                <a:sym typeface="Times New Roman"/>
              </a:rPr>
              <a:t>Error-based SQL Injection</a:t>
            </a: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: Uses application error messages to extract confidential data or alter the database.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❏"/>
            </a:pPr>
            <a:r>
              <a:rPr b="1" lang="en-GB" sz="2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Out-of-band SQL Injection: </a:t>
            </a:r>
            <a:r>
              <a:rPr lang="en-GB" sz="2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Attackers use a separate communication channel to steal sensitive data from the database.</a:t>
            </a:r>
            <a:endParaRPr sz="2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/>
        </p:nvSpPr>
        <p:spPr>
          <a:xfrm>
            <a:off x="161200" y="216350"/>
            <a:ext cx="8728200" cy="5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100"/>
              <a:buFont typeface="Times New Roman"/>
              <a:buChar char="❏"/>
            </a:pPr>
            <a:r>
              <a:rPr b="1" lang="en-GB" sz="2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Blind SQL Injection: </a:t>
            </a: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Attackers send SQL queries and observe delays or responses to confirm successful injection..Example: Inputting </a:t>
            </a:r>
            <a:r>
              <a:rPr lang="en-GB" sz="21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‘AND SLEEP(5); --</a:t>
            </a: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 delays response by 5 seconds.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❏"/>
            </a:pPr>
            <a:r>
              <a:rPr b="1" lang="en-GB" sz="2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Inference-based SQL Injection: </a:t>
            </a:r>
            <a:r>
              <a:rPr lang="en-GB" sz="2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Attackers use queries that consistently return results regardless of input to access confidential data.</a:t>
            </a:r>
            <a:endParaRPr sz="2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/>
        </p:nvSpPr>
        <p:spPr>
          <a:xfrm>
            <a:off x="203625" y="216350"/>
            <a:ext cx="8738700" cy="49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b="1" lang="en-GB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SQL Injection Based on 1=1 is Always True</a:t>
            </a:r>
            <a:endParaRPr b="1"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lphaLcPeriod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User Input: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105 OR 1=1</a:t>
            </a:r>
            <a:endParaRPr sz="20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lphaLcPeriod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SQL Query:</a:t>
            </a:r>
            <a:b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20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* FROM Users WHERE UserId = 105 OR 1=1;</a:t>
            </a:r>
            <a:endParaRPr sz="20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lphaLcPeriod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Effect: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Returns all rows from the Users table because 1=1 is always true.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b="1" lang="en-GB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SQL Injection Based on ""="" is Always True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lphaLcPeriod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User Input: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Username: " </a:t>
            </a:r>
            <a:r>
              <a:rPr lang="en-GB" sz="20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</a:t>
            </a:r>
            <a:r>
              <a:rPr lang="en-GB" sz="20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"="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20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Password: " </a:t>
            </a:r>
            <a:r>
              <a:rPr lang="en-GB" sz="20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</a:t>
            </a:r>
            <a:r>
              <a:rPr lang="en-GB" sz="20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"="</a:t>
            </a:r>
            <a:endParaRPr sz="20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lphaLcPeriod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SQL Query:</a:t>
            </a:r>
            <a:b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20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* FROM Users WHERE Name ="" or ""="" AND Pass ="" or ""="";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lphaLcPeriod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Effect: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Logs in without a valid username/password because </a:t>
            </a:r>
            <a:r>
              <a:rPr lang="en-GB" sz="20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""=""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is always true, the condition bypasses the real username and password check.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/>
        </p:nvSpPr>
        <p:spPr>
          <a:xfrm>
            <a:off x="235425" y="226950"/>
            <a:ext cx="8600700" cy="48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2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b="1" lang="en-GB" sz="2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SQL Injection Based on Batched SQL Statements </a:t>
            </a:r>
            <a:endParaRPr b="1" sz="2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spcBef>
                <a:spcPts val="800"/>
              </a:spcBef>
              <a:spcAft>
                <a:spcPts val="0"/>
              </a:spcAft>
              <a:buSzPts val="2100"/>
              <a:buAutoNum type="alphaLcPeriod"/>
            </a:pPr>
            <a:r>
              <a:rPr b="1" lang="en-GB" sz="2100">
                <a:latin typeface="Times New Roman"/>
                <a:ea typeface="Times New Roman"/>
                <a:cs typeface="Times New Roman"/>
                <a:sym typeface="Times New Roman"/>
              </a:rPr>
              <a:t>User Input:</a:t>
            </a: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1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105; DROP TABLE Suppliers</a:t>
            </a:r>
            <a:endParaRPr sz="21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b="1" lang="en-GB" sz="2100">
                <a:latin typeface="Times New Roman"/>
                <a:ea typeface="Times New Roman"/>
                <a:cs typeface="Times New Roman"/>
                <a:sym typeface="Times New Roman"/>
              </a:rPr>
              <a:t>Query:</a:t>
            </a:r>
            <a:b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21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* FROM Users WHERE UserId = 105; DROP TABLE Suppliers;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b="1" lang="en-GB" sz="2100">
                <a:latin typeface="Times New Roman"/>
                <a:ea typeface="Times New Roman"/>
                <a:cs typeface="Times New Roman"/>
                <a:sym typeface="Times New Roman"/>
              </a:rPr>
              <a:t>Effect:</a:t>
            </a: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 Deletes the Suppliers table after selecting from Users.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lphaLcPeriod"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The attacker’s input tricks the system into running additional harmful commands.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/>
        </p:nvSpPr>
        <p:spPr>
          <a:xfrm>
            <a:off x="309675" y="0"/>
            <a:ext cx="8568900" cy="4850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GB" sz="2800">
                <a:latin typeface="Times New Roman"/>
                <a:ea typeface="Times New Roman"/>
                <a:cs typeface="Times New Roman"/>
                <a:sym typeface="Times New Roman"/>
              </a:rPr>
              <a:t>Preventing SQL Injection Attacks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4" name="Google Shape;184;p21"/>
          <p:cNvSpPr txBox="1"/>
          <p:nvPr>
            <p:ph idx="4294967295" type="body"/>
          </p:nvPr>
        </p:nvSpPr>
        <p:spPr>
          <a:xfrm>
            <a:off x="465650" y="551550"/>
            <a:ext cx="5030100" cy="4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Sanitization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Properly sanitize and validate all user input before using it in SQL queries.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Statements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parameterized queries and prepared statements to separate the SQL code from the user input.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Privilege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Grant the minimum necessary permissions to database users to limit the damage of a successful attack.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Application Firewalls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a web application firewall to detect and block SQL injection attempts.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875" y="1093812"/>
            <a:ext cx="3096700" cy="288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