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843" autoAdjust="0"/>
  </p:normalViewPr>
  <p:slideViewPr>
    <p:cSldViewPr>
      <p:cViewPr varScale="1">
        <p:scale>
          <a:sx n="54" d="100"/>
          <a:sy n="54" d="100"/>
        </p:scale>
        <p:origin x="18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95429-F5E1-4C2A-9EDF-1327E4F943DD}" type="datetimeFigureOut">
              <a:rPr lang="pt-BR" smtClean="0"/>
              <a:pPr/>
              <a:t>12/02/2020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A6E96-2337-4154-9A9F-BC7BC2CB031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786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idaevinho.com/vinhos-brancos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vidaevinho.com/taninos-do-vinho/" TargetMode="External"/><Relationship Id="rId4" Type="http://schemas.openxmlformats.org/officeDocument/2006/relationships/hyperlink" Target="https://vidaevinho.com/vinhos-roses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Ideias</a:t>
            </a:r>
            <a:r>
              <a:rPr lang="en-US" baseline="0" dirty="0"/>
              <a:t> do</a:t>
            </a:r>
            <a:r>
              <a:rPr lang="en-US" dirty="0"/>
              <a:t> que </a:t>
            </a:r>
            <a:r>
              <a:rPr lang="en-US" dirty="0" err="1"/>
              <a:t>falar</a:t>
            </a:r>
            <a:r>
              <a:rPr lang="en-US" dirty="0"/>
              <a:t>:</a:t>
            </a:r>
          </a:p>
          <a:p>
            <a:r>
              <a:rPr lang="en-US" dirty="0" err="1"/>
              <a:t>Contextuaizando</a:t>
            </a:r>
            <a:r>
              <a:rPr lang="en-US" baseline="0" dirty="0"/>
              <a:t> a </a:t>
            </a:r>
            <a:r>
              <a:rPr lang="en-US" baseline="0" dirty="0" err="1"/>
              <a:t>produção</a:t>
            </a:r>
            <a:r>
              <a:rPr lang="en-US" baseline="0" dirty="0"/>
              <a:t> do </a:t>
            </a:r>
            <a:r>
              <a:rPr lang="en-US" baseline="0" dirty="0" err="1"/>
              <a:t>vinho</a:t>
            </a:r>
            <a:r>
              <a:rPr lang="en-US" baseline="0" dirty="0"/>
              <a:t>:</a:t>
            </a:r>
          </a:p>
          <a:p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COLHEITA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Durante o processo de produção do vinho, o enólogo têm de tomar uma série de decisões importantes e uma delas é o 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momento certo de colher as uvas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colheita é realizada em diferentes épocas de acordo com a variedade de uva, o estágio de maturação – algumas variedades amadurecem mais cedo que outras – e 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condições climatológicas. 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evitar uma possível oxidação dos frutos, a colheita geralmente é realizada em horários com 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temperaturas mais amenas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DESENGACE E ESMAGAMENTO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 chegar na vinícola, as uvas são colocadas na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desengaçadeira-esmagadeira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máquina que remove os engaços dos grãos e de maneira sutil, rompe as cascas das uvas. O suco da uva escorre livremente, sem que as cascas e sementes sejam esmagadas.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a elaboração de </a:t>
            </a:r>
            <a:r>
              <a:rPr lang="pt-BR" sz="1200" b="1" u="none" strike="noStrike" kern="1200" dirty="0">
                <a:solidFill>
                  <a:srgbClr val="FFC000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vinhos brancos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 espumantes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este primeiro suco obtido através do esmagamento, chamado de </a:t>
            </a:r>
            <a:r>
              <a:rPr lang="pt-B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mosto-flor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é separado e utilizado preferencialmente para elaborar vinhos mais nobres, pois, é um suco mais rico em açúcares, menos ácido e menos tânico.</a:t>
            </a:r>
          </a:p>
          <a:p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PRENSAGEM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Após o esmagamento das uvas, o mosto é prensado para separar as cascas e sementes do suco. Esta prensagem inicial é apenas realizada na elaboração de 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vinhos brancos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Os </a:t>
            </a:r>
            <a:r>
              <a:rPr lang="pt-BR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vinhos </a:t>
            </a:r>
            <a:r>
              <a:rPr lang="pt-BR" sz="1200" b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rosés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 tintos 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pulam esta etapa, pois são fermentados juntamente com as cascas para ganharem cor.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suco das primeiras prensagens é considerado mais nobres, sendo então vinificado. Já o suco das últimas prensagens, geralmente é utilizado para produção das aguardentes conhecidas como </a:t>
            </a:r>
            <a:r>
              <a:rPr lang="pt-BR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Grappa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FERMENTAÇÃO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leveduras se alimentam do açúcar natural presente no suco das uvas e o transformam em álcool e dióxido de carbono. Uma das primeiras decisões do enólogo nesta etapa, é escolher fermentar o vinho em 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tanques de aço inox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 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barris de carvalho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tanques de aço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utilizados na maioria das vezes, tem poder de preservar o 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frescor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uvas, oferecendo ao vinho maiores sabores de frutas.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outro lado, a fermentação em madeira prepara o vinho para, ao final do processo, amadurecer em barris, tornando-os mais ‘macios’ ao paladar. Vinhos fermentados em carvalho geralmente são mais claros, menos frutados e ganham aromas e sabores amadeirados.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temperatura de fermentação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também é um fator importante para o sucesso da vinificação.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os 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vinhos brancos e </a:t>
            </a:r>
            <a:r>
              <a:rPr lang="pt-B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rosés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quanto mais 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 a temperatura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fermentação, melhor. 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 temperaturas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preservam seus aromas e sabores mais delicados.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outro lado, a fermentação de 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vinhos tintos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normalmente acontece 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 temperaturas mais altas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visando aumentar a cor e os </a:t>
            </a:r>
            <a:r>
              <a:rPr lang="pt-BR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taninos do vinho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5) TRASFEGA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Após o término da fermentação alcoólica, resíduos sólidos, matéria orgânica, bactérias e leveduras se depositam no fundo do tanque. De modo a evitar que sabores e aromas indesejáveis sejam passados ao vinho, este é transferido para um recipiente limpo.</a:t>
            </a:r>
          </a:p>
          <a:p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6) CLARIFICAÇÃO E ESTABILIZAÇÃO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Concluída a fermentação e trasfega, o vinho é submetido a alguns processos onde são removidos componentes que podem deixá-lo turvo.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 seguida, são feitas as seguintes estabilizações:</a:t>
            </a:r>
          </a:p>
          <a:p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Estabilização ao calor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evita que o vinho submetido à 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altas temperaturas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torne turvo.</a:t>
            </a:r>
          </a:p>
          <a:p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Estabilização ao frio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evita que cristais se formem em 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 temperaturas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Estabilização microbiológica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evita que novas fermentações aconteçam depois do vinho engarrafado.</a:t>
            </a:r>
          </a:p>
          <a:p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7) AMADURECIMENTO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processo de amadurecimento do vinho pode, basicamente, ser feito em tanques de aço ou barris de carvalho.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Tanques de aço limitam a exposição do vinho ao oxigênio, mantendo-os mais frescos.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Já os barris de carvalho possibilitam maior oxigenação, o que ajuda na redução de taninos e acidez, além de conferir ao vinho novos aromas e sabores – geralmente de especiarias, baunilha, coco, nozes, entre outros.</a:t>
            </a:r>
          </a:p>
          <a:p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8) ENGARRAFAMENTO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vinhos são então engarrafados e deixados em repouso na vinícola, até estarem prontos para comercialização. Este repouso é benéfico para todos os vinhos, para que eles se estabilizem e se recuperem de uma possível ‘doença da garrafa’ – causada por agitação e exposição da bebida ao oxigênio durante o engarrafamento. Os vinhos podem repousar nas vinícolas por dias, semanas ou meses, porém, alguns podem permanecer em garrafa por muitos anos.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A6E96-2337-4154-9A9F-BC7BC2CB031E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399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Não consegui mudar a</a:t>
            </a:r>
            <a:r>
              <a:rPr lang="pt-BR" baseline="0" dirty="0"/>
              <a:t> cor dos marcadores.</a:t>
            </a:r>
          </a:p>
          <a:p>
            <a:r>
              <a:rPr lang="pt-BR" baseline="0" dirty="0"/>
              <a:t>Cada recipiente de aço inoxidável custa em torno de 5 mil reais.  (fonte – Embrapa)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A6E96-2337-4154-9A9F-BC7BC2CB031E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pt-BR" dirty="0"/>
              <a:t>Ideias</a:t>
            </a:r>
            <a:r>
              <a:rPr lang="pt-BR" baseline="0" dirty="0"/>
              <a:t> do que falar: </a:t>
            </a:r>
            <a:br>
              <a:rPr lang="pt-BR" baseline="0" dirty="0"/>
            </a:br>
            <a:r>
              <a:rPr lang="pt-BR" dirty="0"/>
              <a:t>Cuidado intenso com todo o processo, desde o plantio das uvas até a produção da bebida. Prolongamento do uso das terras de cultivo, práticas de agricultura orgânica, como opções de combate naturais a pragas e a utilização mínima de aditivos e conservantes no processamento das uvas são alguns desses cuidados. Ou seja, quanto mais natural e artesanal, e menos mecanizado e industrializado, for o processo de produção, mais sustentável o vinho será;</a:t>
            </a:r>
          </a:p>
          <a:p>
            <a:pPr fontAlgn="base"/>
            <a:r>
              <a:rPr lang="pt-BR" dirty="0"/>
              <a:t>A proteção ambiental significa não apenas cuidar da terra, das vinhas e das castas a serem utilizadas. Para produzir um vinho sustentável a vinícola deve também atentar para outros requisitos. O uso inteligente da tecnologia para reduzir o consumo de água, energia e combustível durante todo o processo, bem como a utilização de garrafas mais leves, além de materiais recicláveis e reciclados para a embalagem dos vinhos, é somente parte de alguns desses requisitos;</a:t>
            </a:r>
          </a:p>
          <a:p>
            <a:pPr fontAlgn="base"/>
            <a:r>
              <a:rPr lang="pt-BR" dirty="0"/>
              <a:t>O respeito pelo trabalho da comunidade de vinicultores local e sua tradicional relação com a terra é também outro fator que torna o vinho sustentável. O bem estar social e econômico dos profissionais que trabalham na criação dos vinhos, no cultivo das videiras, na colheita e processamento das uvas, completa o ciclo de importância de sustentabilidade na produção vinícola.</a:t>
            </a:r>
          </a:p>
          <a:p>
            <a:r>
              <a:rPr lang="pt-BR" b="1"/>
              <a:t> Acredito que nesse tópico temos que falar dos possíveis problemas que o</a:t>
            </a:r>
            <a:r>
              <a:rPr lang="pt-BR" b="1" baseline="0"/>
              <a:t> não acompanhamento da temperatura e da umidade podem causar. </a:t>
            </a:r>
            <a:r>
              <a:rPr lang="pt-BR" b="1" baseline="0" dirty="0"/>
              <a:t>Que malefícios ele</a:t>
            </a:r>
            <a:r>
              <a:rPr lang="pt-BR" b="1" dirty="0"/>
              <a:t> poderá</a:t>
            </a:r>
            <a:r>
              <a:rPr lang="pt-BR" b="1" baseline="0" dirty="0"/>
              <a:t> trazer para o mio ambiente.</a:t>
            </a:r>
          </a:p>
          <a:p>
            <a:r>
              <a:rPr lang="pt-BR" b="1" baseline="0" dirty="0"/>
              <a:t>Infelizmente não encontrei nenhum fator que pode afetar a sustentabilidade quando não é feito o controle de umidade e temperatura dos vinhos.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A6E96-2337-4154-9A9F-BC7BC2CB031E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418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vinho é a sexta bebida mais consumida do mundo, a segunda dentre as alcoólicas (perdendo apenas para a cerveja). Portanto, a demanda por qualidade na bebida é altíssima. A degustação de vinho tornou-se uma arte e um mercado. Existe turismo específico, como vinícolas no Chile e na Itália, por exemplo. Algumas cidades dependem de sua produção de vinhos para sobreviver.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A6E96-2337-4154-9A9F-BC7BC2CB031E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59F8938-83DC-4C73-9B90-606810B85B38}" type="datetimeFigureOut">
              <a:rPr lang="pt-BR" smtClean="0"/>
              <a:pPr/>
              <a:t>12/02/2020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98126EB-8114-423D-B851-A246646FD9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8938-83DC-4C73-9B90-606810B85B38}" type="datetimeFigureOut">
              <a:rPr lang="pt-BR" smtClean="0"/>
              <a:pPr/>
              <a:t>12/02/2020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26EB-8114-423D-B851-A246646FD9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8938-83DC-4C73-9B90-606810B85B38}" type="datetimeFigureOut">
              <a:rPr lang="pt-BR" smtClean="0"/>
              <a:pPr/>
              <a:t>12/02/2020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26EB-8114-423D-B851-A246646FD9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8938-83DC-4C73-9B90-606810B85B38}" type="datetimeFigureOut">
              <a:rPr lang="pt-BR" smtClean="0"/>
              <a:pPr/>
              <a:t>12/02/2020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26EB-8114-423D-B851-A246646FD9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8938-83DC-4C73-9B90-606810B85B38}" type="datetimeFigureOut">
              <a:rPr lang="pt-BR" smtClean="0"/>
              <a:pPr/>
              <a:t>12/02/2020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26EB-8114-423D-B851-A246646FD9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8938-83DC-4C73-9B90-606810B85B38}" type="datetimeFigureOut">
              <a:rPr lang="pt-BR" smtClean="0"/>
              <a:pPr/>
              <a:t>12/02/2020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26EB-8114-423D-B851-A246646FD9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59F8938-83DC-4C73-9B90-606810B85B38}" type="datetimeFigureOut">
              <a:rPr lang="pt-BR" smtClean="0"/>
              <a:pPr/>
              <a:t>12/02/2020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98126EB-8114-423D-B851-A246646FD9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59F8938-83DC-4C73-9B90-606810B85B38}" type="datetimeFigureOut">
              <a:rPr lang="pt-BR" smtClean="0"/>
              <a:pPr/>
              <a:t>12/02/2020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98126EB-8114-423D-B851-A246646FD9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8938-83DC-4C73-9B90-606810B85B38}" type="datetimeFigureOut">
              <a:rPr lang="pt-BR" smtClean="0"/>
              <a:pPr/>
              <a:t>12/02/2020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26EB-8114-423D-B851-A246646FD9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8938-83DC-4C73-9B90-606810B85B38}" type="datetimeFigureOut">
              <a:rPr lang="pt-BR" smtClean="0"/>
              <a:pPr/>
              <a:t>12/02/2020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26EB-8114-423D-B851-A246646FD9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8938-83DC-4C73-9B90-606810B85B38}" type="datetimeFigureOut">
              <a:rPr lang="pt-BR" smtClean="0"/>
              <a:pPr/>
              <a:t>12/02/2020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26EB-8114-423D-B851-A246646FD9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59F8938-83DC-4C73-9B90-606810B85B38}" type="datetimeFigureOut">
              <a:rPr lang="pt-BR" smtClean="0"/>
              <a:pPr/>
              <a:t>12/02/2020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98126EB-8114-423D-B851-A246646FD9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hermomatic.com.br/aplicacoes-desumidificadores-para-comercio/desumidificador-para-adega-garantia-de-qualidade-e-sabor.html" TargetMode="External"/><Relationship Id="rId4" Type="http://schemas.openxmlformats.org/officeDocument/2006/relationships/hyperlink" Target="https://vidaevinho.com/processo-de-producao-do-vinho-2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ubedosvinhos.com.br/sustentabilidade-na-producao-de-vinho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rmomatic.com.br/aplicacoes-desumidificadores-para-comercio/desumidificador-para-adega-garantia-de-qualidade-e-sabor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dirty="0"/>
              <a:t>Como o controle de umidade e temperatura afeta a produção de vinhos.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type="subTitle" idx="1"/>
          </p:nvPr>
        </p:nvSpPr>
        <p:spPr>
          <a:xfrm>
            <a:off x="539552" y="4725144"/>
            <a:ext cx="4752528" cy="1872208"/>
          </a:xfrm>
        </p:spPr>
        <p:txBody>
          <a:bodyPr>
            <a:normAutofit fontScale="85000" lnSpcReduction="20000"/>
          </a:bodyPr>
          <a:lstStyle/>
          <a:p>
            <a:r>
              <a:rPr lang="pt-BR" sz="3000" dirty="0"/>
              <a:t>Kaique F. Lucena</a:t>
            </a:r>
          </a:p>
          <a:p>
            <a:r>
              <a:rPr lang="pt-BR" sz="3000" dirty="0"/>
              <a:t>Karina L. Wakassuqui</a:t>
            </a:r>
          </a:p>
          <a:p>
            <a:r>
              <a:rPr lang="pt-BR" sz="3000" dirty="0"/>
              <a:t>Natã Lino</a:t>
            </a:r>
          </a:p>
          <a:p>
            <a:r>
              <a:rPr lang="pt-BR" sz="3000" dirty="0"/>
              <a:t>Paula C. Macedo</a:t>
            </a:r>
          </a:p>
          <a:p>
            <a:r>
              <a:rPr lang="pt-BR" sz="3000" dirty="0" err="1"/>
              <a:t>Raphael</a:t>
            </a:r>
            <a:r>
              <a:rPr lang="pt-BR" sz="3000" dirty="0"/>
              <a:t>  de O. Moitinho</a:t>
            </a:r>
          </a:p>
        </p:txBody>
      </p:sp>
    </p:spTree>
    <p:extLst>
      <p:ext uri="{BB962C8B-B14F-4D97-AF65-F5344CB8AC3E}">
        <p14:creationId xmlns:p14="http://schemas.microsoft.com/office/powerpoint/2010/main" val="95847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951" y="2996952"/>
            <a:ext cx="2413545" cy="343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 É O PROBLEMA?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 ambiente influência a qualidade do vinho desde a fase do cultivo da uva até o armazenamento da bebida já pronta em adegas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endParaRPr lang="en-US" sz="2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r>
              <a:rPr lang="en-US" sz="20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Em</a:t>
            </a: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geral</a:t>
            </a: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a </a:t>
            </a:r>
            <a:r>
              <a:rPr lang="en-US" sz="20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produção</a:t>
            </a: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de </a:t>
            </a:r>
            <a:r>
              <a:rPr lang="en-US" sz="20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vinho</a:t>
            </a: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passa</a:t>
            </a: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por</a:t>
            </a: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8 </a:t>
            </a:r>
            <a:r>
              <a:rPr lang="en-US" sz="2000" b="1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etapas</a:t>
            </a: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Colheita</a:t>
            </a: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; </a:t>
            </a:r>
            <a:r>
              <a:rPr lang="en-US" sz="20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desengace</a:t>
            </a: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</a:t>
            </a:r>
          </a:p>
          <a:p>
            <a:pPr marL="109728" indent="0">
              <a:buNone/>
            </a:pP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e </a:t>
            </a:r>
            <a:r>
              <a:rPr lang="en-US" sz="20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esmagamento</a:t>
            </a: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prensagem</a:t>
            </a: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fermentação</a:t>
            </a: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transfega</a:t>
            </a: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</a:t>
            </a:r>
          </a:p>
          <a:p>
            <a:pPr marL="109728" indent="0">
              <a:buNone/>
            </a:pP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</a:t>
            </a:r>
            <a:r>
              <a:rPr lang="en-US" sz="20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clarificação</a:t>
            </a: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e </a:t>
            </a:r>
            <a:r>
              <a:rPr lang="en-US" sz="20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estabilização</a:t>
            </a: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amadurecimento</a:t>
            </a:r>
            <a:endParaRPr lang="en-US" sz="20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e </a:t>
            </a:r>
            <a:r>
              <a:rPr lang="en-US" sz="20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engarrafamento</a:t>
            </a: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b="1" dirty="0"/>
          </a:p>
          <a:p>
            <a:pPr marL="109728" indent="0">
              <a:buNone/>
            </a:pPr>
            <a:endParaRPr lang="en-US" b="1" dirty="0"/>
          </a:p>
          <a:p>
            <a:endParaRPr lang="pt-BR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3528" y="6167045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hlinkClick r:id="rId4"/>
              </a:rPr>
              <a:t>Fonte: https://vidaevinho.com/processo-de-producao-do-vinho-2/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hlinkClick r:id="rId5"/>
              </a:rPr>
              <a:t>https://www.thermomatic.com.br/aplicacoes-desumidificadores-para-comercio/desumidificador-para-adega-garantia-de-qualidade-e-sabor.html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91126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QUEM SOFRE COM ESSE PROBLEMA?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136815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Enólogos  (</a:t>
            </a:r>
            <a:r>
              <a:rPr lang="en-US" sz="24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responsáveis</a:t>
            </a:r>
            <a:r>
              <a:rPr lang="en-US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pela </a:t>
            </a:r>
            <a:r>
              <a:rPr lang="en-US" sz="24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produção</a:t>
            </a:r>
            <a:r>
              <a:rPr lang="en-US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de </a:t>
            </a:r>
            <a:r>
              <a:rPr lang="en-US" sz="24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vinho</a:t>
            </a:r>
            <a:r>
              <a:rPr lang="en-US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);</a:t>
            </a:r>
          </a:p>
          <a:p>
            <a:endParaRPr lang="en-US" sz="14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r>
              <a:rPr lang="en-US" sz="24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Enófilos</a:t>
            </a:r>
            <a:r>
              <a:rPr lang="en-US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(</a:t>
            </a:r>
            <a:r>
              <a:rPr lang="en-US" sz="24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amantes</a:t>
            </a:r>
            <a:r>
              <a:rPr lang="en-US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de </a:t>
            </a:r>
            <a:r>
              <a:rPr lang="en-US" sz="24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vinho</a:t>
            </a:r>
            <a:r>
              <a:rPr lang="en-US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).</a:t>
            </a:r>
            <a:endParaRPr lang="pt-BR" sz="24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3874368"/>
            <a:ext cx="8229600" cy="1066800"/>
          </a:xfrm>
          <a:prstGeom prst="rect">
            <a:avLst/>
          </a:prstGeom>
        </p:spPr>
        <p:txBody>
          <a:bodyPr vert="horz" anchor="ctr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ESTE PROBLEMA TENDE A AUMENTAR OU DIMINUIR?</a:t>
            </a: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19944" y="5040560"/>
            <a:ext cx="8229600" cy="1412776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 </a:t>
            </a:r>
            <a:r>
              <a:rPr lang="en-US" sz="24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manter</a:t>
            </a:r>
            <a:r>
              <a:rPr lang="en-US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ou</a:t>
            </a:r>
            <a:r>
              <a:rPr lang="en-US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aumentar</a:t>
            </a:r>
            <a:endParaRPr lang="en-US" sz="24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14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Para </a:t>
            </a:r>
            <a:r>
              <a:rPr lang="en-US" sz="24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pequenas</a:t>
            </a:r>
            <a:r>
              <a:rPr lang="en-US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empresas</a:t>
            </a:r>
            <a:r>
              <a:rPr lang="en-US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o </a:t>
            </a:r>
            <a:r>
              <a:rPr lang="en-US" sz="24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custo</a:t>
            </a:r>
            <a:r>
              <a:rPr lang="en-US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é </a:t>
            </a:r>
            <a:r>
              <a:rPr lang="en-US" sz="24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consideravelmente</a:t>
            </a:r>
            <a:r>
              <a:rPr lang="en-US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grande</a:t>
            </a:r>
            <a:r>
              <a:rPr lang="en-US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96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QUANTO CUSTA ESSE PROBLEMA?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645024"/>
            <a:ext cx="2772687" cy="1543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467544" y="2132856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04056" y="6423719"/>
            <a:ext cx="81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Fonte: https</a:t>
            </a:r>
            <a:r>
              <a:rPr lang="pt-BR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://</a:t>
            </a:r>
            <a:r>
              <a:rPr lang="pt-BR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www.uol.com.br/comidasebebidas/noticias/redacao/2018/10/15/vinho-mais-caro-do-mundo-foi-leiloado-por-r-2-milhoes-e-e-frances.htm</a:t>
            </a:r>
            <a:endParaRPr lang="pt-BR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395536" y="2060848"/>
            <a:ext cx="8229600" cy="432511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Quando se trata deste tema não se pode mensurar o impacto financeiro que o fato de não controlar a temperatura e a umidade pode causar, levando em consideração que a qualidade e os valores dos vinhos se relacionam com diversos outros fatores: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Região;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Cultivo;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 Clima; 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 Solo.</a:t>
            </a:r>
          </a:p>
          <a:p>
            <a:pPr lvl="1"/>
            <a:endParaRPr lang="en-US" sz="2000" b="1" dirty="0" smtClean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Curiosidade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:  A garrafa de vinho mais cara da historia foi leiloada por US$ 558 mil (cerca de 2,4 milhões de reais) out/2018</a:t>
            </a:r>
            <a:r>
              <a:rPr lang="pt-B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b="1" dirty="0" smtClean="0"/>
          </a:p>
          <a:p>
            <a:pPr marL="109728" indent="0">
              <a:buFont typeface="Georgia"/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98602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SUSTENTABILIDADE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28224"/>
            <a:ext cx="8229600" cy="4181096"/>
          </a:xfrm>
        </p:spPr>
        <p:txBody>
          <a:bodyPr>
            <a:noAutofit/>
          </a:bodyPr>
          <a:lstStyle/>
          <a:p>
            <a:pPr fontAlgn="base"/>
            <a:r>
              <a:rPr lang="pt-B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Cuidado </a:t>
            </a:r>
            <a:r>
              <a:rPr lang="pt-BR" sz="2200" dirty="0">
                <a:latin typeface="Calibri" panose="020F0502020204030204" pitchFamily="34" charset="0"/>
                <a:cs typeface="Calibri" panose="020F0502020204030204" pitchFamily="34" charset="0"/>
              </a:rPr>
              <a:t>intenso com todo o processo, desde o plantio das uvas até a produção da bebida. </a:t>
            </a:r>
            <a:r>
              <a:rPr lang="pt-B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Ex</a:t>
            </a:r>
            <a:r>
              <a:rPr lang="pt-BR" sz="2200" dirty="0">
                <a:latin typeface="Calibri" panose="020F0502020204030204" pitchFamily="34" charset="0"/>
                <a:cs typeface="Calibri" panose="020F0502020204030204" pitchFamily="34" charset="0"/>
              </a:rPr>
              <a:t>: práticas de agricultura orgânica </a:t>
            </a:r>
            <a:r>
              <a:rPr lang="pt-BR" sz="22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pt-BR" sz="2200" dirty="0">
                <a:latin typeface="Calibri" panose="020F0502020204030204" pitchFamily="34" charset="0"/>
                <a:cs typeface="Calibri" panose="020F0502020204030204" pitchFamily="34" charset="0"/>
              </a:rPr>
              <a:t>combate naturais a pragas e a utilização mínima de aditivos e conservantes no processamento das uvas</a:t>
            </a:r>
            <a:r>
              <a:rPr lang="pt-B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fontAlgn="base"/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pt-BR" sz="2200" dirty="0">
                <a:latin typeface="Calibri" panose="020F0502020204030204" pitchFamily="34" charset="0"/>
                <a:cs typeface="Calibri" panose="020F0502020204030204" pitchFamily="34" charset="0"/>
              </a:rPr>
              <a:t>Vinho sustentável </a:t>
            </a:r>
            <a:r>
              <a:rPr lang="pt-BR" sz="22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pt-BR" sz="2200" dirty="0">
                <a:latin typeface="Calibri" panose="020F0502020204030204" pitchFamily="34" charset="0"/>
                <a:cs typeface="Calibri" panose="020F0502020204030204" pitchFamily="34" charset="0"/>
              </a:rPr>
              <a:t> O uso inteligente da tecnologia para reduzir o consumo de água, energia e combustível durante todo o processo</a:t>
            </a:r>
            <a:r>
              <a:rPr lang="pt-B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fontAlgn="base"/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pt-BR" sz="2200" dirty="0">
                <a:latin typeface="Calibri" panose="020F0502020204030204" pitchFamily="34" charset="0"/>
                <a:cs typeface="Calibri" panose="020F0502020204030204" pitchFamily="34" charset="0"/>
              </a:rPr>
              <a:t>O bem estar social e econômico dos profissionais que trabalham na criação dos vinhos, no cultivo das videiras, na colheita e processamento das uvas, completa o ciclo de importância de sustentabilidade na produção vinícola.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83568" y="6608385"/>
            <a:ext cx="6408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hlinkClick r:id="rId3"/>
              </a:rPr>
              <a:t>Fonte: https://www.clubedosvinhos.com.br/sustentabilidade-na-producao-de-vinhos/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12283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HÁ DEMANDA?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9504" y="2348880"/>
            <a:ext cx="8229600" cy="38164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Vinho: 6ª bebida mais consumida do mundo </a:t>
            </a:r>
            <a:endParaRPr lang="pt-B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Dentre as alcoólicas, é a segunda (1ª: cerveja</a:t>
            </a:r>
            <a:r>
              <a:rPr lang="pt-B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pt-BR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Enófilos prezam pela qualidade do </a:t>
            </a:r>
            <a:r>
              <a:rPr lang="pt-B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produto</a:t>
            </a:r>
          </a:p>
          <a:p>
            <a:pPr>
              <a:lnSpc>
                <a:spcPct val="150000"/>
              </a:lnSpc>
            </a:pP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Preço pode chegar até 500 mil dólares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9552" y="4005064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48072" y="6423719"/>
            <a:ext cx="8316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hlinkClick r:id="rId3"/>
              </a:rPr>
              <a:t>Fonte: https://www.thermomatic.com.br/aplicacoes-desumidificadores-para-comercio/desumidificador-para-adega-garantia-de-qualidade-e-sabor.html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63008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FBDD8-8093-47BE-AF7D-79272214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HÁ SOLUÇÕES?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46CEFD-9765-474B-A760-8F7E6C293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Para a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fermentação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barris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carvalho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aço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inoxidável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Para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adegas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Termomatic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desumidificador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adega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5" name="Picture 2" descr=" ">
            <a:extLst>
              <a:ext uri="{FF2B5EF4-FFF2-40B4-BE49-F238E27FC236}">
                <a16:creationId xmlns:a16="http://schemas.microsoft.com/office/drawing/2014/main" id="{07C71E90-4632-44F7-8C8A-659E0669A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93" y="3789040"/>
            <a:ext cx="3299859" cy="247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m para toneis aço vinho">
            <a:extLst>
              <a:ext uri="{FF2B5EF4-FFF2-40B4-BE49-F238E27FC236}">
                <a16:creationId xmlns:a16="http://schemas.microsoft.com/office/drawing/2014/main" id="{1CF996CB-9EF0-49EA-8409-3276344DB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789040"/>
            <a:ext cx="3712341" cy="247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07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HÁ TECNOLOGIA?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Sensores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que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controlam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temperatura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e a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umidade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adegas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Desumidificadores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4136" y="3789040"/>
            <a:ext cx="2971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Desumidificador New Plus 1000">
            <a:extLst>
              <a:ext uri="{FF2B5EF4-FFF2-40B4-BE49-F238E27FC236}">
                <a16:creationId xmlns:a16="http://schemas.microsoft.com/office/drawing/2014/main" id="{F8B1561F-F135-41FA-8213-7F035D379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005064"/>
            <a:ext cx="14097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4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271</TotalTime>
  <Words>496</Words>
  <Application>Microsoft Office PowerPoint</Application>
  <PresentationFormat>Apresentação na tela (4:3)</PresentationFormat>
  <Paragraphs>100</Paragraphs>
  <Slides>8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Arial</vt:lpstr>
      <vt:lpstr>Calibri</vt:lpstr>
      <vt:lpstr>Georgia</vt:lpstr>
      <vt:lpstr>Trebuchet MS</vt:lpstr>
      <vt:lpstr>Verdana</vt:lpstr>
      <vt:lpstr>Wingdings</vt:lpstr>
      <vt:lpstr>Wingdings 2</vt:lpstr>
      <vt:lpstr>Urbano</vt:lpstr>
      <vt:lpstr>Como o controle de umidade e temperatura afeta a produção de vinhos.</vt:lpstr>
      <vt:lpstr>QUAL É O PROBLEMA?</vt:lpstr>
      <vt:lpstr>QUEM SOFRE COM ESSE PROBLEMA?</vt:lpstr>
      <vt:lpstr>QUANTO CUSTA ESSE PROBLEMA?</vt:lpstr>
      <vt:lpstr>SUSTENTABILIDADE</vt:lpstr>
      <vt:lpstr>HÁ DEMANDA? </vt:lpstr>
      <vt:lpstr>HÁ SOLUÇÕES? </vt:lpstr>
      <vt:lpstr>HÁ TECNOLOGIA?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o controle de umidade e temperatura de afeta a produção de vinhos</dc:title>
  <dc:creator>Karina Lie Wakassuqui</dc:creator>
  <cp:lastModifiedBy>Aluno</cp:lastModifiedBy>
  <cp:revision>25</cp:revision>
  <dcterms:created xsi:type="dcterms:W3CDTF">2020-02-10T19:25:38Z</dcterms:created>
  <dcterms:modified xsi:type="dcterms:W3CDTF">2020-02-12T19:45:13Z</dcterms:modified>
</cp:coreProperties>
</file>