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5"/>
  </p:notesMasterIdLst>
  <p:sldIdLst>
    <p:sldId id="256" r:id="rId2"/>
    <p:sldId id="257" r:id="rId3"/>
    <p:sldId id="264" r:id="rId4"/>
    <p:sldId id="266" r:id="rId5"/>
    <p:sldId id="268" r:id="rId6"/>
    <p:sldId id="267" r:id="rId7"/>
    <p:sldId id="265" r:id="rId8"/>
    <p:sldId id="271" r:id="rId9"/>
    <p:sldId id="269" r:id="rId10"/>
    <p:sldId id="261" r:id="rId11"/>
    <p:sldId id="262" r:id="rId12"/>
    <p:sldId id="259" r:id="rId13"/>
    <p:sldId id="27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1429" autoAdjust="0"/>
  </p:normalViewPr>
  <p:slideViewPr>
    <p:cSldViewPr snapToGrid="0">
      <p:cViewPr>
        <p:scale>
          <a:sx n="50" d="100"/>
          <a:sy n="50" d="100"/>
        </p:scale>
        <p:origin x="15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25A88-FBB5-4F9B-B996-F89AEC339FDB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69D50-DD49-434B-B32F-0FAC799A8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38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69D50-DD49-434B-B32F-0FAC799A8CF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473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falar</a:t>
            </a:r>
            <a:r>
              <a:rPr lang="en-US" dirty="0"/>
              <a:t>: </a:t>
            </a:r>
          </a:p>
          <a:p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somos</a:t>
            </a:r>
            <a:r>
              <a:rPr lang="en-US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WineTec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uma empresa de tecnologia que desenvolveu um sistema simples e inteligente para gerar os dados de temperatura e umidade dos estabelecimentos de vinhos. Esses dados são captados por sensores e disponibilizados ao proprietário, que por sua vez conseguiria traçar a melhor estratégia, pois estaria em posse das variáveis necessárias. Iremos explicar melhor no decorrer da explicação.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69D50-DD49-434B-B32F-0FAC799A8CF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44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69D50-DD49-434B-B32F-0FAC799A8CF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80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falar</a:t>
            </a:r>
            <a:r>
              <a:rPr lang="en-US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No ano de 2019, o mercado de vinhos brasileiros obteve um superávit de 3,4% em relação ao ano de 2018, que por sua vez obteve um crescimento de 13% em relação a 2017 (ambos os dados são retirados do </a:t>
            </a:r>
            <a:r>
              <a:rPr lang="pt-BR" dirty="0" err="1"/>
              <a:t>Ibravin</a:t>
            </a:r>
            <a:r>
              <a:rPr lang="pt-BR" dirty="0"/>
              <a:t> Instituto brasileiro do vinho), portanto apresenta de forma consolidada um crescimento linear, mesmo com as altas taxas impostas no último ano sobre os vinhos europeus importados para o Brasil que já chega a 25%. De acordo com o </a:t>
            </a:r>
            <a:r>
              <a:rPr lang="pt-BR" dirty="0" err="1"/>
              <a:t>Wine</a:t>
            </a:r>
            <a:r>
              <a:rPr lang="pt-BR" dirty="0"/>
              <a:t> </a:t>
            </a:r>
            <a:r>
              <a:rPr lang="pt-BR" dirty="0" err="1"/>
              <a:t>Intelligence</a:t>
            </a:r>
            <a:r>
              <a:rPr lang="pt-BR" dirty="0"/>
              <a:t>, o consumo de vinho em 2019 alcançou 32 </a:t>
            </a:r>
            <a:r>
              <a:rPr lang="pt-BR" dirty="0" err="1"/>
              <a:t>millhões</a:t>
            </a:r>
            <a:r>
              <a:rPr lang="pt-BR" dirty="0"/>
              <a:t> de pessoas, isso representa aproximadamente 15% de toda a população brasileira.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69D50-DD49-434B-B32F-0FAC799A8CF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900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que falar: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Além disso, produção de vinhos envolve diversos processos, desde a seleção de espécies de uvas a serem plantadas, preparo do solo, técnicas de plantio e colheita, fermentação, até a maturação do vinho.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 etapa é influenciada por muitas variáveis.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Cerca de 90% dos vinhos produzidos no mundo são considerados jovens, ou seja, são vinhos que passaram pelo processo de fabricação e fermentação e em seguida foram colocados para comercialização. São bebidas de consumo rápido, para serem abertos no mesmo ano da fabricação, ou no máximo alguns anos depois. Os outros 10% são vinhos de guarda. Os vinhos jovens sofrem processos de maturação e armazenamento mais rápidos e são produzidos em grandes quantidades. Isso exige um excelente controle das características de produção, armazenamento e distribuição. 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outro lado, os vinhos de guarda sofrem processos mais complexos de maturação que podem durar mais de 3 anos, como a maturação em barris de carvalho, por exemplo. O fato de o processo produtivo ser longo e dispendioso requer melhor controle das condições de armazenamento e processos de maturação a fim de minimizar perdas durante essa fase e garantir um vinho de melhor qualidade.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 diagrama mostra as variáveis que podem acontecer em todo o processo produtivo do vinho.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69D50-DD49-434B-B32F-0FAC799A8CF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975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falar</a:t>
            </a:r>
            <a:r>
              <a:rPr lang="en-US" dirty="0"/>
              <a:t>: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 o crescimento emergente desse mercado, é de extrema importância para os produtores e revendedores de vinhos se reinventarem, melhorando o processo de produção e armazenagem dos vinhos. O grande problema é que com o aumento desse mercado, se torna cada vez mais complicado realizar essas tarefas de forma prática, constante e eficiente , administrar um local com uma quantidade grande de produtos, e infinitas outras variáveis é uma tarefa cansativa, e que não produz os resultados desejados.</a:t>
            </a:r>
          </a:p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conta disso o maior desafio dos produtores de vinho é em primeiro lugar é criar o ambiente adequado para a armazenagem do vinho. Isto é: Controle de temperatura, e umidade.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Ambientes excessivamente úmidos podem fazer com que as caixas, rótulos e até mesmo rolhas mudam sua estrutura, gerando uma perda de centenas, as vezes milhares de reais no desperdício de produtos.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Para resolver esses problemas há algumas hipóteses: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1º o mais comum nas adegas de pequeno porte ainda é o controle manual da temperatura, mas isso não é adequado, pois é muito impreciso, e gera muitos erros, a longo prazo pode se tornar irreversível.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2º Controle por refrigeradores: Esse sistema já funciona melhor, pois garante que o ambiente esteja em uma temperatura adequada e uniforme, mas por questões de custo, tentar administrar o controle de temperatura e umidade apenas com esse método se torna inviável, a compra de muitos aparelhos geraria um gasto que não é justificado pelos ganhos, sem considerar a manutenção e gasto elétrico.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Independentemente do tipo de vinho, a temperatura, umidade e luminosidade têm um papel fundamental na eficiência e qualidade da sua maturação e armazenamento. 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69D50-DD49-434B-B32F-0FAC799A8CF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703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falar</a:t>
            </a:r>
            <a:r>
              <a:rPr lang="en-US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implementação de sensores de temperatura e  umidade fornecem dados que são essenciais para análise de qualidade e otimização dos processos produtivos, permitindo a empresa atuar diretamente na melhoria constante de seus processos a cada safra.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 equipamento demonstraria as oscilações de temperatura e umidade no ambiente, auxiliando o proprietário a definir a melhor sua estratégia para comercializar os vinhos. Por exemplo, dependendo da temperatura média da adega, qual o melhor tipo de vinho a ser comercializado? Existem algum vinho, ou conjunto de vinhos que está com a temperatura errada? Qual a variação de temperatura de um espaço para ouro na adega? A umidade está correta?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Utilizando-se desse método, o produtor ou revendedor conseguiria evitar perdas de mercadoria, e até mesmo aumentar seus lucros, otimizaria o ambiente para vender os vinhos corretos, pois agora teria os dados precisos de temperatura e umidade de seu estabelecimento, gerando mais lucro e efetividade no processo de comercialização.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69D50-DD49-434B-B32F-0FAC799A8CF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416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coloquei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o backlog </a:t>
            </a:r>
            <a:r>
              <a:rPr lang="en-US" dirty="0" err="1"/>
              <a:t>pq</a:t>
            </a:r>
            <a:r>
              <a:rPr lang="en-US" dirty="0"/>
              <a:t> </a:t>
            </a:r>
            <a:r>
              <a:rPr lang="en-US" dirty="0" err="1"/>
              <a:t>ficaria</a:t>
            </a:r>
            <a:r>
              <a:rPr lang="en-US" dirty="0"/>
              <a:t> </a:t>
            </a:r>
            <a:r>
              <a:rPr lang="en-US" dirty="0" err="1"/>
              <a:t>gigantesco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69D50-DD49-434B-B32F-0FAC799A8CF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433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69D50-DD49-434B-B32F-0FAC799A8CF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91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24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8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7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1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0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3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9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4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5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4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471D98A4-63C4-4A75-BD52-CB7C4B674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24B0C-FA9B-4151-BA52-61A7179E0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/>
              <a:t>WineTec</a:t>
            </a:r>
            <a:endParaRPr lang="pt-BR" sz="400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EFEA0E-2C50-4174-B763-08CC0669E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5680637"/>
            <a:ext cx="6960524" cy="598516"/>
          </a:xfrm>
        </p:spPr>
        <p:txBody>
          <a:bodyPr anchor="ctr">
            <a:norm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Empresa de Tecnologia</a:t>
            </a:r>
            <a:endParaRPr lang="pt-BR" sz="2000">
              <a:solidFill>
                <a:schemeClr val="bg1"/>
              </a:solidFill>
            </a:endParaRPr>
          </a:p>
        </p:txBody>
      </p:sp>
      <p:pic>
        <p:nvPicPr>
          <p:cNvPr id="5" name="Picture 6" descr="Resultado de imagem para adega">
            <a:extLst>
              <a:ext uri="{FF2B5EF4-FFF2-40B4-BE49-F238E27FC236}">
                <a16:creationId xmlns:a16="http://schemas.microsoft.com/office/drawing/2014/main" id="{8DE819F3-192F-4168-BFB1-E02E17A0CC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9" r="15950"/>
          <a:stretch/>
        </p:blipFill>
        <p:spPr bwMode="auto">
          <a:xfrm>
            <a:off x="246888" y="299258"/>
            <a:ext cx="2834640" cy="409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vinhos">
            <a:extLst>
              <a:ext uri="{FF2B5EF4-FFF2-40B4-BE49-F238E27FC236}">
                <a16:creationId xmlns:a16="http://schemas.microsoft.com/office/drawing/2014/main" id="{31D3249F-FBD8-4063-ABBD-0AE57BEF2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5" r="50643" b="-1"/>
          <a:stretch/>
        </p:blipFill>
        <p:spPr bwMode="auto">
          <a:xfrm>
            <a:off x="3200400" y="299258"/>
            <a:ext cx="2834640" cy="409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Resultado de imagem para vinhos">
            <a:extLst>
              <a:ext uri="{FF2B5EF4-FFF2-40B4-BE49-F238E27FC236}">
                <a16:creationId xmlns:a16="http://schemas.microsoft.com/office/drawing/2014/main" id="{4A3C696C-692B-4231-968F-34C08E374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1" r="33010" b="-2"/>
          <a:stretch/>
        </p:blipFill>
        <p:spPr bwMode="auto">
          <a:xfrm>
            <a:off x="6153912" y="299258"/>
            <a:ext cx="2834640" cy="409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7C38FC0B-0620-4591-8F4B-F0692923D6D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621" r="26341" b="-1"/>
          <a:stretch/>
        </p:blipFill>
        <p:spPr>
          <a:xfrm>
            <a:off x="9107424" y="299258"/>
            <a:ext cx="2834640" cy="40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4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B0C4D3-4F2C-40D4-9E48-D8AF5E02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Nosso Site</a:t>
            </a: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19FC776-D1D2-4BBC-ACB6-83CCF57C8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555482"/>
            <a:ext cx="5140661" cy="156790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E94A8E3-A107-4E69-9761-3101E1AE0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142" y="2475945"/>
            <a:ext cx="5140656" cy="3726976"/>
          </a:xfrm>
          <a:prstGeom prst="rect">
            <a:avLst/>
          </a:prstGeom>
        </p:spPr>
      </p:pic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92C9D4D5-5101-4A5C-AFC9-1E0AFF33E06B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10168128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4BA05930-876A-4CD8-8878-C8BAA950A28F}"/>
              </a:ext>
            </a:extLst>
          </p:cNvPr>
          <p:cNvSpPr txBox="1">
            <a:spLocks/>
          </p:cNvSpPr>
          <p:nvPr/>
        </p:nvSpPr>
        <p:spPr>
          <a:xfrm>
            <a:off x="12399264" y="5716564"/>
            <a:ext cx="1456181" cy="489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rgbClr val="FF0000"/>
                </a:solidFill>
              </a:rPr>
              <a:t>Protótipo</a:t>
            </a:r>
            <a:endParaRPr lang="en-US" sz="1600" dirty="0">
              <a:solidFill>
                <a:srgbClr val="FF0000"/>
              </a:solidFill>
            </a:endParaRPr>
          </a:p>
          <a:p>
            <a:endParaRPr lang="pt-B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71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08C7FC-10DD-4DFF-8863-B698C056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Valores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B9E1D56-EB6D-4DF1-97AC-AD581DD13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998" y="2139484"/>
            <a:ext cx="9812004" cy="4096512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EF8403ED-DCC9-4694-8F3C-F5DEAABEA4D0}"/>
              </a:ext>
            </a:extLst>
          </p:cNvPr>
          <p:cNvSpPr txBox="1">
            <a:spLocks/>
          </p:cNvSpPr>
          <p:nvPr/>
        </p:nvSpPr>
        <p:spPr>
          <a:xfrm>
            <a:off x="12803346" y="5125131"/>
            <a:ext cx="2103882" cy="34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rgbClr val="FF0000"/>
                </a:solidFill>
              </a:rPr>
              <a:t>Abrir</a:t>
            </a:r>
            <a:r>
              <a:rPr lang="en-US" sz="1600" dirty="0">
                <a:solidFill>
                  <a:srgbClr val="FF0000"/>
                </a:solidFill>
              </a:rPr>
              <a:t> HTML/JS</a:t>
            </a:r>
          </a:p>
        </p:txBody>
      </p:sp>
    </p:spTree>
    <p:extLst>
      <p:ext uri="{BB962C8B-B14F-4D97-AF65-F5344CB8AC3E}">
        <p14:creationId xmlns:p14="http://schemas.microsoft.com/office/powerpoint/2010/main" val="925734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23931-00A4-4753-A18B-30E680C9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que </a:t>
            </a:r>
            <a:r>
              <a:rPr lang="en-US" dirty="0" err="1"/>
              <a:t>comprovam</a:t>
            </a:r>
            <a:r>
              <a:rPr lang="en-US" dirty="0"/>
              <a:t> </a:t>
            </a:r>
            <a:r>
              <a:rPr lang="en-US" dirty="0" err="1"/>
              <a:t>eficiência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C98D6C-913C-4C27-BB77-3C707F183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5665" y="3788946"/>
            <a:ext cx="2811379" cy="696066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Abrir</a:t>
            </a:r>
            <a:r>
              <a:rPr lang="en-US" sz="1600" dirty="0">
                <a:solidFill>
                  <a:srgbClr val="FF0000"/>
                </a:solidFill>
              </a:rPr>
              <a:t> o MySQL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Tabelas</a:t>
            </a:r>
            <a:r>
              <a:rPr lang="en-US" sz="1600" dirty="0">
                <a:solidFill>
                  <a:srgbClr val="FF0000"/>
                </a:solidFill>
              </a:rPr>
              <a:t>/ </a:t>
            </a:r>
            <a:r>
              <a:rPr lang="en-US" sz="1600" dirty="0" err="1">
                <a:solidFill>
                  <a:srgbClr val="FF0000"/>
                </a:solidFill>
              </a:rPr>
              <a:t>modelo</a:t>
            </a:r>
            <a:r>
              <a:rPr lang="en-US" sz="1600" dirty="0">
                <a:solidFill>
                  <a:srgbClr val="FF0000"/>
                </a:solidFill>
              </a:rPr>
              <a:t> de dados </a:t>
            </a:r>
          </a:p>
          <a:p>
            <a:endParaRPr lang="pt-BR" sz="1600" dirty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9" t="39722" r="16667" b="41945"/>
          <a:stretch/>
        </p:blipFill>
        <p:spPr>
          <a:xfrm>
            <a:off x="12877809" y="5212062"/>
            <a:ext cx="1887093" cy="48088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1F5F07B-8AD2-4226-B8B9-C302C6D85D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103" r="8940"/>
          <a:stretch/>
        </p:blipFill>
        <p:spPr>
          <a:xfrm>
            <a:off x="207265" y="2225995"/>
            <a:ext cx="5675756" cy="133654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492AF6C-4530-4903-A873-682C162D0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978" y="3935331"/>
            <a:ext cx="5680043" cy="19779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5FE379-0ECF-40DE-AAE9-B1F61A0B32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89"/>
          <a:stretch/>
        </p:blipFill>
        <p:spPr>
          <a:xfrm>
            <a:off x="6096000" y="2225995"/>
            <a:ext cx="5715000" cy="156295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8DC3404-884C-4AAA-8918-278B038F01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935331"/>
            <a:ext cx="54006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7C38FC0B-0620-4591-8F4B-F0692923D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00" b="50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024B0C-FA9B-4151-BA52-61A7179E0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5444" y="4437104"/>
            <a:ext cx="4081111" cy="868823"/>
          </a:xfrm>
        </p:spPr>
        <p:txBody>
          <a:bodyPr anchor="ctr"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</a:rPr>
              <a:t>OBRIGADO</a:t>
            </a:r>
          </a:p>
        </p:txBody>
      </p:sp>
      <p:pic>
        <p:nvPicPr>
          <p:cNvPr id="4" name="Picture 8" descr="Resultado de imagem para vinhos fundo branco">
            <a:extLst>
              <a:ext uri="{FF2B5EF4-FFF2-40B4-BE49-F238E27FC236}">
                <a16:creationId xmlns:a16="http://schemas.microsoft.com/office/drawing/2014/main" id="{B39774A6-D4A8-42D4-8DAA-82C48D2ED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1" t="4092" r="14469" b="3162"/>
          <a:stretch/>
        </p:blipFill>
        <p:spPr bwMode="auto">
          <a:xfrm>
            <a:off x="5259805" y="1913022"/>
            <a:ext cx="1672390" cy="215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36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0DCB5-7AA9-4DFE-A8E2-654866FA7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81251"/>
            <a:ext cx="10168128" cy="428625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/>
              <a:t>Quem</a:t>
            </a:r>
            <a:r>
              <a:rPr lang="en-US" b="1" dirty="0"/>
              <a:t> </a:t>
            </a:r>
            <a:r>
              <a:rPr lang="en-US" b="1" dirty="0" err="1"/>
              <a:t>somos</a:t>
            </a:r>
            <a:r>
              <a:rPr lang="en-US" b="1" dirty="0"/>
              <a:t>: </a:t>
            </a:r>
            <a:r>
              <a:rPr lang="pt-BR" dirty="0"/>
              <a:t>Somos apaixonados por vinho e tecnologia, e não acreditamos que exista um vinho perfeito, mas sim que exista um tipo de vinho que harmoniza melhor com cada momento e cada pessoa.  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pt-BR" dirty="0"/>
              <a:t>João Vitor Valera Rosa</a:t>
            </a:r>
          </a:p>
          <a:p>
            <a:pPr lvl="1"/>
            <a:r>
              <a:rPr lang="pt-BR" dirty="0"/>
              <a:t>Julia Marlene Barbosa Lima</a:t>
            </a:r>
          </a:p>
          <a:p>
            <a:pPr lvl="1"/>
            <a:r>
              <a:rPr lang="pt-BR" dirty="0"/>
              <a:t>Karina Lie Wakassuqui</a:t>
            </a:r>
          </a:p>
          <a:p>
            <a:pPr lvl="1"/>
            <a:r>
              <a:rPr lang="pt-BR" dirty="0"/>
              <a:t>Leonardo Amâncio da Silva</a:t>
            </a:r>
          </a:p>
          <a:p>
            <a:pPr lvl="1"/>
            <a:r>
              <a:rPr lang="pt-BR" dirty="0"/>
              <a:t>Mathias de Souza Carvalho </a:t>
            </a:r>
          </a:p>
          <a:p>
            <a:pPr lvl="1"/>
            <a:r>
              <a:rPr lang="pt-BR" dirty="0"/>
              <a:t>Paula </a:t>
            </a:r>
            <a:r>
              <a:rPr lang="pt-BR" dirty="0" err="1"/>
              <a:t>Capuano</a:t>
            </a:r>
            <a:r>
              <a:rPr lang="pt-BR" dirty="0"/>
              <a:t> Macedo</a:t>
            </a:r>
          </a:p>
          <a:p>
            <a:pPr lvl="1"/>
            <a:r>
              <a:rPr lang="pt-BR" dirty="0"/>
              <a:t>Rafael Rocha de Almeida </a:t>
            </a:r>
          </a:p>
          <a:p>
            <a:pPr lvl="1"/>
            <a:r>
              <a:rPr lang="pt-BR" dirty="0"/>
              <a:t>Raphael de Oliveira Moitinho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9" t="39722" r="16667" b="41945"/>
          <a:stretch/>
        </p:blipFill>
        <p:spPr>
          <a:xfrm>
            <a:off x="3732657" y="509778"/>
            <a:ext cx="4933950" cy="12573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050" name="Picture 2" descr="Resultado de imagem para pessoas desenho">
            <a:extLst>
              <a:ext uri="{FF2B5EF4-FFF2-40B4-BE49-F238E27FC236}">
                <a16:creationId xmlns:a16="http://schemas.microsoft.com/office/drawing/2014/main" id="{D26A9481-7A96-411A-980B-73087D3EDB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1"/>
          <a:stretch/>
        </p:blipFill>
        <p:spPr bwMode="auto">
          <a:xfrm>
            <a:off x="8666607" y="4572491"/>
            <a:ext cx="2324100" cy="209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17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0976" y="2232830"/>
            <a:ext cx="6322755" cy="4872250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Armazenamento de vinhos. </a:t>
            </a:r>
            <a:r>
              <a:rPr lang="pt-BR" b="1" dirty="0"/>
              <a:t>Público</a:t>
            </a:r>
            <a:r>
              <a:rPr lang="pt-BR" dirty="0"/>
              <a:t>: donos de vinícolas, adegas e restaurantes de alto padrão.</a:t>
            </a:r>
          </a:p>
          <a:p>
            <a:endParaRPr lang="pt-BR" dirty="0"/>
          </a:p>
          <a:p>
            <a:r>
              <a:rPr lang="pt-BR" b="1" dirty="0"/>
              <a:t>Missão</a:t>
            </a:r>
          </a:p>
          <a:p>
            <a:pPr lvl="1"/>
            <a:r>
              <a:rPr lang="pt-BR" dirty="0"/>
              <a:t>Inovação e simplificação no armazenamento do vinho, monitorando–o para manter o seu sabor e sua qualidade. Preocupação em proporcionar momentos únicos com a degustação de vinhos. </a:t>
            </a:r>
            <a:endParaRPr lang="pt-BR" b="1" dirty="0"/>
          </a:p>
          <a:p>
            <a:r>
              <a:rPr lang="pt-BR" b="1" dirty="0"/>
              <a:t>Valores</a:t>
            </a:r>
          </a:p>
          <a:p>
            <a:pPr lvl="1"/>
            <a:r>
              <a:rPr lang="pt-BR" dirty="0"/>
              <a:t>Se tornar referência nacional no monitoramento de adegas de vinho. Trabalhando com otimismo para criar soluções que simplifique a vida de nossos clientes e melhore sua competitividade no mercado. Construindo alicerces fortes na confiança, inovação e alta performance nos negócios. </a:t>
            </a:r>
            <a:endParaRPr lang="pt-BR" b="1" dirty="0"/>
          </a:p>
          <a:p>
            <a:r>
              <a:rPr lang="pt-BR" b="1" dirty="0"/>
              <a:t>Visão</a:t>
            </a:r>
          </a:p>
          <a:p>
            <a:pPr lvl="1"/>
            <a:r>
              <a:rPr lang="pt-BR" dirty="0"/>
              <a:t>Entregar mais do que o esperado</a:t>
            </a:r>
          </a:p>
          <a:p>
            <a:pPr lvl="1"/>
            <a:r>
              <a:rPr lang="pt-BR" dirty="0"/>
              <a:t>Ser positivo e construir as oportunidades </a:t>
            </a:r>
          </a:p>
          <a:p>
            <a:pPr lvl="1"/>
            <a:r>
              <a:rPr lang="pt-BR" dirty="0"/>
              <a:t>Proporcionar momentos, não coisas</a:t>
            </a:r>
          </a:p>
          <a:p>
            <a:pPr lvl="1"/>
            <a:r>
              <a:rPr lang="pt-BR" dirty="0"/>
              <a:t>Desenvolver métodos, estratégias e pessoas</a:t>
            </a:r>
          </a:p>
          <a:p>
            <a:pPr lvl="1"/>
            <a:r>
              <a:rPr lang="pt-BR" dirty="0"/>
              <a:t>Buscar sempre se reinventar</a:t>
            </a:r>
            <a:endParaRPr lang="pt-BR" sz="2400" dirty="0"/>
          </a:p>
          <a:p>
            <a:pPr lvl="1"/>
            <a:endParaRPr lang="pt-BR" b="1" dirty="0"/>
          </a:p>
        </p:txBody>
      </p:sp>
      <p:pic>
        <p:nvPicPr>
          <p:cNvPr id="4" name="Picture 4" descr="Resultado de imagem para vinh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772" y="2524836"/>
            <a:ext cx="3784524" cy="378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9" t="39722" r="16667" b="41945"/>
          <a:stretch/>
        </p:blipFill>
        <p:spPr>
          <a:xfrm>
            <a:off x="8530399" y="5931759"/>
            <a:ext cx="1887093" cy="48088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42152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Mercado Brasileiro - (Dados são retirados do </a:t>
            </a:r>
            <a:r>
              <a:rPr lang="pt-BR" dirty="0" err="1"/>
              <a:t>Ibravin</a:t>
            </a:r>
            <a:r>
              <a:rPr lang="pt-BR" dirty="0"/>
              <a:t> - Instituto brasileiro do vinho),</a:t>
            </a:r>
          </a:p>
          <a:p>
            <a:pPr lvl="1"/>
            <a:r>
              <a:rPr lang="pt-BR" dirty="0"/>
              <a:t>Ano de 2019 - Superávit de 3,4% em relação ao ano de 2018</a:t>
            </a:r>
          </a:p>
          <a:p>
            <a:pPr lvl="1"/>
            <a:r>
              <a:rPr lang="pt-BR" dirty="0"/>
              <a:t>Ano de 2018 - crescimento de 13% em relação a 2017 </a:t>
            </a:r>
          </a:p>
          <a:p>
            <a:r>
              <a:rPr lang="pt-BR" dirty="0"/>
              <a:t>Apresenta de forma consolidada um crescimento linear</a:t>
            </a:r>
          </a:p>
          <a:p>
            <a:r>
              <a:rPr lang="pt-BR" dirty="0"/>
              <a:t>De acordo com o </a:t>
            </a:r>
            <a:r>
              <a:rPr lang="pt-BR" i="1" dirty="0" err="1"/>
              <a:t>Wine</a:t>
            </a:r>
            <a:r>
              <a:rPr lang="pt-BR" i="1" dirty="0"/>
              <a:t> </a:t>
            </a:r>
            <a:r>
              <a:rPr lang="pt-BR" i="1" dirty="0" err="1"/>
              <a:t>Intelligence</a:t>
            </a:r>
            <a:r>
              <a:rPr lang="pt-BR" dirty="0"/>
              <a:t>, o consumo de vinho em 2019 alcançou 32 </a:t>
            </a:r>
            <a:r>
              <a:rPr lang="pt-BR" dirty="0" err="1"/>
              <a:t>millhões</a:t>
            </a:r>
            <a:r>
              <a:rPr lang="pt-BR" dirty="0"/>
              <a:t> de pessoas – representa ~15% de toda a população brasileira.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9" t="39722" r="16667" b="41945"/>
          <a:stretch/>
        </p:blipFill>
        <p:spPr>
          <a:xfrm>
            <a:off x="8530399" y="5931759"/>
            <a:ext cx="1887093" cy="48088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67841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Conhecendo o segmento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 rotWithShape="1">
          <a:blip r:embed="rId3"/>
          <a:srcRect l="1757" t="2334" r="1577"/>
          <a:stretch/>
        </p:blipFill>
        <p:spPr bwMode="auto">
          <a:xfrm>
            <a:off x="664215" y="2164738"/>
            <a:ext cx="6468376" cy="46844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Espaço Reservado para Conteúdo 3"/>
          <p:cNvPicPr>
            <a:picLocks/>
          </p:cNvPicPr>
          <p:nvPr/>
        </p:nvPicPr>
        <p:blipFill rotWithShape="1">
          <a:blip r:embed="rId3"/>
          <a:srcRect l="1757" t="77114" r="65348"/>
          <a:stretch/>
        </p:blipFill>
        <p:spPr bwMode="auto">
          <a:xfrm>
            <a:off x="7375357" y="5344585"/>
            <a:ext cx="2201176" cy="10976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tângulo 7"/>
          <p:cNvSpPr/>
          <p:nvPr/>
        </p:nvSpPr>
        <p:spPr>
          <a:xfrm>
            <a:off x="712284" y="5778538"/>
            <a:ext cx="2124448" cy="952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FEBC4917-8F75-4016-8C7F-C7D5BB25A7C1}"/>
              </a:ext>
            </a:extLst>
          </p:cNvPr>
          <p:cNvSpPr txBox="1">
            <a:spLocks/>
          </p:cNvSpPr>
          <p:nvPr/>
        </p:nvSpPr>
        <p:spPr>
          <a:xfrm>
            <a:off x="7375357" y="2122152"/>
            <a:ext cx="4478323" cy="2947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/>
              <a:t>Cada etapa é influenciada por muitas variáveis. </a:t>
            </a:r>
          </a:p>
          <a:p>
            <a:r>
              <a:rPr lang="pt-BR" sz="1400" b="1"/>
              <a:t>Vinhos jovens - </a:t>
            </a:r>
            <a:r>
              <a:rPr lang="pt-BR" sz="1400"/>
              <a:t>sofrem processos de maturação e armazenamento mais rápidos -  produzidos em grandes quantidades. Isso exige um excelente controle das características de produção, armazenamento e distribuição</a:t>
            </a:r>
            <a:r>
              <a:rPr lang="pt-BR" sz="1400" u="sng"/>
              <a:t>. </a:t>
            </a:r>
          </a:p>
          <a:p>
            <a:r>
              <a:rPr lang="pt-BR" sz="1400" b="1"/>
              <a:t>Vinhos de guarda - </a:t>
            </a:r>
            <a:r>
              <a:rPr lang="pt-BR" sz="1400"/>
              <a:t>sofrem processos mais complexos de maturação que podem durar anos. O fato do processo produtivo ser longo requer melhor controle das condições de armazenamento e processos de maturação a fim de minimizar perdas durante essa fase e garantir um vinho de melhor qualidade.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41077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2" name="Rectangle 70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73" name="Rectangle 72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pt-BR" sz="2800"/>
              <a:t>Desafio/Problema</a:t>
            </a:r>
          </a:p>
        </p:txBody>
      </p:sp>
      <p:sp>
        <p:nvSpPr>
          <p:cNvPr id="7174" name="Rectangle 74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3429000"/>
          </a:xfrm>
        </p:spPr>
        <p:txBody>
          <a:bodyPr>
            <a:normAutofit/>
          </a:bodyPr>
          <a:lstStyle/>
          <a:p>
            <a:r>
              <a:rPr lang="pt-BR" sz="2000"/>
              <a:t>Desafio dos produtores de vinho: Criar um ambiente adequado para a armazenagem do vinho: Controle de temperatura e umidade.</a:t>
            </a:r>
          </a:p>
          <a:p>
            <a:endParaRPr lang="pt-BR" sz="2000"/>
          </a:p>
          <a:p>
            <a:r>
              <a:rPr lang="pt-BR" sz="2000"/>
              <a:t>Independentemente do tipo de vinho – </a:t>
            </a:r>
            <a:r>
              <a:rPr lang="pt-BR" sz="2000" b="1"/>
              <a:t>temperatura </a:t>
            </a:r>
            <a:r>
              <a:rPr lang="pt-BR" sz="2000"/>
              <a:t>e</a:t>
            </a:r>
            <a:r>
              <a:rPr lang="pt-BR" sz="2000" b="1"/>
              <a:t> umidade</a:t>
            </a:r>
            <a:r>
              <a:rPr lang="pt-BR" sz="2000"/>
              <a:t> têm um papel fundamental na eficiência e qualidade da sua maturação e armazenamento.  </a:t>
            </a:r>
          </a:p>
          <a:p>
            <a:pPr marL="0" indent="0">
              <a:buNone/>
            </a:pPr>
            <a:endParaRPr lang="pt-BR" sz="2000"/>
          </a:p>
        </p:txBody>
      </p:sp>
      <p:pic>
        <p:nvPicPr>
          <p:cNvPr id="7170" name="Picture 2" descr="Resultado de imagem para temperatura e umidade do vinh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82"/>
          <a:stretch/>
        </p:blipFill>
        <p:spPr bwMode="auto">
          <a:xfrm>
            <a:off x="7902830" y="633619"/>
            <a:ext cx="3789931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4CCB66B-E5D3-488A-A5B4-22B138EB3C6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680960" y="3392658"/>
            <a:ext cx="4230116" cy="238682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8323E61-8B9D-4269-A62F-17307661F9B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9" t="39722" r="16667" b="41945"/>
          <a:stretch/>
        </p:blipFill>
        <p:spPr>
          <a:xfrm>
            <a:off x="8530399" y="5931759"/>
            <a:ext cx="1887093" cy="48088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27507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0" name="Rectangle 19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51" name="Rectangle 19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pt-BR" sz="3200"/>
              <a:t>Solução</a:t>
            </a:r>
          </a:p>
        </p:txBody>
      </p:sp>
      <p:sp>
        <p:nvSpPr>
          <p:cNvPr id="6152" name="Rectangle 19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53" name="Rectangle 19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49240" y="571500"/>
            <a:ext cx="6007608" cy="1661242"/>
          </a:xfrm>
        </p:spPr>
        <p:txBody>
          <a:bodyPr anchor="ctr">
            <a:normAutofit/>
          </a:bodyPr>
          <a:lstStyle/>
          <a:p>
            <a:r>
              <a:rPr lang="pt-BR" sz="1800" dirty="0"/>
              <a:t>Nossa empresa visa a fase final (armazenamento) do processo produtivo em que a implementação de processos tecnológicos (sensores) poderá acarretar em melhoramentos na produção e qualidade final do vinho.</a:t>
            </a:r>
          </a:p>
        </p:txBody>
      </p:sp>
      <p:pic>
        <p:nvPicPr>
          <p:cNvPr id="6146" name="Picture 2" descr="Resultado de imagem para armazenamento de vinh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247" y="2729397"/>
            <a:ext cx="5278581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m para armazenamento de vinhos barr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781" y="2745366"/>
            <a:ext cx="5523082" cy="345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11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65" y="1508515"/>
            <a:ext cx="1427271" cy="12022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148" y="338889"/>
            <a:ext cx="1509893" cy="16252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1474" y="2398169"/>
            <a:ext cx="1242384" cy="212070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11" y="4267815"/>
            <a:ext cx="1210800" cy="209988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0519" y="5897263"/>
            <a:ext cx="685816" cy="582943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9894" y="1438119"/>
            <a:ext cx="470861" cy="1471321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1617" y="460888"/>
            <a:ext cx="716098" cy="176869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304389">
            <a:off x="5150589" y="242909"/>
            <a:ext cx="390525" cy="495300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017675">
            <a:off x="5165625" y="1802572"/>
            <a:ext cx="390525" cy="49530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10"/>
          <a:srcRect b="5235"/>
          <a:stretch/>
        </p:blipFill>
        <p:spPr>
          <a:xfrm>
            <a:off x="1040487" y="254369"/>
            <a:ext cx="2125906" cy="168555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90578" y="2358699"/>
            <a:ext cx="7080405" cy="304472"/>
          </a:xfrm>
          <a:prstGeom prst="rect">
            <a:avLst/>
          </a:prstGeom>
        </p:spPr>
      </p:pic>
      <p:pic>
        <p:nvPicPr>
          <p:cNvPr id="34" name="Picture 28" descr="Resultado de imagem para web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64" y="2784832"/>
            <a:ext cx="1738882" cy="117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2" descr="Resultado de imagem para tela de login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5620" r="27697" b="17043"/>
          <a:stretch/>
        </p:blipFill>
        <p:spPr bwMode="auto">
          <a:xfrm>
            <a:off x="-2528116" y="4599581"/>
            <a:ext cx="1450267" cy="132803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90864" y="4214398"/>
            <a:ext cx="7080405" cy="304472"/>
          </a:xfrm>
          <a:prstGeom prst="rect">
            <a:avLst/>
          </a:prstGeom>
        </p:spPr>
      </p:pic>
      <p:pic>
        <p:nvPicPr>
          <p:cNvPr id="45" name="Imagem 44" descr="images (1)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99945" y="4655617"/>
            <a:ext cx="1417979" cy="1417979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3440" y="6084217"/>
            <a:ext cx="7080405" cy="304472"/>
          </a:xfrm>
          <a:prstGeom prst="rect">
            <a:avLst/>
          </a:prstGeom>
        </p:spPr>
      </p:pic>
      <p:sp>
        <p:nvSpPr>
          <p:cNvPr id="74" name="CaixaDeTexto 73"/>
          <p:cNvSpPr txBox="1"/>
          <p:nvPr/>
        </p:nvSpPr>
        <p:spPr>
          <a:xfrm>
            <a:off x="5496594" y="803939"/>
            <a:ext cx="4059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B050"/>
                </a:solidFill>
              </a:rPr>
              <a:t>Sensores medirão a umidade e a temperatura do ambiente onde os  vinhos são armazenados.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7108126" y="3167038"/>
            <a:ext cx="3403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B050"/>
                </a:solidFill>
              </a:rPr>
              <a:t>Dados serão armazenados em tempo real .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1379508" y="3104576"/>
            <a:ext cx="3486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B050"/>
                </a:solidFill>
              </a:rPr>
              <a:t>Informações disponíveis em nossa plataforma .</a:t>
            </a:r>
          </a:p>
        </p:txBody>
      </p:sp>
      <p:pic>
        <p:nvPicPr>
          <p:cNvPr id="79" name="Imagem 7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66983" y="4318763"/>
            <a:ext cx="838439" cy="2426341"/>
          </a:xfrm>
          <a:prstGeom prst="rect">
            <a:avLst/>
          </a:prstGeom>
        </p:spPr>
      </p:pic>
      <p:sp>
        <p:nvSpPr>
          <p:cNvPr id="82" name="CaixaDeTexto 81"/>
          <p:cNvSpPr txBox="1"/>
          <p:nvPr/>
        </p:nvSpPr>
        <p:spPr>
          <a:xfrm>
            <a:off x="3499688" y="4755766"/>
            <a:ext cx="3141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B050"/>
                </a:solidFill>
              </a:rPr>
              <a:t>Com estas informações seu estoque sempre estará em conformidade.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8526160" y="4696822"/>
            <a:ext cx="2128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B050"/>
                </a:solidFill>
              </a:rPr>
              <a:t>E os clientes sempre satisfeitos com a qualidade.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6AEA63E8-8CD1-41B9-B76A-C1BE2E3869FA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50082"/>
          <a:stretch/>
        </p:blipFill>
        <p:spPr>
          <a:xfrm>
            <a:off x="2159177" y="4662610"/>
            <a:ext cx="892387" cy="129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6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Principais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1540" y="2400300"/>
            <a:ext cx="5006340" cy="4251960"/>
          </a:xfrm>
        </p:spPr>
        <p:txBody>
          <a:bodyPr>
            <a:normAutofit fontScale="92500" lnSpcReduction="20000"/>
          </a:bodyPr>
          <a:lstStyle/>
          <a:p>
            <a:r>
              <a:rPr lang="pt-BR"/>
              <a:t>Documentação</a:t>
            </a:r>
          </a:p>
          <a:p>
            <a:pPr lvl="1"/>
            <a:r>
              <a:rPr lang="pt-BR"/>
              <a:t>Contexto do negócio</a:t>
            </a:r>
          </a:p>
          <a:p>
            <a:pPr lvl="1"/>
            <a:r>
              <a:rPr lang="pt-BR"/>
              <a:t>Diagrama da solução</a:t>
            </a:r>
          </a:p>
          <a:p>
            <a:pPr lvl="1"/>
            <a:r>
              <a:rPr lang="pt-BR"/>
              <a:t>Justificativa</a:t>
            </a:r>
          </a:p>
          <a:p>
            <a:pPr lvl="1"/>
            <a:endParaRPr lang="pt-BR"/>
          </a:p>
          <a:p>
            <a:r>
              <a:rPr lang="pt-BR"/>
              <a:t>Website</a:t>
            </a:r>
          </a:p>
          <a:p>
            <a:pPr lvl="1"/>
            <a:r>
              <a:rPr lang="pt-BR"/>
              <a:t>Protótipo do website</a:t>
            </a:r>
          </a:p>
          <a:p>
            <a:pPr lvl="1"/>
            <a:r>
              <a:rPr lang="pt-BR"/>
              <a:t>Inteface do Site ( Quem somos nós, Missão/ Valores/ Visão, simulador financeiro, consulta,...)</a:t>
            </a:r>
          </a:p>
          <a:p>
            <a:pPr lvl="1"/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652260" y="2400300"/>
            <a:ext cx="4297680" cy="4251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Banco de Dados</a:t>
            </a:r>
          </a:p>
          <a:p>
            <a:pPr lvl="1"/>
            <a:r>
              <a:rPr lang="pt-BR"/>
              <a:t>Alimentar BD com as informações coletadas pelo sensor</a:t>
            </a:r>
          </a:p>
          <a:p>
            <a:pPr marL="457200" lvl="1" indent="0">
              <a:buNone/>
            </a:pPr>
            <a:endParaRPr lang="pt-BR"/>
          </a:p>
          <a:p>
            <a:r>
              <a:rPr lang="pt-BR"/>
              <a:t>Sensores</a:t>
            </a:r>
          </a:p>
          <a:p>
            <a:pPr lvl="1"/>
            <a:r>
              <a:rPr lang="pt-BR"/>
              <a:t>Tipo de sensor</a:t>
            </a:r>
          </a:p>
          <a:p>
            <a:pPr lvl="1"/>
            <a:r>
              <a:rPr lang="pt-BR"/>
              <a:t>Criar código </a:t>
            </a:r>
          </a:p>
          <a:p>
            <a:pPr lvl="1"/>
            <a:r>
              <a:rPr lang="pt-BR"/>
              <a:t>Medir temperatura e umidade</a:t>
            </a:r>
          </a:p>
          <a:p>
            <a:pPr lvl="1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9" t="39722" r="16667" b="41945"/>
          <a:stretch/>
        </p:blipFill>
        <p:spPr>
          <a:xfrm>
            <a:off x="8118919" y="7083903"/>
            <a:ext cx="1887093" cy="48088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50250211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2541"/>
      </a:dk2>
      <a:lt2>
        <a:srgbClr val="E2E8E6"/>
      </a:lt2>
      <a:accent1>
        <a:srgbClr val="C34D76"/>
      </a:accent1>
      <a:accent2>
        <a:srgbClr val="B13B95"/>
      </a:accent2>
      <a:accent3>
        <a:srgbClr val="AE4DC3"/>
      </a:accent3>
      <a:accent4>
        <a:srgbClr val="6B3BB1"/>
      </a:accent4>
      <a:accent5>
        <a:srgbClr val="4D4EC3"/>
      </a:accent5>
      <a:accent6>
        <a:srgbClr val="3B6EB1"/>
      </a:accent6>
      <a:hlink>
        <a:srgbClr val="7262C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1492</Words>
  <Application>Microsoft Office PowerPoint</Application>
  <PresentationFormat>Widescreen</PresentationFormat>
  <Paragraphs>110</Paragraphs>
  <Slides>13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Calibri</vt:lpstr>
      <vt:lpstr>AccentBoxVTI</vt:lpstr>
      <vt:lpstr>WineTec</vt:lpstr>
      <vt:lpstr>Apresentação do PowerPoint</vt:lpstr>
      <vt:lpstr>Segmento</vt:lpstr>
      <vt:lpstr>Contexto</vt:lpstr>
      <vt:lpstr>Conhecendo o segmento</vt:lpstr>
      <vt:lpstr>Desafio/Problema</vt:lpstr>
      <vt:lpstr>Solução</vt:lpstr>
      <vt:lpstr>Apresentação do PowerPoint</vt:lpstr>
      <vt:lpstr>Principais Requisitos</vt:lpstr>
      <vt:lpstr>Nosso Site</vt:lpstr>
      <vt:lpstr>Valores</vt:lpstr>
      <vt:lpstr>Dados que comprovam eficiência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WineTec</dc:title>
  <dc:creator>KARINA LIE WAKASSUQUI .</dc:creator>
  <cp:lastModifiedBy>KARINA LIE WAKASSUQUI .</cp:lastModifiedBy>
  <cp:revision>13</cp:revision>
  <dcterms:created xsi:type="dcterms:W3CDTF">2020-03-08T17:06:06Z</dcterms:created>
  <dcterms:modified xsi:type="dcterms:W3CDTF">2020-03-09T12:55:02Z</dcterms:modified>
</cp:coreProperties>
</file>