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0E04-9D01-4493-8D64-C238B04D59E2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836E2A1-A9CD-477F-B9E8-7250792AD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38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0E04-9D01-4493-8D64-C238B04D59E2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36E2A1-A9CD-477F-B9E8-7250792AD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52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0E04-9D01-4493-8D64-C238B04D59E2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36E2A1-A9CD-477F-B9E8-7250792AD6C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2203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0E04-9D01-4493-8D64-C238B04D59E2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36E2A1-A9CD-477F-B9E8-7250792AD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725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0E04-9D01-4493-8D64-C238B04D59E2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36E2A1-A9CD-477F-B9E8-7250792AD6C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013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0E04-9D01-4493-8D64-C238B04D59E2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36E2A1-A9CD-477F-B9E8-7250792AD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954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0E04-9D01-4493-8D64-C238B04D59E2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E2A1-A9CD-477F-B9E8-7250792AD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30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0E04-9D01-4493-8D64-C238B04D59E2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E2A1-A9CD-477F-B9E8-7250792AD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80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0E04-9D01-4493-8D64-C238B04D59E2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E2A1-A9CD-477F-B9E8-7250792AD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84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0E04-9D01-4493-8D64-C238B04D59E2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36E2A1-A9CD-477F-B9E8-7250792AD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64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0E04-9D01-4493-8D64-C238B04D59E2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36E2A1-A9CD-477F-B9E8-7250792AD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20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0E04-9D01-4493-8D64-C238B04D59E2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36E2A1-A9CD-477F-B9E8-7250792AD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16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0E04-9D01-4493-8D64-C238B04D59E2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E2A1-A9CD-477F-B9E8-7250792AD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64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0E04-9D01-4493-8D64-C238B04D59E2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E2A1-A9CD-477F-B9E8-7250792AD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0E04-9D01-4493-8D64-C238B04D59E2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6E2A1-A9CD-477F-B9E8-7250792AD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85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0E04-9D01-4493-8D64-C238B04D59E2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36E2A1-A9CD-477F-B9E8-7250792AD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64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30E04-9D01-4493-8D64-C238B04D59E2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836E2A1-A9CD-477F-B9E8-7250792AD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45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FB766D-CC21-4401-AF88-9BA7F35B7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5544"/>
            <a:ext cx="9144000" cy="1315387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1800" b="0" i="0" u="none" strike="noStrike" cap="none" dirty="0">
                <a:solidFill>
                  <a:schemeClr val="tx1"/>
                </a:solidFill>
                <a:latin typeface="+mn-lt"/>
                <a:ea typeface="Times New Roman"/>
                <a:cs typeface="Times New Roman" panose="02020603050405020304" pitchFamily="18" charset="0"/>
                <a:sym typeface="Times New Roman"/>
              </a:rPr>
              <a:t>Министерство образования Тульской области </a:t>
            </a:r>
            <a:br>
              <a:rPr lang="ru-RU" sz="1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Times New Roman" panose="02020603050405020304" pitchFamily="18" charset="0"/>
                <a:sym typeface="Arial"/>
              </a:rPr>
            </a:br>
            <a:r>
              <a:rPr lang="ru-RU" sz="1800" b="0" i="0" u="none" strike="noStrike" cap="none" dirty="0">
                <a:solidFill>
                  <a:schemeClr val="tx1"/>
                </a:solidFill>
                <a:latin typeface="+mn-lt"/>
                <a:ea typeface="Times New Roman"/>
                <a:cs typeface="Times New Roman" panose="02020603050405020304" pitchFamily="18" charset="0"/>
                <a:sym typeface="Times New Roman"/>
              </a:rPr>
              <a:t>Государственное профессиональное образовательное учреждение </a:t>
            </a:r>
            <a:br>
              <a:rPr lang="ru-RU" sz="1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Times New Roman" panose="02020603050405020304" pitchFamily="18" charset="0"/>
                <a:sym typeface="Arial"/>
              </a:rPr>
            </a:br>
            <a:r>
              <a:rPr lang="ru-RU" sz="1800" b="0" i="0" u="none" strike="noStrike" cap="none" dirty="0">
                <a:solidFill>
                  <a:schemeClr val="tx1"/>
                </a:solidFill>
                <a:latin typeface="+mn-lt"/>
                <a:ea typeface="Times New Roman"/>
                <a:cs typeface="Times New Roman" panose="02020603050405020304" pitchFamily="18" charset="0"/>
                <a:sym typeface="Times New Roman"/>
              </a:rPr>
              <a:t>Тульской области «Донской политехнический колледж»</a:t>
            </a:r>
            <a:br>
              <a:rPr lang="ru-RU" sz="1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Times New Roman" panose="02020603050405020304" pitchFamily="18" charset="0"/>
                <a:sym typeface="Arial"/>
              </a:rPr>
            </a:br>
            <a:endParaRPr lang="ru-RU" sz="18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B5D173-F4F8-4C7C-9FE7-9E26E355F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22094"/>
            <a:ext cx="9144000" cy="1427737"/>
          </a:xfrm>
        </p:spPr>
        <p:txBody>
          <a:bodyPr>
            <a:noAutofit/>
          </a:bodyPr>
          <a:lstStyle/>
          <a:p>
            <a:r>
              <a:rPr lang="ru-RU" sz="1800" cap="all" dirty="0">
                <a:solidFill>
                  <a:schemeClr val="tx1"/>
                </a:solidFill>
                <a:cs typeface="Times New Roman" panose="02020603050405020304" pitchFamily="18" charset="0"/>
              </a:rPr>
              <a:t>Разработка Информационной системы учета КАРТИННОЙ ГАЛЕРЕИ «ВОЛНА»</a:t>
            </a:r>
            <a:endParaRPr lang="ru-RU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chemeClr val="tx1"/>
                </a:solidFill>
                <a:cs typeface="Times New Roman" panose="02020603050405020304" pitchFamily="18" charset="0"/>
              </a:rPr>
              <a:t>Курсовая работа МДК 02.01</a:t>
            </a:r>
          </a:p>
          <a:p>
            <a:r>
              <a:rPr lang="ru-RU" sz="1800" dirty="0">
                <a:solidFill>
                  <a:schemeClr val="tx1"/>
                </a:solidFill>
                <a:cs typeface="Times New Roman" panose="02020603050405020304" pitchFamily="18" charset="0"/>
              </a:rPr>
              <a:t>«Технология разработки программного обеспечения»</a:t>
            </a:r>
          </a:p>
          <a:p>
            <a:r>
              <a:rPr lang="ru-RU" sz="1800" dirty="0">
                <a:solidFill>
                  <a:schemeClr val="tx1"/>
                </a:solidFill>
                <a:cs typeface="Times New Roman" panose="02020603050405020304" pitchFamily="18" charset="0"/>
              </a:rPr>
              <a:t> </a:t>
            </a:r>
          </a:p>
          <a:p>
            <a:endParaRPr lang="ru-RU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061450E-472E-4A52-8785-7925A56D9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440435"/>
              </p:ext>
            </p:extLst>
          </p:nvPr>
        </p:nvGraphicFramePr>
        <p:xfrm>
          <a:off x="6973152" y="4427069"/>
          <a:ext cx="4772646" cy="9264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07028">
                  <a:extLst>
                    <a:ext uri="{9D8B030D-6E8A-4147-A177-3AD203B41FA5}">
                      <a16:colId xmlns:a16="http://schemas.microsoft.com/office/drawing/2014/main" val="2073698622"/>
                    </a:ext>
                  </a:extLst>
                </a:gridCol>
                <a:gridCol w="1865618">
                  <a:extLst>
                    <a:ext uri="{9D8B030D-6E8A-4147-A177-3AD203B41FA5}">
                      <a16:colId xmlns:a16="http://schemas.microsoft.com/office/drawing/2014/main" val="3840170246"/>
                    </a:ext>
                  </a:extLst>
                </a:gridCol>
              </a:tblGrid>
              <a:tr h="3269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Студента группы С-20-1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-248285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      К.А. Толстошеева          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16168"/>
                  </a:ext>
                </a:extLst>
              </a:tr>
              <a:tr h="3269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Руководитель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С.М. Гвоздев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682262"/>
                  </a:ext>
                </a:extLst>
              </a:tr>
            </a:tbl>
          </a:graphicData>
        </a:graphic>
      </p:graphicFrame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60D2D348-2009-487C-98AF-2850A23E1FFB}"/>
              </a:ext>
            </a:extLst>
          </p:cNvPr>
          <p:cNvSpPr txBox="1">
            <a:spLocks/>
          </p:cNvSpPr>
          <p:nvPr/>
        </p:nvSpPr>
        <p:spPr>
          <a:xfrm>
            <a:off x="1524000" y="5630172"/>
            <a:ext cx="9144000" cy="653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cs typeface="Times New Roman" panose="02020603050405020304" pitchFamily="18" charset="0"/>
              </a:rPr>
              <a:t>Донской, 2022</a:t>
            </a:r>
          </a:p>
        </p:txBody>
      </p:sp>
    </p:spTree>
    <p:extLst>
      <p:ext uri="{BB962C8B-B14F-4D97-AF65-F5344CB8AC3E}">
        <p14:creationId xmlns:p14="http://schemas.microsoft.com/office/powerpoint/2010/main" val="62951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4F3658-CD3D-409E-A06C-E82C2522F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832"/>
            <a:ext cx="10515600" cy="803799"/>
          </a:xfrm>
        </p:spPr>
        <p:txBody>
          <a:bodyPr/>
          <a:lstStyle/>
          <a:p>
            <a:pPr algn="ctr"/>
            <a:r>
              <a:rPr lang="ru-RU" dirty="0">
                <a:latin typeface="+mn-lt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08FE84-570C-4D8E-979A-95D94E080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886"/>
            <a:ext cx="10515600" cy="4838357"/>
          </a:xfrm>
        </p:spPr>
        <p:txBody>
          <a:bodyPr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Целью курсовой работы является разработка информационной системы картинной галереи с применением технологий</a:t>
            </a:r>
            <a:endParaRPr lang="ru-RU" sz="2400" dirty="0">
              <a:effectLst/>
              <a:cs typeface="Times New Roman" panose="02020603050405020304" pitchFamily="18" charset="0"/>
            </a:endParaRPr>
          </a:p>
          <a:p>
            <a:r>
              <a:rPr lang="ru-RU" dirty="0">
                <a:cs typeface="Times New Roman" panose="02020603050405020304" pitchFamily="18" charset="0"/>
              </a:rPr>
              <a:t>Объектом исследования является информационная система картинной галереи</a:t>
            </a:r>
          </a:p>
          <a:p>
            <a:r>
              <a:rPr lang="ru-RU" dirty="0">
                <a:cs typeface="Times New Roman" panose="02020603050405020304" pitchFamily="18" charset="0"/>
              </a:rPr>
              <a:t>Предметом исследования является процесс разработки и внедрения учета экспонатов картинной галереи</a:t>
            </a:r>
          </a:p>
          <a:p>
            <a:r>
              <a:rPr lang="ru-RU" dirty="0">
                <a:cs typeface="Times New Roman" panose="02020603050405020304" pitchFamily="18" charset="0"/>
              </a:rPr>
              <a:t>Практической значимостью является то, что данный программный продукт предоставляет краткую информацию о всей базе картин, а также позволяет ее редактировать. </a:t>
            </a:r>
          </a:p>
          <a:p>
            <a:pPr marL="0" indent="0">
              <a:buNone/>
            </a:pPr>
            <a:endParaRPr lang="ru-RU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62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E204D8-7E87-41CD-8645-89DB5037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575" y="407294"/>
            <a:ext cx="8911687" cy="1280890"/>
          </a:xfrm>
        </p:spPr>
        <p:txBody>
          <a:bodyPr/>
          <a:lstStyle/>
          <a:p>
            <a:pPr algn="ctr"/>
            <a:r>
              <a:rPr lang="ru-RU" dirty="0">
                <a:latin typeface="+mn-lt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B1CF5E-4FDC-4316-BB40-B9A6A43DE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1593130"/>
            <a:ext cx="10817224" cy="4318092"/>
          </a:xfrm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Для достижения поставленной цели необходимо решить следующие задачи: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составить техническое задание;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создать эскизы и макеты программного продукта для дальнейшей реализации; 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выбор технологий и средств разработки программного продукта; 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"/>
            </a:pPr>
            <a:r>
              <a:rPr 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выполнить программирование ПП; 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"/>
            </a:pPr>
            <a:r>
              <a:rPr 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выполнить отладку и тестирование.</a:t>
            </a:r>
          </a:p>
          <a:p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36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D9EEB-5AC5-41A1-84AE-1A03E2027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63855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Выбор инструментального программного обеспечения для разработки программного продукта</a:t>
            </a:r>
            <a:endParaRPr lang="ru-RU" sz="28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E3EF1BE-FF54-485A-A22A-7964A3FE1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57" y="2545237"/>
            <a:ext cx="3023156" cy="279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042DFB6-002D-4E32-8FCA-3A05B426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666" y="2482269"/>
            <a:ext cx="3023156" cy="298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9C60C75-8307-4C55-AB97-2C13D4689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38" y="2545237"/>
            <a:ext cx="2862605" cy="286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39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F5253-E1EF-484F-AF68-B06506E79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550" y="622354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Выбор инструментального используемых языков и программного обеспечения</a:t>
            </a:r>
            <a:br>
              <a:rPr lang="ru-RU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ru-RU" sz="32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5B49B35-0C81-4A52-BA05-B28AB9F92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525" y="2356701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57C3A73-6C2B-4168-8577-275F3488E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25" b="92500" l="9319" r="89606">
                        <a14:foregroundMark x1="45520" y1="18125" x2="46237" y2="17813"/>
                        <a14:foregroundMark x1="10753" y1="16250" x2="34050" y2="5625"/>
                        <a14:foregroundMark x1="37993" y1="7500" x2="50896" y2="6875"/>
                        <a14:foregroundMark x1="63441" y1="7187" x2="73477" y2="9375"/>
                        <a14:foregroundMark x1="60932" y1="8125" x2="59857" y2="7187"/>
                        <a14:foregroundMark x1="63082" y1="7500" x2="82079" y2="11875"/>
                        <a14:foregroundMark x1="79211" y1="11875" x2="85663" y2="18125"/>
                        <a14:foregroundMark x1="83154" y1="13125" x2="88530" y2="16250"/>
                        <a14:foregroundMark x1="85305" y1="15000" x2="76703" y2="23438"/>
                        <a14:foregroundMark x1="76703" y1="22813" x2="54839" y2="25313"/>
                        <a14:foregroundMark x1="58065" y1="25313" x2="36559" y2="25313"/>
                        <a14:foregroundMark x1="36201" y1="25625" x2="19355" y2="22500"/>
                        <a14:foregroundMark x1="17921" y1="20313" x2="15771" y2="17813"/>
                        <a14:foregroundMark x1="30108" y1="16563" x2="52688" y2="16250"/>
                        <a14:foregroundMark x1="34409" y1="20000" x2="55914" y2="22813"/>
                        <a14:foregroundMark x1="44803" y1="20938" x2="58423" y2="17813"/>
                        <a14:foregroundMark x1="60215" y1="17188" x2="67025" y2="14688"/>
                        <a14:foregroundMark x1="53763" y1="7500" x2="57706" y2="6563"/>
                        <a14:foregroundMark x1="54480" y1="61250" x2="53763" y2="54688"/>
                        <a14:foregroundMark x1="27957" y1="17500" x2="24014" y2="15313"/>
                        <a14:foregroundMark x1="41577" y1="92500" x2="55914" y2="92500"/>
                        <a14:foregroundMark x1="54839" y1="15625" x2="47670" y2="9375"/>
                        <a14:foregroundMark x1="72401" y1="16250" x2="71326" y2="11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318" y="2547201"/>
            <a:ext cx="26574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40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F5D1B-D1A8-4944-8010-F0365299C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54" y="200407"/>
            <a:ext cx="8911687" cy="1280890"/>
          </a:xfrm>
        </p:spPr>
        <p:txBody>
          <a:bodyPr/>
          <a:lstStyle/>
          <a:p>
            <a:pPr algn="ctr"/>
            <a:r>
              <a:rPr lang="ru-RU" dirty="0"/>
              <a:t>Фрагмент разработки программного продукта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0B413D-8F9D-4C16-9B83-F087736F03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844" y="1803810"/>
            <a:ext cx="5615305" cy="465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67353-B4C0-43E7-A4DE-5930F79F5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68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Структура программного продукта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8AC114F-C3C7-428F-B4D1-60AF91AB4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55" y="4198377"/>
            <a:ext cx="3161890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Страница авторизации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A95E5E-F01F-4CB9-AEBC-37DEF1C9FD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4" y="1455567"/>
            <a:ext cx="4453364" cy="26362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1E0ECF-237A-4C84-82BB-A542F48125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928" y="3686978"/>
            <a:ext cx="4453365" cy="26362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67AD933-58C4-4EC1-814B-52D3E0F8688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322" y="1455567"/>
            <a:ext cx="4578756" cy="2636216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D920C42D-55A6-4927-9959-8C20FDF5D6E4}"/>
              </a:ext>
            </a:extLst>
          </p:cNvPr>
          <p:cNvSpPr txBox="1">
            <a:spLocks/>
          </p:cNvSpPr>
          <p:nvPr/>
        </p:nvSpPr>
        <p:spPr>
          <a:xfrm>
            <a:off x="4307665" y="6356061"/>
            <a:ext cx="3807628" cy="501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Страница администратора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EF1EA976-A042-4072-9A6C-5081B8D76376}"/>
              </a:ext>
            </a:extLst>
          </p:cNvPr>
          <p:cNvSpPr txBox="1">
            <a:spLocks/>
          </p:cNvSpPr>
          <p:nvPr/>
        </p:nvSpPr>
        <p:spPr>
          <a:xfrm>
            <a:off x="8279877" y="4198377"/>
            <a:ext cx="3161890" cy="501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Страница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861345347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</TotalTime>
  <Words>180</Words>
  <Application>Microsoft Office PowerPoint</Application>
  <PresentationFormat>Широкоэкранный</PresentationFormat>
  <Paragraphs>29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Symbol</vt:lpstr>
      <vt:lpstr>Wingdings 3</vt:lpstr>
      <vt:lpstr>Легкий дым</vt:lpstr>
      <vt:lpstr>Министерство образования Тульской области  Государственное профессиональное образовательное учреждение  Тульской области «Донской политехнический колледж» </vt:lpstr>
      <vt:lpstr>Цель</vt:lpstr>
      <vt:lpstr>Задачи</vt:lpstr>
      <vt:lpstr>Выбор инструментального программного обеспечения для разработки программного продукта</vt:lpstr>
      <vt:lpstr>Выбор инструментального используемых языков и программного обеспечения </vt:lpstr>
      <vt:lpstr>Фрагмент разработки программного продукта</vt:lpstr>
      <vt:lpstr>Структура программного продукта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Тульской области  Государственное профессиональное образовательное учреждение  Тульской области «Донской политехнический колледж» </dc:title>
  <dc:creator>Крампус</dc:creator>
  <cp:lastModifiedBy>Крампус</cp:lastModifiedBy>
  <cp:revision>2</cp:revision>
  <dcterms:created xsi:type="dcterms:W3CDTF">2022-12-26T02:57:12Z</dcterms:created>
  <dcterms:modified xsi:type="dcterms:W3CDTF">2022-12-26T03:25:39Z</dcterms:modified>
</cp:coreProperties>
</file>