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65" r:id="rId3"/>
    <p:sldId id="263" r:id="rId4"/>
    <p:sldId id="295" r:id="rId5"/>
    <p:sldId id="276" r:id="rId6"/>
    <p:sldId id="277" r:id="rId7"/>
    <p:sldId id="278" r:id="rId8"/>
    <p:sldId id="296" r:id="rId9"/>
    <p:sldId id="297" r:id="rId10"/>
    <p:sldId id="298" r:id="rId11"/>
    <p:sldId id="289" r:id="rId12"/>
    <p:sldId id="304" r:id="rId13"/>
    <p:sldId id="301" r:id="rId14"/>
    <p:sldId id="302" r:id="rId15"/>
    <p:sldId id="303" r:id="rId16"/>
    <p:sldId id="292" r:id="rId17"/>
    <p:sldId id="274" r:id="rId18"/>
    <p:sldId id="282" r:id="rId19"/>
    <p:sldId id="305" r:id="rId20"/>
    <p:sldId id="306" r:id="rId21"/>
    <p:sldId id="284" r:id="rId22"/>
    <p:sldId id="288" r:id="rId23"/>
    <p:sldId id="287" r:id="rId24"/>
    <p:sldId id="307" r:id="rId25"/>
    <p:sldId id="281" r:id="rId26"/>
    <p:sldId id="285" r:id="rId27"/>
    <p:sldId id="268" r:id="rId28"/>
    <p:sldId id="269" r:id="rId29"/>
    <p:sldId id="272" r:id="rId30"/>
    <p:sldId id="291" r:id="rId31"/>
    <p:sldId id="279" r:id="rId32"/>
    <p:sldId id="261" r:id="rId33"/>
    <p:sldId id="286" r:id="rId34"/>
    <p:sldId id="264"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9"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9"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9"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9"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9" charset="-128"/>
        <a:cs typeface="+mn-cs"/>
      </a:defRPr>
    </a:lvl5pPr>
    <a:lvl6pPr marL="2286000" algn="l" defTabSz="914400" rtl="0" eaLnBrk="1" latinLnBrk="0" hangingPunct="1">
      <a:defRPr kern="1200">
        <a:solidFill>
          <a:schemeClr val="tx1"/>
        </a:solidFill>
        <a:latin typeface="Arial" charset="0"/>
        <a:ea typeface="ＭＳ Ｐゴシック" pitchFamily="-109" charset="-128"/>
        <a:cs typeface="+mn-cs"/>
      </a:defRPr>
    </a:lvl6pPr>
    <a:lvl7pPr marL="2743200" algn="l" defTabSz="914400" rtl="0" eaLnBrk="1" latinLnBrk="0" hangingPunct="1">
      <a:defRPr kern="1200">
        <a:solidFill>
          <a:schemeClr val="tx1"/>
        </a:solidFill>
        <a:latin typeface="Arial" charset="0"/>
        <a:ea typeface="ＭＳ Ｐゴシック" pitchFamily="-109" charset="-128"/>
        <a:cs typeface="+mn-cs"/>
      </a:defRPr>
    </a:lvl7pPr>
    <a:lvl8pPr marL="3200400" algn="l" defTabSz="914400" rtl="0" eaLnBrk="1" latinLnBrk="0" hangingPunct="1">
      <a:defRPr kern="1200">
        <a:solidFill>
          <a:schemeClr val="tx1"/>
        </a:solidFill>
        <a:latin typeface="Arial" charset="0"/>
        <a:ea typeface="ＭＳ Ｐゴシック" pitchFamily="-109" charset="-128"/>
        <a:cs typeface="+mn-cs"/>
      </a:defRPr>
    </a:lvl8pPr>
    <a:lvl9pPr marL="3657600" algn="l" defTabSz="914400" rtl="0" eaLnBrk="1" latinLnBrk="0" hangingPunct="1">
      <a:defRPr kern="1200">
        <a:solidFill>
          <a:schemeClr val="tx1"/>
        </a:solidFill>
        <a:latin typeface="Arial" charset="0"/>
        <a:ea typeface="ＭＳ Ｐゴシック" pitchFamily="-109"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66"/>
    <a:srgbClr val="FFFF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8" y="-10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17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5123" name="Rectangle 3"/>
          <p:cNvSpPr>
            <a:spLocks noGrp="1" noChangeArrowheads="1"/>
          </p:cNvSpPr>
          <p:nvPr>
            <p:ph type="dt" sz="quarter"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5124" name="Rectangle 4"/>
          <p:cNvSpPr>
            <a:spLocks noGrp="1" noChangeArrowheads="1"/>
          </p:cNvSpPr>
          <p:nvPr>
            <p:ph type="ftr" sz="quarter" idx="2"/>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5125" name="Rectangle 5"/>
          <p:cNvSpPr>
            <a:spLocks noGrp="1" noChangeArrowheads="1"/>
          </p:cNvSpPr>
          <p:nvPr>
            <p:ph type="sldNum" sz="quarter" idx="3"/>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A7A6410D-66BA-432C-9954-071AB1AD9BDD}" type="slidenum">
              <a:rPr lang="en-US"/>
              <a:pPr>
                <a:defRPr/>
              </a:pPr>
              <a:t>‹#›</a:t>
            </a:fld>
            <a:endParaRPr lang="en-US" dirty="0"/>
          </a:p>
        </p:txBody>
      </p:sp>
    </p:spTree>
    <p:extLst>
      <p:ext uri="{BB962C8B-B14F-4D97-AF65-F5344CB8AC3E}">
        <p14:creationId xmlns:p14="http://schemas.microsoft.com/office/powerpoint/2010/main" val="2093204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97D83A75-04E2-49A6-9CED-18DA98E67D6F}" type="slidenum">
              <a:rPr lang="en-US"/>
              <a:pPr>
                <a:defRPr/>
              </a:pPr>
              <a:t>‹#›</a:t>
            </a:fld>
            <a:endParaRPr lang="en-US" dirty="0"/>
          </a:p>
        </p:txBody>
      </p:sp>
    </p:spTree>
    <p:extLst>
      <p:ext uri="{BB962C8B-B14F-4D97-AF65-F5344CB8AC3E}">
        <p14:creationId xmlns:p14="http://schemas.microsoft.com/office/powerpoint/2010/main" val="599286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1pPr>
    <a:lvl2pPr marL="4572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D83A75-04E2-49A6-9CED-18DA98E67D6F}" type="slidenum">
              <a:rPr lang="en-US" smtClean="0"/>
              <a:pPr>
                <a:defRPr/>
              </a:pPr>
              <a:t>4</a:t>
            </a:fld>
            <a:endParaRPr lang="en-US" dirty="0"/>
          </a:p>
        </p:txBody>
      </p:sp>
    </p:spTree>
    <p:extLst>
      <p:ext uri="{BB962C8B-B14F-4D97-AF65-F5344CB8AC3E}">
        <p14:creationId xmlns:p14="http://schemas.microsoft.com/office/powerpoint/2010/main" val="162236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D83A75-04E2-49A6-9CED-18DA98E67D6F}" type="slidenum">
              <a:rPr lang="en-US" smtClean="0"/>
              <a:pPr>
                <a:defRPr/>
              </a:pPr>
              <a:t>20</a:t>
            </a:fld>
            <a:endParaRPr lang="en-US" dirty="0"/>
          </a:p>
        </p:txBody>
      </p:sp>
    </p:spTree>
    <p:extLst>
      <p:ext uri="{BB962C8B-B14F-4D97-AF65-F5344CB8AC3E}">
        <p14:creationId xmlns:p14="http://schemas.microsoft.com/office/powerpoint/2010/main" val="3977820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D83A75-04E2-49A6-9CED-18DA98E67D6F}" type="slidenum">
              <a:rPr lang="en-US" smtClean="0"/>
              <a:pPr>
                <a:defRPr/>
              </a:pPr>
              <a:t>23</a:t>
            </a:fld>
            <a:endParaRPr lang="en-US" dirty="0"/>
          </a:p>
        </p:txBody>
      </p:sp>
    </p:spTree>
    <p:extLst>
      <p:ext uri="{BB962C8B-B14F-4D97-AF65-F5344CB8AC3E}">
        <p14:creationId xmlns:p14="http://schemas.microsoft.com/office/powerpoint/2010/main" val="115386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F61C229-E11A-4E46-8F1B-D9AED7705B6D}" type="slidenum">
              <a:rPr lang="en-US"/>
              <a:pPr>
                <a:defRPr/>
              </a:pPr>
              <a:t>‹#›</a:t>
            </a:fld>
            <a:r>
              <a:rPr lang="en-US" dirty="0"/>
              <a:t>/30</a:t>
            </a:r>
          </a:p>
        </p:txBody>
      </p:sp>
    </p:spTree>
    <p:extLst>
      <p:ext uri="{BB962C8B-B14F-4D97-AF65-F5344CB8AC3E}">
        <p14:creationId xmlns:p14="http://schemas.microsoft.com/office/powerpoint/2010/main" val="47318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5911424-F84F-48CE-BD1F-152C6EAEF207}" type="slidenum">
              <a:rPr lang="en-US"/>
              <a:pPr>
                <a:defRPr/>
              </a:pPr>
              <a:t>‹#›</a:t>
            </a:fld>
            <a:r>
              <a:rPr lang="en-US" dirty="0"/>
              <a:t>/30</a:t>
            </a:r>
          </a:p>
        </p:txBody>
      </p:sp>
    </p:spTree>
    <p:extLst>
      <p:ext uri="{BB962C8B-B14F-4D97-AF65-F5344CB8AC3E}">
        <p14:creationId xmlns:p14="http://schemas.microsoft.com/office/powerpoint/2010/main" val="27441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FD1EEFD-57CE-491A-82E6-467322B6F874}" type="slidenum">
              <a:rPr lang="en-US"/>
              <a:pPr>
                <a:defRPr/>
              </a:pPr>
              <a:t>‹#›</a:t>
            </a:fld>
            <a:r>
              <a:rPr lang="en-US" dirty="0"/>
              <a:t>/30</a:t>
            </a:r>
          </a:p>
        </p:txBody>
      </p:sp>
    </p:spTree>
    <p:extLst>
      <p:ext uri="{BB962C8B-B14F-4D97-AF65-F5344CB8AC3E}">
        <p14:creationId xmlns:p14="http://schemas.microsoft.com/office/powerpoint/2010/main" val="265681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0337C8F-622C-4710-B6C7-FD8BFADFE983}" type="slidenum">
              <a:rPr lang="en-US"/>
              <a:pPr>
                <a:defRPr/>
              </a:pPr>
              <a:t>‹#›</a:t>
            </a:fld>
            <a:r>
              <a:rPr lang="en-US" dirty="0"/>
              <a:t>/30</a:t>
            </a:r>
          </a:p>
        </p:txBody>
      </p:sp>
    </p:spTree>
    <p:extLst>
      <p:ext uri="{BB962C8B-B14F-4D97-AF65-F5344CB8AC3E}">
        <p14:creationId xmlns:p14="http://schemas.microsoft.com/office/powerpoint/2010/main" val="33720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A83929D-C266-43F4-A182-06E853DFC586}" type="slidenum">
              <a:rPr lang="en-US"/>
              <a:pPr>
                <a:defRPr/>
              </a:pPr>
              <a:t>‹#›</a:t>
            </a:fld>
            <a:r>
              <a:rPr lang="en-US" dirty="0"/>
              <a:t>/30</a:t>
            </a:r>
          </a:p>
        </p:txBody>
      </p:sp>
    </p:spTree>
    <p:extLst>
      <p:ext uri="{BB962C8B-B14F-4D97-AF65-F5344CB8AC3E}">
        <p14:creationId xmlns:p14="http://schemas.microsoft.com/office/powerpoint/2010/main" val="143612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B1A6CE8-5F9C-437A-A166-0A95E8751C69}" type="slidenum">
              <a:rPr lang="en-US"/>
              <a:pPr>
                <a:defRPr/>
              </a:pPr>
              <a:t>‹#›</a:t>
            </a:fld>
            <a:r>
              <a:rPr lang="en-US" dirty="0"/>
              <a:t>/30</a:t>
            </a:r>
          </a:p>
        </p:txBody>
      </p:sp>
    </p:spTree>
    <p:extLst>
      <p:ext uri="{BB962C8B-B14F-4D97-AF65-F5344CB8AC3E}">
        <p14:creationId xmlns:p14="http://schemas.microsoft.com/office/powerpoint/2010/main" val="388191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449D33D-2BAA-47C0-94E5-29E6D1294A8F}" type="slidenum">
              <a:rPr lang="en-US"/>
              <a:pPr>
                <a:defRPr/>
              </a:pPr>
              <a:t>‹#›</a:t>
            </a:fld>
            <a:r>
              <a:rPr lang="en-US" dirty="0"/>
              <a:t>/30</a:t>
            </a:r>
          </a:p>
        </p:txBody>
      </p:sp>
    </p:spTree>
    <p:extLst>
      <p:ext uri="{BB962C8B-B14F-4D97-AF65-F5344CB8AC3E}">
        <p14:creationId xmlns:p14="http://schemas.microsoft.com/office/powerpoint/2010/main" val="43275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B4FCF98-9A74-41FD-8E74-BF5F3E75B4B1}" type="slidenum">
              <a:rPr lang="en-US"/>
              <a:pPr>
                <a:defRPr/>
              </a:pPr>
              <a:t>‹#›</a:t>
            </a:fld>
            <a:r>
              <a:rPr lang="en-US" dirty="0"/>
              <a:t>/30</a:t>
            </a:r>
          </a:p>
        </p:txBody>
      </p:sp>
    </p:spTree>
    <p:extLst>
      <p:ext uri="{BB962C8B-B14F-4D97-AF65-F5344CB8AC3E}">
        <p14:creationId xmlns:p14="http://schemas.microsoft.com/office/powerpoint/2010/main" val="58310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91BF346-F1CF-499E-92D9-7AA10499267B}" type="slidenum">
              <a:rPr lang="en-US"/>
              <a:pPr>
                <a:defRPr/>
              </a:pPr>
              <a:t>‹#›</a:t>
            </a:fld>
            <a:r>
              <a:rPr lang="en-US" dirty="0"/>
              <a:t>/30</a:t>
            </a:r>
          </a:p>
        </p:txBody>
      </p:sp>
    </p:spTree>
    <p:extLst>
      <p:ext uri="{BB962C8B-B14F-4D97-AF65-F5344CB8AC3E}">
        <p14:creationId xmlns:p14="http://schemas.microsoft.com/office/powerpoint/2010/main" val="248443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F67CA98-9312-49A3-AD36-63EF2BF71FCD}" type="slidenum">
              <a:rPr lang="en-US"/>
              <a:pPr>
                <a:defRPr/>
              </a:pPr>
              <a:t>‹#›</a:t>
            </a:fld>
            <a:r>
              <a:rPr lang="en-US" dirty="0"/>
              <a:t>/30</a:t>
            </a:r>
          </a:p>
        </p:txBody>
      </p:sp>
    </p:spTree>
    <p:extLst>
      <p:ext uri="{BB962C8B-B14F-4D97-AF65-F5344CB8AC3E}">
        <p14:creationId xmlns:p14="http://schemas.microsoft.com/office/powerpoint/2010/main" val="412063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7628BF0-F290-4CA6-953C-585056FD6A4D}" type="slidenum">
              <a:rPr lang="en-US"/>
              <a:pPr>
                <a:defRPr/>
              </a:pPr>
              <a:t>‹#›</a:t>
            </a:fld>
            <a:r>
              <a:rPr lang="en-US" dirty="0"/>
              <a:t>/30</a:t>
            </a:r>
          </a:p>
        </p:txBody>
      </p:sp>
    </p:spTree>
    <p:extLst>
      <p:ext uri="{BB962C8B-B14F-4D97-AF65-F5344CB8AC3E}">
        <p14:creationId xmlns:p14="http://schemas.microsoft.com/office/powerpoint/2010/main" val="201671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9"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9"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3409C98-391A-4DB2-ACCC-33E85844CAF0}" type="slidenum">
              <a:rPr lang="en-US"/>
              <a:pPr>
                <a:defRPr/>
              </a:pPr>
              <a:t>‹#›</a:t>
            </a:fld>
            <a:r>
              <a:rPr lang="en-US" dirty="0"/>
              <a:t>/30</a:t>
            </a:r>
          </a:p>
        </p:txBody>
      </p:sp>
      <p:pic>
        <p:nvPicPr>
          <p:cNvPr id="1031"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14400" y="6096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096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ChangeArrowheads="1"/>
          </p:cNvSpPr>
          <p:nvPr userDrawn="1"/>
        </p:nvSpPr>
        <p:spPr bwMode="auto">
          <a:xfrm>
            <a:off x="8362950" y="6491288"/>
            <a:ext cx="7873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4E61CAB1-D61B-407E-95DD-694695827017}" type="slidenum">
              <a:rPr lang="en-US" smtClean="0"/>
              <a:pPr/>
              <a:t>‹#›</a:t>
            </a:fld>
            <a:r>
              <a:rPr lang="en-US" dirty="0" smtClean="0"/>
              <a:t>/34</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mj-cs"/>
        </a:defRPr>
      </a:lvl1pPr>
      <a:lvl2pPr algn="ctr" rtl="0" eaLnBrk="0" fontAlgn="base" hangingPunct="0">
        <a:spcBef>
          <a:spcPct val="0"/>
        </a:spcBef>
        <a:spcAft>
          <a:spcPct val="0"/>
        </a:spcAft>
        <a:defRPr sz="4400">
          <a:solidFill>
            <a:schemeClr val="tx2"/>
          </a:solidFill>
          <a:latin typeface="Arial" pitchFamily="-109" charset="0"/>
          <a:ea typeface="ＭＳ Ｐゴシック" pitchFamily="-109" charset="-128"/>
        </a:defRPr>
      </a:lvl2pPr>
      <a:lvl3pPr algn="ctr" rtl="0" eaLnBrk="0" fontAlgn="base" hangingPunct="0">
        <a:spcBef>
          <a:spcPct val="0"/>
        </a:spcBef>
        <a:spcAft>
          <a:spcPct val="0"/>
        </a:spcAft>
        <a:defRPr sz="4400">
          <a:solidFill>
            <a:schemeClr val="tx2"/>
          </a:solidFill>
          <a:latin typeface="Arial" pitchFamily="-109" charset="0"/>
          <a:ea typeface="ＭＳ Ｐゴシック" pitchFamily="-109" charset="-128"/>
        </a:defRPr>
      </a:lvl3pPr>
      <a:lvl4pPr algn="ctr" rtl="0" eaLnBrk="0" fontAlgn="base" hangingPunct="0">
        <a:spcBef>
          <a:spcPct val="0"/>
        </a:spcBef>
        <a:spcAft>
          <a:spcPct val="0"/>
        </a:spcAft>
        <a:defRPr sz="4400">
          <a:solidFill>
            <a:schemeClr val="tx2"/>
          </a:solidFill>
          <a:latin typeface="Arial" pitchFamily="-109" charset="0"/>
          <a:ea typeface="ＭＳ Ｐゴシック" pitchFamily="-109" charset="-128"/>
        </a:defRPr>
      </a:lvl4pPr>
      <a:lvl5pPr algn="ctr" rtl="0" eaLnBrk="0" fontAlgn="base" hangingPunct="0">
        <a:spcBef>
          <a:spcPct val="0"/>
        </a:spcBef>
        <a:spcAft>
          <a:spcPct val="0"/>
        </a:spcAft>
        <a:defRPr sz="4400">
          <a:solidFill>
            <a:schemeClr val="tx2"/>
          </a:solidFill>
          <a:latin typeface="Arial" pitchFamily="-109" charset="0"/>
          <a:ea typeface="ＭＳ Ｐゴシック" pitchFamily="-109" charset="-128"/>
        </a:defRPr>
      </a:lvl5pPr>
      <a:lvl6pPr marL="457200" algn="ctr" rtl="0" fontAlgn="base">
        <a:spcBef>
          <a:spcPct val="0"/>
        </a:spcBef>
        <a:spcAft>
          <a:spcPct val="0"/>
        </a:spcAft>
        <a:defRPr sz="4400">
          <a:solidFill>
            <a:schemeClr val="tx2"/>
          </a:solidFill>
          <a:latin typeface="Arial" pitchFamily="-109" charset="0"/>
        </a:defRPr>
      </a:lvl6pPr>
      <a:lvl7pPr marL="914400" algn="ctr" rtl="0" fontAlgn="base">
        <a:spcBef>
          <a:spcPct val="0"/>
        </a:spcBef>
        <a:spcAft>
          <a:spcPct val="0"/>
        </a:spcAft>
        <a:defRPr sz="4400">
          <a:solidFill>
            <a:schemeClr val="tx2"/>
          </a:solidFill>
          <a:latin typeface="Arial" pitchFamily="-109" charset="0"/>
        </a:defRPr>
      </a:lvl7pPr>
      <a:lvl8pPr marL="1371600" algn="ctr" rtl="0" fontAlgn="base">
        <a:spcBef>
          <a:spcPct val="0"/>
        </a:spcBef>
        <a:spcAft>
          <a:spcPct val="0"/>
        </a:spcAft>
        <a:defRPr sz="4400">
          <a:solidFill>
            <a:schemeClr val="tx2"/>
          </a:solidFill>
          <a:latin typeface="Arial" pitchFamily="-109" charset="0"/>
        </a:defRPr>
      </a:lvl8pPr>
      <a:lvl9pPr marL="1828800" algn="ctr" rtl="0" fontAlgn="base">
        <a:spcBef>
          <a:spcPct val="0"/>
        </a:spcBef>
        <a:spcAft>
          <a:spcPct val="0"/>
        </a:spcAft>
        <a:defRPr sz="4400">
          <a:solidFill>
            <a:schemeClr val="tx2"/>
          </a:solidFill>
          <a:latin typeface="Arial" pitchFamily="-109"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9"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9"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9"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nnis.keyser@noa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co.ncep.noaa.gov/sib/decoders/BUFRLIB/toc/dfbftab/" TargetMode="External"/><Relationship Id="rId2" Type="http://schemas.openxmlformats.org/officeDocument/2006/relationships/hyperlink" Target="http://www.emc.ncep.noaa.gov/mmb/data_processing/Obs_group_roundtable.doc/prepbufr_table.htm" TargetMode="External"/><Relationship Id="rId1" Type="http://schemas.openxmlformats.org/officeDocument/2006/relationships/slideLayout" Target="../slideLayouts/slideLayout7.xml"/><Relationship Id="rId4" Type="http://schemas.openxmlformats.org/officeDocument/2006/relationships/hyperlink" Target="http://www.emc.ncep.noaa.gov/mmb/data_processing/NCEP_BUFR_File_Structure.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nco.ncep.noaa.gov/sib/decoders/BUFRLI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nco.ncep.noaa.gov/sib/decoders/BUFRLI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emc.ncep.noaa.gov/mmb/data_processing/decode_only_BUFR_example.tx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emc.ncep.noaa.gov/mmb/data_processing/encode_only_BUFR_example.tx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nco.ncep.noaa.gov/sib/decoders/BUFRLIB/toc/other/#dxdum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nco.ncep.noaa.gov/sib/decoders/BUFRLIB/toc/intro/#openb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mo.int/pages/prog/www/WMOCodes/Guides/BUFRCREXPreface_en.html" TargetMode="External"/><Relationship Id="rId2" Type="http://schemas.openxmlformats.org/officeDocument/2006/relationships/hyperlink" Target="http://www.nco.ncep.noaa.gov/sib/decoders/BUFRLIB/" TargetMode="External"/><Relationship Id="rId1" Type="http://schemas.openxmlformats.org/officeDocument/2006/relationships/slideLayout" Target="../slideLayouts/slideLayout2.xml"/><Relationship Id="rId6" Type="http://schemas.openxmlformats.org/officeDocument/2006/relationships/hyperlink" Target="http://www.emc.ncep.noaa.gov/mmb/data_processing/bufrtab_tableb.htm" TargetMode="External"/><Relationship Id="rId5" Type="http://schemas.openxmlformats.org/officeDocument/2006/relationships/hyperlink" Target="http://www.emc.ncep.noaa.gov/mmb/data_processing/data_processing/" TargetMode="External"/><Relationship Id="rId4" Type="http://schemas.openxmlformats.org/officeDocument/2006/relationships/hyperlink" Target="http://emc-ls-sand04.ncep.noaa.gov/forum/viewforum.php?f=25&amp;sid"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www.nco.ncep.noaa.gov/sib/decoders/mail_bufrli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emc.ncep.noaa.gov/mmb/data_processing/data_processi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470025"/>
          </a:xfrm>
        </p:spPr>
        <p:txBody>
          <a:bodyPr/>
          <a:lstStyle/>
          <a:p>
            <a:pPr eaLnBrk="1" hangingPunct="1"/>
            <a:r>
              <a:rPr lang="en-US" sz="4000" dirty="0" smtClean="0"/>
              <a:t>An Overview of Observational Data Processing at NCEP</a:t>
            </a:r>
            <a:br>
              <a:rPr lang="en-US" sz="4000" dirty="0" smtClean="0"/>
            </a:br>
            <a:r>
              <a:rPr lang="en-US" sz="3200" dirty="0" smtClean="0"/>
              <a:t>(with information on BUFR Format including “PrepBUFR” files)</a:t>
            </a:r>
          </a:p>
        </p:txBody>
      </p:sp>
      <p:sp>
        <p:nvSpPr>
          <p:cNvPr id="2051" name="Rectangle 3"/>
          <p:cNvSpPr>
            <a:spLocks noGrp="1" noChangeArrowheads="1"/>
          </p:cNvSpPr>
          <p:nvPr>
            <p:ph type="subTitle" idx="1"/>
          </p:nvPr>
        </p:nvSpPr>
        <p:spPr>
          <a:xfrm>
            <a:off x="1371600" y="3505200"/>
            <a:ext cx="6400800" cy="2133600"/>
          </a:xfrm>
        </p:spPr>
        <p:txBody>
          <a:bodyPr/>
          <a:lstStyle/>
          <a:p>
            <a:pPr eaLnBrk="1" hangingPunct="1">
              <a:lnSpc>
                <a:spcPct val="80000"/>
              </a:lnSpc>
            </a:pPr>
            <a:r>
              <a:rPr lang="en-US" sz="2000" dirty="0" smtClean="0"/>
              <a:t>Dennis Keyser</a:t>
            </a:r>
          </a:p>
          <a:p>
            <a:pPr eaLnBrk="1" hangingPunct="1">
              <a:lnSpc>
                <a:spcPct val="80000"/>
              </a:lnSpc>
            </a:pPr>
            <a:r>
              <a:rPr lang="en-US" sz="2000" dirty="0" smtClean="0"/>
              <a:t>NWS/NCEP/EMC</a:t>
            </a:r>
          </a:p>
          <a:p>
            <a:pPr eaLnBrk="1" hangingPunct="1">
              <a:lnSpc>
                <a:spcPct val="80000"/>
              </a:lnSpc>
            </a:pPr>
            <a:r>
              <a:rPr lang="en-US" sz="2000" dirty="0" smtClean="0">
                <a:hlinkClick r:id="rId3"/>
              </a:rPr>
              <a:t>dennis.keyser@noaa.gov</a:t>
            </a:r>
            <a:endParaRPr lang="en-US" sz="2000" dirty="0" smtClean="0"/>
          </a:p>
          <a:p>
            <a:pPr eaLnBrk="1" hangingPunct="1">
              <a:lnSpc>
                <a:spcPct val="80000"/>
              </a:lnSpc>
            </a:pPr>
            <a:endParaRPr lang="en-US" sz="2000" dirty="0" smtClean="0"/>
          </a:p>
          <a:p>
            <a:pPr eaLnBrk="1" hangingPunct="1">
              <a:lnSpc>
                <a:spcPct val="80000"/>
              </a:lnSpc>
            </a:pPr>
            <a:r>
              <a:rPr lang="en-US" sz="2000" dirty="0" smtClean="0"/>
              <a:t>GSI Tutorial</a:t>
            </a:r>
          </a:p>
          <a:p>
            <a:pPr eaLnBrk="1" hangingPunct="1">
              <a:lnSpc>
                <a:spcPct val="80000"/>
              </a:lnSpc>
            </a:pPr>
            <a:r>
              <a:rPr lang="en-US" sz="2000" dirty="0" smtClean="0"/>
              <a:t>August 6,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 Files (cont.)</a:t>
            </a:r>
            <a:endParaRPr lang="en-US" dirty="0"/>
          </a:p>
        </p:txBody>
      </p:sp>
      <p:sp>
        <p:nvSpPr>
          <p:cNvPr id="3" name="Content Placeholder 2"/>
          <p:cNvSpPr>
            <a:spLocks noGrp="1"/>
          </p:cNvSpPr>
          <p:nvPr>
            <p:ph idx="1"/>
          </p:nvPr>
        </p:nvSpPr>
        <p:spPr>
          <a:xfrm>
            <a:off x="457200" y="1295400"/>
            <a:ext cx="8229600" cy="4724400"/>
          </a:xfrm>
        </p:spPr>
        <p:txBody>
          <a:bodyPr/>
          <a:lstStyle/>
          <a:p>
            <a:r>
              <a:rPr lang="en-US" sz="1800" dirty="0" smtClean="0"/>
              <a:t>On WCOSS in:</a:t>
            </a:r>
          </a:p>
          <a:p>
            <a:pPr marL="457200" lvl="1" indent="0">
              <a:buNone/>
            </a:pPr>
            <a:r>
              <a:rPr lang="en-US" sz="1800" dirty="0" smtClean="0"/>
              <a:t>/com/</a:t>
            </a:r>
            <a:r>
              <a:rPr lang="en-US" sz="1800" i="1" dirty="0" smtClean="0">
                <a:solidFill>
                  <a:srgbClr val="FF0000"/>
                </a:solidFill>
              </a:rPr>
              <a:t>NET</a:t>
            </a:r>
            <a:r>
              <a:rPr lang="en-US" sz="1800" dirty="0" smtClean="0"/>
              <a:t>/prod/</a:t>
            </a:r>
            <a:r>
              <a:rPr lang="en-US" sz="1800" i="1" dirty="0" smtClean="0">
                <a:solidFill>
                  <a:srgbClr val="FF0000"/>
                </a:solidFill>
              </a:rPr>
              <a:t>RUN</a:t>
            </a:r>
            <a:r>
              <a:rPr lang="en-US" sz="1800" dirty="0" smtClean="0"/>
              <a:t>.</a:t>
            </a:r>
            <a:r>
              <a:rPr lang="en-US" sz="1800" i="1" dirty="0" smtClean="0">
                <a:solidFill>
                  <a:srgbClr val="FF3300"/>
                </a:solidFill>
              </a:rPr>
              <a:t>yyyymmdd</a:t>
            </a:r>
            <a:r>
              <a:rPr lang="en-US" sz="1800" i="1" dirty="0" smtClean="0"/>
              <a:t>/</a:t>
            </a:r>
            <a:r>
              <a:rPr lang="en-US" sz="1800" i="1" dirty="0" smtClean="0">
                <a:solidFill>
                  <a:srgbClr val="FF0000"/>
                </a:solidFill>
              </a:rPr>
              <a:t>MODEL</a:t>
            </a:r>
            <a:r>
              <a:rPr lang="en-US" sz="1800" dirty="0" smtClean="0"/>
              <a:t>.t</a:t>
            </a:r>
            <a:r>
              <a:rPr lang="en-US" sz="1800" i="1" dirty="0" smtClean="0">
                <a:solidFill>
                  <a:srgbClr val="FF0000"/>
                </a:solidFill>
              </a:rPr>
              <a:t>cyc</a:t>
            </a:r>
            <a:r>
              <a:rPr lang="en-US" sz="1800" dirty="0" smtClean="0"/>
              <a:t>z.</a:t>
            </a:r>
            <a:r>
              <a:rPr lang="en-US" sz="1800" i="1" dirty="0" smtClean="0">
                <a:solidFill>
                  <a:srgbClr val="FF0000"/>
                </a:solidFill>
              </a:rPr>
              <a:t>TYPE</a:t>
            </a:r>
            <a:r>
              <a:rPr lang="en-US" sz="1800" dirty="0" smtClean="0"/>
              <a:t>.tm</a:t>
            </a:r>
            <a:r>
              <a:rPr lang="en-US" sz="1800" i="1" dirty="0" smtClean="0">
                <a:solidFill>
                  <a:srgbClr val="FF0000"/>
                </a:solidFill>
              </a:rPr>
              <a:t>MM</a:t>
            </a:r>
            <a:r>
              <a:rPr lang="en-US" sz="1800" dirty="0" smtClean="0"/>
              <a:t>.bufr_d, where:</a:t>
            </a:r>
          </a:p>
          <a:p>
            <a:pPr lvl="1"/>
            <a:r>
              <a:rPr lang="en-US" sz="1800" i="1" dirty="0"/>
              <a:t> </a:t>
            </a:r>
            <a:r>
              <a:rPr lang="en-US" sz="1800" i="1" dirty="0" smtClean="0">
                <a:solidFill>
                  <a:srgbClr val="FF0000"/>
                </a:solidFill>
              </a:rPr>
              <a:t>NET</a:t>
            </a:r>
            <a:r>
              <a:rPr lang="en-US" sz="1800" dirty="0" smtClean="0"/>
              <a:t>(</a:t>
            </a:r>
            <a:r>
              <a:rPr lang="en-US" sz="1800" i="1" dirty="0" smtClean="0">
                <a:solidFill>
                  <a:srgbClr val="FF0000"/>
                </a:solidFill>
              </a:rPr>
              <a:t>RUN</a:t>
            </a:r>
            <a:r>
              <a:rPr lang="en-US" sz="1800" dirty="0" smtClean="0"/>
              <a:t>/</a:t>
            </a:r>
            <a:r>
              <a:rPr lang="en-US" sz="1800" i="1" dirty="0" smtClean="0">
                <a:solidFill>
                  <a:srgbClr val="FF0000"/>
                </a:solidFill>
              </a:rPr>
              <a:t>MODEL</a:t>
            </a:r>
            <a:r>
              <a:rPr lang="en-US" sz="1800" dirty="0" smtClean="0"/>
              <a:t>) is </a:t>
            </a:r>
            <a:r>
              <a:rPr lang="en-US" sz="1800" dirty="0"/>
              <a:t>either: </a:t>
            </a:r>
            <a:r>
              <a:rPr lang="en-US" sz="1800" b="1" dirty="0" smtClean="0"/>
              <a:t>cdas</a:t>
            </a:r>
            <a:r>
              <a:rPr lang="en-US" sz="1800" dirty="0" smtClean="0"/>
              <a:t>(</a:t>
            </a:r>
            <a:r>
              <a:rPr lang="en-US" sz="1800" b="1" dirty="0" smtClean="0"/>
              <a:t>cdas</a:t>
            </a:r>
            <a:r>
              <a:rPr lang="en-US" sz="1800" dirty="0" smtClean="0"/>
              <a:t>/</a:t>
            </a:r>
            <a:r>
              <a:rPr lang="en-US" sz="1800" b="1" dirty="0" smtClean="0"/>
              <a:t>cdas</a:t>
            </a:r>
            <a:r>
              <a:rPr lang="en-US" sz="1800" dirty="0" smtClean="0"/>
              <a:t>), </a:t>
            </a:r>
            <a:r>
              <a:rPr lang="en-US" sz="1800" b="1" dirty="0" smtClean="0"/>
              <a:t>cfs</a:t>
            </a:r>
            <a:r>
              <a:rPr lang="en-US" sz="1800" dirty="0" smtClean="0"/>
              <a:t>(</a:t>
            </a:r>
            <a:r>
              <a:rPr lang="en-US" sz="1800" b="1" dirty="0" smtClean="0"/>
              <a:t>cdas</a:t>
            </a:r>
            <a:r>
              <a:rPr lang="en-US" sz="1800" dirty="0" smtClean="0"/>
              <a:t>/</a:t>
            </a:r>
            <a:r>
              <a:rPr lang="en-US" sz="1800" b="1" dirty="0" smtClean="0"/>
              <a:t>cdas1</a:t>
            </a:r>
            <a:r>
              <a:rPr lang="en-US" sz="1800" dirty="0" smtClean="0"/>
              <a:t>), </a:t>
            </a:r>
            <a:r>
              <a:rPr lang="en-US" sz="1800" b="1" dirty="0" smtClean="0"/>
              <a:t>dump</a:t>
            </a:r>
            <a:r>
              <a:rPr lang="en-US" sz="1800" dirty="0" smtClean="0"/>
              <a:t>(</a:t>
            </a:r>
            <a:r>
              <a:rPr lang="en-US" sz="1800" b="1" dirty="0" smtClean="0"/>
              <a:t>dump</a:t>
            </a:r>
            <a:r>
              <a:rPr lang="en-US" sz="1800" dirty="0" smtClean="0"/>
              <a:t>/</a:t>
            </a:r>
            <a:r>
              <a:rPr lang="en-US" sz="1800" b="1" dirty="0" smtClean="0"/>
              <a:t>dump</a:t>
            </a:r>
            <a:r>
              <a:rPr lang="en-US" sz="1800" dirty="0" smtClean="0"/>
              <a:t>), </a:t>
            </a:r>
            <a:r>
              <a:rPr lang="en-US" sz="1800" b="1" dirty="0" smtClean="0"/>
              <a:t>gfs</a:t>
            </a:r>
            <a:r>
              <a:rPr lang="en-US" sz="1800" dirty="0" smtClean="0"/>
              <a:t>(</a:t>
            </a:r>
            <a:r>
              <a:rPr lang="en-US" sz="1800" b="1" dirty="0" smtClean="0"/>
              <a:t>gdas</a:t>
            </a:r>
            <a:r>
              <a:rPr lang="en-US" sz="1800" dirty="0" smtClean="0"/>
              <a:t>/</a:t>
            </a:r>
            <a:r>
              <a:rPr lang="en-US" sz="1800" b="1" dirty="0" smtClean="0"/>
              <a:t>gdas1</a:t>
            </a:r>
            <a:r>
              <a:rPr lang="en-US" sz="1800" dirty="0" smtClean="0"/>
              <a:t>), </a:t>
            </a:r>
            <a:r>
              <a:rPr lang="en-US" sz="1800" b="1" dirty="0" smtClean="0"/>
              <a:t>gfs</a:t>
            </a:r>
            <a:r>
              <a:rPr lang="en-US" sz="1800" dirty="0" smtClean="0"/>
              <a:t>(</a:t>
            </a:r>
            <a:r>
              <a:rPr lang="en-US" sz="1800" b="1" dirty="0" smtClean="0"/>
              <a:t>gfs</a:t>
            </a:r>
            <a:r>
              <a:rPr lang="en-US" sz="1800" dirty="0" smtClean="0"/>
              <a:t>/</a:t>
            </a:r>
            <a:r>
              <a:rPr lang="en-US" sz="1800" b="1" dirty="0" smtClean="0"/>
              <a:t>gfs</a:t>
            </a:r>
            <a:r>
              <a:rPr lang="en-US" sz="1800" dirty="0" smtClean="0"/>
              <a:t>), </a:t>
            </a:r>
            <a:r>
              <a:rPr lang="en-US" sz="1800" b="1" dirty="0" smtClean="0"/>
              <a:t>nam</a:t>
            </a:r>
            <a:r>
              <a:rPr lang="en-US" sz="1800" dirty="0" smtClean="0"/>
              <a:t>(</a:t>
            </a:r>
            <a:r>
              <a:rPr lang="en-US" sz="1800" b="1" dirty="0" smtClean="0"/>
              <a:t>nam</a:t>
            </a:r>
            <a:r>
              <a:rPr lang="en-US" sz="1800" dirty="0" smtClean="0"/>
              <a:t>/</a:t>
            </a:r>
            <a:r>
              <a:rPr lang="en-US" sz="1800" b="1" dirty="0" smtClean="0"/>
              <a:t>nam</a:t>
            </a:r>
            <a:r>
              <a:rPr lang="en-US" sz="1800" dirty="0" smtClean="0"/>
              <a:t>), </a:t>
            </a:r>
            <a:r>
              <a:rPr lang="en-US" sz="1800" b="1" dirty="0" smtClean="0"/>
              <a:t>nam</a:t>
            </a:r>
            <a:r>
              <a:rPr lang="en-US" sz="1800" dirty="0" smtClean="0"/>
              <a:t>(</a:t>
            </a:r>
            <a:r>
              <a:rPr lang="en-US" sz="1800" b="1" dirty="0" smtClean="0"/>
              <a:t>ndas</a:t>
            </a:r>
            <a:r>
              <a:rPr lang="en-US" sz="1800" dirty="0" smtClean="0"/>
              <a:t>/</a:t>
            </a:r>
            <a:r>
              <a:rPr lang="en-US" sz="1800" b="1" dirty="0" smtClean="0"/>
              <a:t>ndas</a:t>
            </a:r>
            <a:r>
              <a:rPr lang="en-US" sz="1800" dirty="0" smtClean="0"/>
              <a:t>), </a:t>
            </a:r>
            <a:r>
              <a:rPr lang="en-US" sz="1800" b="1" dirty="0" smtClean="0"/>
              <a:t>rap</a:t>
            </a:r>
            <a:r>
              <a:rPr lang="en-US" sz="1800" dirty="0" smtClean="0"/>
              <a:t>(</a:t>
            </a:r>
            <a:r>
              <a:rPr lang="en-US" sz="1800" b="1" dirty="0" smtClean="0"/>
              <a:t>ra</a:t>
            </a:r>
            <a:r>
              <a:rPr lang="en-US" sz="1800" dirty="0" smtClean="0"/>
              <a:t>p/</a:t>
            </a:r>
            <a:r>
              <a:rPr lang="en-US" sz="1800" b="1" dirty="0" smtClean="0"/>
              <a:t>rap</a:t>
            </a:r>
            <a:r>
              <a:rPr lang="en-US" sz="1800" dirty="0" smtClean="0"/>
              <a:t>), </a:t>
            </a:r>
            <a:r>
              <a:rPr lang="en-US" sz="1800" b="1" dirty="0" smtClean="0"/>
              <a:t>rap</a:t>
            </a:r>
            <a:r>
              <a:rPr lang="en-US" sz="1800" dirty="0" smtClean="0"/>
              <a:t>(</a:t>
            </a:r>
            <a:r>
              <a:rPr lang="en-US" sz="1800" b="1" dirty="0" smtClean="0"/>
              <a:t>rap_p</a:t>
            </a:r>
            <a:r>
              <a:rPr lang="en-US" sz="1800" dirty="0" smtClean="0"/>
              <a:t>/</a:t>
            </a:r>
            <a:r>
              <a:rPr lang="en-US" sz="1800" b="1" dirty="0" smtClean="0"/>
              <a:t>rap_p</a:t>
            </a:r>
            <a:r>
              <a:rPr lang="en-US" sz="1800" dirty="0" smtClean="0"/>
              <a:t>), </a:t>
            </a:r>
            <a:r>
              <a:rPr lang="en-US" sz="1800" b="1" dirty="0" smtClean="0"/>
              <a:t>rtma</a:t>
            </a:r>
            <a:r>
              <a:rPr lang="en-US" sz="1800" dirty="0" smtClean="0"/>
              <a:t>(</a:t>
            </a:r>
            <a:r>
              <a:rPr lang="en-US" sz="1800" b="1" dirty="0" smtClean="0"/>
              <a:t>rtma</a:t>
            </a:r>
            <a:r>
              <a:rPr lang="en-US" sz="1800" dirty="0" smtClean="0"/>
              <a:t>/</a:t>
            </a:r>
            <a:r>
              <a:rPr lang="en-US" sz="1800" b="1" dirty="0" smtClean="0"/>
              <a:t>rtma</a:t>
            </a:r>
            <a:r>
              <a:rPr lang="en-US" sz="1800" dirty="0" smtClean="0"/>
              <a:t>)</a:t>
            </a:r>
          </a:p>
          <a:p>
            <a:pPr lvl="1"/>
            <a:r>
              <a:rPr lang="en-US" sz="1800" dirty="0"/>
              <a:t> </a:t>
            </a:r>
            <a:r>
              <a:rPr lang="en-US" sz="1800" i="1" dirty="0" smtClean="0">
                <a:solidFill>
                  <a:srgbClr val="FF0000"/>
                </a:solidFill>
              </a:rPr>
              <a:t>cyc</a:t>
            </a:r>
            <a:r>
              <a:rPr lang="en-US" sz="1800" dirty="0" smtClean="0"/>
              <a:t> is cycle (hourly for </a:t>
            </a:r>
            <a:r>
              <a:rPr lang="en-US" sz="1800" i="1" dirty="0" smtClean="0">
                <a:solidFill>
                  <a:srgbClr val="FF0000"/>
                </a:solidFill>
              </a:rPr>
              <a:t>NET</a:t>
            </a:r>
            <a:r>
              <a:rPr lang="en-US" sz="1800" dirty="0" smtClean="0"/>
              <a:t>=</a:t>
            </a:r>
            <a:r>
              <a:rPr lang="en-US" sz="1800" b="1" dirty="0" smtClean="0"/>
              <a:t>dump</a:t>
            </a:r>
            <a:r>
              <a:rPr lang="en-US" sz="1800" dirty="0" smtClean="0"/>
              <a:t>, </a:t>
            </a:r>
            <a:r>
              <a:rPr lang="en-US" sz="1800" b="1" dirty="0" smtClean="0"/>
              <a:t>rap</a:t>
            </a:r>
            <a:r>
              <a:rPr lang="en-US" sz="1800" dirty="0" smtClean="0"/>
              <a:t>, </a:t>
            </a:r>
            <a:r>
              <a:rPr lang="en-US" sz="1800" b="1" dirty="0" smtClean="0"/>
              <a:t>rtma</a:t>
            </a:r>
            <a:r>
              <a:rPr lang="en-US" sz="1800" dirty="0" smtClean="0"/>
              <a:t>; </a:t>
            </a:r>
            <a:r>
              <a:rPr lang="en-US" sz="1800" b="1" dirty="0" smtClean="0"/>
              <a:t>00</a:t>
            </a:r>
            <a:r>
              <a:rPr lang="en-US" sz="1800" dirty="0" smtClean="0"/>
              <a:t>, </a:t>
            </a:r>
            <a:r>
              <a:rPr lang="en-US" sz="1800" b="1" dirty="0" smtClean="0"/>
              <a:t>06</a:t>
            </a:r>
            <a:r>
              <a:rPr lang="en-US" sz="1800" dirty="0" smtClean="0"/>
              <a:t>, </a:t>
            </a:r>
            <a:r>
              <a:rPr lang="en-US" sz="1800" b="1" dirty="0" smtClean="0"/>
              <a:t>12</a:t>
            </a:r>
            <a:r>
              <a:rPr lang="en-US" sz="1800" dirty="0" smtClean="0"/>
              <a:t>,</a:t>
            </a:r>
            <a:r>
              <a:rPr lang="en-US" sz="1800" b="1" dirty="0" smtClean="0"/>
              <a:t> 18</a:t>
            </a:r>
            <a:r>
              <a:rPr lang="en-US" sz="1800" dirty="0" smtClean="0"/>
              <a:t> all others)</a:t>
            </a:r>
          </a:p>
          <a:p>
            <a:pPr lvl="1"/>
            <a:r>
              <a:rPr lang="en-US" sz="1800" dirty="0"/>
              <a:t> </a:t>
            </a:r>
            <a:r>
              <a:rPr lang="en-US" sz="1800" i="1" dirty="0" smtClean="0">
                <a:solidFill>
                  <a:srgbClr val="FF0000"/>
                </a:solidFill>
              </a:rPr>
              <a:t>MM</a:t>
            </a:r>
            <a:r>
              <a:rPr lang="en-US" sz="1800" dirty="0" smtClean="0"/>
              <a:t> is </a:t>
            </a:r>
            <a:r>
              <a:rPr lang="en-US" sz="1800" b="1" dirty="0" smtClean="0"/>
              <a:t>00</a:t>
            </a:r>
            <a:r>
              <a:rPr lang="en-US" sz="1800" dirty="0" smtClean="0"/>
              <a:t> for all types except </a:t>
            </a:r>
            <a:r>
              <a:rPr lang="en-US" sz="1800" i="1" dirty="0" smtClean="0">
                <a:solidFill>
                  <a:srgbClr val="FF0000"/>
                </a:solidFill>
              </a:rPr>
              <a:t>RUN</a:t>
            </a:r>
            <a:r>
              <a:rPr lang="en-US" sz="1800" dirty="0" smtClean="0"/>
              <a:t>/</a:t>
            </a:r>
            <a:r>
              <a:rPr lang="en-US" sz="1800" i="1" dirty="0" smtClean="0">
                <a:solidFill>
                  <a:srgbClr val="FF0000"/>
                </a:solidFill>
              </a:rPr>
              <a:t>MODEL</a:t>
            </a:r>
            <a:r>
              <a:rPr lang="en-US" sz="1800" dirty="0" smtClean="0"/>
              <a:t>=</a:t>
            </a:r>
            <a:r>
              <a:rPr lang="en-US" sz="1800" b="1" dirty="0" smtClean="0"/>
              <a:t>ndas</a:t>
            </a:r>
            <a:r>
              <a:rPr lang="en-US" sz="1800" dirty="0" smtClean="0"/>
              <a:t>/</a:t>
            </a:r>
            <a:r>
              <a:rPr lang="en-US" sz="1800" b="1" dirty="0" smtClean="0"/>
              <a:t>ndas</a:t>
            </a:r>
            <a:r>
              <a:rPr lang="en-US" sz="1800" dirty="0" smtClean="0"/>
              <a:t> where it can be </a:t>
            </a:r>
            <a:r>
              <a:rPr lang="en-US" sz="1800" b="1" dirty="0" smtClean="0"/>
              <a:t>12</a:t>
            </a:r>
            <a:r>
              <a:rPr lang="en-US" sz="1800" dirty="0" smtClean="0"/>
              <a:t>, </a:t>
            </a:r>
            <a:r>
              <a:rPr lang="en-US" sz="1800" b="1" dirty="0" smtClean="0"/>
              <a:t>09</a:t>
            </a:r>
            <a:r>
              <a:rPr lang="en-US" sz="1800" dirty="0" smtClean="0"/>
              <a:t>, </a:t>
            </a:r>
            <a:r>
              <a:rPr lang="en-US" sz="1800" b="1" dirty="0" smtClean="0"/>
              <a:t>06 </a:t>
            </a:r>
            <a:r>
              <a:rPr lang="en-US" sz="1800" dirty="0" smtClean="0"/>
              <a:t>or</a:t>
            </a:r>
            <a:r>
              <a:rPr lang="en-US" sz="1800" b="1" dirty="0" smtClean="0"/>
              <a:t> 03</a:t>
            </a:r>
          </a:p>
          <a:p>
            <a:pPr lvl="1"/>
            <a:r>
              <a:rPr lang="en-US" sz="1800" b="1" dirty="0"/>
              <a:t> </a:t>
            </a:r>
            <a:r>
              <a:rPr lang="en-US" sz="1800" i="1" dirty="0" smtClean="0">
                <a:solidFill>
                  <a:srgbClr val="FF0000"/>
                </a:solidFill>
              </a:rPr>
              <a:t>TYPE</a:t>
            </a:r>
            <a:r>
              <a:rPr lang="en-US" sz="1800" b="1" dirty="0" smtClean="0">
                <a:solidFill>
                  <a:srgbClr val="FF0000"/>
                </a:solidFill>
              </a:rPr>
              <a:t> </a:t>
            </a:r>
            <a:r>
              <a:rPr lang="en-US" sz="1800" dirty="0"/>
              <a:t>is either: </a:t>
            </a:r>
            <a:r>
              <a:rPr lang="en-US" sz="1800" b="1" dirty="0"/>
              <a:t>1bamua</a:t>
            </a:r>
            <a:r>
              <a:rPr lang="en-US" sz="1800" dirty="0"/>
              <a:t>,</a:t>
            </a:r>
            <a:r>
              <a:rPr lang="en-US" sz="1800" b="1" dirty="0"/>
              <a:t> 1bamub</a:t>
            </a:r>
            <a:r>
              <a:rPr lang="en-US" sz="1800" dirty="0"/>
              <a:t>,</a:t>
            </a:r>
            <a:r>
              <a:rPr lang="en-US" sz="1800" b="1" dirty="0"/>
              <a:t> 1bhrs3</a:t>
            </a:r>
            <a:r>
              <a:rPr lang="en-US" sz="1800" dirty="0"/>
              <a:t>,</a:t>
            </a:r>
            <a:r>
              <a:rPr lang="en-US" sz="1800" b="1" dirty="0"/>
              <a:t> 1bhrs4</a:t>
            </a:r>
            <a:r>
              <a:rPr lang="en-US" sz="1800" dirty="0"/>
              <a:t>,</a:t>
            </a:r>
            <a:r>
              <a:rPr lang="en-US" sz="1800" b="1" dirty="0"/>
              <a:t> </a:t>
            </a:r>
            <a:r>
              <a:rPr lang="en-US" sz="1800" b="1" dirty="0" smtClean="0"/>
              <a:t>1bmhs</a:t>
            </a:r>
            <a:r>
              <a:rPr lang="en-US" sz="1800" dirty="0" smtClean="0"/>
              <a:t>,</a:t>
            </a:r>
            <a:r>
              <a:rPr lang="en-US" sz="1800" b="1" dirty="0" smtClean="0"/>
              <a:t> adpsfc</a:t>
            </a:r>
            <a:r>
              <a:rPr lang="en-US" sz="1800" dirty="0" smtClean="0"/>
              <a:t>,</a:t>
            </a:r>
            <a:r>
              <a:rPr lang="en-US" sz="1800" b="1" dirty="0" smtClean="0"/>
              <a:t> adpupa</a:t>
            </a:r>
            <a:r>
              <a:rPr lang="en-US" sz="1800" dirty="0" smtClean="0"/>
              <a:t>,</a:t>
            </a:r>
            <a:r>
              <a:rPr lang="en-US" sz="1800" b="1" dirty="0" smtClean="0"/>
              <a:t> aircar</a:t>
            </a:r>
            <a:r>
              <a:rPr lang="en-US" sz="1800" dirty="0" smtClean="0"/>
              <a:t>,</a:t>
            </a:r>
            <a:r>
              <a:rPr lang="en-US" sz="1800" b="1" dirty="0" smtClean="0"/>
              <a:t> aircft</a:t>
            </a:r>
            <a:r>
              <a:rPr lang="en-US" sz="1800" dirty="0" smtClean="0"/>
              <a:t>,</a:t>
            </a:r>
            <a:r>
              <a:rPr lang="en-US" sz="1800" b="1" dirty="0" smtClean="0"/>
              <a:t> airsev</a:t>
            </a:r>
            <a:r>
              <a:rPr lang="en-US" sz="1800" dirty="0" smtClean="0"/>
              <a:t>,</a:t>
            </a:r>
            <a:r>
              <a:rPr lang="en-US" sz="1800" b="1" dirty="0" smtClean="0"/>
              <a:t> ascatt</a:t>
            </a:r>
            <a:r>
              <a:rPr lang="en-US" sz="1800" dirty="0" smtClean="0"/>
              <a:t>,</a:t>
            </a:r>
            <a:r>
              <a:rPr lang="en-US" sz="1800" b="1" dirty="0" smtClean="0"/>
              <a:t> ascatw</a:t>
            </a:r>
            <a:r>
              <a:rPr lang="en-US" sz="1800" dirty="0" smtClean="0"/>
              <a:t>,</a:t>
            </a:r>
            <a:r>
              <a:rPr lang="en-US" sz="1800" b="1" dirty="0" smtClean="0"/>
              <a:t> atms</a:t>
            </a:r>
            <a:r>
              <a:rPr lang="en-US" sz="1800" dirty="0" smtClean="0"/>
              <a:t>,</a:t>
            </a:r>
            <a:r>
              <a:rPr lang="en-US" sz="1800" b="1" dirty="0" smtClean="0"/>
              <a:t> atovs</a:t>
            </a:r>
            <a:r>
              <a:rPr lang="en-US" sz="1800" dirty="0"/>
              <a:t>,</a:t>
            </a:r>
            <a:r>
              <a:rPr lang="en-US" sz="1800" b="1" dirty="0"/>
              <a:t> </a:t>
            </a:r>
            <a:r>
              <a:rPr lang="en-US" sz="1800" b="1" dirty="0" smtClean="0"/>
              <a:t>avcsam</a:t>
            </a:r>
            <a:r>
              <a:rPr lang="en-US" sz="1800" dirty="0" smtClean="0"/>
              <a:t>,</a:t>
            </a:r>
            <a:r>
              <a:rPr lang="en-US" sz="1800" b="1" dirty="0" smtClean="0"/>
              <a:t> avcspm</a:t>
            </a:r>
            <a:r>
              <a:rPr lang="en-US" sz="1800" dirty="0" smtClean="0"/>
              <a:t>,</a:t>
            </a:r>
            <a:r>
              <a:rPr lang="en-US" sz="1800" b="1" dirty="0" smtClean="0"/>
              <a:t> bathy</a:t>
            </a:r>
            <a:r>
              <a:rPr lang="en-US" sz="1800" dirty="0" smtClean="0"/>
              <a:t>,</a:t>
            </a:r>
            <a:r>
              <a:rPr lang="en-US" sz="1800" b="1" dirty="0" smtClean="0"/>
              <a:t> cris</a:t>
            </a:r>
            <a:r>
              <a:rPr lang="en-US" sz="1800" dirty="0" smtClean="0"/>
              <a:t>,</a:t>
            </a:r>
            <a:r>
              <a:rPr lang="en-US" sz="1800" b="1" dirty="0" smtClean="0"/>
              <a:t> esamua</a:t>
            </a:r>
            <a:r>
              <a:rPr lang="en-US" sz="1800" dirty="0" smtClean="0"/>
              <a:t>,</a:t>
            </a:r>
            <a:r>
              <a:rPr lang="en-US" sz="1800" b="1" dirty="0" smtClean="0"/>
              <a:t> esamub</a:t>
            </a:r>
            <a:r>
              <a:rPr lang="en-US" sz="1800" dirty="0" smtClean="0"/>
              <a:t>,</a:t>
            </a:r>
            <a:r>
              <a:rPr lang="en-US" sz="1800" b="1" dirty="0" smtClean="0"/>
              <a:t> eshrs3</a:t>
            </a:r>
            <a:r>
              <a:rPr lang="en-US" sz="1800" dirty="0" smtClean="0"/>
              <a:t>,</a:t>
            </a:r>
            <a:r>
              <a:rPr lang="en-US" sz="1800" b="1" dirty="0" smtClean="0"/>
              <a:t> esmhs</a:t>
            </a:r>
            <a:r>
              <a:rPr lang="en-US" sz="1800" dirty="0" smtClean="0"/>
              <a:t>,</a:t>
            </a:r>
            <a:r>
              <a:rPr lang="en-US" sz="1800" b="1" dirty="0" smtClean="0"/>
              <a:t> geoimr</a:t>
            </a:r>
            <a:r>
              <a:rPr lang="en-US" sz="1800" dirty="0" smtClean="0"/>
              <a:t>,</a:t>
            </a:r>
            <a:r>
              <a:rPr lang="en-US" sz="1800" b="1" dirty="0" smtClean="0"/>
              <a:t> goesfv</a:t>
            </a:r>
            <a:r>
              <a:rPr lang="en-US" sz="1800" dirty="0" smtClean="0"/>
              <a:t>,</a:t>
            </a:r>
            <a:r>
              <a:rPr lang="en-US" sz="1800" b="1" dirty="0" smtClean="0"/>
              <a:t> goesnd</a:t>
            </a:r>
            <a:r>
              <a:rPr lang="en-US" sz="1800" dirty="0" smtClean="0"/>
              <a:t>,</a:t>
            </a:r>
            <a:r>
              <a:rPr lang="en-US" sz="1800" b="1" dirty="0" smtClean="0"/>
              <a:t> gome</a:t>
            </a:r>
            <a:r>
              <a:rPr lang="en-US" sz="1800" dirty="0" smtClean="0"/>
              <a:t>,</a:t>
            </a:r>
            <a:r>
              <a:rPr lang="en-US" sz="1800" b="1" dirty="0" smtClean="0"/>
              <a:t> gpsipw</a:t>
            </a:r>
            <a:r>
              <a:rPr lang="en-US" sz="1800" dirty="0" smtClean="0"/>
              <a:t>,</a:t>
            </a:r>
            <a:r>
              <a:rPr lang="en-US" sz="1800" b="1" dirty="0" smtClean="0"/>
              <a:t> gpsro</a:t>
            </a:r>
            <a:r>
              <a:rPr lang="en-US" sz="1800" dirty="0" smtClean="0"/>
              <a:t>,</a:t>
            </a:r>
            <a:r>
              <a:rPr lang="en-US" sz="1800" b="1" dirty="0" smtClean="0"/>
              <a:t> lghtng</a:t>
            </a:r>
            <a:r>
              <a:rPr lang="en-US" sz="1800" dirty="0" smtClean="0"/>
              <a:t>,</a:t>
            </a:r>
            <a:r>
              <a:rPr lang="en-US" sz="1800" b="1" dirty="0" smtClean="0"/>
              <a:t> lgycld</a:t>
            </a:r>
            <a:r>
              <a:rPr lang="en-US" sz="1800" dirty="0" smtClean="0"/>
              <a:t>,</a:t>
            </a:r>
            <a:r>
              <a:rPr lang="en-US" sz="1800" b="1" dirty="0" smtClean="0"/>
              <a:t> mls</a:t>
            </a:r>
            <a:r>
              <a:rPr lang="en-US" sz="1800" dirty="0" smtClean="0"/>
              <a:t>,</a:t>
            </a:r>
            <a:r>
              <a:rPr lang="en-US" sz="1800" b="1" dirty="0" smtClean="0"/>
              <a:t> msonet</a:t>
            </a:r>
            <a:r>
              <a:rPr lang="en-US" sz="1800" dirty="0" smtClean="0"/>
              <a:t>,</a:t>
            </a:r>
            <a:r>
              <a:rPr lang="en-US" sz="1800" b="1" dirty="0" smtClean="0"/>
              <a:t> mtiasi</a:t>
            </a:r>
            <a:r>
              <a:rPr lang="en-US" sz="1800" dirty="0" smtClean="0"/>
              <a:t>,</a:t>
            </a:r>
            <a:r>
              <a:rPr lang="en-US" sz="1800" b="1" dirty="0" smtClean="0"/>
              <a:t> nexrad</a:t>
            </a:r>
            <a:r>
              <a:rPr lang="en-US" sz="1800" dirty="0" smtClean="0"/>
              <a:t>,</a:t>
            </a:r>
            <a:r>
              <a:rPr lang="en-US" sz="1800" b="1" dirty="0" smtClean="0"/>
              <a:t> omi</a:t>
            </a:r>
            <a:r>
              <a:rPr lang="en-US" sz="1800" dirty="0" smtClean="0"/>
              <a:t>,</a:t>
            </a:r>
            <a:r>
              <a:rPr lang="en-US" sz="1800" b="1" dirty="0" smtClean="0"/>
              <a:t> osbuv8</a:t>
            </a:r>
            <a:r>
              <a:rPr lang="en-US" sz="1800" dirty="0" smtClean="0"/>
              <a:t>,</a:t>
            </a:r>
            <a:r>
              <a:rPr lang="en-US" sz="1800" b="1" dirty="0" smtClean="0"/>
              <a:t> proflr</a:t>
            </a:r>
            <a:r>
              <a:rPr lang="en-US" sz="1800" dirty="0" smtClean="0"/>
              <a:t>,</a:t>
            </a:r>
            <a:r>
              <a:rPr lang="en-US" sz="1800" b="1" dirty="0" smtClean="0"/>
              <a:t> radwnd</a:t>
            </a:r>
            <a:r>
              <a:rPr lang="en-US" sz="1800" dirty="0" smtClean="0"/>
              <a:t>,</a:t>
            </a:r>
            <a:r>
              <a:rPr lang="en-US" sz="1800" b="1" dirty="0" smtClean="0"/>
              <a:t> rassda</a:t>
            </a:r>
            <a:r>
              <a:rPr lang="en-US" sz="1800" dirty="0" smtClean="0"/>
              <a:t>,</a:t>
            </a:r>
            <a:r>
              <a:rPr lang="en-US" sz="1800" b="1" dirty="0" smtClean="0"/>
              <a:t> satwnd</a:t>
            </a:r>
            <a:r>
              <a:rPr lang="en-US" sz="1800" dirty="0" smtClean="0"/>
              <a:t>,</a:t>
            </a:r>
            <a:r>
              <a:rPr lang="en-US" sz="1800" b="1" dirty="0" smtClean="0"/>
              <a:t> sevcsr</a:t>
            </a:r>
            <a:r>
              <a:rPr lang="en-US" sz="1800" dirty="0" smtClean="0"/>
              <a:t>,</a:t>
            </a:r>
            <a:r>
              <a:rPr lang="en-US" sz="1800" b="1" dirty="0" smtClean="0"/>
              <a:t> sfcshp</a:t>
            </a:r>
            <a:r>
              <a:rPr lang="en-US" sz="1800" dirty="0" smtClean="0"/>
              <a:t>,</a:t>
            </a:r>
            <a:r>
              <a:rPr lang="en-US" sz="1800" b="1" dirty="0" smtClean="0"/>
              <a:t> sptrmm</a:t>
            </a:r>
            <a:r>
              <a:rPr lang="en-US" sz="1800" dirty="0" smtClean="0"/>
              <a:t>,</a:t>
            </a:r>
            <a:r>
              <a:rPr lang="en-US" sz="1800" b="1" dirty="0" smtClean="0"/>
              <a:t> ssmisu</a:t>
            </a:r>
            <a:r>
              <a:rPr lang="en-US" sz="1800" dirty="0" smtClean="0"/>
              <a:t>,</a:t>
            </a:r>
            <a:r>
              <a:rPr lang="en-US" sz="1800" b="1" dirty="0" smtClean="0"/>
              <a:t> tesac</a:t>
            </a:r>
            <a:r>
              <a:rPr lang="en-US" sz="1800" dirty="0" smtClean="0"/>
              <a:t>,</a:t>
            </a:r>
            <a:r>
              <a:rPr lang="en-US" sz="1800" b="1" dirty="0" smtClean="0"/>
              <a:t> trkob</a:t>
            </a:r>
            <a:r>
              <a:rPr lang="en-US" sz="1800" dirty="0" smtClean="0"/>
              <a:t>,</a:t>
            </a:r>
            <a:r>
              <a:rPr lang="en-US" sz="1800" b="1" dirty="0" smtClean="0"/>
              <a:t> trmm</a:t>
            </a:r>
            <a:r>
              <a:rPr lang="en-US" sz="1800" dirty="0" smtClean="0"/>
              <a:t>,</a:t>
            </a:r>
            <a:r>
              <a:rPr lang="en-US" sz="1800" b="1" dirty="0" smtClean="0"/>
              <a:t> vadwnd</a:t>
            </a:r>
            <a:r>
              <a:rPr lang="en-US" sz="1800" dirty="0" smtClean="0"/>
              <a:t>,</a:t>
            </a:r>
            <a:r>
              <a:rPr lang="en-US" sz="1800" b="1" dirty="0" smtClean="0"/>
              <a:t> wdsatr</a:t>
            </a:r>
            <a:r>
              <a:rPr lang="en-US" sz="1800" dirty="0" smtClean="0"/>
              <a:t>,</a:t>
            </a:r>
            <a:r>
              <a:rPr lang="en-US" sz="1800" b="1" dirty="0" smtClean="0"/>
              <a:t> wndsat   </a:t>
            </a:r>
            <a:r>
              <a:rPr lang="en-US" sz="1800" dirty="0" smtClean="0"/>
              <a:t>(types actually dumped depend upon the network)</a:t>
            </a:r>
          </a:p>
        </p:txBody>
      </p:sp>
    </p:spTree>
    <p:extLst>
      <p:ext uri="{BB962C8B-B14F-4D97-AF65-F5344CB8AC3E}">
        <p14:creationId xmlns:p14="http://schemas.microsoft.com/office/powerpoint/2010/main" val="3125686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dirty="0" smtClean="0">
                <a:solidFill>
                  <a:schemeClr val="tx1"/>
                </a:solidFill>
              </a:rPr>
              <a:t>PrepBUFR Processing/Files</a:t>
            </a:r>
          </a:p>
        </p:txBody>
      </p:sp>
      <p:sp>
        <p:nvSpPr>
          <p:cNvPr id="18435" name="Rectangle 3"/>
          <p:cNvSpPr>
            <a:spLocks noGrp="1" noChangeArrowheads="1"/>
          </p:cNvSpPr>
          <p:nvPr>
            <p:ph type="body" idx="1"/>
          </p:nvPr>
        </p:nvSpPr>
        <p:spPr>
          <a:xfrm>
            <a:off x="457200" y="1447800"/>
            <a:ext cx="8229600" cy="4525963"/>
          </a:xfrm>
        </p:spPr>
        <p:txBody>
          <a:bodyPr/>
          <a:lstStyle/>
          <a:p>
            <a:r>
              <a:rPr lang="en-US" sz="2000" dirty="0" smtClean="0"/>
              <a:t>BUFR</a:t>
            </a:r>
          </a:p>
          <a:p>
            <a:r>
              <a:rPr lang="en-US" sz="2000" dirty="0" smtClean="0"/>
              <a:t>Generated on production WCOSS machine in each network from conventional data dump files</a:t>
            </a:r>
          </a:p>
          <a:p>
            <a:pPr lvl="1"/>
            <a:r>
              <a:rPr lang="en-US" sz="1600" b="1" dirty="0" smtClean="0"/>
              <a:t>adpsfc</a:t>
            </a:r>
            <a:r>
              <a:rPr lang="en-US" sz="1600" dirty="0"/>
              <a:t>,</a:t>
            </a:r>
            <a:r>
              <a:rPr lang="en-US" sz="1600" b="1" dirty="0"/>
              <a:t> adpupa</a:t>
            </a:r>
            <a:r>
              <a:rPr lang="en-US" sz="1600" dirty="0"/>
              <a:t>,</a:t>
            </a:r>
            <a:r>
              <a:rPr lang="en-US" sz="1600" b="1" dirty="0"/>
              <a:t> aircar</a:t>
            </a:r>
            <a:r>
              <a:rPr lang="en-US" sz="1600" dirty="0"/>
              <a:t>,</a:t>
            </a:r>
            <a:r>
              <a:rPr lang="en-US" sz="1600" b="1" dirty="0"/>
              <a:t> aircft</a:t>
            </a:r>
            <a:r>
              <a:rPr lang="en-US" sz="1600" dirty="0"/>
              <a:t>,</a:t>
            </a:r>
            <a:r>
              <a:rPr lang="en-US" sz="1600" b="1" dirty="0"/>
              <a:t> </a:t>
            </a:r>
            <a:r>
              <a:rPr lang="en-US" sz="1600" b="1" dirty="0" smtClean="0"/>
              <a:t>ascatw</a:t>
            </a:r>
            <a:r>
              <a:rPr lang="en-US" sz="1600" dirty="0"/>
              <a:t>,</a:t>
            </a:r>
            <a:r>
              <a:rPr lang="en-US" sz="1600" b="1" dirty="0"/>
              <a:t> </a:t>
            </a:r>
            <a:r>
              <a:rPr lang="en-US" sz="1600" b="1" dirty="0" smtClean="0"/>
              <a:t>atovs</a:t>
            </a:r>
            <a:r>
              <a:rPr lang="en-US" sz="1600" dirty="0"/>
              <a:t>,</a:t>
            </a:r>
            <a:r>
              <a:rPr lang="en-US" sz="1600" b="1" dirty="0"/>
              <a:t> </a:t>
            </a:r>
            <a:r>
              <a:rPr lang="en-US" sz="1600" b="1" dirty="0" smtClean="0"/>
              <a:t>goesnd</a:t>
            </a:r>
            <a:r>
              <a:rPr lang="en-US" sz="1600" dirty="0"/>
              <a:t>,</a:t>
            </a:r>
            <a:r>
              <a:rPr lang="en-US" sz="1600" b="1" dirty="0"/>
              <a:t> </a:t>
            </a:r>
            <a:r>
              <a:rPr lang="en-US" sz="1600" b="1" dirty="0" smtClean="0"/>
              <a:t>gpsipw</a:t>
            </a:r>
            <a:r>
              <a:rPr lang="en-US" sz="1600" dirty="0"/>
              <a:t>,</a:t>
            </a:r>
            <a:r>
              <a:rPr lang="en-US" sz="1600" b="1" dirty="0"/>
              <a:t> </a:t>
            </a:r>
            <a:r>
              <a:rPr lang="en-US" sz="1600" b="1" dirty="0" smtClean="0"/>
              <a:t>msonet</a:t>
            </a:r>
            <a:r>
              <a:rPr lang="en-US" sz="1600" dirty="0"/>
              <a:t>, </a:t>
            </a:r>
            <a:r>
              <a:rPr lang="en-US" sz="1600" b="1" dirty="0" smtClean="0"/>
              <a:t>proflr</a:t>
            </a:r>
            <a:r>
              <a:rPr lang="en-US" sz="1600" dirty="0"/>
              <a:t>,</a:t>
            </a:r>
            <a:r>
              <a:rPr lang="en-US" sz="1600" b="1" dirty="0"/>
              <a:t> </a:t>
            </a:r>
            <a:r>
              <a:rPr lang="en-US" sz="1600" b="1" dirty="0" smtClean="0"/>
              <a:t>rassda</a:t>
            </a:r>
            <a:r>
              <a:rPr lang="en-US" sz="1600" dirty="0"/>
              <a:t>,</a:t>
            </a:r>
            <a:r>
              <a:rPr lang="en-US" sz="1600" b="1" dirty="0"/>
              <a:t> </a:t>
            </a:r>
            <a:r>
              <a:rPr lang="en-US" sz="1600" b="1" dirty="0" smtClean="0"/>
              <a:t>satwnd </a:t>
            </a:r>
            <a:r>
              <a:rPr lang="en-US" sz="1600" dirty="0" smtClean="0"/>
              <a:t>(except for GFS/GDAS), </a:t>
            </a:r>
            <a:r>
              <a:rPr lang="en-US" sz="1600" b="1" dirty="0" smtClean="0"/>
              <a:t>sfcshp</a:t>
            </a:r>
            <a:r>
              <a:rPr lang="en-US" sz="1600" dirty="0"/>
              <a:t>,</a:t>
            </a:r>
            <a:r>
              <a:rPr lang="en-US" sz="1600" b="1" dirty="0"/>
              <a:t> </a:t>
            </a:r>
            <a:r>
              <a:rPr lang="en-US" sz="1600" b="1" dirty="0" smtClean="0"/>
              <a:t>vadwnd</a:t>
            </a:r>
            <a:r>
              <a:rPr lang="en-US" sz="1600" dirty="0"/>
              <a:t>,</a:t>
            </a:r>
            <a:r>
              <a:rPr lang="en-US" sz="1600" b="1" dirty="0"/>
              <a:t> </a:t>
            </a:r>
            <a:r>
              <a:rPr lang="en-US" sz="1600" b="1" dirty="0" smtClean="0"/>
              <a:t>wndsat</a:t>
            </a:r>
          </a:p>
          <a:p>
            <a:r>
              <a:rPr lang="en-US" sz="2000" dirty="0" smtClean="0"/>
              <a:t>Network-specific parm cards control processing</a:t>
            </a:r>
          </a:p>
          <a:p>
            <a:r>
              <a:rPr lang="en-US" sz="2000" dirty="0" smtClean="0"/>
              <a:t>Structure defined by input PrepBUFR mnemonic table</a:t>
            </a:r>
          </a:p>
          <a:p>
            <a:r>
              <a:rPr lang="en-US" sz="2000" dirty="0" smtClean="0"/>
              <a:t>BUFR message types can include:</a:t>
            </a:r>
          </a:p>
          <a:p>
            <a:pPr lvl="1"/>
            <a:r>
              <a:rPr lang="en-US" sz="1600" b="1" dirty="0" smtClean="0"/>
              <a:t>ADPUPA</a:t>
            </a:r>
            <a:r>
              <a:rPr lang="en-US" sz="1600" dirty="0" smtClean="0"/>
              <a:t>,</a:t>
            </a:r>
            <a:r>
              <a:rPr lang="en-US" sz="1600" b="1" dirty="0" smtClean="0"/>
              <a:t> AIRCAR</a:t>
            </a:r>
            <a:r>
              <a:rPr lang="en-US" sz="1600" dirty="0" smtClean="0"/>
              <a:t>,</a:t>
            </a:r>
            <a:r>
              <a:rPr lang="en-US" sz="1600" b="1" dirty="0" smtClean="0"/>
              <a:t> AIRCFT</a:t>
            </a:r>
            <a:r>
              <a:rPr lang="en-US" sz="1600" dirty="0" smtClean="0"/>
              <a:t>,</a:t>
            </a:r>
            <a:r>
              <a:rPr lang="en-US" sz="1600" b="1" dirty="0" smtClean="0"/>
              <a:t> SATWND</a:t>
            </a:r>
            <a:r>
              <a:rPr lang="en-US" sz="1600" dirty="0" smtClean="0"/>
              <a:t>,</a:t>
            </a:r>
            <a:r>
              <a:rPr lang="en-US" sz="1600" b="1" dirty="0" smtClean="0"/>
              <a:t> PROFLR</a:t>
            </a:r>
            <a:r>
              <a:rPr lang="en-US" sz="1600" dirty="0" smtClean="0"/>
              <a:t>,</a:t>
            </a:r>
            <a:r>
              <a:rPr lang="en-US" sz="1600" b="1" dirty="0" smtClean="0"/>
              <a:t> VADWND</a:t>
            </a:r>
            <a:r>
              <a:rPr lang="en-US" sz="1600" dirty="0" smtClean="0"/>
              <a:t>,</a:t>
            </a:r>
            <a:r>
              <a:rPr lang="en-US" sz="1600" b="1" dirty="0" smtClean="0"/>
              <a:t> SATEMP</a:t>
            </a:r>
            <a:r>
              <a:rPr lang="en-US" sz="1600" dirty="0" smtClean="0"/>
              <a:t>,</a:t>
            </a:r>
            <a:r>
              <a:rPr lang="en-US" sz="1600" b="1" dirty="0" smtClean="0"/>
              <a:t> ADPSFC</a:t>
            </a:r>
            <a:r>
              <a:rPr lang="en-US" sz="1600" dirty="0" smtClean="0"/>
              <a:t>,</a:t>
            </a:r>
            <a:r>
              <a:rPr lang="en-US" sz="1600" b="1" dirty="0" smtClean="0"/>
              <a:t> SFCSHP</a:t>
            </a:r>
            <a:r>
              <a:rPr lang="en-US" sz="1600" dirty="0" smtClean="0"/>
              <a:t>,</a:t>
            </a:r>
            <a:r>
              <a:rPr lang="en-US" sz="1600" b="1" dirty="0" smtClean="0"/>
              <a:t> SFCBOG</a:t>
            </a:r>
            <a:r>
              <a:rPr lang="en-US" sz="1600" dirty="0" smtClean="0"/>
              <a:t>,</a:t>
            </a:r>
            <a:r>
              <a:rPr lang="en-US" sz="1600" b="1" dirty="0" smtClean="0"/>
              <a:t> SPSSMI</a:t>
            </a:r>
            <a:r>
              <a:rPr lang="en-US" sz="1600" dirty="0" smtClean="0"/>
              <a:t>,</a:t>
            </a:r>
            <a:r>
              <a:rPr lang="en-US" sz="1600" b="1" dirty="0" smtClean="0"/>
              <a:t> SYNDAT</a:t>
            </a:r>
            <a:r>
              <a:rPr lang="en-US" sz="1600" dirty="0" smtClean="0"/>
              <a:t>,</a:t>
            </a:r>
            <a:r>
              <a:rPr lang="en-US" sz="1600" b="1" dirty="0" smtClean="0"/>
              <a:t> ERS1DA</a:t>
            </a:r>
            <a:r>
              <a:rPr lang="en-US" sz="1600" dirty="0" smtClean="0"/>
              <a:t>,</a:t>
            </a:r>
            <a:r>
              <a:rPr lang="en-US" sz="1600" b="1" dirty="0" smtClean="0"/>
              <a:t> GOESND</a:t>
            </a:r>
            <a:r>
              <a:rPr lang="en-US" sz="1600" dirty="0" smtClean="0"/>
              <a:t>,</a:t>
            </a:r>
            <a:r>
              <a:rPr lang="en-US" sz="1600" b="1" dirty="0" smtClean="0"/>
              <a:t> QKSWND</a:t>
            </a:r>
            <a:r>
              <a:rPr lang="en-US" sz="1600" dirty="0" smtClean="0"/>
              <a:t>,</a:t>
            </a:r>
            <a:r>
              <a:rPr lang="en-US" sz="1600" b="1" dirty="0" smtClean="0"/>
              <a:t> MSONET</a:t>
            </a:r>
            <a:r>
              <a:rPr lang="en-US" sz="1600" dirty="0" smtClean="0"/>
              <a:t>,</a:t>
            </a:r>
            <a:r>
              <a:rPr lang="en-US" sz="1600" b="1" dirty="0" smtClean="0"/>
              <a:t> GPSIPW</a:t>
            </a:r>
            <a:r>
              <a:rPr lang="en-US" sz="1600" dirty="0" smtClean="0"/>
              <a:t>,</a:t>
            </a:r>
            <a:r>
              <a:rPr lang="en-US" sz="1600" b="1" dirty="0" smtClean="0"/>
              <a:t> RASSDA</a:t>
            </a:r>
            <a:r>
              <a:rPr lang="en-US" sz="1600" dirty="0" smtClean="0"/>
              <a:t>,</a:t>
            </a:r>
            <a:r>
              <a:rPr lang="en-US" sz="1600" b="1" dirty="0" smtClean="0"/>
              <a:t> WDSATR</a:t>
            </a:r>
            <a:r>
              <a:rPr lang="en-US" sz="1600" dirty="0" smtClean="0"/>
              <a:t>,</a:t>
            </a:r>
            <a:r>
              <a:rPr lang="en-US" sz="1600" b="1" dirty="0" smtClean="0"/>
              <a:t> ASCATW </a:t>
            </a:r>
            <a:r>
              <a:rPr lang="en-US" sz="1600" dirty="0"/>
              <a:t>(what is </a:t>
            </a:r>
            <a:r>
              <a:rPr lang="en-US" sz="1600" dirty="0" smtClean="0"/>
              <a:t>present depends </a:t>
            </a:r>
            <a:r>
              <a:rPr lang="en-US" sz="1600" dirty="0"/>
              <a:t>on the network)</a:t>
            </a:r>
          </a:p>
          <a:p>
            <a:pPr lvl="1"/>
            <a:r>
              <a:rPr lang="en-US" sz="1600" dirty="0" smtClean="0"/>
              <a:t>Each message type has its own BUFR structure as defined in the PrepBUFR mnemonic table</a:t>
            </a:r>
          </a:p>
          <a:p>
            <a:r>
              <a:rPr lang="en-US" sz="2000" dirty="0" smtClean="0"/>
              <a:t>Post-processing sets files </a:t>
            </a:r>
            <a:r>
              <a:rPr lang="en-US" sz="2000" dirty="0"/>
              <a:t>to </a:t>
            </a:r>
            <a:r>
              <a:rPr lang="en-US" sz="2000" dirty="0" smtClean="0"/>
              <a:t>restricted, creates non-restricted forms</a:t>
            </a:r>
            <a:endParaRPr lang="en-US" sz="2000" dirty="0"/>
          </a:p>
          <a:p>
            <a:endParaRPr lang="en-US" sz="2000" dirty="0"/>
          </a:p>
          <a:p>
            <a:pPr>
              <a:lnSpc>
                <a:spcPct val="80000"/>
              </a:lnSpc>
              <a:buFontTx/>
              <a:buNone/>
            </a:pPr>
            <a:endParaRPr lang="en-US" sz="2000" dirty="0" smtClean="0"/>
          </a:p>
          <a:p>
            <a:pPr>
              <a:lnSpc>
                <a:spcPct val="80000"/>
              </a:lnSpc>
              <a:buFontTx/>
              <a:buNone/>
            </a:pPr>
            <a:endParaRPr lang="en-US" sz="2000" dirty="0" smtClean="0"/>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dirty="0" smtClean="0">
                <a:solidFill>
                  <a:schemeClr val="tx1"/>
                </a:solidFill>
              </a:rPr>
              <a:t>PrepBUFR Processing/Files (cont.)</a:t>
            </a:r>
          </a:p>
        </p:txBody>
      </p:sp>
      <p:sp>
        <p:nvSpPr>
          <p:cNvPr id="18435" name="Rectangle 3"/>
          <p:cNvSpPr>
            <a:spLocks noGrp="1" noChangeArrowheads="1"/>
          </p:cNvSpPr>
          <p:nvPr>
            <p:ph type="body" idx="1"/>
          </p:nvPr>
        </p:nvSpPr>
        <p:spPr/>
        <p:txBody>
          <a:bodyPr/>
          <a:lstStyle/>
          <a:p>
            <a:r>
              <a:rPr lang="en-US" sz="1800" dirty="0" smtClean="0"/>
              <a:t>On WCOSS in:</a:t>
            </a:r>
          </a:p>
          <a:p>
            <a:pPr marL="0" indent="0">
              <a:buNone/>
            </a:pPr>
            <a:r>
              <a:rPr lang="en-US" sz="1800" dirty="0"/>
              <a:t> </a:t>
            </a:r>
            <a:r>
              <a:rPr lang="en-US" sz="1800" dirty="0" smtClean="0"/>
              <a:t>     /com/</a:t>
            </a:r>
            <a:r>
              <a:rPr lang="en-US" sz="1800" i="1" dirty="0" smtClean="0">
                <a:solidFill>
                  <a:srgbClr val="FF0000"/>
                </a:solidFill>
              </a:rPr>
              <a:t>NET</a:t>
            </a:r>
            <a:r>
              <a:rPr lang="en-US" sz="1800" dirty="0" smtClean="0"/>
              <a:t>/prod/</a:t>
            </a:r>
            <a:r>
              <a:rPr lang="en-US" sz="1800" i="1" dirty="0" smtClean="0">
                <a:solidFill>
                  <a:srgbClr val="FF0000"/>
                </a:solidFill>
              </a:rPr>
              <a:t>RUN</a:t>
            </a:r>
            <a:r>
              <a:rPr lang="en-US" sz="1800" dirty="0" smtClean="0"/>
              <a:t>.</a:t>
            </a:r>
            <a:r>
              <a:rPr lang="en-US" sz="1800" i="1" dirty="0" smtClean="0">
                <a:solidFill>
                  <a:srgbClr val="FF3300"/>
                </a:solidFill>
              </a:rPr>
              <a:t>yyyymmdd</a:t>
            </a:r>
            <a:r>
              <a:rPr lang="en-US" sz="1800" i="1" dirty="0" smtClean="0"/>
              <a:t>/</a:t>
            </a:r>
            <a:r>
              <a:rPr lang="en-US" sz="1800" i="1" dirty="0" smtClean="0">
                <a:solidFill>
                  <a:srgbClr val="FF0000"/>
                </a:solidFill>
              </a:rPr>
              <a:t>MODEL</a:t>
            </a:r>
            <a:r>
              <a:rPr lang="en-US" sz="1800" dirty="0" smtClean="0"/>
              <a:t>.t</a:t>
            </a:r>
            <a:r>
              <a:rPr lang="en-US" sz="1800" i="1" dirty="0" smtClean="0">
                <a:solidFill>
                  <a:srgbClr val="FF0000"/>
                </a:solidFill>
              </a:rPr>
              <a:t>cyc</a:t>
            </a:r>
            <a:r>
              <a:rPr lang="en-US" sz="1800" dirty="0" smtClean="0"/>
              <a:t>z.prepbufr, where:</a:t>
            </a:r>
            <a:endParaRPr lang="en-US" sz="1800" dirty="0"/>
          </a:p>
          <a:p>
            <a:pPr lvl="1"/>
            <a:r>
              <a:rPr lang="en-US" sz="1800" i="1" dirty="0" smtClean="0"/>
              <a:t> </a:t>
            </a:r>
            <a:r>
              <a:rPr lang="en-US" sz="1800" i="1" dirty="0" smtClean="0">
                <a:solidFill>
                  <a:srgbClr val="FF0000"/>
                </a:solidFill>
              </a:rPr>
              <a:t>NET</a:t>
            </a:r>
            <a:r>
              <a:rPr lang="en-US" sz="1800" dirty="0" smtClean="0"/>
              <a:t>(</a:t>
            </a:r>
            <a:r>
              <a:rPr lang="en-US" sz="1800" i="1" dirty="0" smtClean="0">
                <a:solidFill>
                  <a:srgbClr val="FF0000"/>
                </a:solidFill>
              </a:rPr>
              <a:t>RUN</a:t>
            </a:r>
            <a:r>
              <a:rPr lang="en-US" sz="1800" dirty="0" smtClean="0"/>
              <a:t>/</a:t>
            </a:r>
            <a:r>
              <a:rPr lang="en-US" sz="1800" i="1" dirty="0" smtClean="0">
                <a:solidFill>
                  <a:srgbClr val="FF0000"/>
                </a:solidFill>
              </a:rPr>
              <a:t>MODEL</a:t>
            </a:r>
            <a:r>
              <a:rPr lang="en-US" sz="1800" dirty="0" smtClean="0"/>
              <a:t>) is either: </a:t>
            </a:r>
            <a:r>
              <a:rPr lang="en-US" sz="1800" b="1" dirty="0" smtClean="0"/>
              <a:t>akrtma</a:t>
            </a:r>
            <a:r>
              <a:rPr lang="en-US" sz="1800" dirty="0" smtClean="0"/>
              <a:t>(</a:t>
            </a:r>
            <a:r>
              <a:rPr lang="en-US" sz="1800" b="1" dirty="0" smtClean="0"/>
              <a:t>akrtma</a:t>
            </a:r>
            <a:r>
              <a:rPr lang="en-US" sz="1800" dirty="0" smtClean="0"/>
              <a:t>/</a:t>
            </a:r>
            <a:r>
              <a:rPr lang="en-US" sz="1800" b="1" dirty="0" smtClean="0"/>
              <a:t>rtma</a:t>
            </a:r>
            <a:r>
              <a:rPr lang="en-US" sz="1800" dirty="0" smtClean="0"/>
              <a:t>), (</a:t>
            </a:r>
            <a:r>
              <a:rPr lang="en-US" sz="1800" b="1" dirty="0" smtClean="0"/>
              <a:t>cdas</a:t>
            </a:r>
            <a:r>
              <a:rPr lang="en-US" sz="1800" dirty="0" smtClean="0"/>
              <a:t>(</a:t>
            </a:r>
            <a:r>
              <a:rPr lang="en-US" sz="1800" b="1" dirty="0" smtClean="0"/>
              <a:t>cdas</a:t>
            </a:r>
            <a:r>
              <a:rPr lang="en-US" sz="1800" dirty="0" smtClean="0"/>
              <a:t>/</a:t>
            </a:r>
            <a:r>
              <a:rPr lang="en-US" sz="1800" b="1" dirty="0" smtClean="0"/>
              <a:t>cdas</a:t>
            </a:r>
            <a:r>
              <a:rPr lang="en-US" sz="1800" dirty="0" smtClean="0"/>
              <a:t>), </a:t>
            </a:r>
            <a:r>
              <a:rPr lang="en-US" sz="1800" b="1" dirty="0" smtClean="0"/>
              <a:t>cfs</a:t>
            </a:r>
            <a:r>
              <a:rPr lang="en-US" sz="1800" dirty="0" smtClean="0"/>
              <a:t>(</a:t>
            </a:r>
            <a:r>
              <a:rPr lang="en-US" sz="1800" b="1" dirty="0" smtClean="0"/>
              <a:t>cdas</a:t>
            </a:r>
            <a:r>
              <a:rPr lang="en-US" sz="1800" dirty="0" smtClean="0"/>
              <a:t>/</a:t>
            </a:r>
            <a:r>
              <a:rPr lang="en-US" sz="1800" b="1" dirty="0" smtClean="0"/>
              <a:t>cdas1</a:t>
            </a:r>
            <a:r>
              <a:rPr lang="en-US" sz="1800" dirty="0" smtClean="0"/>
              <a:t>), </a:t>
            </a:r>
            <a:r>
              <a:rPr lang="en-US" sz="1800" b="1" dirty="0" smtClean="0"/>
              <a:t>gfs</a:t>
            </a:r>
            <a:r>
              <a:rPr lang="en-US" sz="1800" dirty="0" smtClean="0"/>
              <a:t>(</a:t>
            </a:r>
            <a:r>
              <a:rPr lang="en-US" sz="1800" b="1" dirty="0" smtClean="0"/>
              <a:t>gdas</a:t>
            </a:r>
            <a:r>
              <a:rPr lang="en-US" sz="1800" dirty="0" smtClean="0"/>
              <a:t>/</a:t>
            </a:r>
            <a:r>
              <a:rPr lang="en-US" sz="1800" b="1" dirty="0" smtClean="0"/>
              <a:t>gdas1</a:t>
            </a:r>
            <a:r>
              <a:rPr lang="en-US" sz="1800" dirty="0" smtClean="0"/>
              <a:t>), </a:t>
            </a:r>
            <a:r>
              <a:rPr lang="en-US" sz="1800" b="1" dirty="0" smtClean="0"/>
              <a:t>gfs</a:t>
            </a:r>
            <a:r>
              <a:rPr lang="en-US" sz="1800" dirty="0" smtClean="0"/>
              <a:t>(</a:t>
            </a:r>
            <a:r>
              <a:rPr lang="en-US" sz="1800" b="1" dirty="0" smtClean="0"/>
              <a:t>gfs</a:t>
            </a:r>
            <a:r>
              <a:rPr lang="en-US" sz="1800" dirty="0" smtClean="0"/>
              <a:t>/</a:t>
            </a:r>
            <a:r>
              <a:rPr lang="en-US" sz="1800" b="1" dirty="0" smtClean="0"/>
              <a:t>gfs</a:t>
            </a:r>
            <a:r>
              <a:rPr lang="en-US" sz="1800" dirty="0" smtClean="0"/>
              <a:t>), </a:t>
            </a:r>
            <a:r>
              <a:rPr lang="en-US" sz="1800" b="1" dirty="0" smtClean="0"/>
              <a:t>gu</a:t>
            </a:r>
            <a:r>
              <a:rPr lang="en-US" sz="1800" b="1" dirty="0" smtClean="0">
                <a:solidFill>
                  <a:srgbClr val="000000"/>
                </a:solidFill>
                <a:cs typeface="+mn-cs"/>
              </a:rPr>
              <a:t>rtma</a:t>
            </a:r>
            <a:r>
              <a:rPr lang="en-US" sz="1800" dirty="0" smtClean="0">
                <a:solidFill>
                  <a:srgbClr val="000000"/>
                </a:solidFill>
                <a:cs typeface="+mn-cs"/>
              </a:rPr>
              <a:t>(</a:t>
            </a:r>
            <a:r>
              <a:rPr lang="en-US" sz="1800" b="1" dirty="0" smtClean="0">
                <a:solidFill>
                  <a:srgbClr val="000000"/>
                </a:solidFill>
                <a:cs typeface="+mn-cs"/>
              </a:rPr>
              <a:t>gurtma</a:t>
            </a:r>
            <a:r>
              <a:rPr lang="en-US" sz="1800" dirty="0" smtClean="0">
                <a:solidFill>
                  <a:srgbClr val="000000"/>
                </a:solidFill>
                <a:cs typeface="+mn-cs"/>
              </a:rPr>
              <a:t>/</a:t>
            </a:r>
            <a:r>
              <a:rPr lang="en-US" sz="1800" b="1" dirty="0" smtClean="0">
                <a:solidFill>
                  <a:srgbClr val="000000"/>
                </a:solidFill>
                <a:cs typeface="+mn-cs"/>
              </a:rPr>
              <a:t>gurtma</a:t>
            </a:r>
            <a:r>
              <a:rPr lang="en-US" sz="1800" dirty="0" smtClean="0">
                <a:solidFill>
                  <a:srgbClr val="000000"/>
                </a:solidFill>
                <a:cs typeface="+mn-cs"/>
              </a:rPr>
              <a:t>), </a:t>
            </a:r>
            <a:r>
              <a:rPr lang="en-US" sz="1800" b="1" dirty="0" smtClean="0">
                <a:solidFill>
                  <a:srgbClr val="000000"/>
                </a:solidFill>
                <a:cs typeface="+mn-cs"/>
              </a:rPr>
              <a:t>hirtma</a:t>
            </a:r>
            <a:r>
              <a:rPr lang="en-US" sz="1800" dirty="0" smtClean="0">
                <a:solidFill>
                  <a:srgbClr val="000000"/>
                </a:solidFill>
                <a:cs typeface="+mn-cs"/>
              </a:rPr>
              <a:t>(</a:t>
            </a:r>
            <a:r>
              <a:rPr lang="en-US" sz="1800" b="1" dirty="0" smtClean="0">
                <a:solidFill>
                  <a:srgbClr val="000000"/>
                </a:solidFill>
                <a:cs typeface="+mn-cs"/>
              </a:rPr>
              <a:t>hirtma</a:t>
            </a:r>
            <a:r>
              <a:rPr lang="en-US" sz="1800" dirty="0" smtClean="0">
                <a:solidFill>
                  <a:srgbClr val="000000"/>
                </a:solidFill>
                <a:cs typeface="+mn-cs"/>
              </a:rPr>
              <a:t>/</a:t>
            </a:r>
            <a:r>
              <a:rPr lang="en-US" sz="1800" b="1" dirty="0" smtClean="0">
                <a:solidFill>
                  <a:srgbClr val="000000"/>
                </a:solidFill>
                <a:cs typeface="+mn-cs"/>
              </a:rPr>
              <a:t>rtma</a:t>
            </a:r>
            <a:r>
              <a:rPr lang="en-US" sz="1800" dirty="0" smtClean="0">
                <a:solidFill>
                  <a:srgbClr val="000000"/>
                </a:solidFill>
                <a:cs typeface="+mn-cs"/>
              </a:rPr>
              <a:t>), </a:t>
            </a:r>
            <a:r>
              <a:rPr lang="en-US" sz="1800" b="1" dirty="0" smtClean="0">
                <a:solidFill>
                  <a:srgbClr val="000000"/>
                </a:solidFill>
                <a:cs typeface="+mn-cs"/>
              </a:rPr>
              <a:t>prrtma</a:t>
            </a:r>
            <a:r>
              <a:rPr lang="en-US" sz="1800" dirty="0" smtClean="0">
                <a:solidFill>
                  <a:srgbClr val="000000"/>
                </a:solidFill>
                <a:cs typeface="+mn-cs"/>
              </a:rPr>
              <a:t>(</a:t>
            </a:r>
            <a:r>
              <a:rPr lang="en-US" sz="1800" b="1" dirty="0" smtClean="0">
                <a:solidFill>
                  <a:srgbClr val="000000"/>
                </a:solidFill>
                <a:cs typeface="+mn-cs"/>
              </a:rPr>
              <a:t>prrtma</a:t>
            </a:r>
            <a:r>
              <a:rPr lang="en-US" sz="1800" dirty="0" smtClean="0">
                <a:solidFill>
                  <a:srgbClr val="000000"/>
                </a:solidFill>
                <a:cs typeface="+mn-cs"/>
              </a:rPr>
              <a:t>/</a:t>
            </a:r>
            <a:r>
              <a:rPr lang="en-US" sz="1800" b="1" dirty="0" smtClean="0">
                <a:solidFill>
                  <a:srgbClr val="000000"/>
                </a:solidFill>
                <a:cs typeface="+mn-cs"/>
              </a:rPr>
              <a:t>rtma</a:t>
            </a:r>
            <a:r>
              <a:rPr lang="en-US" sz="1800" dirty="0" smtClean="0">
                <a:solidFill>
                  <a:srgbClr val="000000"/>
                </a:solidFill>
                <a:cs typeface="+mn-cs"/>
              </a:rPr>
              <a:t>), </a:t>
            </a:r>
            <a:r>
              <a:rPr lang="en-US" sz="1800" b="1" dirty="0" smtClean="0">
                <a:solidFill>
                  <a:srgbClr val="000000"/>
                </a:solidFill>
                <a:cs typeface="+mn-cs"/>
              </a:rPr>
              <a:t>rtma2p5</a:t>
            </a:r>
            <a:r>
              <a:rPr lang="en-US" sz="1800" dirty="0" smtClean="0">
                <a:solidFill>
                  <a:srgbClr val="000000"/>
                </a:solidFill>
                <a:cs typeface="+mn-cs"/>
              </a:rPr>
              <a:t>(</a:t>
            </a:r>
            <a:r>
              <a:rPr lang="en-US" sz="1800" b="1" dirty="0" smtClean="0">
                <a:solidFill>
                  <a:srgbClr val="000000"/>
                </a:solidFill>
                <a:cs typeface="+mn-cs"/>
              </a:rPr>
              <a:t>rtma2p5</a:t>
            </a:r>
            <a:r>
              <a:rPr lang="en-US" sz="1800" dirty="0" smtClean="0">
                <a:solidFill>
                  <a:srgbClr val="000000"/>
                </a:solidFill>
                <a:cs typeface="+mn-cs"/>
              </a:rPr>
              <a:t>/</a:t>
            </a:r>
            <a:r>
              <a:rPr lang="en-US" sz="1800" b="1" dirty="0" smtClean="0">
                <a:solidFill>
                  <a:srgbClr val="000000"/>
                </a:solidFill>
                <a:cs typeface="+mn-cs"/>
              </a:rPr>
              <a:t>rtma2p5</a:t>
            </a:r>
            <a:r>
              <a:rPr lang="en-US" sz="1800" dirty="0" smtClean="0">
                <a:solidFill>
                  <a:srgbClr val="000000"/>
                </a:solidFill>
                <a:cs typeface="+mn-cs"/>
              </a:rPr>
              <a:t>)</a:t>
            </a:r>
          </a:p>
          <a:p>
            <a:pPr lvl="1"/>
            <a:r>
              <a:rPr lang="en-US" sz="1800" dirty="0">
                <a:solidFill>
                  <a:srgbClr val="000000"/>
                </a:solidFill>
              </a:rPr>
              <a:t> </a:t>
            </a:r>
            <a:r>
              <a:rPr lang="en-US" sz="1800" i="1" dirty="0">
                <a:solidFill>
                  <a:srgbClr val="FF0000"/>
                </a:solidFill>
              </a:rPr>
              <a:t>cyc</a:t>
            </a:r>
            <a:r>
              <a:rPr lang="en-US" sz="1800" dirty="0">
                <a:solidFill>
                  <a:srgbClr val="000000"/>
                </a:solidFill>
              </a:rPr>
              <a:t> is cycle (hourly for </a:t>
            </a:r>
            <a:r>
              <a:rPr lang="en-US" sz="1800" i="1" dirty="0" smtClean="0">
                <a:solidFill>
                  <a:srgbClr val="FF0000"/>
                </a:solidFill>
              </a:rPr>
              <a:t>NET</a:t>
            </a:r>
            <a:r>
              <a:rPr lang="en-US" sz="1800" dirty="0" smtClean="0">
                <a:solidFill>
                  <a:srgbClr val="000000"/>
                </a:solidFill>
              </a:rPr>
              <a:t>=</a:t>
            </a:r>
            <a:r>
              <a:rPr lang="en-US" sz="1800" b="1" dirty="0" smtClean="0">
                <a:solidFill>
                  <a:srgbClr val="000000"/>
                </a:solidFill>
              </a:rPr>
              <a:t>*rtma*</a:t>
            </a:r>
            <a:r>
              <a:rPr lang="en-US" sz="1800" dirty="0" smtClean="0">
                <a:solidFill>
                  <a:srgbClr val="000000"/>
                </a:solidFill>
              </a:rPr>
              <a:t>; </a:t>
            </a:r>
            <a:r>
              <a:rPr lang="en-US" sz="1800" b="1" dirty="0">
                <a:solidFill>
                  <a:srgbClr val="000000"/>
                </a:solidFill>
              </a:rPr>
              <a:t>00</a:t>
            </a:r>
            <a:r>
              <a:rPr lang="en-US" sz="1800" dirty="0">
                <a:solidFill>
                  <a:srgbClr val="000000"/>
                </a:solidFill>
              </a:rPr>
              <a:t>, </a:t>
            </a:r>
            <a:r>
              <a:rPr lang="en-US" sz="1800" b="1" dirty="0">
                <a:solidFill>
                  <a:srgbClr val="000000"/>
                </a:solidFill>
              </a:rPr>
              <a:t>06</a:t>
            </a:r>
            <a:r>
              <a:rPr lang="en-US" sz="1800" dirty="0">
                <a:solidFill>
                  <a:srgbClr val="000000"/>
                </a:solidFill>
              </a:rPr>
              <a:t>, </a:t>
            </a:r>
            <a:r>
              <a:rPr lang="en-US" sz="1800" b="1" dirty="0">
                <a:solidFill>
                  <a:srgbClr val="000000"/>
                </a:solidFill>
              </a:rPr>
              <a:t>12</a:t>
            </a:r>
            <a:r>
              <a:rPr lang="en-US" sz="1800" dirty="0">
                <a:solidFill>
                  <a:srgbClr val="000000"/>
                </a:solidFill>
              </a:rPr>
              <a:t>,</a:t>
            </a:r>
            <a:r>
              <a:rPr lang="en-US" sz="1800" b="1" dirty="0">
                <a:solidFill>
                  <a:srgbClr val="000000"/>
                </a:solidFill>
              </a:rPr>
              <a:t> 18</a:t>
            </a:r>
            <a:r>
              <a:rPr lang="en-US" sz="1800" dirty="0">
                <a:solidFill>
                  <a:srgbClr val="000000"/>
                </a:solidFill>
              </a:rPr>
              <a:t> all </a:t>
            </a:r>
            <a:r>
              <a:rPr lang="en-US" sz="1800" dirty="0" smtClean="0">
                <a:solidFill>
                  <a:srgbClr val="000000"/>
                </a:solidFill>
              </a:rPr>
              <a:t>others)</a:t>
            </a:r>
          </a:p>
          <a:p>
            <a:r>
              <a:rPr lang="en-US" sz="1800" dirty="0" smtClean="0">
                <a:solidFill>
                  <a:srgbClr val="000000"/>
                </a:solidFill>
              </a:rPr>
              <a:t>On </a:t>
            </a:r>
            <a:r>
              <a:rPr lang="en-US" sz="1800" dirty="0">
                <a:solidFill>
                  <a:srgbClr val="000000"/>
                </a:solidFill>
              </a:rPr>
              <a:t>WCOSS </a:t>
            </a:r>
            <a:r>
              <a:rPr lang="en-US" sz="1800" dirty="0" smtClean="0">
                <a:solidFill>
                  <a:srgbClr val="000000"/>
                </a:solidFill>
              </a:rPr>
              <a:t>in: /com/</a:t>
            </a:r>
            <a:r>
              <a:rPr lang="en-US" sz="1800" i="1" dirty="0" smtClean="0">
                <a:solidFill>
                  <a:srgbClr val="FF0000"/>
                </a:solidFill>
              </a:rPr>
              <a:t>NET</a:t>
            </a:r>
            <a:r>
              <a:rPr lang="en-US" sz="1800" dirty="0" smtClean="0">
                <a:solidFill>
                  <a:srgbClr val="000000"/>
                </a:solidFill>
              </a:rPr>
              <a:t>/prod/</a:t>
            </a:r>
            <a:r>
              <a:rPr lang="en-US" sz="1800" i="1" dirty="0" smtClean="0">
                <a:solidFill>
                  <a:srgbClr val="FF0000"/>
                </a:solidFill>
              </a:rPr>
              <a:t>RUN</a:t>
            </a:r>
            <a:r>
              <a:rPr lang="en-US" sz="1800" dirty="0" smtClean="0">
                <a:solidFill>
                  <a:srgbClr val="000000"/>
                </a:solidFill>
              </a:rPr>
              <a:t>.</a:t>
            </a:r>
            <a:r>
              <a:rPr lang="en-US" sz="1800" i="1" dirty="0" smtClean="0">
                <a:solidFill>
                  <a:srgbClr val="FF3300"/>
                </a:solidFill>
              </a:rPr>
              <a:t>yyyymmdd</a:t>
            </a:r>
            <a:r>
              <a:rPr lang="en-US" sz="1800" i="1" dirty="0" smtClean="0">
                <a:solidFill>
                  <a:srgbClr val="000000"/>
                </a:solidFill>
              </a:rPr>
              <a:t>/</a:t>
            </a:r>
            <a:r>
              <a:rPr lang="en-US" sz="1800" i="1" dirty="0" smtClean="0">
                <a:solidFill>
                  <a:srgbClr val="FF0000"/>
                </a:solidFill>
              </a:rPr>
              <a:t>MODEL</a:t>
            </a:r>
            <a:r>
              <a:rPr lang="en-US" sz="1800" dirty="0" smtClean="0">
                <a:solidFill>
                  <a:srgbClr val="000000"/>
                </a:solidFill>
              </a:rPr>
              <a:t>.t</a:t>
            </a:r>
            <a:r>
              <a:rPr lang="en-US" sz="1800" i="1" dirty="0" smtClean="0">
                <a:solidFill>
                  <a:srgbClr val="FF0000"/>
                </a:solidFill>
              </a:rPr>
              <a:t>cyc</a:t>
            </a:r>
            <a:r>
              <a:rPr lang="en-US" sz="1800" dirty="0" smtClean="0">
                <a:solidFill>
                  <a:srgbClr val="000000"/>
                </a:solidFill>
              </a:rPr>
              <a:t>z.prepbufr.tm</a:t>
            </a:r>
            <a:r>
              <a:rPr lang="en-US" sz="1800" i="1" dirty="0" smtClean="0">
                <a:solidFill>
                  <a:srgbClr val="FF0000"/>
                </a:solidFill>
              </a:rPr>
              <a:t>MM</a:t>
            </a:r>
            <a:r>
              <a:rPr lang="en-US" sz="1800" dirty="0" smtClean="0"/>
              <a:t>, where</a:t>
            </a:r>
            <a:r>
              <a:rPr lang="en-US" sz="1800" dirty="0"/>
              <a:t>:</a:t>
            </a:r>
            <a:endParaRPr lang="en-US" sz="1800" dirty="0" smtClean="0"/>
          </a:p>
          <a:p>
            <a:pPr lvl="1"/>
            <a:r>
              <a:rPr lang="en-US" sz="1800" i="1" dirty="0" smtClean="0">
                <a:solidFill>
                  <a:srgbClr val="000000"/>
                </a:solidFill>
              </a:rPr>
              <a:t> </a:t>
            </a:r>
            <a:r>
              <a:rPr lang="en-US" sz="1800" i="1" dirty="0">
                <a:solidFill>
                  <a:srgbClr val="FF0000"/>
                </a:solidFill>
              </a:rPr>
              <a:t>NET</a:t>
            </a:r>
            <a:r>
              <a:rPr lang="en-US" sz="1800" dirty="0">
                <a:solidFill>
                  <a:srgbClr val="000000"/>
                </a:solidFill>
              </a:rPr>
              <a:t>(</a:t>
            </a:r>
            <a:r>
              <a:rPr lang="en-US" sz="1800" i="1" dirty="0">
                <a:solidFill>
                  <a:srgbClr val="FF0000"/>
                </a:solidFill>
              </a:rPr>
              <a:t>RUN</a:t>
            </a:r>
            <a:r>
              <a:rPr lang="en-US" sz="1800" dirty="0">
                <a:solidFill>
                  <a:srgbClr val="000000"/>
                </a:solidFill>
              </a:rPr>
              <a:t>/</a:t>
            </a:r>
            <a:r>
              <a:rPr lang="en-US" sz="1800" i="1" dirty="0">
                <a:solidFill>
                  <a:srgbClr val="FF0000"/>
                </a:solidFill>
              </a:rPr>
              <a:t>MODEL</a:t>
            </a:r>
            <a:r>
              <a:rPr lang="en-US" sz="1800" dirty="0">
                <a:solidFill>
                  <a:srgbClr val="000000"/>
                </a:solidFill>
              </a:rPr>
              <a:t>) is either: </a:t>
            </a:r>
            <a:r>
              <a:rPr lang="en-US" sz="1800" b="1" dirty="0" smtClean="0"/>
              <a:t>nam</a:t>
            </a:r>
            <a:r>
              <a:rPr lang="en-US" sz="1800" dirty="0" smtClean="0"/>
              <a:t>(</a:t>
            </a:r>
            <a:r>
              <a:rPr lang="en-US" sz="1800" b="1" dirty="0" smtClean="0"/>
              <a:t>nam</a:t>
            </a:r>
            <a:r>
              <a:rPr lang="en-US" sz="1800" dirty="0" smtClean="0"/>
              <a:t>/</a:t>
            </a:r>
            <a:r>
              <a:rPr lang="en-US" sz="1800" b="1" dirty="0" smtClean="0"/>
              <a:t>nam</a:t>
            </a:r>
            <a:r>
              <a:rPr lang="en-US" sz="1800" dirty="0"/>
              <a:t>), </a:t>
            </a:r>
            <a:r>
              <a:rPr lang="en-US" sz="1800" b="1" dirty="0"/>
              <a:t>nam</a:t>
            </a:r>
            <a:r>
              <a:rPr lang="en-US" sz="1800" dirty="0"/>
              <a:t>(</a:t>
            </a:r>
            <a:r>
              <a:rPr lang="en-US" sz="1800" b="1" dirty="0"/>
              <a:t>ndas</a:t>
            </a:r>
            <a:r>
              <a:rPr lang="en-US" sz="1800" dirty="0"/>
              <a:t>/</a:t>
            </a:r>
            <a:r>
              <a:rPr lang="en-US" sz="1800" b="1" dirty="0"/>
              <a:t>ndas</a:t>
            </a:r>
            <a:r>
              <a:rPr lang="en-US" sz="1800" dirty="0"/>
              <a:t>), </a:t>
            </a:r>
            <a:r>
              <a:rPr lang="en-US" sz="1800" b="1" dirty="0"/>
              <a:t>rap</a:t>
            </a:r>
            <a:r>
              <a:rPr lang="en-US" sz="1800" dirty="0"/>
              <a:t>(</a:t>
            </a:r>
            <a:r>
              <a:rPr lang="en-US" sz="1800" b="1" dirty="0"/>
              <a:t>rap</a:t>
            </a:r>
            <a:r>
              <a:rPr lang="en-US" sz="1800" dirty="0"/>
              <a:t>/</a:t>
            </a:r>
            <a:r>
              <a:rPr lang="en-US" sz="1800" b="1" dirty="0"/>
              <a:t>rap</a:t>
            </a:r>
            <a:r>
              <a:rPr lang="en-US" sz="1800" dirty="0"/>
              <a:t>), </a:t>
            </a:r>
            <a:r>
              <a:rPr lang="en-US" sz="1800" b="1" dirty="0"/>
              <a:t>rap</a:t>
            </a:r>
            <a:r>
              <a:rPr lang="en-US" sz="1800" dirty="0"/>
              <a:t>(</a:t>
            </a:r>
            <a:r>
              <a:rPr lang="en-US" sz="1800" b="1" dirty="0"/>
              <a:t>rap_p</a:t>
            </a:r>
            <a:r>
              <a:rPr lang="en-US" sz="1800" dirty="0"/>
              <a:t>/</a:t>
            </a:r>
            <a:r>
              <a:rPr lang="en-US" sz="1800" b="1" dirty="0"/>
              <a:t>rap_p</a:t>
            </a:r>
            <a:r>
              <a:rPr lang="en-US" sz="1800" dirty="0"/>
              <a:t>), </a:t>
            </a:r>
            <a:r>
              <a:rPr lang="en-US" sz="1800" b="1" dirty="0"/>
              <a:t>rtma</a:t>
            </a:r>
            <a:r>
              <a:rPr lang="en-US" sz="1800" dirty="0"/>
              <a:t>(</a:t>
            </a:r>
            <a:r>
              <a:rPr lang="en-US" sz="1800" b="1" dirty="0"/>
              <a:t>rtma</a:t>
            </a:r>
            <a:r>
              <a:rPr lang="en-US" sz="1800" dirty="0"/>
              <a:t>/</a:t>
            </a:r>
            <a:r>
              <a:rPr lang="en-US" sz="1800" b="1" dirty="0"/>
              <a:t>rtma</a:t>
            </a:r>
            <a:r>
              <a:rPr lang="en-US" sz="1800" dirty="0"/>
              <a:t>)</a:t>
            </a:r>
          </a:p>
          <a:p>
            <a:pPr lvl="1"/>
            <a:r>
              <a:rPr lang="en-US" sz="1800" dirty="0"/>
              <a:t> </a:t>
            </a:r>
            <a:r>
              <a:rPr lang="en-US" sz="1800" i="1" dirty="0">
                <a:solidFill>
                  <a:srgbClr val="FF0000"/>
                </a:solidFill>
              </a:rPr>
              <a:t>cyc</a:t>
            </a:r>
            <a:r>
              <a:rPr lang="en-US" sz="1800" dirty="0"/>
              <a:t> is cycle (hourly for </a:t>
            </a:r>
            <a:r>
              <a:rPr lang="en-US" sz="1800" i="1" dirty="0" smtClean="0">
                <a:solidFill>
                  <a:srgbClr val="FF0000"/>
                </a:solidFill>
              </a:rPr>
              <a:t>NET</a:t>
            </a:r>
            <a:r>
              <a:rPr lang="en-US" sz="1800" dirty="0" smtClean="0"/>
              <a:t>=</a:t>
            </a:r>
            <a:r>
              <a:rPr lang="en-US" sz="1800" b="1" dirty="0" smtClean="0"/>
              <a:t>rap</a:t>
            </a:r>
            <a:r>
              <a:rPr lang="en-US" sz="1800" dirty="0"/>
              <a:t>, </a:t>
            </a:r>
            <a:r>
              <a:rPr lang="en-US" sz="1800" b="1" dirty="0"/>
              <a:t>rtma</a:t>
            </a:r>
            <a:r>
              <a:rPr lang="en-US" sz="1800" dirty="0"/>
              <a:t>; </a:t>
            </a:r>
            <a:r>
              <a:rPr lang="en-US" sz="1800" b="1" dirty="0"/>
              <a:t>00</a:t>
            </a:r>
            <a:r>
              <a:rPr lang="en-US" sz="1800" dirty="0"/>
              <a:t>, </a:t>
            </a:r>
            <a:r>
              <a:rPr lang="en-US" sz="1800" b="1" dirty="0"/>
              <a:t>06</a:t>
            </a:r>
            <a:r>
              <a:rPr lang="en-US" sz="1800" dirty="0"/>
              <a:t>, </a:t>
            </a:r>
            <a:r>
              <a:rPr lang="en-US" sz="1800" b="1" dirty="0"/>
              <a:t>12</a:t>
            </a:r>
            <a:r>
              <a:rPr lang="en-US" sz="1800" dirty="0"/>
              <a:t>,</a:t>
            </a:r>
            <a:r>
              <a:rPr lang="en-US" sz="1800" b="1" dirty="0"/>
              <a:t> 18</a:t>
            </a:r>
            <a:r>
              <a:rPr lang="en-US" sz="1800" dirty="0"/>
              <a:t> all others)</a:t>
            </a:r>
          </a:p>
          <a:p>
            <a:pPr lvl="1"/>
            <a:r>
              <a:rPr lang="en-US" sz="1800" dirty="0"/>
              <a:t> </a:t>
            </a:r>
            <a:r>
              <a:rPr lang="en-US" sz="1800" i="1" dirty="0">
                <a:solidFill>
                  <a:srgbClr val="FF0000"/>
                </a:solidFill>
              </a:rPr>
              <a:t>MM</a:t>
            </a:r>
            <a:r>
              <a:rPr lang="en-US" sz="1800" dirty="0"/>
              <a:t> is </a:t>
            </a:r>
            <a:r>
              <a:rPr lang="en-US" sz="1800" b="1" dirty="0"/>
              <a:t>00</a:t>
            </a:r>
            <a:r>
              <a:rPr lang="en-US" sz="1800" dirty="0"/>
              <a:t> for all types except </a:t>
            </a:r>
            <a:r>
              <a:rPr lang="en-US" sz="1800" i="1" dirty="0">
                <a:solidFill>
                  <a:srgbClr val="FF0000"/>
                </a:solidFill>
              </a:rPr>
              <a:t>RUN</a:t>
            </a:r>
            <a:r>
              <a:rPr lang="en-US" sz="1800" dirty="0"/>
              <a:t>/</a:t>
            </a:r>
            <a:r>
              <a:rPr lang="en-US" sz="1800" i="1" dirty="0">
                <a:solidFill>
                  <a:srgbClr val="FF0000"/>
                </a:solidFill>
              </a:rPr>
              <a:t>MODEL</a:t>
            </a:r>
            <a:r>
              <a:rPr lang="en-US" sz="1800" dirty="0"/>
              <a:t>=</a:t>
            </a:r>
            <a:r>
              <a:rPr lang="en-US" sz="1800" b="1" dirty="0"/>
              <a:t>ndas</a:t>
            </a:r>
            <a:r>
              <a:rPr lang="en-US" sz="1800" dirty="0"/>
              <a:t>/</a:t>
            </a:r>
            <a:r>
              <a:rPr lang="en-US" sz="1800" b="1" dirty="0"/>
              <a:t>ndas</a:t>
            </a:r>
            <a:r>
              <a:rPr lang="en-US" sz="1800" dirty="0"/>
              <a:t> where it can be </a:t>
            </a:r>
            <a:r>
              <a:rPr lang="en-US" sz="1800" b="1" dirty="0"/>
              <a:t>12</a:t>
            </a:r>
            <a:r>
              <a:rPr lang="en-US" sz="1800" dirty="0"/>
              <a:t>, </a:t>
            </a:r>
            <a:r>
              <a:rPr lang="en-US" sz="1800" b="1" dirty="0"/>
              <a:t>09</a:t>
            </a:r>
            <a:r>
              <a:rPr lang="en-US" sz="1800" dirty="0"/>
              <a:t>, </a:t>
            </a:r>
            <a:r>
              <a:rPr lang="en-US" sz="1800" b="1" dirty="0"/>
              <a:t>06 </a:t>
            </a:r>
            <a:r>
              <a:rPr lang="en-US" sz="1800" dirty="0"/>
              <a:t>or</a:t>
            </a:r>
            <a:r>
              <a:rPr lang="en-US" sz="1800" b="1" dirty="0"/>
              <a:t> </a:t>
            </a:r>
            <a:r>
              <a:rPr lang="en-US" sz="1800" b="1" dirty="0" smtClean="0"/>
              <a:t>03</a:t>
            </a:r>
            <a:endParaRPr lang="en-US" sz="1800" dirty="0"/>
          </a:p>
          <a:p>
            <a:endParaRPr lang="en-US" sz="2000" dirty="0"/>
          </a:p>
          <a:p>
            <a:pPr>
              <a:lnSpc>
                <a:spcPct val="80000"/>
              </a:lnSpc>
              <a:buFontTx/>
              <a:buNone/>
            </a:pPr>
            <a:endParaRPr lang="en-US" sz="2000" dirty="0" smtClean="0"/>
          </a:p>
          <a:p>
            <a:pPr>
              <a:lnSpc>
                <a:spcPct val="80000"/>
              </a:lnSpc>
              <a:buFontTx/>
              <a:buNone/>
            </a:pPr>
            <a:endParaRPr lang="en-US" sz="2000" dirty="0" smtClean="0"/>
          </a:p>
          <a:p>
            <a:pPr>
              <a:lnSpc>
                <a:spcPct val="80000"/>
              </a:lnSpc>
            </a:pPr>
            <a:endParaRPr lang="en-US" sz="2000" dirty="0" smtClean="0"/>
          </a:p>
        </p:txBody>
      </p:sp>
    </p:spTree>
    <p:extLst>
      <p:ext uri="{BB962C8B-B14F-4D97-AF65-F5344CB8AC3E}">
        <p14:creationId xmlns:p14="http://schemas.microsoft.com/office/powerpoint/2010/main" val="9480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dirty="0"/>
              <a:t>Modules that run as part of the PrepBUFR processing</a:t>
            </a:r>
            <a:endParaRPr lang="en-US" sz="4000" dirty="0" smtClean="0">
              <a:solidFill>
                <a:schemeClr val="tx1"/>
              </a:solidFill>
            </a:endParaRPr>
          </a:p>
        </p:txBody>
      </p:sp>
      <p:sp>
        <p:nvSpPr>
          <p:cNvPr id="18435" name="Rectangle 3"/>
          <p:cNvSpPr>
            <a:spLocks noGrp="1" noChangeArrowheads="1"/>
          </p:cNvSpPr>
          <p:nvPr>
            <p:ph type="body" idx="1"/>
          </p:nvPr>
        </p:nvSpPr>
        <p:spPr>
          <a:xfrm>
            <a:off x="457200" y="1447800"/>
            <a:ext cx="8229600" cy="4525963"/>
          </a:xfrm>
        </p:spPr>
        <p:txBody>
          <a:bodyPr/>
          <a:lstStyle/>
          <a:p>
            <a:r>
              <a:rPr lang="en-US" sz="1600" dirty="0" smtClean="0"/>
              <a:t>PREPRO:</a:t>
            </a:r>
          </a:p>
          <a:p>
            <a:pPr lvl="1"/>
            <a:r>
              <a:rPr lang="en-US" sz="1200" dirty="0" smtClean="0"/>
              <a:t>Reads in dumps, parm cards and PrepBUFR mnemonic table. Preforms rudimentary QC. Generates initial (pre-QC) PrepBUFR file.</a:t>
            </a:r>
          </a:p>
          <a:p>
            <a:r>
              <a:rPr lang="en-US" sz="1600" dirty="0" smtClean="0"/>
              <a:t>PREVENT:</a:t>
            </a:r>
          </a:p>
          <a:p>
            <a:pPr lvl="1"/>
            <a:r>
              <a:rPr lang="en-US" sz="1200" dirty="0" smtClean="0"/>
              <a:t>Encodes global guess interpolated to obs locations into PrepBUFR file (used by subsequent QC modules).</a:t>
            </a:r>
          </a:p>
          <a:p>
            <a:pPr lvl="2"/>
            <a:r>
              <a:rPr lang="en-US" sz="1200" dirty="0" smtClean="0"/>
              <a:t>Tropical cyclones may be relocated in guess in upstream processing.</a:t>
            </a:r>
          </a:p>
          <a:p>
            <a:pPr lvl="1"/>
            <a:r>
              <a:rPr lang="en-US" sz="1200" dirty="0" smtClean="0"/>
              <a:t>Encodes observation error into PrepBUFR file (used by GSI).</a:t>
            </a:r>
          </a:p>
          <a:p>
            <a:pPr lvl="1"/>
            <a:r>
              <a:rPr lang="en-US" sz="1200" dirty="0"/>
              <a:t>Performs some rough quality control checks on surface pressure (vs. the background</a:t>
            </a:r>
            <a:r>
              <a:rPr lang="en-US" sz="1200" dirty="0" smtClean="0"/>
              <a:t>). </a:t>
            </a:r>
            <a:r>
              <a:rPr lang="en-US" sz="1200" dirty="0"/>
              <a:t>Updates are encoded into PrepBUFR </a:t>
            </a:r>
            <a:r>
              <a:rPr lang="en-US" sz="1200" dirty="0" smtClean="0"/>
              <a:t>file.</a:t>
            </a:r>
          </a:p>
          <a:p>
            <a:r>
              <a:rPr lang="en-US" sz="1600" dirty="0" smtClean="0"/>
              <a:t>VIRTMP</a:t>
            </a:r>
          </a:p>
          <a:p>
            <a:pPr lvl="1"/>
            <a:r>
              <a:rPr lang="en-US" sz="1200" dirty="0"/>
              <a:t>Converts dry bulb temperature to </a:t>
            </a:r>
            <a:r>
              <a:rPr lang="en-US" sz="1200" dirty="0" smtClean="0"/>
              <a:t>virtual temperature and </a:t>
            </a:r>
            <a:r>
              <a:rPr lang="en-US" sz="1200" dirty="0"/>
              <a:t>dewpoint temperature to specific </a:t>
            </a:r>
            <a:r>
              <a:rPr lang="en-US" sz="1200" dirty="0" smtClean="0"/>
              <a:t>humidity. </a:t>
            </a:r>
            <a:r>
              <a:rPr lang="en-US" sz="1200" dirty="0"/>
              <a:t>Updates are encoded into PrepBUFR </a:t>
            </a:r>
            <a:r>
              <a:rPr lang="en-US" sz="1200" dirty="0" smtClean="0"/>
              <a:t>file.</a:t>
            </a:r>
          </a:p>
          <a:p>
            <a:r>
              <a:rPr lang="en-US" sz="1600" dirty="0" smtClean="0"/>
              <a:t>SYNDATA</a:t>
            </a:r>
            <a:r>
              <a:rPr lang="en-US" sz="2000" dirty="0" smtClean="0"/>
              <a:t> </a:t>
            </a:r>
            <a:r>
              <a:rPr lang="en-US" sz="1200" dirty="0" smtClean="0"/>
              <a:t>[runs in </a:t>
            </a:r>
            <a:r>
              <a:rPr lang="en-US" sz="1200" dirty="0"/>
              <a:t>GFS/GDAS (for weak storms with no relocation upstream) and NAM/NDAS (for all storms</a:t>
            </a:r>
            <a:r>
              <a:rPr lang="en-US" sz="1200" dirty="0" smtClean="0"/>
              <a:t>)] </a:t>
            </a:r>
          </a:p>
          <a:p>
            <a:pPr lvl="1"/>
            <a:r>
              <a:rPr lang="en-US" sz="1200" dirty="0" smtClean="0"/>
              <a:t>Reads in QC’d tropical cyclone records (“tcvitals”).  Generates bogused wind profile reports in the vicinity of tropical storms.  Generates </a:t>
            </a:r>
            <a:r>
              <a:rPr lang="en-US" sz="1200" dirty="0" err="1" smtClean="0"/>
              <a:t>bogused</a:t>
            </a:r>
            <a:r>
              <a:rPr lang="en-US" sz="1200" dirty="0" smtClean="0"/>
              <a:t> surface pressure and vertical profile moisture reports at storm center (NAM/NDAS only). </a:t>
            </a:r>
            <a:r>
              <a:rPr lang="en-US" sz="1200" dirty="0"/>
              <a:t>Updates are encoded into PrepBUFR </a:t>
            </a:r>
            <a:r>
              <a:rPr lang="en-US" sz="1200" dirty="0" smtClean="0"/>
              <a:t>file.</a:t>
            </a:r>
          </a:p>
          <a:p>
            <a:pPr lvl="1"/>
            <a:r>
              <a:rPr lang="en-US" sz="1200" dirty="0"/>
              <a:t>Flags </a:t>
            </a:r>
            <a:r>
              <a:rPr lang="en-US" sz="1200" dirty="0" smtClean="0"/>
              <a:t>(for non-assimilation) all mass observations in the vicinity of each storm </a:t>
            </a:r>
            <a:r>
              <a:rPr lang="en-US" sz="1200" dirty="0"/>
              <a:t>in </a:t>
            </a:r>
            <a:r>
              <a:rPr lang="en-US" sz="1200" dirty="0" smtClean="0"/>
              <a:t>the tcvitals file list. </a:t>
            </a:r>
            <a:r>
              <a:rPr lang="en-US" sz="1200" dirty="0"/>
              <a:t>Updates are encoded into PrepBUFR </a:t>
            </a:r>
            <a:r>
              <a:rPr lang="en-US" sz="1200" dirty="0" smtClean="0"/>
              <a:t>file.</a:t>
            </a:r>
          </a:p>
          <a:p>
            <a:pPr lvl="1"/>
            <a:r>
              <a:rPr lang="en-US" sz="1200" dirty="0" smtClean="0"/>
              <a:t>Flags (for non-assimilation) all dropwinsonde wind observations in the vicinity of each storm </a:t>
            </a:r>
            <a:r>
              <a:rPr lang="en-US" sz="1200" dirty="0"/>
              <a:t>in </a:t>
            </a:r>
            <a:r>
              <a:rPr lang="en-US" sz="1200" dirty="0" smtClean="0"/>
              <a:t>the tcvitals file list. </a:t>
            </a:r>
            <a:r>
              <a:rPr lang="en-US" sz="1200" dirty="0"/>
              <a:t>Updates are encoded into PrepBUFR </a:t>
            </a:r>
            <a:r>
              <a:rPr lang="en-US" sz="1200" dirty="0" smtClean="0"/>
              <a:t>file.</a:t>
            </a:r>
          </a:p>
        </p:txBody>
      </p:sp>
    </p:spTree>
    <p:extLst>
      <p:ext uri="{BB962C8B-B14F-4D97-AF65-F5344CB8AC3E}">
        <p14:creationId xmlns:p14="http://schemas.microsoft.com/office/powerpoint/2010/main" val="2192309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dirty="0"/>
              <a:t>Modules that run as part of the PrepBUFR </a:t>
            </a:r>
            <a:r>
              <a:rPr lang="en-US" sz="4000" dirty="0" smtClean="0"/>
              <a:t>processing (cont.)</a:t>
            </a:r>
            <a:endParaRPr lang="en-US" sz="4000" dirty="0" smtClean="0">
              <a:solidFill>
                <a:schemeClr val="tx1"/>
              </a:solidFill>
            </a:endParaRPr>
          </a:p>
        </p:txBody>
      </p:sp>
      <p:sp>
        <p:nvSpPr>
          <p:cNvPr id="18435" name="Rectangle 3"/>
          <p:cNvSpPr>
            <a:spLocks noGrp="1" noChangeArrowheads="1"/>
          </p:cNvSpPr>
          <p:nvPr>
            <p:ph type="body" idx="1"/>
          </p:nvPr>
        </p:nvSpPr>
        <p:spPr>
          <a:xfrm>
            <a:off x="457200" y="1447800"/>
            <a:ext cx="8229600" cy="4525963"/>
          </a:xfrm>
        </p:spPr>
        <p:txBody>
          <a:bodyPr/>
          <a:lstStyle/>
          <a:p>
            <a:r>
              <a:rPr lang="en-US" sz="1600" dirty="0" smtClean="0"/>
              <a:t>CQCHT</a:t>
            </a:r>
            <a:r>
              <a:rPr lang="en-US" sz="2000" dirty="0" smtClean="0"/>
              <a:t> </a:t>
            </a:r>
            <a:r>
              <a:rPr lang="en-US" sz="1200" dirty="0">
                <a:solidFill>
                  <a:srgbClr val="000000"/>
                </a:solidFill>
              </a:rPr>
              <a:t>(does not run in RTMA network</a:t>
            </a:r>
            <a:r>
              <a:rPr lang="en-US" sz="1200" dirty="0" smtClean="0">
                <a:solidFill>
                  <a:srgbClr val="000000"/>
                </a:solidFill>
              </a:rPr>
              <a:t>)</a:t>
            </a:r>
            <a:endParaRPr lang="en-US" sz="1200" dirty="0" smtClean="0"/>
          </a:p>
          <a:p>
            <a:pPr lvl="1"/>
            <a:r>
              <a:rPr lang="en-US" sz="1200" dirty="0" smtClean="0"/>
              <a:t>Performs </a:t>
            </a:r>
            <a:r>
              <a:rPr lang="en-US" sz="1200" dirty="0"/>
              <a:t>complex quality control on rawinsonde </a:t>
            </a:r>
            <a:r>
              <a:rPr lang="en-US" sz="1200" dirty="0" smtClean="0"/>
              <a:t>heights and temperatures to </a:t>
            </a:r>
            <a:r>
              <a:rPr lang="en-US" sz="1200" dirty="0"/>
              <a:t>identify </a:t>
            </a:r>
            <a:r>
              <a:rPr lang="en-US" sz="1200" dirty="0" smtClean="0"/>
              <a:t>and/or </a:t>
            </a:r>
            <a:r>
              <a:rPr lang="en-US" sz="1200" dirty="0"/>
              <a:t>correct </a:t>
            </a:r>
            <a:r>
              <a:rPr lang="en-US" sz="1200" dirty="0" smtClean="0"/>
              <a:t>location</a:t>
            </a:r>
            <a:r>
              <a:rPr lang="en-US" sz="1200" dirty="0"/>
              <a:t>, transcription </a:t>
            </a:r>
            <a:r>
              <a:rPr lang="en-US" sz="1200" dirty="0" smtClean="0"/>
              <a:t>and communications </a:t>
            </a:r>
            <a:r>
              <a:rPr lang="en-US" sz="1200" dirty="0"/>
              <a:t>errors.  </a:t>
            </a:r>
            <a:r>
              <a:rPr lang="en-US" sz="1200" dirty="0" smtClean="0"/>
              <a:t>Erroneous </a:t>
            </a:r>
            <a:r>
              <a:rPr lang="en-US" sz="1200" dirty="0"/>
              <a:t>data that cannot be corrected are </a:t>
            </a:r>
            <a:r>
              <a:rPr lang="en-US" sz="1200" dirty="0" smtClean="0"/>
              <a:t>flagged for non-assimilation. </a:t>
            </a:r>
            <a:r>
              <a:rPr lang="en-US" sz="1200" dirty="0"/>
              <a:t>Updates are encoded into PrepBUFR </a:t>
            </a:r>
            <a:r>
              <a:rPr lang="en-US" sz="1200" dirty="0" smtClean="0"/>
              <a:t>file. </a:t>
            </a:r>
          </a:p>
          <a:p>
            <a:pPr lvl="1"/>
            <a:r>
              <a:rPr lang="en-US" sz="1200" dirty="0" smtClean="0"/>
              <a:t>Checks include hydrostatic</a:t>
            </a:r>
            <a:r>
              <a:rPr lang="en-US" sz="1200" dirty="0"/>
              <a:t>, increment, horizontal statistical, vertical statistical, temporal, baseline and lapse </a:t>
            </a:r>
            <a:r>
              <a:rPr lang="en-US" sz="1200" dirty="0" smtClean="0"/>
              <a:t>rate.</a:t>
            </a:r>
          </a:p>
          <a:p>
            <a:r>
              <a:rPr lang="en-US" sz="1600" dirty="0" smtClean="0"/>
              <a:t>RADCOR</a:t>
            </a:r>
            <a:r>
              <a:rPr lang="en-US" sz="2000" dirty="0" smtClean="0"/>
              <a:t> </a:t>
            </a:r>
            <a:r>
              <a:rPr lang="en-US" sz="1200" dirty="0" smtClean="0"/>
              <a:t>(does not run in RTMA network)</a:t>
            </a:r>
          </a:p>
          <a:p>
            <a:pPr lvl="1"/>
            <a:r>
              <a:rPr lang="en-US" sz="1200" dirty="0" smtClean="0"/>
              <a:t>Applies intersonde </a:t>
            </a:r>
            <a:r>
              <a:rPr lang="en-US" sz="1200" dirty="0"/>
              <a:t>(radiation) corrections to </a:t>
            </a:r>
            <a:r>
              <a:rPr lang="en-US" sz="1200" dirty="0" smtClean="0"/>
              <a:t>CQCHT QC’d rawinsonde height </a:t>
            </a:r>
            <a:r>
              <a:rPr lang="en-US" sz="1200" dirty="0"/>
              <a:t>and </a:t>
            </a:r>
            <a:r>
              <a:rPr lang="en-US" sz="1200" dirty="0" smtClean="0"/>
              <a:t>temperature </a:t>
            </a:r>
            <a:r>
              <a:rPr lang="en-US" sz="1200" dirty="0"/>
              <a:t>data. The degree of correction is a function of the rawinsonde instrument type, </a:t>
            </a:r>
            <a:r>
              <a:rPr lang="en-US" sz="1200" dirty="0" smtClean="0"/>
              <a:t>sun </a:t>
            </a:r>
            <a:r>
              <a:rPr lang="en-US" sz="1200" dirty="0"/>
              <a:t>angle and </a:t>
            </a:r>
            <a:r>
              <a:rPr lang="en-US" sz="1200" dirty="0" smtClean="0"/>
              <a:t>pressure </a:t>
            </a:r>
            <a:r>
              <a:rPr lang="en-US" sz="1200" dirty="0"/>
              <a:t>level</a:t>
            </a:r>
            <a:r>
              <a:rPr lang="en-US" sz="1200" dirty="0" smtClean="0"/>
              <a:t>.  Updates are encoded into PrepBUFR file.</a:t>
            </a:r>
          </a:p>
          <a:p>
            <a:r>
              <a:rPr lang="en-US" sz="1600" dirty="0" smtClean="0"/>
              <a:t>CQCPROF</a:t>
            </a:r>
            <a:r>
              <a:rPr lang="en-US" sz="2000" dirty="0" smtClean="0"/>
              <a:t> </a:t>
            </a:r>
            <a:r>
              <a:rPr lang="en-US" sz="1200" dirty="0">
                <a:solidFill>
                  <a:srgbClr val="000000"/>
                </a:solidFill>
              </a:rPr>
              <a:t>(does not run in RTMA network</a:t>
            </a:r>
            <a:r>
              <a:rPr lang="en-US" sz="1200" dirty="0" smtClean="0">
                <a:solidFill>
                  <a:srgbClr val="000000"/>
                </a:solidFill>
              </a:rPr>
              <a:t>)</a:t>
            </a:r>
            <a:endParaRPr lang="en-US" sz="1200" dirty="0" smtClean="0"/>
          </a:p>
          <a:p>
            <a:pPr lvl="1"/>
            <a:r>
              <a:rPr lang="en-US" sz="1200" dirty="0"/>
              <a:t>Performs complex quality control on wind profiler and </a:t>
            </a:r>
            <a:r>
              <a:rPr lang="en-US" sz="1200" dirty="0" smtClean="0"/>
              <a:t>SODAR </a:t>
            </a:r>
            <a:r>
              <a:rPr lang="en-US" sz="1200" dirty="0"/>
              <a:t>data </a:t>
            </a:r>
            <a:r>
              <a:rPr lang="en-US" sz="1200" dirty="0" smtClean="0"/>
              <a:t>to </a:t>
            </a:r>
            <a:r>
              <a:rPr lang="en-US" sz="1200" dirty="0"/>
              <a:t>identify erroneous data and remove it from consideration by the analyses</a:t>
            </a:r>
            <a:r>
              <a:rPr lang="en-US" sz="1200" dirty="0" smtClean="0"/>
              <a:t>. </a:t>
            </a:r>
            <a:r>
              <a:rPr lang="en-US" sz="1200" dirty="0" smtClean="0">
                <a:solidFill>
                  <a:srgbClr val="000000"/>
                </a:solidFill>
                <a:cs typeface="+mn-cs"/>
              </a:rPr>
              <a:t>Updates </a:t>
            </a:r>
            <a:r>
              <a:rPr lang="en-US" sz="1200" dirty="0">
                <a:solidFill>
                  <a:srgbClr val="000000"/>
                </a:solidFill>
                <a:cs typeface="+mn-cs"/>
              </a:rPr>
              <a:t>are encoded into PrepBUFR </a:t>
            </a:r>
            <a:r>
              <a:rPr lang="en-US" sz="1200" dirty="0" smtClean="0">
                <a:solidFill>
                  <a:srgbClr val="000000"/>
                </a:solidFill>
                <a:cs typeface="+mn-cs"/>
              </a:rPr>
              <a:t>file.</a:t>
            </a:r>
            <a:endParaRPr lang="en-US" sz="1200" dirty="0" smtClean="0"/>
          </a:p>
          <a:p>
            <a:pPr lvl="1"/>
            <a:r>
              <a:rPr lang="en-US" sz="1200" dirty="0" smtClean="0"/>
              <a:t>Checks include increment</a:t>
            </a:r>
            <a:r>
              <a:rPr lang="en-US" sz="1200" dirty="0"/>
              <a:t>, vertical statistical, temporal statistical, and combined </a:t>
            </a:r>
            <a:r>
              <a:rPr lang="en-US" sz="1200" dirty="0" smtClean="0"/>
              <a:t>vertical-temporal.</a:t>
            </a:r>
            <a:endParaRPr lang="en-US" sz="1200" dirty="0"/>
          </a:p>
          <a:p>
            <a:r>
              <a:rPr lang="en-US" sz="1600" dirty="0" smtClean="0"/>
              <a:t>CQCVAD</a:t>
            </a:r>
            <a:r>
              <a:rPr lang="en-US" sz="2000" dirty="0" smtClean="0"/>
              <a:t> </a:t>
            </a:r>
            <a:r>
              <a:rPr lang="en-US" sz="1200" dirty="0">
                <a:solidFill>
                  <a:srgbClr val="000000"/>
                </a:solidFill>
              </a:rPr>
              <a:t>(does not run in RTMA network</a:t>
            </a:r>
            <a:r>
              <a:rPr lang="en-US" sz="1200" dirty="0" smtClean="0">
                <a:solidFill>
                  <a:srgbClr val="000000"/>
                </a:solidFill>
              </a:rPr>
              <a:t>)</a:t>
            </a:r>
            <a:endParaRPr lang="en-US" sz="1200" dirty="0" smtClean="0"/>
          </a:p>
          <a:p>
            <a:pPr lvl="1"/>
            <a:r>
              <a:rPr lang="en-US" sz="1200" dirty="0"/>
              <a:t>Performs complex quality control on </a:t>
            </a:r>
            <a:r>
              <a:rPr lang="en-US" sz="1200" dirty="0" smtClean="0"/>
              <a:t>Velocity Azimuth </a:t>
            </a:r>
            <a:r>
              <a:rPr lang="en-US" sz="1200" dirty="0"/>
              <a:t>Display (VAD) winds from WSR-88D radars </a:t>
            </a:r>
            <a:r>
              <a:rPr lang="en-US" sz="1200" dirty="0" smtClean="0"/>
              <a:t>to </a:t>
            </a:r>
            <a:r>
              <a:rPr lang="en-US" sz="1200" dirty="0"/>
              <a:t>identify erroneous data and remove it from consideration by the analyses</a:t>
            </a:r>
            <a:r>
              <a:rPr lang="en-US" sz="1200" dirty="0" smtClean="0"/>
              <a:t>.</a:t>
            </a:r>
            <a:r>
              <a:rPr lang="en-US" sz="1200" dirty="0" smtClean="0">
                <a:solidFill>
                  <a:srgbClr val="000000"/>
                </a:solidFill>
                <a:cs typeface="+mn-cs"/>
              </a:rPr>
              <a:t> Updates </a:t>
            </a:r>
            <a:r>
              <a:rPr lang="en-US" sz="1200" dirty="0">
                <a:solidFill>
                  <a:srgbClr val="000000"/>
                </a:solidFill>
                <a:cs typeface="+mn-cs"/>
              </a:rPr>
              <a:t>are encoded into </a:t>
            </a:r>
            <a:r>
              <a:rPr lang="en-US" sz="1200" dirty="0" smtClean="0">
                <a:solidFill>
                  <a:srgbClr val="000000"/>
                </a:solidFill>
                <a:cs typeface="+mn-cs"/>
              </a:rPr>
              <a:t>PrepBUFR file.</a:t>
            </a:r>
            <a:endParaRPr lang="en-US" sz="1200" dirty="0" smtClean="0"/>
          </a:p>
          <a:p>
            <a:pPr lvl="1"/>
            <a:r>
              <a:rPr lang="en-US" sz="1200" dirty="0" smtClean="0"/>
              <a:t>Checks include increment</a:t>
            </a:r>
            <a:r>
              <a:rPr lang="en-US" sz="1200" dirty="0"/>
              <a:t>, vertical statistical, temporal statistical, and combined </a:t>
            </a:r>
            <a:r>
              <a:rPr lang="en-US" sz="1200" dirty="0" smtClean="0"/>
              <a:t>vertical-temporal.</a:t>
            </a:r>
            <a:r>
              <a:rPr lang="en-US" sz="1200" dirty="0"/>
              <a:t> </a:t>
            </a:r>
            <a:r>
              <a:rPr lang="en-US" sz="1200" dirty="0" smtClean="0"/>
              <a:t>In </a:t>
            </a:r>
            <a:r>
              <a:rPr lang="en-US" sz="1200" dirty="0"/>
              <a:t>addition, there is an algorithm to account for contamination due to the seasonal migration of birds</a:t>
            </a:r>
            <a:r>
              <a:rPr lang="en-US" sz="1200" dirty="0" smtClean="0"/>
              <a:t>.</a:t>
            </a:r>
          </a:p>
        </p:txBody>
      </p:sp>
    </p:spTree>
    <p:extLst>
      <p:ext uri="{BB962C8B-B14F-4D97-AF65-F5344CB8AC3E}">
        <p14:creationId xmlns:p14="http://schemas.microsoft.com/office/powerpoint/2010/main" val="1364966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dirty="0"/>
              <a:t>Modules that run as part of the PrepBUFR </a:t>
            </a:r>
            <a:r>
              <a:rPr lang="en-US" sz="4000" dirty="0" smtClean="0"/>
              <a:t>processing (cont.)</a:t>
            </a:r>
            <a:endParaRPr lang="en-US" sz="4000" dirty="0" smtClean="0">
              <a:solidFill>
                <a:schemeClr val="tx1"/>
              </a:solidFill>
            </a:endParaRPr>
          </a:p>
        </p:txBody>
      </p:sp>
      <p:sp>
        <p:nvSpPr>
          <p:cNvPr id="18435" name="Rectangle 3"/>
          <p:cNvSpPr>
            <a:spLocks noGrp="1" noChangeArrowheads="1"/>
          </p:cNvSpPr>
          <p:nvPr>
            <p:ph type="body" idx="1"/>
          </p:nvPr>
        </p:nvSpPr>
        <p:spPr>
          <a:xfrm>
            <a:off x="457200" y="1447800"/>
            <a:ext cx="8229600" cy="4525963"/>
          </a:xfrm>
        </p:spPr>
        <p:txBody>
          <a:bodyPr/>
          <a:lstStyle/>
          <a:p>
            <a:r>
              <a:rPr lang="en-US" sz="1600" dirty="0" smtClean="0"/>
              <a:t>NRLACQC</a:t>
            </a:r>
            <a:r>
              <a:rPr lang="en-US" sz="2000" dirty="0" smtClean="0"/>
              <a:t> </a:t>
            </a:r>
            <a:r>
              <a:rPr lang="en-US" sz="1200" dirty="0">
                <a:solidFill>
                  <a:srgbClr val="000000"/>
                </a:solidFill>
              </a:rPr>
              <a:t>(does not run in RTMA network</a:t>
            </a:r>
            <a:r>
              <a:rPr lang="en-US" sz="1200" dirty="0" smtClean="0">
                <a:solidFill>
                  <a:srgbClr val="000000"/>
                </a:solidFill>
              </a:rPr>
              <a:t>)</a:t>
            </a:r>
            <a:endParaRPr lang="en-US" sz="1200" dirty="0" smtClean="0"/>
          </a:p>
          <a:p>
            <a:pPr lvl="1"/>
            <a:r>
              <a:rPr lang="en-US" sz="1200" dirty="0"/>
              <a:t>Performs quality control on </a:t>
            </a:r>
            <a:r>
              <a:rPr lang="en-US" sz="1200" dirty="0" smtClean="0"/>
              <a:t>all types of aircraft wind </a:t>
            </a:r>
            <a:r>
              <a:rPr lang="en-US" sz="1200" dirty="0"/>
              <a:t>and temperature </a:t>
            </a:r>
            <a:r>
              <a:rPr lang="en-US" sz="1200" dirty="0" smtClean="0"/>
              <a:t>data. Reports failing QC are flagged if they cannot be rehabilitated. Duplicate </a:t>
            </a:r>
            <a:r>
              <a:rPr lang="en-US" sz="1200" dirty="0"/>
              <a:t>reports </a:t>
            </a:r>
            <a:r>
              <a:rPr lang="en-US" sz="1200" dirty="0" smtClean="0"/>
              <a:t>are removed. </a:t>
            </a:r>
            <a:r>
              <a:rPr lang="en-US" sz="1200" dirty="0" smtClean="0">
                <a:solidFill>
                  <a:srgbClr val="000000"/>
                </a:solidFill>
                <a:cs typeface="+mn-cs"/>
              </a:rPr>
              <a:t>Updates </a:t>
            </a:r>
            <a:r>
              <a:rPr lang="en-US" sz="1200" dirty="0">
                <a:solidFill>
                  <a:srgbClr val="000000"/>
                </a:solidFill>
                <a:cs typeface="+mn-cs"/>
              </a:rPr>
              <a:t>are encoded into PrepBUFR file.</a:t>
            </a:r>
            <a:endParaRPr lang="en-US" sz="1200" dirty="0" smtClean="0"/>
          </a:p>
          <a:p>
            <a:pPr lvl="1"/>
            <a:r>
              <a:rPr lang="en-US" sz="1200" dirty="0" smtClean="0"/>
              <a:t>Checks on tracks include duplicate report, spike, invalid data, </a:t>
            </a:r>
            <a:r>
              <a:rPr lang="en-US" sz="1200" dirty="0"/>
              <a:t>stuck value, gross, inconsistent </a:t>
            </a:r>
            <a:r>
              <a:rPr lang="en-US" sz="1200" dirty="0" smtClean="0"/>
              <a:t>altitude </a:t>
            </a:r>
            <a:r>
              <a:rPr lang="en-US" sz="1200" dirty="0"/>
              <a:t>or </a:t>
            </a:r>
            <a:r>
              <a:rPr lang="en-US" sz="1200" dirty="0" smtClean="0"/>
              <a:t>position, flight order, suspect data, reject list.  The QC algorithm was developed by the NRL.</a:t>
            </a:r>
          </a:p>
          <a:p>
            <a:r>
              <a:rPr lang="en-US" sz="1600" dirty="0" smtClean="0"/>
              <a:t>OIQC</a:t>
            </a:r>
            <a:r>
              <a:rPr lang="en-US" sz="2400" dirty="0" smtClean="0"/>
              <a:t> </a:t>
            </a:r>
            <a:r>
              <a:rPr lang="en-US" sz="1200" dirty="0" smtClean="0"/>
              <a:t>(runs </a:t>
            </a:r>
            <a:r>
              <a:rPr lang="en-US" sz="1200" dirty="0"/>
              <a:t>only in GFS </a:t>
            </a:r>
            <a:r>
              <a:rPr lang="en-US" sz="1200" dirty="0" smtClean="0"/>
              <a:t>&amp; GDAS networks; output is not used by GSI because it performs its </a:t>
            </a:r>
            <a:r>
              <a:rPr lang="en-US" sz="1200" dirty="0"/>
              <a:t>own internal </a:t>
            </a:r>
            <a:r>
              <a:rPr lang="en-US" sz="1200" dirty="0" smtClean="0"/>
              <a:t>QC)</a:t>
            </a:r>
          </a:p>
          <a:p>
            <a:pPr lvl="1"/>
            <a:r>
              <a:rPr lang="en-US" sz="1200" dirty="0"/>
              <a:t>Performs an </a:t>
            </a:r>
            <a:r>
              <a:rPr lang="en-US" sz="1200" dirty="0" smtClean="0"/>
              <a:t>OI-based QC on </a:t>
            </a:r>
            <a:r>
              <a:rPr lang="en-US" sz="1200" dirty="0"/>
              <a:t>the </a:t>
            </a:r>
            <a:r>
              <a:rPr lang="en-US" sz="1200" dirty="0" smtClean="0"/>
              <a:t>full set </a:t>
            </a:r>
            <a:r>
              <a:rPr lang="en-US" sz="1200" dirty="0"/>
              <a:t>of </a:t>
            </a:r>
            <a:r>
              <a:rPr lang="en-US" sz="1200" dirty="0" smtClean="0"/>
              <a:t>obs </a:t>
            </a:r>
            <a:r>
              <a:rPr lang="en-US" sz="1200" dirty="0"/>
              <a:t>in the </a:t>
            </a:r>
            <a:r>
              <a:rPr lang="en-US" sz="1200" dirty="0" smtClean="0"/>
              <a:t>PrepBUFR </a:t>
            </a:r>
            <a:r>
              <a:rPr lang="en-US" sz="1200" dirty="0"/>
              <a:t>file</a:t>
            </a:r>
            <a:r>
              <a:rPr lang="en-US" sz="1200" dirty="0" smtClean="0"/>
              <a:t>.  A </a:t>
            </a:r>
            <a:r>
              <a:rPr lang="en-US" sz="1200" dirty="0"/>
              <a:t>final quality decision </a:t>
            </a:r>
            <a:r>
              <a:rPr lang="en-US" sz="1200" dirty="0" smtClean="0"/>
              <a:t>is </a:t>
            </a:r>
            <a:r>
              <a:rPr lang="en-US" sz="1200" dirty="0"/>
              <a:t>made based on the results from all prior platform-specific quality checks (see </a:t>
            </a:r>
            <a:r>
              <a:rPr lang="en-US" sz="1200" dirty="0" smtClean="0"/>
              <a:t>above</a:t>
            </a:r>
            <a:r>
              <a:rPr lang="en-US" sz="1200" dirty="0"/>
              <a:t>) and from </a:t>
            </a:r>
            <a:r>
              <a:rPr lang="en-US" sz="1200" dirty="0" smtClean="0"/>
              <a:t>any manual quality </a:t>
            </a:r>
            <a:r>
              <a:rPr lang="en-US" sz="1200" dirty="0"/>
              <a:t>marks attached to the data</a:t>
            </a:r>
            <a:r>
              <a:rPr lang="en-US" sz="1200" dirty="0" smtClean="0"/>
              <a:t>. </a:t>
            </a:r>
            <a:r>
              <a:rPr lang="en-US" sz="1200" dirty="0">
                <a:solidFill>
                  <a:srgbClr val="000000"/>
                </a:solidFill>
                <a:cs typeface="+mn-cs"/>
              </a:rPr>
              <a:t>. Updates are encoded into PrepBUFR file</a:t>
            </a:r>
            <a:r>
              <a:rPr lang="en-US" sz="1200" dirty="0" smtClean="0">
                <a:solidFill>
                  <a:srgbClr val="000000"/>
                </a:solidFill>
                <a:cs typeface="+mn-cs"/>
              </a:rPr>
              <a:t>.</a:t>
            </a:r>
            <a:endParaRPr lang="en-US" sz="1200" dirty="0"/>
          </a:p>
          <a:p>
            <a:pPr lvl="1"/>
            <a:r>
              <a:rPr lang="en-US" sz="1200" dirty="0" smtClean="0"/>
              <a:t>Checks include </a:t>
            </a:r>
            <a:r>
              <a:rPr lang="en-US" sz="1200" dirty="0">
                <a:solidFill>
                  <a:srgbClr val="000000"/>
                </a:solidFill>
                <a:cs typeface="+mn-cs"/>
              </a:rPr>
              <a:t>horizontal, vertical, </a:t>
            </a:r>
            <a:r>
              <a:rPr lang="en-US" sz="1200" dirty="0" smtClean="0">
                <a:solidFill>
                  <a:srgbClr val="000000"/>
                </a:solidFill>
                <a:cs typeface="+mn-cs"/>
              </a:rPr>
              <a:t>geostrophic.</a:t>
            </a:r>
          </a:p>
          <a:p>
            <a:pPr marL="457200" lvl="1" indent="0">
              <a:buNone/>
            </a:pPr>
            <a:endParaRPr lang="en-US" sz="1200" dirty="0" smtClean="0">
              <a:solidFill>
                <a:srgbClr val="000000"/>
              </a:solidFill>
              <a:cs typeface="+mn-cs"/>
            </a:endParaRPr>
          </a:p>
          <a:p>
            <a:r>
              <a:rPr lang="en-US" sz="1600" dirty="0" smtClean="0"/>
              <a:t>The updated observation and quality mark information from the modules listed above is </a:t>
            </a:r>
            <a:r>
              <a:rPr lang="en-US" sz="1600" dirty="0"/>
              <a:t>stored in </a:t>
            </a:r>
            <a:r>
              <a:rPr lang="en-US" sz="1600" dirty="0" smtClean="0"/>
              <a:t>replicated “event </a:t>
            </a:r>
            <a:r>
              <a:rPr lang="en-US" sz="1600" dirty="0"/>
              <a:t>stacks</a:t>
            </a:r>
            <a:r>
              <a:rPr lang="en-US" sz="1600" dirty="0" smtClean="0"/>
              <a:t>”.  They are arranged such that the </a:t>
            </a:r>
            <a:r>
              <a:rPr lang="en-US" sz="1600" dirty="0"/>
              <a:t>first replication </a:t>
            </a:r>
            <a:r>
              <a:rPr lang="en-US" sz="1600" dirty="0" smtClean="0"/>
              <a:t>(i.e., the top of the stack) represents </a:t>
            </a:r>
            <a:r>
              <a:rPr lang="en-US" sz="1600" dirty="0"/>
              <a:t>the </a:t>
            </a:r>
            <a:r>
              <a:rPr lang="en-US" sz="1600" dirty="0" smtClean="0"/>
              <a:t>final module’s observation/quality mark update.  This is what is read by the analysis.</a:t>
            </a:r>
          </a:p>
          <a:p>
            <a:pPr lvl="1"/>
            <a:r>
              <a:rPr lang="en-US" sz="1600" dirty="0" smtClean="0"/>
              <a:t>If </a:t>
            </a:r>
            <a:r>
              <a:rPr lang="en-US" sz="1600" dirty="0"/>
              <a:t>information about </a:t>
            </a:r>
            <a:r>
              <a:rPr lang="en-US" sz="1600" dirty="0" smtClean="0"/>
              <a:t>previous module updates is </a:t>
            </a:r>
            <a:r>
              <a:rPr lang="en-US" sz="1600" dirty="0"/>
              <a:t>needed, the full event stack can be unpacked</a:t>
            </a:r>
            <a:r>
              <a:rPr lang="en-US" sz="1600" dirty="0" smtClean="0"/>
              <a:t>.  This allows one to view the record of every change to an observation throughout the course of the PrepBUFR processing.</a:t>
            </a:r>
            <a:endParaRPr lang="en-US" sz="1600" dirty="0"/>
          </a:p>
          <a:p>
            <a:pPr>
              <a:lnSpc>
                <a:spcPct val="80000"/>
              </a:lnSpc>
              <a:buFontTx/>
              <a:buNone/>
            </a:pPr>
            <a:endParaRPr lang="en-US" sz="1600" dirty="0" smtClean="0"/>
          </a:p>
          <a:p>
            <a:pPr>
              <a:lnSpc>
                <a:spcPct val="80000"/>
              </a:lnSpc>
              <a:buFontTx/>
              <a:buNone/>
            </a:pPr>
            <a:endParaRPr lang="en-US" sz="2000" dirty="0" smtClean="0"/>
          </a:p>
          <a:p>
            <a:pPr>
              <a:lnSpc>
                <a:spcPct val="80000"/>
              </a:lnSpc>
            </a:pPr>
            <a:endParaRPr lang="en-US" sz="2000" dirty="0" smtClean="0"/>
          </a:p>
        </p:txBody>
      </p:sp>
    </p:spTree>
    <p:extLst>
      <p:ext uri="{BB962C8B-B14F-4D97-AF65-F5344CB8AC3E}">
        <p14:creationId xmlns:p14="http://schemas.microsoft.com/office/powerpoint/2010/main" val="3519194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76200"/>
            <a:ext cx="8229600" cy="1143000"/>
          </a:xfrm>
        </p:spPr>
        <p:txBody>
          <a:bodyPr/>
          <a:lstStyle/>
          <a:p>
            <a:r>
              <a:rPr lang="en-US" sz="3600" dirty="0" smtClean="0"/>
              <a:t>NCEP puts almost all obs into BUFR</a:t>
            </a:r>
          </a:p>
        </p:txBody>
      </p:sp>
      <p:sp>
        <p:nvSpPr>
          <p:cNvPr id="3075" name="Content Placeholder 2"/>
          <p:cNvSpPr>
            <a:spLocks noGrp="1"/>
          </p:cNvSpPr>
          <p:nvPr>
            <p:ph idx="1"/>
          </p:nvPr>
        </p:nvSpPr>
        <p:spPr>
          <a:xfrm>
            <a:off x="457200" y="1219200"/>
            <a:ext cx="8229600" cy="4525963"/>
          </a:xfrm>
        </p:spPr>
        <p:txBody>
          <a:bodyPr/>
          <a:lstStyle/>
          <a:p>
            <a:r>
              <a:rPr lang="en-US" sz="2400" dirty="0" smtClean="0"/>
              <a:t>Advantages of BUFR:</a:t>
            </a:r>
          </a:p>
          <a:p>
            <a:pPr lvl="1"/>
            <a:r>
              <a:rPr lang="en-US" sz="2000" dirty="0" smtClean="0"/>
              <a:t>Flexibility</a:t>
            </a:r>
          </a:p>
          <a:p>
            <a:pPr lvl="1"/>
            <a:r>
              <a:rPr lang="en-US" sz="2000" dirty="0" smtClean="0"/>
              <a:t>Compact Data Storage</a:t>
            </a:r>
          </a:p>
          <a:p>
            <a:pPr lvl="1"/>
            <a:r>
              <a:rPr lang="en-US" sz="2000" dirty="0" smtClean="0"/>
              <a:t>WMO Standard</a:t>
            </a:r>
          </a:p>
          <a:p>
            <a:pPr marL="457200" lvl="1" indent="0">
              <a:buNone/>
            </a:pPr>
            <a:endParaRPr lang="en-US" sz="1000" dirty="0" smtClean="0"/>
          </a:p>
          <a:p>
            <a:r>
              <a:rPr lang="en-US" sz="2400" dirty="0" smtClean="0"/>
              <a:t>Features of NCEP BUFR files:</a:t>
            </a:r>
          </a:p>
          <a:p>
            <a:pPr lvl="1"/>
            <a:r>
              <a:rPr lang="en-US" sz="2000" dirty="0" smtClean="0"/>
              <a:t>Use BUFRLIB routines to interface with files</a:t>
            </a:r>
          </a:p>
          <a:p>
            <a:pPr lvl="1"/>
            <a:r>
              <a:rPr lang="en-US" sz="2000" dirty="0" smtClean="0"/>
              <a:t>BUFR table encoded into “dictionary” messages at top of file</a:t>
            </a:r>
          </a:p>
          <a:p>
            <a:pPr lvl="2"/>
            <a:r>
              <a:rPr lang="en-US" sz="1800" dirty="0" smtClean="0"/>
              <a:t>Files are self defined, no need for external BUFR table to decode</a:t>
            </a:r>
          </a:p>
          <a:p>
            <a:pPr lvl="1"/>
            <a:r>
              <a:rPr lang="en-US" sz="2000" dirty="0" smtClean="0"/>
              <a:t>Uses a single sequence descriptor to define complete subset structure in descriptor section (3)  of BUFR messages (more on this later)</a:t>
            </a:r>
          </a:p>
          <a:p>
            <a:pPr lvl="1"/>
            <a:r>
              <a:rPr lang="en-US" sz="2000" dirty="0" smtClean="0"/>
              <a:t>NCEP BUFR adheres to WMO standard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74638"/>
            <a:ext cx="9144000" cy="1143000"/>
          </a:xfrm>
        </p:spPr>
        <p:txBody>
          <a:bodyPr/>
          <a:lstStyle/>
          <a:p>
            <a:pPr eaLnBrk="1" hangingPunct="1"/>
            <a:r>
              <a:rPr lang="en-US" sz="4000" dirty="0" smtClean="0">
                <a:solidFill>
                  <a:schemeClr val="tx1"/>
                </a:solidFill>
              </a:rPr>
              <a:t>BUFR File Structure</a:t>
            </a:r>
          </a:p>
        </p:txBody>
      </p:sp>
      <p:sp>
        <p:nvSpPr>
          <p:cNvPr id="12291" name="Rectangle 3"/>
          <p:cNvSpPr>
            <a:spLocks noGrp="1" noChangeArrowheads="1"/>
          </p:cNvSpPr>
          <p:nvPr>
            <p:ph type="body" idx="1"/>
          </p:nvPr>
        </p:nvSpPr>
        <p:spPr>
          <a:xfrm>
            <a:off x="457200" y="1371600"/>
            <a:ext cx="8229600" cy="4754563"/>
          </a:xfrm>
        </p:spPr>
        <p:txBody>
          <a:bodyPr/>
          <a:lstStyle/>
          <a:p>
            <a:pPr eaLnBrk="1" hangingPunct="1">
              <a:lnSpc>
                <a:spcPct val="80000"/>
              </a:lnSpc>
              <a:buFontTx/>
              <a:buNone/>
            </a:pPr>
            <a:r>
              <a:rPr lang="en-US" sz="2000" dirty="0" smtClean="0"/>
              <a:t>	All BUFR files (including tank, dump and PrepBUFR files) consist of a sequence of “messages”.  Each message contains multiple “subsets” (or reports), each with the same structure (usually the same type of data).  This structure is actually defined prior to the subsets within each message and consists of a series of “descriptors” whose attributes (e.g., scale, reference value, bit width, units) are defined in a BUFR table.  Each subset contains all of the observations plus metadata making up a meteorological report.</a:t>
            </a:r>
          </a:p>
          <a:p>
            <a:pPr eaLnBrk="1" hangingPunct="1">
              <a:lnSpc>
                <a:spcPct val="80000"/>
              </a:lnSpc>
              <a:buFontTx/>
              <a:buNone/>
            </a:pPr>
            <a:r>
              <a:rPr lang="en-US" sz="2000" dirty="0" smtClean="0"/>
              <a:t>                     </a:t>
            </a:r>
            <a:endParaRPr lang="en-US" sz="2000" b="1" dirty="0" smtClean="0"/>
          </a:p>
          <a:p>
            <a:pPr eaLnBrk="1" hangingPunct="1">
              <a:lnSpc>
                <a:spcPct val="80000"/>
              </a:lnSpc>
              <a:buFontTx/>
              <a:buNone/>
            </a:pPr>
            <a:r>
              <a:rPr lang="en-US" sz="1800" dirty="0" smtClean="0"/>
              <a:t>	(Note: Here, Message 1              </a:t>
            </a:r>
            <a:r>
              <a:rPr lang="en-US" sz="1800" b="1" dirty="0" smtClean="0"/>
              <a:t>BUFR </a:t>
            </a:r>
            <a:r>
              <a:rPr lang="en-US" sz="1800" b="1" dirty="0"/>
              <a:t>file…</a:t>
            </a:r>
          </a:p>
          <a:p>
            <a:pPr eaLnBrk="1" hangingPunct="1">
              <a:lnSpc>
                <a:spcPct val="80000"/>
              </a:lnSpc>
              <a:buFontTx/>
              <a:buNone/>
            </a:pPr>
            <a:r>
              <a:rPr lang="en-US" sz="1800" dirty="0" smtClean="0"/>
              <a:t>                represents the first</a:t>
            </a:r>
          </a:p>
          <a:p>
            <a:pPr eaLnBrk="1" hangingPunct="1">
              <a:lnSpc>
                <a:spcPct val="80000"/>
              </a:lnSpc>
              <a:buFontTx/>
              <a:buNone/>
            </a:pPr>
            <a:r>
              <a:rPr lang="en-US" sz="1800" dirty="0"/>
              <a:t> </a:t>
            </a:r>
            <a:r>
              <a:rPr lang="en-US" sz="1800" dirty="0" smtClean="0"/>
              <a:t>               “data” message. Recall</a:t>
            </a:r>
          </a:p>
          <a:p>
            <a:pPr eaLnBrk="1" hangingPunct="1">
              <a:lnSpc>
                <a:spcPct val="80000"/>
              </a:lnSpc>
              <a:buFontTx/>
              <a:buNone/>
            </a:pPr>
            <a:r>
              <a:rPr lang="en-US" sz="1800" dirty="0"/>
              <a:t> </a:t>
            </a:r>
            <a:r>
              <a:rPr lang="en-US" sz="1800" dirty="0" smtClean="0"/>
              <a:t>               that NCEP BUFR files</a:t>
            </a:r>
          </a:p>
          <a:p>
            <a:pPr eaLnBrk="1" hangingPunct="1">
              <a:lnSpc>
                <a:spcPct val="80000"/>
              </a:lnSpc>
              <a:buFontTx/>
              <a:buNone/>
            </a:pPr>
            <a:r>
              <a:rPr lang="en-US" sz="1800" dirty="0"/>
              <a:t> </a:t>
            </a:r>
            <a:r>
              <a:rPr lang="en-US" sz="1800" dirty="0" smtClean="0"/>
              <a:t>               normally have the</a:t>
            </a:r>
          </a:p>
          <a:p>
            <a:pPr eaLnBrk="1" hangingPunct="1">
              <a:lnSpc>
                <a:spcPct val="80000"/>
              </a:lnSpc>
              <a:buFontTx/>
              <a:buNone/>
            </a:pPr>
            <a:r>
              <a:rPr lang="en-US" sz="1800" dirty="0"/>
              <a:t> </a:t>
            </a:r>
            <a:r>
              <a:rPr lang="en-US" sz="1800" dirty="0" smtClean="0"/>
              <a:t>               BUFR table encoded</a:t>
            </a:r>
          </a:p>
          <a:p>
            <a:pPr eaLnBrk="1" hangingPunct="1">
              <a:lnSpc>
                <a:spcPct val="80000"/>
              </a:lnSpc>
              <a:buFontTx/>
              <a:buNone/>
            </a:pPr>
            <a:r>
              <a:rPr lang="en-US" sz="1800" dirty="0"/>
              <a:t> </a:t>
            </a:r>
            <a:r>
              <a:rPr lang="en-US" sz="1800" dirty="0" smtClean="0"/>
              <a:t>               into “dictionary”</a:t>
            </a:r>
          </a:p>
          <a:p>
            <a:pPr eaLnBrk="1" hangingPunct="1">
              <a:lnSpc>
                <a:spcPct val="80000"/>
              </a:lnSpc>
              <a:buFontTx/>
              <a:buNone/>
            </a:pPr>
            <a:r>
              <a:rPr lang="en-US" sz="1800" dirty="0"/>
              <a:t> </a:t>
            </a:r>
            <a:r>
              <a:rPr lang="en-US" sz="1800" dirty="0" smtClean="0"/>
              <a:t>               messages at their top.)</a:t>
            </a:r>
          </a:p>
          <a:p>
            <a:pPr eaLnBrk="1" hangingPunct="1">
              <a:lnSpc>
                <a:spcPct val="80000"/>
              </a:lnSpc>
              <a:buFontTx/>
              <a:buNone/>
            </a:pPr>
            <a:r>
              <a:rPr lang="en-US" sz="1800" dirty="0"/>
              <a:t> </a:t>
            </a:r>
            <a:r>
              <a:rPr lang="en-US" sz="1800" dirty="0" smtClean="0"/>
              <a:t>             </a:t>
            </a:r>
          </a:p>
        </p:txBody>
      </p:sp>
      <p:grpSp>
        <p:nvGrpSpPr>
          <p:cNvPr id="12292" name="Group 29"/>
          <p:cNvGrpSpPr>
            <a:grpSpLocks/>
          </p:cNvGrpSpPr>
          <p:nvPr/>
        </p:nvGrpSpPr>
        <p:grpSpPr bwMode="auto">
          <a:xfrm>
            <a:off x="4038419" y="4171406"/>
            <a:ext cx="2362200" cy="2017713"/>
            <a:chOff x="576" y="2160"/>
            <a:chExt cx="1488" cy="1271"/>
          </a:xfrm>
        </p:grpSpPr>
        <p:grpSp>
          <p:nvGrpSpPr>
            <p:cNvPr id="12299" name="Group 23"/>
            <p:cNvGrpSpPr>
              <a:grpSpLocks/>
            </p:cNvGrpSpPr>
            <p:nvPr/>
          </p:nvGrpSpPr>
          <p:grpSpPr bwMode="auto">
            <a:xfrm>
              <a:off x="576" y="2160"/>
              <a:ext cx="1056" cy="1018"/>
              <a:chOff x="576" y="2160"/>
              <a:chExt cx="1056" cy="1018"/>
            </a:xfrm>
          </p:grpSpPr>
          <p:sp>
            <p:nvSpPr>
              <p:cNvPr id="12302" name="Text Box 5"/>
              <p:cNvSpPr txBox="1">
                <a:spLocks noChangeArrowheads="1"/>
              </p:cNvSpPr>
              <p:nvPr/>
            </p:nvSpPr>
            <p:spPr bwMode="auto">
              <a:xfrm>
                <a:off x="576" y="2160"/>
                <a:ext cx="1056" cy="101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dirty="0" smtClean="0"/>
                  <a:t>Message </a:t>
                </a:r>
                <a:r>
                  <a:rPr lang="en-US" dirty="0"/>
                  <a:t>1</a:t>
                </a:r>
              </a:p>
              <a:p>
                <a:pPr eaLnBrk="1" hangingPunct="1">
                  <a:spcBef>
                    <a:spcPct val="50000"/>
                  </a:spcBef>
                </a:pPr>
                <a:r>
                  <a:rPr lang="en-US" dirty="0"/>
                  <a:t>Message 2</a:t>
                </a:r>
              </a:p>
              <a:p>
                <a:pPr eaLnBrk="1" hangingPunct="1">
                  <a:spcBef>
                    <a:spcPct val="50000"/>
                  </a:spcBef>
                </a:pPr>
                <a:r>
                  <a:rPr lang="en-US" dirty="0"/>
                  <a:t>…</a:t>
                </a:r>
              </a:p>
              <a:p>
                <a:pPr eaLnBrk="1" hangingPunct="1">
                  <a:spcBef>
                    <a:spcPct val="50000"/>
                  </a:spcBef>
                </a:pPr>
                <a:r>
                  <a:rPr lang="en-US" dirty="0"/>
                  <a:t>Message n</a:t>
                </a:r>
              </a:p>
            </p:txBody>
          </p:sp>
          <p:sp>
            <p:nvSpPr>
              <p:cNvPr id="12303" name="Line 6"/>
              <p:cNvSpPr>
                <a:spLocks noChangeShapeType="1"/>
              </p:cNvSpPr>
              <p:nvPr/>
            </p:nvSpPr>
            <p:spPr bwMode="auto">
              <a:xfrm>
                <a:off x="576" y="244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304" name="Line 7"/>
              <p:cNvSpPr>
                <a:spLocks noChangeShapeType="1"/>
              </p:cNvSpPr>
              <p:nvPr/>
            </p:nvSpPr>
            <p:spPr bwMode="auto">
              <a:xfrm>
                <a:off x="576" y="2795"/>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305" name="Line 8"/>
              <p:cNvSpPr>
                <a:spLocks noChangeShapeType="1"/>
              </p:cNvSpPr>
              <p:nvPr/>
            </p:nvSpPr>
            <p:spPr bwMode="auto">
              <a:xfrm>
                <a:off x="576" y="292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306" name="Line 9"/>
              <p:cNvSpPr>
                <a:spLocks noChangeShapeType="1"/>
              </p:cNvSpPr>
              <p:nvPr/>
            </p:nvSpPr>
            <p:spPr bwMode="auto">
              <a:xfrm>
                <a:off x="576" y="316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2300" name="Line 13"/>
            <p:cNvSpPr>
              <a:spLocks noChangeShapeType="1"/>
            </p:cNvSpPr>
            <p:nvPr/>
          </p:nvSpPr>
          <p:spPr bwMode="auto">
            <a:xfrm>
              <a:off x="1632" y="216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301" name="Line 14"/>
            <p:cNvSpPr>
              <a:spLocks noChangeShapeType="1"/>
            </p:cNvSpPr>
            <p:nvPr/>
          </p:nvSpPr>
          <p:spPr bwMode="auto">
            <a:xfrm>
              <a:off x="1632" y="2448"/>
              <a:ext cx="432" cy="9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93" name="Group 22"/>
          <p:cNvGrpSpPr>
            <a:grpSpLocks/>
          </p:cNvGrpSpPr>
          <p:nvPr/>
        </p:nvGrpSpPr>
        <p:grpSpPr bwMode="auto">
          <a:xfrm>
            <a:off x="6400619" y="4147593"/>
            <a:ext cx="2133600" cy="2017713"/>
            <a:chOff x="3268" y="2145"/>
            <a:chExt cx="1344" cy="1271"/>
          </a:xfrm>
        </p:grpSpPr>
        <p:sp>
          <p:nvSpPr>
            <p:cNvPr id="12294" name="Text Box 12"/>
            <p:cNvSpPr txBox="1">
              <a:spLocks noChangeArrowheads="1"/>
            </p:cNvSpPr>
            <p:nvPr/>
          </p:nvSpPr>
          <p:spPr bwMode="auto">
            <a:xfrm>
              <a:off x="3268" y="2145"/>
              <a:ext cx="1344" cy="127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b="1" dirty="0"/>
                <a:t>Message 1</a:t>
              </a:r>
            </a:p>
            <a:p>
              <a:pPr eaLnBrk="1" hangingPunct="1">
                <a:spcBef>
                  <a:spcPct val="50000"/>
                </a:spcBef>
              </a:pPr>
              <a:r>
                <a:rPr lang="en-US" dirty="0" smtClean="0"/>
                <a:t>Subset </a:t>
              </a:r>
              <a:r>
                <a:rPr lang="en-US" dirty="0"/>
                <a:t>1</a:t>
              </a:r>
            </a:p>
            <a:p>
              <a:pPr eaLnBrk="1" hangingPunct="1">
                <a:spcBef>
                  <a:spcPct val="50000"/>
                </a:spcBef>
              </a:pPr>
              <a:r>
                <a:rPr lang="en-US" dirty="0" smtClean="0"/>
                <a:t>Subset </a:t>
              </a:r>
              <a:r>
                <a:rPr lang="en-US" dirty="0"/>
                <a:t>2</a:t>
              </a:r>
            </a:p>
            <a:p>
              <a:pPr eaLnBrk="1" hangingPunct="1">
                <a:spcBef>
                  <a:spcPct val="50000"/>
                </a:spcBef>
              </a:pPr>
              <a:r>
                <a:rPr lang="en-US" dirty="0"/>
                <a:t>…</a:t>
              </a:r>
            </a:p>
            <a:p>
              <a:pPr eaLnBrk="1" hangingPunct="1">
                <a:spcBef>
                  <a:spcPct val="50000"/>
                </a:spcBef>
              </a:pPr>
              <a:r>
                <a:rPr lang="en-US" dirty="0" smtClean="0"/>
                <a:t>Subset </a:t>
              </a:r>
              <a:r>
                <a:rPr lang="en-US" dirty="0"/>
                <a:t>n</a:t>
              </a:r>
            </a:p>
          </p:txBody>
        </p:sp>
        <p:sp>
          <p:nvSpPr>
            <p:cNvPr id="12295" name="Line 15"/>
            <p:cNvSpPr>
              <a:spLocks noChangeShapeType="1"/>
            </p:cNvSpPr>
            <p:nvPr/>
          </p:nvSpPr>
          <p:spPr bwMode="auto">
            <a:xfrm>
              <a:off x="3268" y="240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296" name="Line 16"/>
            <p:cNvSpPr>
              <a:spLocks noChangeShapeType="1"/>
            </p:cNvSpPr>
            <p:nvPr/>
          </p:nvSpPr>
          <p:spPr bwMode="auto">
            <a:xfrm>
              <a:off x="3268" y="2697"/>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297" name="Line 17"/>
            <p:cNvSpPr>
              <a:spLocks noChangeShapeType="1"/>
            </p:cNvSpPr>
            <p:nvPr/>
          </p:nvSpPr>
          <p:spPr bwMode="auto">
            <a:xfrm>
              <a:off x="3268" y="293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298" name="Line 18"/>
            <p:cNvSpPr>
              <a:spLocks noChangeShapeType="1"/>
            </p:cNvSpPr>
            <p:nvPr/>
          </p:nvSpPr>
          <p:spPr bwMode="auto">
            <a:xfrm>
              <a:off x="3268" y="321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9144000" cy="1143000"/>
          </a:xfrm>
        </p:spPr>
        <p:txBody>
          <a:bodyPr/>
          <a:lstStyle/>
          <a:p>
            <a:pPr eaLnBrk="1" hangingPunct="1"/>
            <a:r>
              <a:rPr lang="en-US" sz="2600" u="sng" dirty="0" smtClean="0"/>
              <a:t>BUFR Tables</a:t>
            </a:r>
            <a:r>
              <a:rPr lang="en-US" sz="2600" dirty="0" smtClean="0"/>
              <a:t>: Define report structure in an NCEP BUFR file</a:t>
            </a:r>
          </a:p>
        </p:txBody>
      </p:sp>
      <p:sp>
        <p:nvSpPr>
          <p:cNvPr id="13315" name="Rectangle 3"/>
          <p:cNvSpPr>
            <a:spLocks noGrp="1" noChangeArrowheads="1"/>
          </p:cNvSpPr>
          <p:nvPr>
            <p:ph type="body" idx="4294967295"/>
          </p:nvPr>
        </p:nvSpPr>
        <p:spPr>
          <a:xfrm>
            <a:off x="457200" y="1219200"/>
            <a:ext cx="8229600" cy="4602163"/>
          </a:xfrm>
        </p:spPr>
        <p:txBody>
          <a:bodyPr/>
          <a:lstStyle/>
          <a:p>
            <a:pPr eaLnBrk="1" hangingPunct="1">
              <a:lnSpc>
                <a:spcPct val="80000"/>
              </a:lnSpc>
              <a:buFontTx/>
              <a:buNone/>
            </a:pPr>
            <a:r>
              <a:rPr lang="en-US" sz="2000" dirty="0" smtClean="0"/>
              <a:t>	The structure for the various types of reports/subsets are defined by “NCEP BUFR Mnemonic Table” text files when using the NCEP BUFRLIB software.  Again, the tables defining the report structures are encoded in special “dictionary” messages at the top of the file.</a:t>
            </a:r>
          </a:p>
          <a:p>
            <a:pPr eaLnBrk="1" hangingPunct="1">
              <a:lnSpc>
                <a:spcPct val="80000"/>
              </a:lnSpc>
              <a:buFontTx/>
              <a:buNone/>
            </a:pPr>
            <a:r>
              <a:rPr lang="en-US" sz="2000" dirty="0" smtClean="0"/>
              <a:t>	</a:t>
            </a:r>
            <a:r>
              <a:rPr lang="en-US" sz="1600" dirty="0" smtClean="0"/>
              <a:t>An excerpt from PrepBUFR mnemonic table for ADPUPA </a:t>
            </a:r>
            <a:r>
              <a:rPr lang="en-US" sz="1600" dirty="0"/>
              <a:t>(upper-air) message </a:t>
            </a:r>
            <a:r>
              <a:rPr lang="en-US" sz="1600" dirty="0" smtClean="0"/>
              <a:t>type </a:t>
            </a:r>
            <a:r>
              <a:rPr lang="en-US" sz="1250" dirty="0" smtClean="0"/>
              <a:t>(see </a:t>
            </a:r>
            <a:r>
              <a:rPr lang="en-US" sz="1250" dirty="0" smtClean="0">
                <a:hlinkClick r:id="rId2"/>
              </a:rPr>
              <a:t>http</a:t>
            </a:r>
            <a:r>
              <a:rPr lang="en-US" sz="1250" dirty="0">
                <a:hlinkClick r:id="rId2"/>
              </a:rPr>
              <a:t>://</a:t>
            </a:r>
            <a:r>
              <a:rPr lang="en-US" sz="1250" dirty="0" smtClean="0">
                <a:hlinkClick r:id="rId2"/>
              </a:rPr>
              <a:t>www.emc.ncep.noaa.gov/mmb/data_processing/Obs_group_roundtable.doc/prepbufr_table.htm</a:t>
            </a:r>
            <a:r>
              <a:rPr lang="en-US" sz="1250" dirty="0" smtClean="0"/>
              <a:t>)</a:t>
            </a:r>
          </a:p>
          <a:p>
            <a:pPr eaLnBrk="1" hangingPunct="1">
              <a:lnSpc>
                <a:spcPct val="80000"/>
              </a:lnSpc>
              <a:buFontTx/>
              <a:buNone/>
            </a:pPr>
            <a:endParaRPr lang="en-US" sz="1250" dirty="0" smtClean="0"/>
          </a:p>
          <a:p>
            <a:pPr eaLnBrk="1" hangingPunct="1">
              <a:lnSpc>
                <a:spcPct val="80000"/>
              </a:lnSpc>
              <a:buFontTx/>
              <a:buNone/>
            </a:pPr>
            <a:r>
              <a:rPr lang="en-US" sz="1200" dirty="0" smtClean="0">
                <a:latin typeface="Courier New" pitchFamily="49" charset="0"/>
              </a:rPr>
              <a:t>	| ADPUPA   | HEADR   SIRC       {PRSLEVEL}  &lt;SST_INFO&gt;  &lt;PREWXSEQ&gt;  {CLOUDSEQ} | </a:t>
            </a:r>
          </a:p>
          <a:p>
            <a:pPr eaLnBrk="1" hangingPunct="1">
              <a:lnSpc>
                <a:spcPct val="80000"/>
              </a:lnSpc>
              <a:buFontTx/>
              <a:buNone/>
            </a:pPr>
            <a:r>
              <a:rPr lang="en-US" sz="1200" dirty="0" smtClean="0">
                <a:latin typeface="Courier New" pitchFamily="49" charset="0"/>
              </a:rPr>
              <a:t>	| ADPUPA   |        &lt;CLOU2SEQ&gt;  &lt;SWINDSEQ&gt;  &lt;AFIC_SEQ&gt;  &lt;TURB3SEQ&gt;             | </a:t>
            </a:r>
          </a:p>
          <a:p>
            <a:pPr eaLnBrk="1" hangingPunct="1">
              <a:lnSpc>
                <a:spcPct val="80000"/>
              </a:lnSpc>
              <a:buFontTx/>
              <a:buNone/>
            </a:pPr>
            <a:endParaRPr lang="en-US" sz="1200" dirty="0" smtClean="0">
              <a:latin typeface="Courier New" pitchFamily="49" charset="0"/>
            </a:endParaRPr>
          </a:p>
          <a:p>
            <a:pPr eaLnBrk="1" hangingPunct="1">
              <a:lnSpc>
                <a:spcPct val="80000"/>
              </a:lnSpc>
              <a:buFontTx/>
              <a:buNone/>
            </a:pPr>
            <a:r>
              <a:rPr lang="en-US" sz="1200" dirty="0" smtClean="0"/>
              <a:t>        </a:t>
            </a:r>
            <a:r>
              <a:rPr lang="en-US" sz="1600" b="1" dirty="0" smtClean="0"/>
              <a:t>SIRC</a:t>
            </a:r>
            <a:r>
              <a:rPr lang="en-US" sz="1600" dirty="0"/>
              <a:t> </a:t>
            </a:r>
            <a:r>
              <a:rPr lang="en-US" sz="1600" dirty="0" smtClean="0"/>
              <a:t>is a mnemonic defining the data (BUFR Table B) </a:t>
            </a:r>
            <a:r>
              <a:rPr lang="en-US" sz="1600" dirty="0"/>
              <a:t>descriptor defined as “Solar and infrared radiation </a:t>
            </a:r>
            <a:r>
              <a:rPr lang="en-US" sz="1600" dirty="0" smtClean="0"/>
              <a:t>correction” (a code table value defined externally). </a:t>
            </a:r>
          </a:p>
          <a:p>
            <a:pPr eaLnBrk="1" hangingPunct="1">
              <a:lnSpc>
                <a:spcPct val="80000"/>
              </a:lnSpc>
              <a:buFontTx/>
              <a:buNone/>
            </a:pPr>
            <a:endParaRPr lang="en-US" sz="1200" dirty="0" smtClean="0"/>
          </a:p>
          <a:p>
            <a:pPr eaLnBrk="1" hangingPunct="1">
              <a:lnSpc>
                <a:spcPct val="80000"/>
              </a:lnSpc>
              <a:buFontTx/>
              <a:buNone/>
            </a:pPr>
            <a:r>
              <a:rPr lang="en-US" sz="1600" dirty="0" smtClean="0"/>
              <a:t>	</a:t>
            </a:r>
            <a:r>
              <a:rPr lang="en-US" sz="1600" b="1" dirty="0" smtClean="0"/>
              <a:t>HEADR</a:t>
            </a:r>
            <a:r>
              <a:rPr lang="en-US" sz="1600" dirty="0" smtClean="0"/>
              <a:t>, </a:t>
            </a:r>
            <a:r>
              <a:rPr lang="en-US" sz="1600" b="1" dirty="0" smtClean="0"/>
              <a:t>PRSLEVEL</a:t>
            </a:r>
            <a:r>
              <a:rPr lang="en-US" sz="1600" dirty="0" smtClean="0"/>
              <a:t>, </a:t>
            </a:r>
            <a:r>
              <a:rPr lang="en-US" sz="1600" b="1" dirty="0" smtClean="0"/>
              <a:t>SST_INFO</a:t>
            </a:r>
            <a:r>
              <a:rPr lang="en-US" sz="1600" dirty="0" smtClean="0"/>
              <a:t>, </a:t>
            </a:r>
            <a:r>
              <a:rPr lang="en-US" sz="1600" b="1" dirty="0" smtClean="0"/>
              <a:t>PREWXSEQ</a:t>
            </a:r>
            <a:r>
              <a:rPr lang="en-US" sz="1600" dirty="0" smtClean="0"/>
              <a:t>, </a:t>
            </a:r>
            <a:r>
              <a:rPr lang="en-US" sz="1600" b="1" dirty="0" smtClean="0"/>
              <a:t>CLOUDSEQ</a:t>
            </a:r>
            <a:r>
              <a:rPr lang="en-US" sz="1600" dirty="0" smtClean="0"/>
              <a:t>, </a:t>
            </a:r>
            <a:r>
              <a:rPr lang="en-US" sz="1600" b="1" dirty="0" smtClean="0"/>
              <a:t>CLOU3SEQ</a:t>
            </a:r>
            <a:r>
              <a:rPr lang="en-US" sz="1600" dirty="0" smtClean="0"/>
              <a:t>, </a:t>
            </a:r>
            <a:r>
              <a:rPr lang="en-US" sz="1600" b="1" dirty="0" smtClean="0"/>
              <a:t>SWINDSEQ</a:t>
            </a:r>
            <a:r>
              <a:rPr lang="en-US" sz="1600" dirty="0" smtClean="0"/>
              <a:t>, </a:t>
            </a:r>
            <a:r>
              <a:rPr lang="en-US" sz="1600" b="1" dirty="0" smtClean="0"/>
              <a:t>AFIC_SEQ </a:t>
            </a:r>
            <a:r>
              <a:rPr lang="en-US" sz="1600" dirty="0" smtClean="0"/>
              <a:t>&amp; </a:t>
            </a:r>
            <a:r>
              <a:rPr lang="en-US" sz="1600" b="1" dirty="0" smtClean="0"/>
              <a:t>TURB3SEQ</a:t>
            </a:r>
            <a:r>
              <a:rPr lang="en-US" sz="1600" dirty="0" smtClean="0"/>
              <a:t> are mnemonics defining sequence (BUFR Table D) descriptors which expand further into other sequence and data mnemonics (see next two slides).</a:t>
            </a:r>
          </a:p>
          <a:p>
            <a:pPr eaLnBrk="1" hangingPunct="1">
              <a:lnSpc>
                <a:spcPct val="80000"/>
              </a:lnSpc>
              <a:buFontTx/>
              <a:buNone/>
            </a:pPr>
            <a:r>
              <a:rPr lang="en-US" sz="2000" dirty="0" smtClean="0"/>
              <a:t>	</a:t>
            </a:r>
          </a:p>
          <a:p>
            <a:pPr eaLnBrk="1" hangingPunct="1">
              <a:lnSpc>
                <a:spcPct val="80000"/>
              </a:lnSpc>
              <a:buFontTx/>
              <a:buNone/>
            </a:pPr>
            <a:r>
              <a:rPr lang="en-US" sz="2000" dirty="0" smtClean="0"/>
              <a:t>	Excellent references for NCEP BUFR TABLES: </a:t>
            </a:r>
            <a:r>
              <a:rPr lang="en-US" sz="1500" dirty="0" smtClean="0">
                <a:hlinkClick r:id="rId3"/>
              </a:rPr>
              <a:t>http://www.nco.ncep.noaa.gov/sib/decoders/BUFRLIB/toc/dfbftab/</a:t>
            </a:r>
            <a:endParaRPr lang="en-US" sz="1500" dirty="0" smtClean="0"/>
          </a:p>
          <a:p>
            <a:pPr eaLnBrk="1" hangingPunct="1">
              <a:lnSpc>
                <a:spcPct val="80000"/>
              </a:lnSpc>
              <a:buFontTx/>
              <a:buNone/>
            </a:pPr>
            <a:endParaRPr lang="en-US" sz="800" dirty="0" smtClean="0"/>
          </a:p>
          <a:p>
            <a:pPr eaLnBrk="1" hangingPunct="1">
              <a:lnSpc>
                <a:spcPct val="80000"/>
              </a:lnSpc>
              <a:buFontTx/>
              <a:buNone/>
            </a:pPr>
            <a:r>
              <a:rPr lang="en-US" sz="1400" dirty="0" smtClean="0"/>
              <a:t>       </a:t>
            </a:r>
            <a:r>
              <a:rPr lang="en-US" sz="1500" dirty="0" smtClean="0">
                <a:hlinkClick r:id="rId4"/>
              </a:rPr>
              <a:t>http</a:t>
            </a:r>
            <a:r>
              <a:rPr lang="en-US" sz="1500" dirty="0">
                <a:hlinkClick r:id="rId4"/>
              </a:rPr>
              <a:t>://www.emc.ncep.noaa.gov/mmb/data_processing/NCEP_BUFR_File_Structure.htm</a:t>
            </a:r>
            <a:endParaRPr lang="en-US" sz="15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0" name="Picture 62"/>
          <p:cNvPicPr>
            <a:picLocks noChangeAspect="1" noChangeArrowheads="1"/>
          </p:cNvPicPr>
          <p:nvPr/>
        </p:nvPicPr>
        <p:blipFill>
          <a:blip r:embed="rId2">
            <a:lum bright="-25000"/>
            <a:extLst>
              <a:ext uri="{28A0092B-C50C-407E-A947-70E740481C1C}">
                <a14:useLocalDpi xmlns:a14="http://schemas.microsoft.com/office/drawing/2010/main" val="0"/>
              </a:ext>
            </a:extLst>
          </a:blip>
          <a:srcRect/>
          <a:stretch>
            <a:fillRect/>
          </a:stretch>
        </p:blipFill>
        <p:spPr bwMode="auto">
          <a:xfrm>
            <a:off x="304799" y="533400"/>
            <a:ext cx="8534401"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039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381000" y="381000"/>
            <a:ext cx="8229600" cy="5821363"/>
          </a:xfrm>
        </p:spPr>
        <p:txBody>
          <a:bodyPr/>
          <a:lstStyle/>
          <a:p>
            <a:pPr eaLnBrk="1" hangingPunct="1">
              <a:lnSpc>
                <a:spcPct val="80000"/>
              </a:lnSpc>
              <a:buFontTx/>
              <a:buNone/>
            </a:pPr>
            <a:r>
              <a:rPr lang="en-US" sz="2400" u="sng" dirty="0" smtClean="0"/>
              <a:t>TOPICS COVERED:</a:t>
            </a:r>
          </a:p>
          <a:p>
            <a:pPr eaLnBrk="1" hangingPunct="1">
              <a:lnSpc>
                <a:spcPct val="80000"/>
              </a:lnSpc>
            </a:pPr>
            <a:r>
              <a:rPr lang="en-US" sz="2400" dirty="0" smtClean="0"/>
              <a:t>Obs processing/dataflow at NCEP</a:t>
            </a:r>
          </a:p>
          <a:p>
            <a:pPr marL="0" indent="0" eaLnBrk="1" hangingPunct="1">
              <a:lnSpc>
                <a:spcPct val="80000"/>
              </a:lnSpc>
              <a:buNone/>
            </a:pPr>
            <a:endParaRPr lang="en-US" sz="2400" dirty="0" smtClean="0"/>
          </a:p>
          <a:p>
            <a:pPr eaLnBrk="1" hangingPunct="1">
              <a:lnSpc>
                <a:spcPct val="80000"/>
              </a:lnSpc>
            </a:pPr>
            <a:r>
              <a:rPr lang="en-US" sz="2400" dirty="0" smtClean="0"/>
              <a:t>How BUFR fits into the “big picture”</a:t>
            </a:r>
          </a:p>
          <a:p>
            <a:pPr eaLnBrk="1" hangingPunct="1">
              <a:lnSpc>
                <a:spcPct val="80000"/>
              </a:lnSpc>
              <a:buFontTx/>
              <a:buNone/>
            </a:pPr>
            <a:endParaRPr lang="en-US" sz="2400" dirty="0" smtClean="0"/>
          </a:p>
          <a:p>
            <a:pPr eaLnBrk="1" hangingPunct="1">
              <a:lnSpc>
                <a:spcPct val="80000"/>
              </a:lnSpc>
            </a:pPr>
            <a:r>
              <a:rPr lang="en-US" sz="2400" dirty="0" smtClean="0"/>
              <a:t>Interacting with BUFR files via NCEP BUFRLIB software</a:t>
            </a:r>
          </a:p>
          <a:p>
            <a:pPr lvl="1" eaLnBrk="1" hangingPunct="1">
              <a:lnSpc>
                <a:spcPct val="80000"/>
              </a:lnSpc>
            </a:pPr>
            <a:r>
              <a:rPr lang="en-US" sz="2000" dirty="0" smtClean="0"/>
              <a:t>BUFR Tables</a:t>
            </a:r>
          </a:p>
          <a:p>
            <a:pPr lvl="1" eaLnBrk="1" hangingPunct="1">
              <a:lnSpc>
                <a:spcPct val="80000"/>
              </a:lnSpc>
            </a:pPr>
            <a:r>
              <a:rPr lang="en-US" sz="2000" dirty="0" smtClean="0"/>
              <a:t>Reading</a:t>
            </a:r>
          </a:p>
          <a:p>
            <a:pPr lvl="1" eaLnBrk="1" hangingPunct="1">
              <a:lnSpc>
                <a:spcPct val="80000"/>
              </a:lnSpc>
            </a:pPr>
            <a:r>
              <a:rPr lang="en-US" sz="2000" dirty="0" smtClean="0"/>
              <a:t>Writing</a:t>
            </a:r>
          </a:p>
          <a:p>
            <a:pPr lvl="1" eaLnBrk="1" hangingPunct="1">
              <a:lnSpc>
                <a:spcPct val="80000"/>
              </a:lnSpc>
            </a:pPr>
            <a:r>
              <a:rPr lang="en-US" sz="2000" dirty="0" smtClean="0"/>
              <a:t>Appending observations</a:t>
            </a:r>
          </a:p>
          <a:p>
            <a:pPr lvl="1" eaLnBrk="1" hangingPunct="1">
              <a:lnSpc>
                <a:spcPct val="80000"/>
              </a:lnSpc>
              <a:buFontTx/>
              <a:buNone/>
            </a:pPr>
            <a:endParaRPr lang="en-US" sz="2400" dirty="0" smtClean="0"/>
          </a:p>
          <a:p>
            <a:pPr eaLnBrk="1" hangingPunct="1">
              <a:lnSpc>
                <a:spcPct val="80000"/>
              </a:lnSpc>
            </a:pPr>
            <a:r>
              <a:rPr lang="en-US" sz="2400" dirty="0" smtClean="0"/>
              <a:t>Where to go for help</a:t>
            </a:r>
          </a:p>
          <a:p>
            <a:pPr eaLnBrk="1" hangingPunct="1">
              <a:lnSpc>
                <a:spcPct val="80000"/>
              </a:lnSpc>
              <a:buFontTx/>
              <a:buNone/>
            </a:pPr>
            <a:endParaRPr lang="en-US" sz="2400" dirty="0" smtClean="0"/>
          </a:p>
          <a:p>
            <a:pPr eaLnBrk="1" hangingPunct="1">
              <a:lnSpc>
                <a:spcPct val="80000"/>
              </a:lnSpc>
              <a:buFontTx/>
              <a:buNone/>
            </a:pPr>
            <a:r>
              <a:rPr lang="en-US" sz="2400" u="sng" dirty="0" smtClean="0"/>
              <a:t>WHAT’S NOT COVERED:</a:t>
            </a:r>
            <a:endParaRPr lang="en-US" sz="2400" dirty="0" smtClean="0"/>
          </a:p>
          <a:p>
            <a:pPr eaLnBrk="1" hangingPunct="1">
              <a:lnSpc>
                <a:spcPct val="80000"/>
              </a:lnSpc>
            </a:pPr>
            <a:r>
              <a:rPr lang="en-US" sz="2400" dirty="0" smtClean="0"/>
              <a:t>Details on how to read and write all types of BUFR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743201"/>
            <a:ext cx="8534400" cy="4241161"/>
          </a:xfrm>
          <a:prstGeom prst="rect">
            <a:avLst/>
          </a:prstGeom>
          <a:noFill/>
        </p:spPr>
        <p:txBody>
          <a:bodyPr wrap="square" rtlCol="0">
            <a:spAutoFit/>
          </a:bodyPr>
          <a:lstStyle/>
          <a:p>
            <a:r>
              <a:rPr lang="en-US" sz="1200" dirty="0" smtClean="0">
                <a:latin typeface="+mn-lt"/>
              </a:rPr>
              <a:t>Here, </a:t>
            </a:r>
            <a:r>
              <a:rPr lang="en-US" sz="1200" b="1" dirty="0" smtClean="0">
                <a:solidFill>
                  <a:srgbClr val="C00000"/>
                </a:solidFill>
                <a:latin typeface="+mn-lt"/>
              </a:rPr>
              <a:t>RED</a:t>
            </a:r>
            <a:r>
              <a:rPr lang="en-US" sz="1200" dirty="0" smtClean="0">
                <a:latin typeface="+mn-lt"/>
              </a:rPr>
              <a:t> mnemonics represent sequences (BUFR Table D) &amp; </a:t>
            </a:r>
            <a:r>
              <a:rPr lang="en-US" sz="1200" b="1" dirty="0" smtClean="0">
                <a:solidFill>
                  <a:srgbClr val="00B050"/>
                </a:solidFill>
                <a:latin typeface="+mn-lt"/>
              </a:rPr>
              <a:t>GREEN</a:t>
            </a:r>
            <a:r>
              <a:rPr lang="en-US" sz="1200" dirty="0" smtClean="0">
                <a:solidFill>
                  <a:srgbClr val="00B050"/>
                </a:solidFill>
                <a:latin typeface="+mn-lt"/>
              </a:rPr>
              <a:t> </a:t>
            </a:r>
            <a:r>
              <a:rPr lang="en-US" sz="1200" dirty="0" smtClean="0">
                <a:latin typeface="+mn-lt"/>
              </a:rPr>
              <a:t>mnemonics represent data values (BUFR Table B). </a:t>
            </a:r>
          </a:p>
          <a:p>
            <a:endParaRPr lang="en-US" sz="1200" dirty="0"/>
          </a:p>
          <a:p>
            <a:r>
              <a:rPr lang="en-US" sz="1200" dirty="0" smtClean="0"/>
              <a:t>Here is the same ADPUPA message type as on slide 18, now expanded out to its full set of component data mnemonics</a:t>
            </a:r>
            <a:r>
              <a:rPr lang="en-US" sz="1400" dirty="0" smtClean="0"/>
              <a:t>:</a:t>
            </a:r>
          </a:p>
          <a:p>
            <a:pPr marL="342900" lvl="0" indent="-342900">
              <a:lnSpc>
                <a:spcPct val="80000"/>
              </a:lnSpc>
              <a:spcBef>
                <a:spcPct val="20000"/>
              </a:spcBef>
            </a:pPr>
            <a:r>
              <a:rPr lang="en-US" sz="1200" kern="0" dirty="0" smtClean="0">
                <a:latin typeface="Courier New" pitchFamily="49" charset="0"/>
              </a:rPr>
              <a:t>| </a:t>
            </a:r>
            <a:r>
              <a:rPr lang="en-US" sz="1200" kern="0" dirty="0">
                <a:latin typeface="Courier New" pitchFamily="49" charset="0"/>
              </a:rPr>
              <a:t>ADPUPA   | </a:t>
            </a:r>
            <a:r>
              <a:rPr lang="en-US" sz="1200" dirty="0" smtClean="0">
                <a:latin typeface="Courier New"/>
                <a:ea typeface="Times New Roman"/>
              </a:rPr>
              <a:t>SID </a:t>
            </a:r>
            <a:r>
              <a:rPr lang="en-US" sz="1200" dirty="0">
                <a:latin typeface="Courier New"/>
                <a:ea typeface="Times New Roman"/>
              </a:rPr>
              <a:t>XOB </a:t>
            </a:r>
            <a:r>
              <a:rPr lang="en-US" sz="1200" dirty="0" smtClean="0">
                <a:latin typeface="Courier New"/>
                <a:ea typeface="Times New Roman"/>
              </a:rPr>
              <a:t>YOB DHR ELV TYP T29 TSB </a:t>
            </a:r>
            <a:r>
              <a:rPr lang="en-US" sz="1200" dirty="0">
                <a:latin typeface="Courier New"/>
                <a:ea typeface="Times New Roman"/>
              </a:rPr>
              <a:t>ITP </a:t>
            </a:r>
            <a:r>
              <a:rPr lang="en-US" sz="1200" dirty="0" smtClean="0">
                <a:latin typeface="Courier New"/>
                <a:ea typeface="Times New Roman"/>
              </a:rPr>
              <a:t>SQN PROCN RPT TCOR &lt;RSRD      |</a:t>
            </a:r>
          </a:p>
          <a:p>
            <a:pPr marL="342900" lvl="0" indent="-342900">
              <a:lnSpc>
                <a:spcPct val="80000"/>
              </a:lnSpc>
              <a:spcBef>
                <a:spcPct val="20000"/>
              </a:spcBef>
            </a:pPr>
            <a:r>
              <a:rPr lang="en-US" sz="1200" dirty="0" smtClean="0">
                <a:latin typeface="Courier New"/>
                <a:ea typeface="Times New Roman"/>
              </a:rPr>
              <a:t>| ADPUPA   | EXPRSRD&gt; SIRC </a:t>
            </a:r>
            <a:r>
              <a:rPr lang="en-US" sz="1200" kern="0" dirty="0" smtClean="0">
                <a:latin typeface="Courier New" pitchFamily="49" charset="0"/>
              </a:rPr>
              <a:t>{</a:t>
            </a:r>
            <a:r>
              <a:rPr lang="en-US" sz="1200" dirty="0" smtClean="0">
                <a:latin typeface="Courier New"/>
                <a:ea typeface="Times New Roman"/>
              </a:rPr>
              <a:t>CAT &lt;[</a:t>
            </a:r>
            <a:r>
              <a:rPr lang="en-US" sz="1200" dirty="0" smtClean="0">
                <a:latin typeface="Courier New"/>
              </a:rPr>
              <a:t>POB PQM PPC PRC</a:t>
            </a:r>
            <a:r>
              <a:rPr lang="en-US" sz="1200" dirty="0" smtClean="0">
                <a:latin typeface="Courier New"/>
                <a:ea typeface="Times New Roman"/>
              </a:rPr>
              <a:t>] &lt;</a:t>
            </a:r>
            <a:r>
              <a:rPr lang="en-US" sz="1200" dirty="0" smtClean="0">
                <a:latin typeface="Courier New"/>
              </a:rPr>
              <a:t>POE PFC &lt;</a:t>
            </a:r>
            <a:r>
              <a:rPr lang="en-US" sz="1200" dirty="0">
                <a:latin typeface="Courier New"/>
              </a:rPr>
              <a:t>PFCMOD</a:t>
            </a:r>
            <a:r>
              <a:rPr lang="en-US" sz="1200" dirty="0" smtClean="0">
                <a:latin typeface="Courier New"/>
              </a:rPr>
              <a:t>&gt;</a:t>
            </a:r>
            <a:r>
              <a:rPr lang="en-US" sz="1200" dirty="0" smtClean="0">
                <a:latin typeface="Courier New"/>
                <a:ea typeface="Times New Roman"/>
              </a:rPr>
              <a:t>&gt; &lt;</a:t>
            </a:r>
            <a:r>
              <a:rPr lang="en-US" sz="1200" dirty="0" smtClean="0">
                <a:latin typeface="Courier New"/>
              </a:rPr>
              <a:t>PAN     |</a:t>
            </a:r>
          </a:p>
          <a:p>
            <a:pPr marL="342900" lvl="0" indent="-342900">
              <a:lnSpc>
                <a:spcPct val="80000"/>
              </a:lnSpc>
              <a:spcBef>
                <a:spcPct val="20000"/>
              </a:spcBef>
            </a:pPr>
            <a:r>
              <a:rPr lang="en-US" sz="1200" dirty="0" smtClean="0">
                <a:latin typeface="Courier New"/>
              </a:rPr>
              <a:t>| ADPUPA   | &lt;PCL PCS&gt; POETU PVWTG PVWTA</a:t>
            </a:r>
            <a:r>
              <a:rPr lang="en-US" sz="1200" dirty="0" smtClean="0">
                <a:latin typeface="Courier New"/>
                <a:ea typeface="Times New Roman"/>
              </a:rPr>
              <a:t>&gt;&gt; &lt;[</a:t>
            </a:r>
            <a:r>
              <a:rPr lang="en-US" sz="1200" dirty="0" smtClean="0">
                <a:latin typeface="Courier New"/>
              </a:rPr>
              <a:t>QOB QQM QPC QRC</a:t>
            </a:r>
            <a:r>
              <a:rPr lang="en-US" sz="1200" dirty="0" smtClean="0">
                <a:latin typeface="Courier New"/>
                <a:ea typeface="Times New Roman"/>
              </a:rPr>
              <a:t>] TDO &lt;</a:t>
            </a:r>
            <a:r>
              <a:rPr lang="en-US" sz="1200" dirty="0" smtClean="0">
                <a:latin typeface="Courier New"/>
              </a:rPr>
              <a:t>QOE QFC     |</a:t>
            </a:r>
          </a:p>
          <a:p>
            <a:pPr marL="342900" lvl="0" indent="-342900">
              <a:lnSpc>
                <a:spcPct val="80000"/>
              </a:lnSpc>
              <a:spcBef>
                <a:spcPct val="20000"/>
              </a:spcBef>
            </a:pPr>
            <a:r>
              <a:rPr lang="en-US" sz="1200" dirty="0" smtClean="0">
                <a:latin typeface="Courier New"/>
              </a:rPr>
              <a:t>| ADPUPA   | &lt;QFCMOD&gt;</a:t>
            </a:r>
            <a:r>
              <a:rPr lang="en-US" sz="1200" dirty="0" smtClean="0">
                <a:latin typeface="Courier New"/>
                <a:ea typeface="Times New Roman"/>
              </a:rPr>
              <a:t>&gt; &lt;</a:t>
            </a:r>
            <a:r>
              <a:rPr lang="en-US" sz="1200" dirty="0" smtClean="0">
                <a:latin typeface="Courier New"/>
              </a:rPr>
              <a:t>QAN &lt;</a:t>
            </a:r>
            <a:r>
              <a:rPr lang="en-US" sz="1200" dirty="0">
                <a:latin typeface="Courier New"/>
              </a:rPr>
              <a:t>QCL </a:t>
            </a:r>
            <a:r>
              <a:rPr lang="en-US" sz="1200" dirty="0" smtClean="0">
                <a:latin typeface="Courier New"/>
              </a:rPr>
              <a:t>QCS&gt; QOETU QVWTG QVWTA ESBAK</a:t>
            </a:r>
            <a:r>
              <a:rPr lang="en-US" sz="1200" dirty="0" smtClean="0">
                <a:latin typeface="Courier New"/>
                <a:ea typeface="Times New Roman"/>
              </a:rPr>
              <a:t>&gt;&gt; &lt;[</a:t>
            </a:r>
            <a:r>
              <a:rPr lang="en-US" sz="1200" dirty="0" smtClean="0">
                <a:latin typeface="Courier New"/>
              </a:rPr>
              <a:t>TOB TQM TPC  |</a:t>
            </a:r>
          </a:p>
          <a:p>
            <a:pPr marL="342900" lvl="0" indent="-342900">
              <a:lnSpc>
                <a:spcPct val="80000"/>
              </a:lnSpc>
              <a:spcBef>
                <a:spcPct val="20000"/>
              </a:spcBef>
            </a:pPr>
            <a:r>
              <a:rPr lang="en-US" sz="1200" dirty="0" smtClean="0">
                <a:latin typeface="Courier New"/>
              </a:rPr>
              <a:t>| ADPUPA   | TRC</a:t>
            </a:r>
            <a:r>
              <a:rPr lang="en-US" sz="1200" dirty="0" smtClean="0">
                <a:latin typeface="Courier New"/>
                <a:ea typeface="Times New Roman"/>
              </a:rPr>
              <a:t>] TVO &lt;</a:t>
            </a:r>
            <a:r>
              <a:rPr lang="en-US" sz="1200" dirty="0" smtClean="0">
                <a:latin typeface="Courier New"/>
              </a:rPr>
              <a:t>TOE TFC &lt;</a:t>
            </a:r>
            <a:r>
              <a:rPr lang="en-US" sz="1200" dirty="0">
                <a:latin typeface="Courier New"/>
              </a:rPr>
              <a:t>TFCMOD</a:t>
            </a:r>
            <a:r>
              <a:rPr lang="en-US" sz="1200" dirty="0" smtClean="0">
                <a:latin typeface="Courier New"/>
              </a:rPr>
              <a:t>&gt;</a:t>
            </a:r>
            <a:r>
              <a:rPr lang="en-US" sz="1200" dirty="0" smtClean="0">
                <a:latin typeface="Courier New"/>
                <a:ea typeface="Times New Roman"/>
              </a:rPr>
              <a:t>&gt; &lt;</a:t>
            </a:r>
            <a:r>
              <a:rPr lang="en-US" sz="1200" dirty="0" smtClean="0">
                <a:latin typeface="Courier New"/>
              </a:rPr>
              <a:t>TAN &lt;TCL TCS&gt; TOETU TVWTG TVWTA</a:t>
            </a:r>
            <a:r>
              <a:rPr lang="en-US" sz="1200" dirty="0" smtClean="0">
                <a:latin typeface="Courier New"/>
                <a:ea typeface="Times New Roman"/>
              </a:rPr>
              <a:t>&gt;&gt;    |</a:t>
            </a:r>
          </a:p>
          <a:p>
            <a:pPr marL="342900" lvl="0" indent="-342900">
              <a:lnSpc>
                <a:spcPct val="80000"/>
              </a:lnSpc>
              <a:spcBef>
                <a:spcPct val="20000"/>
              </a:spcBef>
            </a:pPr>
            <a:r>
              <a:rPr lang="en-US" sz="1200" dirty="0" smtClean="0">
                <a:latin typeface="Courier New"/>
                <a:ea typeface="Times New Roman"/>
              </a:rPr>
              <a:t>| ADPUPA   | &lt;[</a:t>
            </a:r>
            <a:r>
              <a:rPr lang="en-US" sz="1200" dirty="0" smtClean="0">
                <a:latin typeface="Courier New"/>
              </a:rPr>
              <a:t>ZOB ZQM ZPC ZRC</a:t>
            </a:r>
            <a:r>
              <a:rPr lang="pl-PL" sz="1200" dirty="0" smtClean="0">
                <a:latin typeface="Courier New"/>
              </a:rPr>
              <a:t>]</a:t>
            </a:r>
            <a:r>
              <a:rPr lang="en-US" sz="1200" dirty="0" smtClean="0">
                <a:latin typeface="Courier New"/>
              </a:rPr>
              <a:t> </a:t>
            </a:r>
            <a:r>
              <a:rPr lang="pl-PL" sz="1200" dirty="0" smtClean="0">
                <a:latin typeface="Courier New"/>
              </a:rPr>
              <a:t>&lt;</a:t>
            </a:r>
            <a:r>
              <a:rPr lang="en-US" sz="1200" dirty="0" smtClean="0">
                <a:latin typeface="Courier New"/>
              </a:rPr>
              <a:t>ZFC &lt;</a:t>
            </a:r>
            <a:r>
              <a:rPr lang="en-US" sz="1200" dirty="0">
                <a:latin typeface="Courier New"/>
              </a:rPr>
              <a:t>ZFCMOD</a:t>
            </a:r>
            <a:r>
              <a:rPr lang="en-US" sz="1200" dirty="0" smtClean="0">
                <a:latin typeface="Courier New"/>
              </a:rPr>
              <a:t>&gt;</a:t>
            </a:r>
            <a:r>
              <a:rPr lang="pl-PL" sz="1200" dirty="0" smtClean="0">
                <a:latin typeface="Courier New"/>
              </a:rPr>
              <a:t>&gt;</a:t>
            </a:r>
            <a:r>
              <a:rPr lang="en-US" sz="1200" dirty="0" smtClean="0">
                <a:latin typeface="Courier New"/>
              </a:rPr>
              <a:t> </a:t>
            </a:r>
            <a:r>
              <a:rPr lang="pl-PL" sz="1200" dirty="0" smtClean="0">
                <a:latin typeface="Courier New"/>
              </a:rPr>
              <a:t>&lt;</a:t>
            </a:r>
            <a:r>
              <a:rPr lang="en-US" sz="1200" dirty="0" smtClean="0">
                <a:latin typeface="Courier New"/>
              </a:rPr>
              <a:t>ZAN &lt;ZCL ZCS&gt;</a:t>
            </a:r>
            <a:r>
              <a:rPr lang="pl-PL" sz="1200" dirty="0" smtClean="0">
                <a:latin typeface="Courier New"/>
              </a:rPr>
              <a:t>&gt;</a:t>
            </a:r>
            <a:r>
              <a:rPr lang="en-US" sz="1200" dirty="0" smtClean="0">
                <a:latin typeface="Courier New"/>
                <a:ea typeface="Times New Roman"/>
              </a:rPr>
              <a:t>&gt; &lt;</a:t>
            </a:r>
            <a:r>
              <a:rPr lang="pl-PL" sz="1200" dirty="0" smtClean="0">
                <a:latin typeface="Courier New"/>
              </a:rPr>
              <a:t>[</a:t>
            </a:r>
            <a:r>
              <a:rPr lang="en-US" sz="1200" dirty="0">
                <a:latin typeface="Courier New"/>
              </a:rPr>
              <a:t>UOB </a:t>
            </a:r>
            <a:r>
              <a:rPr lang="en-US" sz="1200" dirty="0" smtClean="0">
                <a:latin typeface="Courier New"/>
              </a:rPr>
              <a:t>VOB WQM  |</a:t>
            </a:r>
          </a:p>
          <a:p>
            <a:pPr marL="342900" lvl="0" indent="-342900">
              <a:lnSpc>
                <a:spcPct val="80000"/>
              </a:lnSpc>
              <a:spcBef>
                <a:spcPct val="20000"/>
              </a:spcBef>
            </a:pPr>
            <a:r>
              <a:rPr lang="en-US" sz="1200" dirty="0" smtClean="0">
                <a:latin typeface="Courier New"/>
              </a:rPr>
              <a:t>| ADPUPA   | WPC WRC</a:t>
            </a:r>
            <a:r>
              <a:rPr lang="pl-PL" sz="1200" dirty="0" smtClean="0">
                <a:latin typeface="Courier New"/>
              </a:rPr>
              <a:t>]</a:t>
            </a:r>
            <a:r>
              <a:rPr lang="en-US" sz="1200" dirty="0" smtClean="0">
                <a:latin typeface="Courier New"/>
              </a:rPr>
              <a:t> [DDO FFO DFQ DFP DFR</a:t>
            </a:r>
            <a:r>
              <a:rPr lang="pl-PL" sz="1200" dirty="0" smtClean="0">
                <a:latin typeface="Courier New"/>
              </a:rPr>
              <a:t>]</a:t>
            </a:r>
            <a:r>
              <a:rPr lang="en-US" sz="1200" dirty="0" smtClean="0">
                <a:latin typeface="Courier New"/>
              </a:rPr>
              <a:t> </a:t>
            </a:r>
            <a:r>
              <a:rPr lang="pl-PL" sz="1200" dirty="0" smtClean="0">
                <a:latin typeface="Courier New"/>
              </a:rPr>
              <a:t>&lt;</a:t>
            </a:r>
            <a:r>
              <a:rPr lang="en-US" sz="1200" dirty="0" smtClean="0">
                <a:latin typeface="Courier New"/>
              </a:rPr>
              <a:t>WOE UFC VFC &lt;UFCMOD VFCMOD&gt;</a:t>
            </a:r>
            <a:r>
              <a:rPr lang="pl-PL" sz="1200" dirty="0" smtClean="0">
                <a:latin typeface="Courier New"/>
              </a:rPr>
              <a:t>&gt;</a:t>
            </a:r>
            <a:r>
              <a:rPr lang="en-US" sz="1200" dirty="0" smtClean="0">
                <a:latin typeface="Courier New"/>
              </a:rPr>
              <a:t> </a:t>
            </a:r>
            <a:r>
              <a:rPr lang="pl-PL" sz="1200" dirty="0" smtClean="0">
                <a:latin typeface="Courier New"/>
              </a:rPr>
              <a:t>&lt;</a:t>
            </a:r>
            <a:r>
              <a:rPr lang="en-US" sz="1200" dirty="0" smtClean="0">
                <a:latin typeface="Courier New"/>
              </a:rPr>
              <a:t>UAN |</a:t>
            </a:r>
          </a:p>
          <a:p>
            <a:pPr marL="342900" lvl="0" indent="-342900">
              <a:lnSpc>
                <a:spcPct val="80000"/>
              </a:lnSpc>
              <a:spcBef>
                <a:spcPct val="20000"/>
              </a:spcBef>
            </a:pPr>
            <a:r>
              <a:rPr lang="en-US" sz="1200" dirty="0" smtClean="0">
                <a:latin typeface="Courier New"/>
              </a:rPr>
              <a:t>| ADPUPA   | VAN &lt;UCL UCS VCL VCS&gt; WOETU WVWTG WVWTA RF10M </a:t>
            </a:r>
            <a:r>
              <a:rPr lang="pl-PL" sz="1200" dirty="0" smtClean="0">
                <a:latin typeface="Courier New"/>
              </a:rPr>
              <a:t>&gt;</a:t>
            </a:r>
            <a:r>
              <a:rPr lang="en-US" sz="1200" dirty="0" smtClean="0">
                <a:latin typeface="Courier New"/>
                <a:ea typeface="Times New Roman"/>
              </a:rPr>
              <a:t>&gt; &lt;</a:t>
            </a:r>
            <a:r>
              <a:rPr lang="en-US" sz="1200" dirty="0" smtClean="0">
                <a:latin typeface="Courier New"/>
              </a:rPr>
              <a:t>XDR YDR HRDR</a:t>
            </a:r>
            <a:r>
              <a:rPr lang="en-US" sz="1200" dirty="0" smtClean="0">
                <a:latin typeface="Courier New"/>
                <a:ea typeface="Times New Roman"/>
              </a:rPr>
              <a:t>&gt;</a:t>
            </a:r>
            <a:r>
              <a:rPr lang="en-US" sz="1200" kern="0" dirty="0" smtClean="0">
                <a:latin typeface="Courier New" pitchFamily="49" charset="0"/>
              </a:rPr>
              <a:t>}  |</a:t>
            </a:r>
          </a:p>
          <a:p>
            <a:pPr marL="342900" lvl="0" indent="-342900">
              <a:lnSpc>
                <a:spcPct val="80000"/>
              </a:lnSpc>
              <a:spcBef>
                <a:spcPct val="20000"/>
              </a:spcBef>
            </a:pPr>
            <a:r>
              <a:rPr lang="en-US" sz="1200" kern="0" dirty="0" smtClean="0">
                <a:latin typeface="Courier New" pitchFamily="49" charset="0"/>
              </a:rPr>
              <a:t>| ADPUPA   | &lt;</a:t>
            </a:r>
            <a:r>
              <a:rPr lang="en-US" sz="1200" dirty="0" smtClean="0">
                <a:latin typeface="Courier New"/>
              </a:rPr>
              <a:t>[SST1 SSTQM SSTPC SSTRC] MSST &lt;SSTOE SSTFC&gt; &lt;</a:t>
            </a:r>
            <a:r>
              <a:rPr lang="en-US" sz="1200" dirty="0">
                <a:latin typeface="Courier New"/>
              </a:rPr>
              <a:t>SSTAN</a:t>
            </a:r>
            <a:r>
              <a:rPr lang="en-US" sz="1200" dirty="0" smtClean="0">
                <a:latin typeface="Courier New"/>
              </a:rPr>
              <a:t>&gt; &lt;</a:t>
            </a:r>
            <a:r>
              <a:rPr lang="en-US" sz="1200" dirty="0">
                <a:latin typeface="Courier New"/>
              </a:rPr>
              <a:t>DBSS</a:t>
            </a:r>
            <a:r>
              <a:rPr lang="en-US" sz="1200" dirty="0" smtClean="0">
                <a:latin typeface="Courier New"/>
              </a:rPr>
              <a:t>&gt;</a:t>
            </a:r>
            <a:r>
              <a:rPr lang="en-US" sz="1200" kern="0" dirty="0" smtClean="0">
                <a:latin typeface="Courier New" pitchFamily="49" charset="0"/>
              </a:rPr>
              <a:t>&gt;      |</a:t>
            </a:r>
          </a:p>
          <a:p>
            <a:pPr marL="342900" lvl="0" indent="-342900">
              <a:lnSpc>
                <a:spcPct val="80000"/>
              </a:lnSpc>
              <a:spcBef>
                <a:spcPct val="20000"/>
              </a:spcBef>
            </a:pPr>
            <a:r>
              <a:rPr lang="en-US" sz="1200" kern="0" dirty="0" smtClean="0">
                <a:latin typeface="Courier New" pitchFamily="49" charset="0"/>
              </a:rPr>
              <a:t>| ADPUPA   | &lt;PRWE&gt;</a:t>
            </a:r>
            <a:r>
              <a:rPr lang="en-US" sz="1200" kern="0" dirty="0">
                <a:latin typeface="Courier New" pitchFamily="49" charset="0"/>
              </a:rPr>
              <a:t> </a:t>
            </a:r>
            <a:r>
              <a:rPr lang="en-US" sz="1200" kern="0" dirty="0" smtClean="0">
                <a:latin typeface="Courier New" pitchFamily="49" charset="0"/>
              </a:rPr>
              <a:t>{</a:t>
            </a:r>
            <a:r>
              <a:rPr lang="pt-BR" sz="1200" dirty="0" smtClean="0">
                <a:latin typeface="Courier New"/>
              </a:rPr>
              <a:t>VSSO CLAM CLTP HOCB &lt;HOCT&gt;</a:t>
            </a:r>
            <a:r>
              <a:rPr lang="en-US" sz="1200" kern="0" dirty="0" smtClean="0">
                <a:latin typeface="Courier New" pitchFamily="49" charset="0"/>
              </a:rPr>
              <a:t>} &lt;</a:t>
            </a:r>
            <a:r>
              <a:rPr lang="en-US" sz="1200" dirty="0" smtClean="0">
                <a:latin typeface="Courier New"/>
              </a:rPr>
              <a:t>TOCC HBLCS</a:t>
            </a:r>
            <a:r>
              <a:rPr lang="en-US" sz="1200" kern="0" dirty="0" smtClean="0">
                <a:latin typeface="Courier New" pitchFamily="49" charset="0"/>
              </a:rPr>
              <a:t>&gt; &lt;</a:t>
            </a:r>
            <a:r>
              <a:rPr lang="en-US" sz="1200" dirty="0" smtClean="0">
                <a:latin typeface="Courier New"/>
              </a:rPr>
              <a:t>WDIR1 WSPD1</a:t>
            </a:r>
            <a:r>
              <a:rPr lang="en-US" sz="1200" kern="0" dirty="0" smtClean="0">
                <a:latin typeface="Courier New" pitchFamily="49" charset="0"/>
              </a:rPr>
              <a:t>&gt;    |</a:t>
            </a:r>
          </a:p>
          <a:p>
            <a:pPr marL="342900" lvl="0" indent="-342900">
              <a:lnSpc>
                <a:spcPct val="80000"/>
              </a:lnSpc>
              <a:spcBef>
                <a:spcPct val="20000"/>
              </a:spcBef>
            </a:pPr>
            <a:r>
              <a:rPr lang="en-US" sz="1200" kern="0" dirty="0" smtClean="0">
                <a:latin typeface="Courier New" pitchFamily="49" charset="0"/>
              </a:rPr>
              <a:t>| ADPUPA   |</a:t>
            </a:r>
            <a:r>
              <a:rPr lang="en-US" sz="1200" kern="0" dirty="0">
                <a:latin typeface="Courier New" pitchFamily="49" charset="0"/>
              </a:rPr>
              <a:t> </a:t>
            </a:r>
            <a:r>
              <a:rPr lang="en-US" sz="1200" kern="0" dirty="0" smtClean="0">
                <a:latin typeface="Courier New" pitchFamily="49" charset="0"/>
              </a:rPr>
              <a:t>&lt;</a:t>
            </a:r>
            <a:r>
              <a:rPr lang="en-US" sz="1200" dirty="0" smtClean="0">
                <a:latin typeface="Courier New"/>
              </a:rPr>
              <a:t>AFIC HBOI HTOI</a:t>
            </a:r>
            <a:r>
              <a:rPr lang="en-US" sz="1200" kern="0" dirty="0" smtClean="0">
                <a:latin typeface="Courier New" pitchFamily="49" charset="0"/>
              </a:rPr>
              <a:t>&gt; &lt;</a:t>
            </a:r>
            <a:r>
              <a:rPr lang="en-US" sz="1200" dirty="0" smtClean="0">
                <a:latin typeface="Courier New"/>
              </a:rPr>
              <a:t>DGOT HBOT HTOT</a:t>
            </a:r>
            <a:r>
              <a:rPr lang="en-US" sz="1200" kern="0" dirty="0" smtClean="0">
                <a:latin typeface="Courier New" pitchFamily="49" charset="0"/>
              </a:rPr>
              <a:t>&gt;   </a:t>
            </a:r>
            <a:r>
              <a:rPr lang="en-US" sz="1200" kern="0" dirty="0" smtClean="0">
                <a:solidFill>
                  <a:srgbClr val="000000"/>
                </a:solidFill>
                <a:latin typeface="Courier New" pitchFamily="49" charset="0"/>
              </a:rPr>
              <a:t>                              |</a:t>
            </a:r>
          </a:p>
          <a:p>
            <a:pPr marL="342900" lvl="0" indent="-342900">
              <a:lnSpc>
                <a:spcPct val="80000"/>
              </a:lnSpc>
              <a:spcBef>
                <a:spcPct val="20000"/>
              </a:spcBef>
            </a:pPr>
            <a:endParaRPr lang="en-US" sz="1200" kern="0" dirty="0" smtClean="0">
              <a:solidFill>
                <a:srgbClr val="000000"/>
              </a:solidFill>
              <a:latin typeface="Courier New" pitchFamily="49" charset="0"/>
            </a:endParaRPr>
          </a:p>
          <a:p>
            <a:pPr marL="342900" lvl="0" indent="-342900">
              <a:lnSpc>
                <a:spcPct val="80000"/>
              </a:lnSpc>
              <a:spcBef>
                <a:spcPct val="20000"/>
              </a:spcBef>
            </a:pPr>
            <a:r>
              <a:rPr lang="en-US" sz="1200" kern="0" dirty="0" smtClean="0">
                <a:solidFill>
                  <a:srgbClr val="000000"/>
                </a:solidFill>
                <a:latin typeface="+mn-lt"/>
              </a:rPr>
              <a:t>It is long and detailed!  The NCEP BUFRLIB compacts this into just the single descriptor defining the sequence mnemonic</a:t>
            </a:r>
          </a:p>
          <a:p>
            <a:pPr marL="342900" lvl="0" indent="-342900">
              <a:lnSpc>
                <a:spcPct val="80000"/>
              </a:lnSpc>
              <a:spcBef>
                <a:spcPct val="20000"/>
              </a:spcBef>
            </a:pPr>
            <a:r>
              <a:rPr lang="en-US" sz="1200" kern="0" dirty="0" smtClean="0">
                <a:solidFill>
                  <a:srgbClr val="000000"/>
                </a:solidFill>
                <a:latin typeface="+mn-lt"/>
              </a:rPr>
              <a:t>“ADPUPA”.  Thus, only one value is encoded in the descriptor section (3) of each ADPUPA BUFR message! </a:t>
            </a:r>
          </a:p>
          <a:p>
            <a:endParaRPr lang="en-US" dirty="0" smtClean="0"/>
          </a:p>
          <a:p>
            <a:endParaRPr lang="en-US" dirty="0"/>
          </a:p>
          <a:p>
            <a:endParaRPr lang="en-US" dirty="0"/>
          </a:p>
        </p:txBody>
      </p:sp>
      <p:pic>
        <p:nvPicPr>
          <p:cNvPr id="1026" name="Picture 2"/>
          <p:cNvPicPr>
            <a:picLocks noChangeAspect="1" noChangeArrowheads="1"/>
          </p:cNvPicPr>
          <p:nvPr/>
        </p:nvPicPr>
        <p:blipFill>
          <a:blip r:embed="rId3">
            <a:lum bright="-25000"/>
            <a:extLst>
              <a:ext uri="{28A0092B-C50C-407E-A947-70E740481C1C}">
                <a14:useLocalDpi xmlns:a14="http://schemas.microsoft.com/office/drawing/2010/main" val="0"/>
              </a:ext>
            </a:extLst>
          </a:blip>
          <a:srcRect/>
          <a:stretch>
            <a:fillRect/>
          </a:stretch>
        </p:blipFill>
        <p:spPr bwMode="auto">
          <a:xfrm>
            <a:off x="381000" y="304801"/>
            <a:ext cx="845819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88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300" dirty="0" smtClean="0"/>
              <a:t>Replication: efficient data storage in BUFR</a:t>
            </a:r>
          </a:p>
        </p:txBody>
      </p:sp>
      <p:sp>
        <p:nvSpPr>
          <p:cNvPr id="15363" name="Rectangle 3"/>
          <p:cNvSpPr>
            <a:spLocks noGrp="1" noChangeArrowheads="1"/>
          </p:cNvSpPr>
          <p:nvPr>
            <p:ph type="body" idx="1"/>
          </p:nvPr>
        </p:nvSpPr>
        <p:spPr>
          <a:xfrm>
            <a:off x="533400" y="1447800"/>
            <a:ext cx="8229600" cy="4572000"/>
          </a:xfrm>
        </p:spPr>
        <p:txBody>
          <a:bodyPr/>
          <a:lstStyle/>
          <a:p>
            <a:pPr eaLnBrk="1" hangingPunct="1">
              <a:buFontTx/>
              <a:buNone/>
            </a:pPr>
            <a:r>
              <a:rPr lang="en-US" sz="2400" dirty="0" smtClean="0"/>
              <a:t>Two main types of replication:</a:t>
            </a:r>
          </a:p>
          <a:p>
            <a:pPr lvl="1" eaLnBrk="1" hangingPunct="1"/>
            <a:r>
              <a:rPr lang="en-US" sz="2400" dirty="0" smtClean="0"/>
              <a:t>Fixed (or standard): the number of repetitions for a given sequence is always known ahead of time and is the same for every subset in a message</a:t>
            </a:r>
          </a:p>
          <a:p>
            <a:pPr lvl="2" eaLnBrk="1" hangingPunct="1"/>
            <a:r>
              <a:rPr lang="en-US" sz="1800" dirty="0" smtClean="0"/>
              <a:t>Example: satellite data from a fixed number of channels; a set number of quality marks </a:t>
            </a:r>
            <a:endParaRPr lang="en-US" sz="1800" dirty="0"/>
          </a:p>
          <a:p>
            <a:pPr lvl="1" eaLnBrk="1" hangingPunct="1"/>
            <a:r>
              <a:rPr lang="en-US" sz="2400" dirty="0" smtClean="0"/>
              <a:t>Delayed: the number of repetitions for a given sequence is not known ahead of time and may vary for subsets in a message</a:t>
            </a:r>
          </a:p>
          <a:p>
            <a:pPr lvl="2" eaLnBrk="1" hangingPunct="1"/>
            <a:r>
              <a:rPr lang="en-US" sz="1800" dirty="0" smtClean="0"/>
              <a:t>Example: pressure levels in a radiosonde report</a:t>
            </a:r>
            <a:endParaRPr lang="en-US" sz="1800" dirty="0"/>
          </a:p>
          <a:p>
            <a:pPr marL="0" indent="0" eaLnBrk="1" hangingPunct="1">
              <a:buNone/>
            </a:pPr>
            <a:r>
              <a:rPr lang="en-US" sz="2400" dirty="0" smtClean="0"/>
              <a:t>Only sequence mnemonics can be replicated in NCEP BUFRLIB!</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dirty="0" smtClean="0"/>
              <a:t>Standard Replication/NCEP BUFR</a:t>
            </a:r>
          </a:p>
        </p:txBody>
      </p:sp>
      <p:sp>
        <p:nvSpPr>
          <p:cNvPr id="16387" name="Rectangle 3"/>
          <p:cNvSpPr>
            <a:spLocks noGrp="1" noChangeArrowheads="1"/>
          </p:cNvSpPr>
          <p:nvPr>
            <p:ph type="body" idx="1"/>
          </p:nvPr>
        </p:nvSpPr>
        <p:spPr>
          <a:xfrm>
            <a:off x="457200" y="1447800"/>
            <a:ext cx="8229600" cy="4525963"/>
          </a:xfrm>
        </p:spPr>
        <p:txBody>
          <a:bodyPr/>
          <a:lstStyle/>
          <a:p>
            <a:pPr>
              <a:lnSpc>
                <a:spcPct val="80000"/>
              </a:lnSpc>
            </a:pPr>
            <a:r>
              <a:rPr lang="en-US" sz="1800" dirty="0" smtClean="0"/>
              <a:t>A sequence that is repeated a fixed number of times appears in the BUFR tables surrounded by quotation marks followed by the number of replications</a:t>
            </a:r>
          </a:p>
          <a:p>
            <a:pPr>
              <a:lnSpc>
                <a:spcPct val="80000"/>
              </a:lnSpc>
            </a:pPr>
            <a:endParaRPr lang="en-US" sz="1400" dirty="0" smtClean="0"/>
          </a:p>
          <a:p>
            <a:pPr lvl="1">
              <a:lnSpc>
                <a:spcPct val="80000"/>
              </a:lnSpc>
              <a:buFontTx/>
              <a:buNone/>
            </a:pPr>
            <a:r>
              <a:rPr lang="en-US" sz="1600" dirty="0" smtClean="0"/>
              <a:t>Example: GOES IR winds</a:t>
            </a:r>
          </a:p>
          <a:p>
            <a:pPr lvl="1">
              <a:lnSpc>
                <a:spcPct val="80000"/>
              </a:lnSpc>
              <a:buFontTx/>
              <a:buNone/>
            </a:pPr>
            <a:r>
              <a:rPr lang="en-US" sz="1200" dirty="0" smtClean="0">
                <a:latin typeface="Courier New" pitchFamily="49" charset="0"/>
              </a:rPr>
              <a:t>| NC005015 | BID  RCPTIM   RPID   CORN                                         |</a:t>
            </a:r>
          </a:p>
          <a:p>
            <a:pPr lvl="1">
              <a:lnSpc>
                <a:spcPct val="80000"/>
              </a:lnSpc>
              <a:buFontTx/>
              <a:buNone/>
            </a:pPr>
            <a:r>
              <a:rPr lang="en-US" sz="1200" dirty="0" smtClean="0">
                <a:latin typeface="Courier New" pitchFamily="49" charset="0"/>
              </a:rPr>
              <a:t>| NC005015 | SAID   OGCE   SCLF   SAZA   SSNX   SSNY                           |</a:t>
            </a:r>
          </a:p>
          <a:p>
            <a:pPr lvl="1">
              <a:lnSpc>
                <a:spcPct val="80000"/>
              </a:lnSpc>
              <a:buFontTx/>
              <a:buNone/>
            </a:pPr>
            <a:r>
              <a:rPr lang="en-US" sz="1200" dirty="0" smtClean="0">
                <a:latin typeface="Courier New" pitchFamily="49" charset="0"/>
              </a:rPr>
              <a:t>| NC005015 | YEAR   MNTH   DAYS   HOUR   MINU   SECO   TPHR   CLAT   CLON      |</a:t>
            </a:r>
          </a:p>
          <a:p>
            <a:pPr lvl="1">
              <a:lnSpc>
                <a:spcPct val="80000"/>
              </a:lnSpc>
              <a:buFontTx/>
              <a:buNone/>
            </a:pPr>
            <a:r>
              <a:rPr lang="en-US" sz="1200" dirty="0" smtClean="0">
                <a:latin typeface="Courier New" pitchFamily="49" charset="0"/>
              </a:rPr>
              <a:t>| NC005015 | SIDP   SWCM   SCCF   SCBW   CCST   TCMD   LSQL   OFGI   SWQM      |</a:t>
            </a:r>
          </a:p>
          <a:p>
            <a:pPr lvl="1">
              <a:lnSpc>
                <a:spcPct val="80000"/>
              </a:lnSpc>
              <a:buFontTx/>
              <a:buNone/>
            </a:pPr>
            <a:r>
              <a:rPr lang="en-US" sz="1200" dirty="0" smtClean="0">
                <a:latin typeface="Courier New" pitchFamily="49" charset="0"/>
              </a:rPr>
              <a:t>| NC005015 | HAMD   PRLC                                                       |</a:t>
            </a:r>
          </a:p>
          <a:p>
            <a:pPr lvl="1">
              <a:lnSpc>
                <a:spcPct val="80000"/>
              </a:lnSpc>
              <a:buFontTx/>
              <a:buNone/>
            </a:pPr>
            <a:r>
              <a:rPr lang="en-US" sz="1200" dirty="0" smtClean="0">
                <a:latin typeface="Courier New" pitchFamily="49" charset="0"/>
              </a:rPr>
              <a:t>| NC005015 | WDIR   </a:t>
            </a:r>
            <a:r>
              <a:rPr lang="en-US" sz="1200" dirty="0" smtClean="0">
                <a:solidFill>
                  <a:srgbClr val="C00000"/>
                </a:solidFill>
                <a:latin typeface="Courier New" pitchFamily="49" charset="0"/>
              </a:rPr>
              <a:t>"GQCPRMS"3</a:t>
            </a:r>
            <a:r>
              <a:rPr lang="en-US" sz="1200" dirty="0" smtClean="0">
                <a:latin typeface="Courier New" pitchFamily="49" charset="0"/>
              </a:rPr>
              <a:t>                                                 |</a:t>
            </a:r>
          </a:p>
          <a:p>
            <a:pPr lvl="1">
              <a:lnSpc>
                <a:spcPct val="80000"/>
              </a:lnSpc>
              <a:buFontTx/>
              <a:buNone/>
            </a:pPr>
            <a:r>
              <a:rPr lang="en-US" sz="1200" dirty="0" smtClean="0">
                <a:latin typeface="Courier New" pitchFamily="49" charset="0"/>
              </a:rPr>
              <a:t>| NC005015 | WSPD   </a:t>
            </a:r>
            <a:r>
              <a:rPr lang="en-US" sz="1200" dirty="0" smtClean="0">
                <a:solidFill>
                  <a:srgbClr val="C00000"/>
                </a:solidFill>
                <a:latin typeface="Courier New" pitchFamily="49" charset="0"/>
              </a:rPr>
              <a:t>"GQCPRMS"3</a:t>
            </a:r>
            <a:r>
              <a:rPr lang="en-US" sz="1200" dirty="0" smtClean="0">
                <a:latin typeface="Courier New" pitchFamily="49" charset="0"/>
              </a:rPr>
              <a:t>                                                 |</a:t>
            </a:r>
          </a:p>
          <a:p>
            <a:pPr lvl="1">
              <a:lnSpc>
                <a:spcPct val="80000"/>
              </a:lnSpc>
              <a:buFontTx/>
              <a:buNone/>
            </a:pPr>
            <a:r>
              <a:rPr lang="en-US" sz="1200" dirty="0" smtClean="0">
                <a:latin typeface="Courier New" pitchFamily="49" charset="0"/>
              </a:rPr>
              <a:t>| NC005015 | </a:t>
            </a:r>
            <a:r>
              <a:rPr lang="en-US" sz="1200" dirty="0" smtClean="0">
                <a:solidFill>
                  <a:srgbClr val="C00000"/>
                </a:solidFill>
                <a:latin typeface="Courier New" pitchFamily="49" charset="0"/>
              </a:rPr>
              <a:t>"TWIND"4</a:t>
            </a:r>
            <a:r>
              <a:rPr lang="en-US" sz="1200" dirty="0" smtClean="0">
                <a:latin typeface="Courier New" pitchFamily="49" charset="0"/>
              </a:rPr>
              <a:t>                                                          |</a:t>
            </a:r>
          </a:p>
          <a:p>
            <a:pPr lvl="1">
              <a:lnSpc>
                <a:spcPct val="80000"/>
              </a:lnSpc>
              <a:buFontTx/>
              <a:buNone/>
            </a:pPr>
            <a:r>
              <a:rPr lang="en-US" sz="1200" dirty="0" smtClean="0">
                <a:latin typeface="Courier New" pitchFamily="49" charset="0"/>
              </a:rPr>
              <a:t>| NC005015 | </a:t>
            </a:r>
            <a:r>
              <a:rPr lang="en-US" sz="1200" dirty="0" smtClean="0">
                <a:solidFill>
                  <a:srgbClr val="C00000"/>
                </a:solidFill>
                <a:latin typeface="Courier New" pitchFamily="49" charset="0"/>
              </a:rPr>
              <a:t>"MDPT"10</a:t>
            </a:r>
            <a:r>
              <a:rPr lang="en-US" sz="1200" dirty="0" smtClean="0">
                <a:latin typeface="Courier New" pitchFamily="49" charset="0"/>
              </a:rPr>
              <a:t>                                                          |</a:t>
            </a:r>
          </a:p>
          <a:p>
            <a:pPr lvl="1">
              <a:lnSpc>
                <a:spcPct val="80000"/>
              </a:lnSpc>
              <a:buFontTx/>
              <a:buNone/>
            </a:pPr>
            <a:endParaRPr lang="en-US" sz="1200" dirty="0">
              <a:latin typeface="Courier New" pitchFamily="49" charset="0"/>
            </a:endParaRPr>
          </a:p>
          <a:p>
            <a:pPr lvl="1">
              <a:lnSpc>
                <a:spcPct val="80000"/>
              </a:lnSpc>
              <a:buFontTx/>
              <a:buNone/>
            </a:pPr>
            <a:r>
              <a:rPr lang="en-US" sz="1200" dirty="0" smtClean="0">
                <a:latin typeface="Courier New" pitchFamily="49" charset="0"/>
              </a:rPr>
              <a:t>| </a:t>
            </a:r>
            <a:r>
              <a:rPr lang="en-US" sz="1200" dirty="0" smtClean="0">
                <a:solidFill>
                  <a:srgbClr val="000000"/>
                </a:solidFill>
                <a:latin typeface="Courier New" pitchFamily="49" charset="0"/>
                <a:cs typeface="+mn-cs"/>
              </a:rPr>
              <a:t>GQCPRMS  | </a:t>
            </a:r>
            <a:r>
              <a:rPr lang="en-US" sz="1200" dirty="0">
                <a:solidFill>
                  <a:srgbClr val="000000"/>
                </a:solidFill>
                <a:latin typeface="Courier New" pitchFamily="49" charset="0"/>
                <a:cs typeface="+mn-cs"/>
              </a:rPr>
              <a:t>OGCE  GNAP   </a:t>
            </a:r>
            <a:r>
              <a:rPr lang="en-US" sz="1200" dirty="0" smtClean="0">
                <a:solidFill>
                  <a:srgbClr val="000000"/>
                </a:solidFill>
                <a:latin typeface="Courier New" pitchFamily="49" charset="0"/>
                <a:cs typeface="+mn-cs"/>
              </a:rPr>
              <a:t>PCCF                                                 |</a:t>
            </a:r>
            <a:endParaRPr lang="en-US" sz="1200" dirty="0" smtClean="0">
              <a:latin typeface="Courier New" pitchFamily="49" charset="0"/>
            </a:endParaRPr>
          </a:p>
          <a:p>
            <a:pPr lvl="1">
              <a:lnSpc>
                <a:spcPct val="80000"/>
              </a:lnSpc>
              <a:buFontTx/>
              <a:buNone/>
            </a:pPr>
            <a:endParaRPr lang="en-US" sz="600" dirty="0" smtClean="0">
              <a:latin typeface="Courier New" pitchFamily="49" charset="0"/>
            </a:endParaRPr>
          </a:p>
          <a:p>
            <a:pPr lvl="1">
              <a:lnSpc>
                <a:spcPct val="80000"/>
              </a:lnSpc>
              <a:buFontTx/>
              <a:buNone/>
            </a:pPr>
            <a:r>
              <a:rPr lang="en-US" sz="1200" dirty="0" smtClean="0">
                <a:latin typeface="Courier New" pitchFamily="49" charset="0"/>
              </a:rPr>
              <a:t>Here, sequence </a:t>
            </a:r>
            <a:r>
              <a:rPr lang="en-US" sz="1200" dirty="0" smtClean="0">
                <a:solidFill>
                  <a:srgbClr val="C00000"/>
                </a:solidFill>
                <a:latin typeface="Courier New" pitchFamily="49" charset="0"/>
              </a:rPr>
              <a:t>GQCPRMS</a:t>
            </a:r>
            <a:r>
              <a:rPr lang="en-US" sz="1200" dirty="0" smtClean="0">
                <a:latin typeface="Courier New" pitchFamily="49" charset="0"/>
              </a:rPr>
              <a:t> (OGCE GNAP PCCF) is repeated </a:t>
            </a:r>
            <a:r>
              <a:rPr lang="en-US" sz="1200" dirty="0" smtClean="0">
                <a:solidFill>
                  <a:srgbClr val="C00000"/>
                </a:solidFill>
                <a:latin typeface="Courier New" pitchFamily="49" charset="0"/>
              </a:rPr>
              <a:t>3</a:t>
            </a:r>
            <a:r>
              <a:rPr lang="en-US" sz="1200" dirty="0" smtClean="0">
                <a:latin typeface="Courier New" pitchFamily="49" charset="0"/>
              </a:rPr>
              <a:t> times.</a:t>
            </a:r>
          </a:p>
          <a:p>
            <a:pPr lvl="1">
              <a:lnSpc>
                <a:spcPct val="80000"/>
              </a:lnSpc>
              <a:buFontTx/>
              <a:buNone/>
            </a:pPr>
            <a:r>
              <a:rPr lang="en-US" sz="1200" dirty="0" smtClean="0">
                <a:latin typeface="Courier New" pitchFamily="49" charset="0"/>
              </a:rPr>
              <a:t>	OGCE = Originating Center</a:t>
            </a:r>
          </a:p>
          <a:p>
            <a:pPr lvl="1">
              <a:lnSpc>
                <a:spcPct val="80000"/>
              </a:lnSpc>
              <a:buFontTx/>
              <a:buNone/>
            </a:pPr>
            <a:r>
              <a:rPr lang="en-US" sz="1200" dirty="0" smtClean="0">
                <a:latin typeface="Courier New" pitchFamily="49" charset="0"/>
              </a:rPr>
              <a:t>	GNAP = Generating Application</a:t>
            </a:r>
          </a:p>
          <a:p>
            <a:pPr lvl="1">
              <a:lnSpc>
                <a:spcPct val="80000"/>
              </a:lnSpc>
              <a:buFontTx/>
              <a:buNone/>
            </a:pPr>
            <a:r>
              <a:rPr lang="en-US" sz="1200" dirty="0" smtClean="0">
                <a:latin typeface="Courier New" pitchFamily="49" charset="0"/>
              </a:rPr>
              <a:t>   PCCF = Percent Confidence</a:t>
            </a:r>
          </a:p>
          <a:p>
            <a:pPr lvl="1">
              <a:lnSpc>
                <a:spcPct val="80000"/>
              </a:lnSpc>
              <a:buFontTx/>
              <a:buNone/>
            </a:pPr>
            <a:endParaRPr lang="en-US" sz="600" dirty="0" smtClean="0">
              <a:latin typeface="Courier New" pitchFamily="49" charset="0"/>
            </a:endParaRPr>
          </a:p>
          <a:p>
            <a:pPr>
              <a:lnSpc>
                <a:spcPct val="80000"/>
              </a:lnSpc>
            </a:pPr>
            <a:r>
              <a:rPr lang="en-US" sz="1800" dirty="0" smtClean="0"/>
              <a:t>Fixed replication appears rarely, if ever, in the PrepBUFR table.  However, it does occur in many of the tank and dump tables.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dirty="0" smtClean="0"/>
              <a:t>Delayed Replication/NCEP BUFR</a:t>
            </a:r>
            <a:br>
              <a:rPr lang="en-US" sz="4000" dirty="0" smtClean="0"/>
            </a:br>
            <a:endParaRPr lang="en-US" sz="4000" dirty="0" smtClean="0"/>
          </a:p>
        </p:txBody>
      </p:sp>
      <p:sp>
        <p:nvSpPr>
          <p:cNvPr id="17411" name="Rectangle 4"/>
          <p:cNvSpPr>
            <a:spLocks noGrp="1" noChangeArrowheads="1"/>
          </p:cNvSpPr>
          <p:nvPr>
            <p:ph type="body" idx="1"/>
          </p:nvPr>
        </p:nvSpPr>
        <p:spPr>
          <a:xfrm>
            <a:off x="457200" y="1066800"/>
            <a:ext cx="8229600" cy="4724400"/>
          </a:xfrm>
          <a:noFill/>
        </p:spPr>
        <p:txBody>
          <a:bodyPr/>
          <a:lstStyle/>
          <a:p>
            <a:pPr>
              <a:lnSpc>
                <a:spcPct val="80000"/>
              </a:lnSpc>
              <a:buFontTx/>
              <a:buNone/>
            </a:pPr>
            <a:r>
              <a:rPr lang="en-US" sz="1800" dirty="0" smtClean="0">
                <a:solidFill>
                  <a:srgbClr val="C00000"/>
                </a:solidFill>
              </a:rPr>
              <a:t>&lt; SEQ_MNEMONIC &gt; </a:t>
            </a:r>
            <a:r>
              <a:rPr lang="en-US" sz="1800" dirty="0" smtClean="0">
                <a:sym typeface="Wingdings" pitchFamily="2" charset="2"/>
              </a:rPr>
              <a:t></a:t>
            </a:r>
            <a:r>
              <a:rPr lang="en-US" sz="1800" dirty="0" smtClean="0"/>
              <a:t> one-bit delayed replication: </a:t>
            </a:r>
          </a:p>
          <a:p>
            <a:pPr>
              <a:lnSpc>
                <a:spcPct val="80000"/>
              </a:lnSpc>
            </a:pPr>
            <a:r>
              <a:rPr lang="en-US" sz="1800" dirty="0" smtClean="0"/>
              <a:t>The sequence is repeated either zero or one time(s)</a:t>
            </a:r>
          </a:p>
          <a:p>
            <a:pPr>
              <a:lnSpc>
                <a:spcPct val="80000"/>
              </a:lnSpc>
            </a:pPr>
            <a:r>
              <a:rPr lang="en-US" sz="1800" dirty="0" smtClean="0"/>
              <a:t>Represents a way to turn “on” or “off” a set of data values in the sequence</a:t>
            </a:r>
          </a:p>
          <a:p>
            <a:pPr>
              <a:lnSpc>
                <a:spcPct val="80000"/>
              </a:lnSpc>
            </a:pPr>
            <a:r>
              <a:rPr lang="en-US" sz="1800" dirty="0" smtClean="0"/>
              <a:t>Only 1 bit is needed to represent all data values in the sequence being missing (0 replications) rather than filling each value in the sequence with all bits “on” (which represents missing in BUFR)</a:t>
            </a:r>
          </a:p>
          <a:p>
            <a:pPr lvl="1">
              <a:lnSpc>
                <a:spcPct val="80000"/>
              </a:lnSpc>
            </a:pPr>
            <a:r>
              <a:rPr lang="en-US" sz="1600" dirty="0" smtClean="0"/>
              <a:t>This is an efficient way to store data sequences that are always missing (e.g., PIBAL mass data in ADPUPA message type )</a:t>
            </a:r>
          </a:p>
          <a:p>
            <a:pPr>
              <a:lnSpc>
                <a:spcPct val="80000"/>
              </a:lnSpc>
            </a:pPr>
            <a:endParaRPr lang="en-US" sz="1800" dirty="0" smtClean="0"/>
          </a:p>
          <a:p>
            <a:pPr>
              <a:lnSpc>
                <a:spcPct val="80000"/>
              </a:lnSpc>
              <a:buFontTx/>
              <a:buNone/>
            </a:pPr>
            <a:r>
              <a:rPr lang="en-US" sz="1800" dirty="0" smtClean="0">
                <a:solidFill>
                  <a:srgbClr val="C00000"/>
                </a:solidFill>
              </a:rPr>
              <a:t>{ SEQ_MNEMONIC } </a:t>
            </a:r>
            <a:r>
              <a:rPr lang="en-US" sz="1800" dirty="0" smtClean="0"/>
              <a:t>or  </a:t>
            </a:r>
            <a:r>
              <a:rPr lang="en-US" sz="1800" dirty="0" smtClean="0">
                <a:solidFill>
                  <a:srgbClr val="C00000"/>
                </a:solidFill>
              </a:rPr>
              <a:t>[ SEQ_MNEMONIC ]</a:t>
            </a:r>
            <a:r>
              <a:rPr lang="en-US" sz="1800" dirty="0" smtClean="0"/>
              <a:t> </a:t>
            </a:r>
            <a:r>
              <a:rPr lang="en-US" sz="1800" dirty="0" smtClean="0">
                <a:sym typeface="Wingdings" pitchFamily="2" charset="2"/>
              </a:rPr>
              <a:t> </a:t>
            </a:r>
            <a:r>
              <a:rPr lang="en-US" sz="1800" dirty="0" smtClean="0"/>
              <a:t>8-bit delayed replication: </a:t>
            </a:r>
          </a:p>
          <a:p>
            <a:pPr>
              <a:lnSpc>
                <a:spcPct val="80000"/>
              </a:lnSpc>
            </a:pPr>
            <a:r>
              <a:rPr lang="en-US" sz="1800" dirty="0" smtClean="0"/>
              <a:t>The sequence can be repeated up to 255 times</a:t>
            </a:r>
          </a:p>
          <a:p>
            <a:pPr>
              <a:lnSpc>
                <a:spcPct val="80000"/>
              </a:lnSpc>
            </a:pPr>
            <a:r>
              <a:rPr lang="en-US" sz="1800" dirty="0" smtClean="0"/>
              <a:t> </a:t>
            </a:r>
            <a:r>
              <a:rPr lang="en-US" sz="1800" dirty="0" smtClean="0">
                <a:solidFill>
                  <a:srgbClr val="C00000"/>
                </a:solidFill>
              </a:rPr>
              <a:t>{ }</a:t>
            </a:r>
            <a:r>
              <a:rPr lang="en-US" sz="1800" dirty="0" smtClean="0"/>
              <a:t> represent regular data replications (e.g., profile levels, </a:t>
            </a:r>
            <a:r>
              <a:rPr lang="en-US" sz="1700" dirty="0" smtClean="0"/>
              <a:t>radiance</a:t>
            </a:r>
            <a:r>
              <a:rPr lang="en-US" sz="1800" dirty="0" smtClean="0"/>
              <a:t> </a:t>
            </a:r>
            <a:r>
              <a:rPr lang="en-US" sz="1700" dirty="0" smtClean="0"/>
              <a:t>channels</a:t>
            </a:r>
            <a:r>
              <a:rPr lang="en-US" sz="1650" dirty="0" smtClean="0"/>
              <a:t>)</a:t>
            </a:r>
            <a:r>
              <a:rPr lang="en-US" sz="1800" dirty="0" smtClean="0"/>
              <a:t> </a:t>
            </a:r>
          </a:p>
          <a:p>
            <a:pPr>
              <a:lnSpc>
                <a:spcPct val="80000"/>
              </a:lnSpc>
            </a:pPr>
            <a:r>
              <a:rPr lang="en-US" sz="1800" dirty="0" smtClean="0"/>
              <a:t> </a:t>
            </a:r>
            <a:r>
              <a:rPr lang="en-US" sz="1800" dirty="0" smtClean="0">
                <a:solidFill>
                  <a:srgbClr val="C00000"/>
                </a:solidFill>
              </a:rPr>
              <a:t>[ ]</a:t>
            </a:r>
            <a:r>
              <a:rPr lang="en-US" sz="1800" dirty="0" smtClean="0"/>
              <a:t> represent replicated (stacked) “events” (only in PrepBUFR files)</a:t>
            </a:r>
          </a:p>
          <a:p>
            <a:pPr lvl="1">
              <a:lnSpc>
                <a:spcPct val="80000"/>
              </a:lnSpc>
            </a:pPr>
            <a:r>
              <a:rPr lang="en-US" sz="1400" dirty="0" smtClean="0"/>
              <a:t>Each event normally consists of a sequence representing the obs value &amp; its quality mark, along with a program code &amp; a reason code (providing metadata on what module updated the obs/quality mark and why it did what it did)</a:t>
            </a:r>
          </a:p>
          <a:p>
            <a:pPr>
              <a:lnSpc>
                <a:spcPct val="80000"/>
              </a:lnSpc>
            </a:pPr>
            <a:r>
              <a:rPr lang="en-US" sz="1800" dirty="0" smtClean="0"/>
              <a:t> </a:t>
            </a:r>
            <a:r>
              <a:rPr lang="en-US" sz="1800" dirty="0" smtClean="0">
                <a:solidFill>
                  <a:srgbClr val="C00000"/>
                </a:solidFill>
              </a:rPr>
              <a:t>{ }</a:t>
            </a:r>
            <a:r>
              <a:rPr lang="en-US" sz="1800" dirty="0" smtClean="0"/>
              <a:t> and </a:t>
            </a:r>
            <a:r>
              <a:rPr lang="en-US" sz="1800" dirty="0" smtClean="0">
                <a:solidFill>
                  <a:srgbClr val="C00000"/>
                </a:solidFill>
              </a:rPr>
              <a:t>[ ]</a:t>
            </a:r>
            <a:r>
              <a:rPr lang="en-US" sz="1800" dirty="0" smtClean="0"/>
              <a:t> replications are treated differently by the BUFRLIB software</a:t>
            </a:r>
          </a:p>
          <a:p>
            <a:pPr>
              <a:lnSpc>
                <a:spcPct val="80000"/>
              </a:lnSpc>
            </a:pPr>
            <a:endParaRPr lang="en-US" sz="1800" dirty="0" smtClean="0"/>
          </a:p>
          <a:p>
            <a:pPr>
              <a:lnSpc>
                <a:spcPct val="80000"/>
              </a:lnSpc>
              <a:buFontTx/>
              <a:buNone/>
            </a:pPr>
            <a:r>
              <a:rPr lang="en-US" sz="1800" dirty="0" smtClean="0">
                <a:solidFill>
                  <a:srgbClr val="C00000"/>
                </a:solidFill>
              </a:rPr>
              <a:t>( SEQ_MNEMONIC ) </a:t>
            </a:r>
            <a:r>
              <a:rPr lang="en-US" sz="1800" dirty="0" smtClean="0">
                <a:sym typeface="Wingdings" pitchFamily="2" charset="2"/>
              </a:rPr>
              <a:t> 1</a:t>
            </a:r>
            <a:r>
              <a:rPr lang="en-US" sz="1800" dirty="0" smtClean="0"/>
              <a:t>6-bit delayed replication: </a:t>
            </a:r>
          </a:p>
          <a:p>
            <a:pPr>
              <a:lnSpc>
                <a:spcPct val="80000"/>
              </a:lnSpc>
            </a:pPr>
            <a:r>
              <a:rPr lang="en-US" sz="1800" dirty="0" smtClean="0"/>
              <a:t>Like </a:t>
            </a:r>
            <a:r>
              <a:rPr lang="en-US" sz="1800" dirty="0" smtClean="0">
                <a:solidFill>
                  <a:srgbClr val="C00000"/>
                </a:solidFill>
              </a:rPr>
              <a:t>{ }</a:t>
            </a:r>
            <a:r>
              <a:rPr lang="en-US" sz="1800" dirty="0" smtClean="0"/>
              <a:t> except the sequence can be repeated up to 65,535 times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lstStyle/>
          <a:p>
            <a:r>
              <a:rPr lang="en-US" sz="2000" dirty="0">
                <a:solidFill>
                  <a:schemeClr val="tx1"/>
                </a:solidFill>
              </a:rPr>
              <a:t>PrepBUFR event stacks</a:t>
            </a:r>
            <a:r>
              <a:rPr lang="en-US" sz="2000" dirty="0"/>
              <a:t>: Previous example of ADPUPA </a:t>
            </a:r>
            <a:r>
              <a:rPr lang="en-US" sz="2000" dirty="0" smtClean="0"/>
              <a:t>message type</a:t>
            </a:r>
            <a:endParaRPr lang="en-US" sz="2000" dirty="0"/>
          </a:p>
        </p:txBody>
      </p:sp>
      <p:pic>
        <p:nvPicPr>
          <p:cNvPr id="4" name="Picture 2"/>
          <p:cNvPicPr>
            <a:picLocks noGrp="1" noChangeAspect="1" noChangeArrowheads="1"/>
          </p:cNvPicPr>
          <p:nvPr>
            <p:ph idx="1"/>
          </p:nvPr>
        </p:nvPicPr>
        <p:blipFill>
          <a:blip r:embed="rId2">
            <a:lum bright="-25000"/>
            <a:extLst>
              <a:ext uri="{28A0092B-C50C-407E-A947-70E740481C1C}">
                <a14:useLocalDpi xmlns:a14="http://schemas.microsoft.com/office/drawing/2010/main" val="0"/>
              </a:ext>
            </a:extLst>
          </a:blip>
          <a:srcRect/>
          <a:stretch>
            <a:fillRect/>
          </a:stretch>
        </p:blipFill>
        <p:spPr bwMode="auto">
          <a:xfrm>
            <a:off x="228600" y="990600"/>
            <a:ext cx="86867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951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3600" dirty="0" smtClean="0"/>
              <a:t>Commonly Used BUFRLIB Routines</a:t>
            </a:r>
          </a:p>
        </p:txBody>
      </p:sp>
      <p:sp>
        <p:nvSpPr>
          <p:cNvPr id="21507" name="Content Placeholder 2"/>
          <p:cNvSpPr>
            <a:spLocks noGrp="1"/>
          </p:cNvSpPr>
          <p:nvPr>
            <p:ph idx="1"/>
          </p:nvPr>
        </p:nvSpPr>
        <p:spPr>
          <a:xfrm>
            <a:off x="457200" y="1524000"/>
            <a:ext cx="8229600" cy="4525963"/>
          </a:xfrm>
        </p:spPr>
        <p:txBody>
          <a:bodyPr/>
          <a:lstStyle/>
          <a:p>
            <a:pPr eaLnBrk="1" hangingPunct="1"/>
            <a:r>
              <a:rPr lang="en-US" sz="2000" dirty="0" smtClean="0"/>
              <a:t>openbf</a:t>
            </a:r>
          </a:p>
          <a:p>
            <a:pPr eaLnBrk="1" hangingPunct="1"/>
            <a:r>
              <a:rPr lang="en-US" sz="2000" dirty="0" smtClean="0"/>
              <a:t>readmg/ireadmg</a:t>
            </a:r>
          </a:p>
          <a:p>
            <a:pPr eaLnBrk="1" hangingPunct="1"/>
            <a:r>
              <a:rPr lang="en-US" sz="2000" dirty="0" smtClean="0"/>
              <a:t>readsb/ireadsb</a:t>
            </a:r>
          </a:p>
          <a:p>
            <a:pPr eaLnBrk="1" hangingPunct="1"/>
            <a:r>
              <a:rPr lang="en-US" sz="2000" dirty="0" smtClean="0"/>
              <a:t>openmb</a:t>
            </a:r>
          </a:p>
          <a:p>
            <a:pPr eaLnBrk="1" hangingPunct="1"/>
            <a:r>
              <a:rPr lang="en-US" sz="2000" dirty="0" smtClean="0"/>
              <a:t>ufbint</a:t>
            </a:r>
          </a:p>
          <a:p>
            <a:pPr eaLnBrk="1" hangingPunct="1"/>
            <a:r>
              <a:rPr lang="en-US" sz="2000" dirty="0" smtClean="0"/>
              <a:t>ufbevn</a:t>
            </a:r>
          </a:p>
          <a:p>
            <a:pPr eaLnBrk="1" hangingPunct="1"/>
            <a:r>
              <a:rPr lang="en-US" sz="2000" dirty="0" smtClean="0"/>
              <a:t>ufbrep</a:t>
            </a:r>
          </a:p>
          <a:p>
            <a:pPr eaLnBrk="1" hangingPunct="1"/>
            <a:r>
              <a:rPr lang="en-US" sz="2000" dirty="0" smtClean="0"/>
              <a:t>ufbseq</a:t>
            </a:r>
          </a:p>
          <a:p>
            <a:pPr eaLnBrk="1" hangingPunct="1"/>
            <a:r>
              <a:rPr lang="en-US" sz="2000" dirty="0" smtClean="0"/>
              <a:t>writsb</a:t>
            </a:r>
          </a:p>
          <a:p>
            <a:pPr eaLnBrk="1" hangingPunct="1"/>
            <a:r>
              <a:rPr lang="en-US" sz="2000" dirty="0" smtClean="0"/>
              <a:t>closbf</a:t>
            </a:r>
          </a:p>
          <a:p>
            <a:pPr eaLnBrk="1" hangingPunct="1">
              <a:buNone/>
            </a:pPr>
            <a:r>
              <a:rPr lang="en-US" sz="2000" dirty="0" smtClean="0"/>
              <a:t>	Detailed documentation of the use of these and other routines is available at </a:t>
            </a:r>
            <a:r>
              <a:rPr lang="en-US" sz="2000" dirty="0">
                <a:hlinkClick r:id="rId2"/>
              </a:rPr>
              <a:t>http://www.nco.ncep.noaa.gov/sib/decoders/BUFRLIB/</a:t>
            </a:r>
            <a:endParaRPr lang="en-US" sz="2000" dirty="0"/>
          </a:p>
          <a:p>
            <a:pPr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NCEP BUFRLIB Software</a:t>
            </a:r>
          </a:p>
        </p:txBody>
      </p:sp>
      <p:sp>
        <p:nvSpPr>
          <p:cNvPr id="20483" name="Rectangle 3"/>
          <p:cNvSpPr>
            <a:spLocks noGrp="1" noChangeArrowheads="1"/>
          </p:cNvSpPr>
          <p:nvPr>
            <p:ph type="body" idx="1"/>
          </p:nvPr>
        </p:nvSpPr>
        <p:spPr/>
        <p:txBody>
          <a:bodyPr/>
          <a:lstStyle/>
          <a:p>
            <a:pPr>
              <a:lnSpc>
                <a:spcPct val="80000"/>
              </a:lnSpc>
            </a:pPr>
            <a:r>
              <a:rPr lang="en-US" sz="2400" dirty="0" smtClean="0"/>
              <a:t>A simple overview is presented in these slides.  For more details, see </a:t>
            </a:r>
            <a:r>
              <a:rPr lang="en-US" sz="2400" dirty="0">
                <a:hlinkClick r:id="rId2"/>
              </a:rPr>
              <a:t>http://www.nco.ncep.noaa.gov/sib/decoders/BUFRLIB</a:t>
            </a:r>
            <a:r>
              <a:rPr lang="en-US" sz="2400" dirty="0" smtClean="0">
                <a:hlinkClick r:id="rId2"/>
              </a:rPr>
              <a:t>/</a:t>
            </a:r>
            <a:endParaRPr lang="en-US" sz="2400" dirty="0" smtClean="0"/>
          </a:p>
          <a:p>
            <a:pPr lvl="1">
              <a:lnSpc>
                <a:spcPct val="80000"/>
              </a:lnSpc>
            </a:pPr>
            <a:r>
              <a:rPr lang="en-US" sz="2000" dirty="0"/>
              <a:t>Quality reference for: </a:t>
            </a:r>
          </a:p>
          <a:p>
            <a:pPr lvl="2">
              <a:lnSpc>
                <a:spcPct val="80000"/>
              </a:lnSpc>
            </a:pPr>
            <a:r>
              <a:rPr lang="en-US" sz="2000" dirty="0"/>
              <a:t>Purposes/specific uses of major BUFRLIB routines</a:t>
            </a:r>
          </a:p>
          <a:p>
            <a:pPr lvl="2">
              <a:lnSpc>
                <a:spcPct val="80000"/>
              </a:lnSpc>
            </a:pPr>
            <a:r>
              <a:rPr lang="en-US" sz="2000" dirty="0"/>
              <a:t>BUFRLIB routine arguments</a:t>
            </a:r>
          </a:p>
          <a:p>
            <a:pPr lvl="1">
              <a:lnSpc>
                <a:spcPct val="80000"/>
              </a:lnSpc>
            </a:pPr>
            <a:endParaRPr lang="en-US" sz="1800" dirty="0" smtClean="0"/>
          </a:p>
          <a:p>
            <a:pPr>
              <a:lnSpc>
                <a:spcPct val="80000"/>
              </a:lnSpc>
            </a:pPr>
            <a:r>
              <a:rPr lang="en-US" sz="2400" dirty="0" smtClean="0"/>
              <a:t>Some preliminary information:</a:t>
            </a:r>
          </a:p>
          <a:p>
            <a:pPr lvl="1">
              <a:lnSpc>
                <a:spcPct val="80000"/>
              </a:lnSpc>
            </a:pPr>
            <a:r>
              <a:rPr lang="en-US" sz="2000" dirty="0" smtClean="0"/>
              <a:t>Previous versions of BUFRLIB required BUFR files to be FORTRAN-blocked</a:t>
            </a:r>
          </a:p>
          <a:p>
            <a:pPr lvl="1">
              <a:lnSpc>
                <a:spcPct val="80000"/>
              </a:lnSpc>
            </a:pPr>
            <a:r>
              <a:rPr lang="en-US" sz="2000" dirty="0" smtClean="0"/>
              <a:t>The newest version (updated for the NCEP supercomputer move from CCS to WCOSS) will work with EITHER blocked or unblocked BUFR files</a:t>
            </a:r>
          </a:p>
          <a:p>
            <a:pPr lvl="2">
              <a:lnSpc>
                <a:spcPct val="80000"/>
              </a:lnSpc>
            </a:pPr>
            <a:r>
              <a:rPr lang="en-US" sz="2000" dirty="0" smtClean="0"/>
              <a:t>On WCOSS, all BUFR files are now unblocked (the default)</a:t>
            </a:r>
            <a:endParaRPr lang="en-US" sz="1800" dirty="0" smtClean="0"/>
          </a:p>
          <a:p>
            <a:pPr>
              <a:lnSpc>
                <a:spcPct val="80000"/>
              </a:lnSpc>
              <a:buFontTx/>
              <a:buNone/>
            </a:pPr>
            <a:endParaRPr lang="en-US" sz="1800" dirty="0" smtClean="0"/>
          </a:p>
          <a:p>
            <a:pPr>
              <a:lnSpc>
                <a:spcPct val="80000"/>
              </a:lnSpc>
            </a:pPr>
            <a:endParaRPr lang="en-US" sz="1600" dirty="0" smtClean="0"/>
          </a:p>
          <a:p>
            <a:pPr lvl="2">
              <a:lnSpc>
                <a:spcPct val="80000"/>
              </a:lnSpc>
            </a:pPr>
            <a:endParaRPr lang="en-US" sz="1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2657"/>
            <a:ext cx="8229600" cy="1143000"/>
          </a:xfrm>
        </p:spPr>
        <p:txBody>
          <a:bodyPr/>
          <a:lstStyle/>
          <a:p>
            <a:pPr eaLnBrk="1" hangingPunct="1"/>
            <a:r>
              <a:rPr lang="en-US" dirty="0" smtClean="0"/>
              <a:t>Pseudo-code for READING</a:t>
            </a:r>
          </a:p>
        </p:txBody>
      </p:sp>
      <p:sp>
        <p:nvSpPr>
          <p:cNvPr id="22531" name="Rectangle 3"/>
          <p:cNvSpPr>
            <a:spLocks noGrp="1" noChangeArrowheads="1"/>
          </p:cNvSpPr>
          <p:nvPr>
            <p:ph type="body" idx="1"/>
          </p:nvPr>
        </p:nvSpPr>
        <p:spPr>
          <a:xfrm>
            <a:off x="457200" y="1143000"/>
            <a:ext cx="8229600" cy="4724400"/>
          </a:xfrm>
        </p:spPr>
        <p:txBody>
          <a:bodyPr/>
          <a:lstStyle/>
          <a:p>
            <a:pPr eaLnBrk="1" hangingPunct="1">
              <a:lnSpc>
                <a:spcPct val="90000"/>
              </a:lnSpc>
              <a:buFontTx/>
              <a:buNone/>
            </a:pPr>
            <a:r>
              <a:rPr lang="en-US" sz="2000" dirty="0" smtClean="0"/>
              <a:t>call openbf </a:t>
            </a:r>
            <a:r>
              <a:rPr lang="en-US" sz="1400" dirty="0" smtClean="0">
                <a:solidFill>
                  <a:srgbClr val="FF3300"/>
                </a:solidFill>
              </a:rPr>
              <a:t>! Open BUFR file for reading</a:t>
            </a:r>
          </a:p>
          <a:p>
            <a:pPr eaLnBrk="1" hangingPunct="1">
              <a:lnSpc>
                <a:spcPct val="90000"/>
              </a:lnSpc>
              <a:buFontTx/>
              <a:buNone/>
            </a:pPr>
            <a:r>
              <a:rPr lang="en-US" sz="2000" dirty="0" smtClean="0"/>
              <a:t>do while(ireadmg.eq.0) </a:t>
            </a:r>
            <a:r>
              <a:rPr lang="en-US" sz="1400" dirty="0" smtClean="0">
                <a:solidFill>
                  <a:srgbClr val="FF3300"/>
                </a:solidFill>
              </a:rPr>
              <a:t>! Sequentially read in each BUFR message in the file</a:t>
            </a:r>
          </a:p>
          <a:p>
            <a:pPr eaLnBrk="1" hangingPunct="1">
              <a:lnSpc>
                <a:spcPct val="90000"/>
              </a:lnSpc>
              <a:buFontTx/>
              <a:buNone/>
            </a:pPr>
            <a:r>
              <a:rPr lang="en-US" sz="2000" dirty="0" smtClean="0"/>
              <a:t>	do while(ireadsb.eq.0) </a:t>
            </a:r>
            <a:r>
              <a:rPr lang="en-US" sz="1400" dirty="0" smtClean="0">
                <a:solidFill>
                  <a:srgbClr val="FF3300"/>
                </a:solidFill>
              </a:rPr>
              <a:t>! Sequentially read in each subset in the current message</a:t>
            </a:r>
          </a:p>
          <a:p>
            <a:pPr eaLnBrk="1" hangingPunct="1">
              <a:lnSpc>
                <a:spcPct val="90000"/>
              </a:lnSpc>
              <a:buFontTx/>
              <a:buNone/>
            </a:pPr>
            <a:r>
              <a:rPr lang="en-US" sz="1600" i="1" dirty="0" smtClean="0"/>
              <a:t>		</a:t>
            </a:r>
            <a:r>
              <a:rPr lang="en-US" sz="1600" i="1" dirty="0" smtClean="0">
                <a:solidFill>
                  <a:srgbClr val="C00000"/>
                </a:solidFill>
              </a:rPr>
              <a:t>depending on data types and their report structures, call either:</a:t>
            </a:r>
          </a:p>
          <a:p>
            <a:pPr lvl="3" eaLnBrk="1" hangingPunct="1">
              <a:lnSpc>
                <a:spcPct val="90000"/>
              </a:lnSpc>
            </a:pPr>
            <a:r>
              <a:rPr lang="en-US" dirty="0" smtClean="0"/>
              <a:t>  ufbint</a:t>
            </a:r>
          </a:p>
          <a:p>
            <a:pPr lvl="3" eaLnBrk="1" hangingPunct="1">
              <a:lnSpc>
                <a:spcPct val="90000"/>
              </a:lnSpc>
            </a:pPr>
            <a:r>
              <a:rPr lang="en-US" dirty="0"/>
              <a:t> </a:t>
            </a:r>
            <a:r>
              <a:rPr lang="en-US" dirty="0" smtClean="0"/>
              <a:t> ufbevn</a:t>
            </a:r>
          </a:p>
          <a:p>
            <a:pPr lvl="3" eaLnBrk="1" hangingPunct="1">
              <a:lnSpc>
                <a:spcPct val="90000"/>
              </a:lnSpc>
            </a:pPr>
            <a:r>
              <a:rPr lang="en-US" dirty="0" smtClean="0"/>
              <a:t>  ufbrep</a:t>
            </a:r>
          </a:p>
          <a:p>
            <a:pPr lvl="3" eaLnBrk="1" hangingPunct="1">
              <a:lnSpc>
                <a:spcPct val="90000"/>
              </a:lnSpc>
            </a:pPr>
            <a:r>
              <a:rPr lang="en-US" dirty="0"/>
              <a:t> </a:t>
            </a:r>
            <a:r>
              <a:rPr lang="en-US" dirty="0" smtClean="0"/>
              <a:t> ufbseq</a:t>
            </a:r>
          </a:p>
          <a:p>
            <a:pPr marL="914400" lvl="2" indent="0" eaLnBrk="1" hangingPunct="1">
              <a:lnSpc>
                <a:spcPct val="90000"/>
              </a:lnSpc>
              <a:buNone/>
            </a:pPr>
            <a:r>
              <a:rPr lang="en-US" sz="1600" i="1" dirty="0" smtClean="0">
                <a:solidFill>
                  <a:srgbClr val="C00000"/>
                </a:solidFill>
              </a:rPr>
              <a:t>these routines pull data values from subsets in the BUFR file</a:t>
            </a:r>
          </a:p>
          <a:p>
            <a:pPr eaLnBrk="1" hangingPunct="1">
              <a:lnSpc>
                <a:spcPct val="90000"/>
              </a:lnSpc>
              <a:buFontTx/>
              <a:buNone/>
            </a:pPr>
            <a:r>
              <a:rPr lang="en-US" sz="2000" dirty="0" smtClean="0"/>
              <a:t>   enddo </a:t>
            </a:r>
            <a:r>
              <a:rPr lang="en-US" sz="1400" dirty="0" smtClean="0">
                <a:solidFill>
                  <a:srgbClr val="FF3300"/>
                </a:solidFill>
              </a:rPr>
              <a:t>! ireadsb</a:t>
            </a:r>
          </a:p>
          <a:p>
            <a:pPr eaLnBrk="1" hangingPunct="1">
              <a:lnSpc>
                <a:spcPct val="90000"/>
              </a:lnSpc>
              <a:buFontTx/>
              <a:buNone/>
            </a:pPr>
            <a:r>
              <a:rPr lang="en-US" sz="2000" dirty="0" smtClean="0"/>
              <a:t>enddo </a:t>
            </a:r>
            <a:r>
              <a:rPr lang="en-US" sz="1400" dirty="0" smtClean="0">
                <a:solidFill>
                  <a:srgbClr val="FF3300"/>
                </a:solidFill>
              </a:rPr>
              <a:t>! ireadmg</a:t>
            </a:r>
          </a:p>
          <a:p>
            <a:pPr eaLnBrk="1" hangingPunct="1">
              <a:lnSpc>
                <a:spcPct val="90000"/>
              </a:lnSpc>
              <a:buFontTx/>
              <a:buNone/>
            </a:pPr>
            <a:r>
              <a:rPr lang="en-US" sz="2000" dirty="0" smtClean="0"/>
              <a:t>call closbf </a:t>
            </a:r>
            <a:r>
              <a:rPr lang="en-US" sz="1400" dirty="0" smtClean="0">
                <a:solidFill>
                  <a:srgbClr val="FF3300"/>
                </a:solidFill>
              </a:rPr>
              <a:t>! All messages and subsets read from BUFR file, close it</a:t>
            </a:r>
          </a:p>
          <a:p>
            <a:pPr eaLnBrk="1" hangingPunct="1">
              <a:lnSpc>
                <a:spcPct val="90000"/>
              </a:lnSpc>
              <a:buFontTx/>
              <a:buNone/>
            </a:pPr>
            <a:endParaRPr lang="en-US" sz="1400" dirty="0" smtClean="0">
              <a:solidFill>
                <a:srgbClr val="FF3300"/>
              </a:solidFill>
            </a:endParaRPr>
          </a:p>
          <a:p>
            <a:pPr eaLnBrk="1" hangingPunct="1">
              <a:lnSpc>
                <a:spcPct val="90000"/>
              </a:lnSpc>
              <a:buFontTx/>
              <a:buNone/>
            </a:pPr>
            <a:r>
              <a:rPr lang="en-US" sz="1600" i="1" dirty="0" smtClean="0"/>
              <a:t>(for more information, see </a:t>
            </a:r>
          </a:p>
          <a:p>
            <a:pPr eaLnBrk="1" hangingPunct="1">
              <a:lnSpc>
                <a:spcPct val="90000"/>
              </a:lnSpc>
              <a:buFontTx/>
              <a:buNone/>
            </a:pPr>
            <a:r>
              <a:rPr lang="en-US" sz="1600" i="1" dirty="0" smtClean="0"/>
              <a:t> </a:t>
            </a:r>
            <a:r>
              <a:rPr lang="en-US" sz="1600" i="1" dirty="0" smtClean="0">
                <a:hlinkClick r:id="rId2"/>
              </a:rPr>
              <a:t>http</a:t>
            </a:r>
            <a:r>
              <a:rPr lang="en-US" sz="1600" i="1" dirty="0">
                <a:hlinkClick r:id="rId2"/>
              </a:rPr>
              <a:t>://</a:t>
            </a:r>
            <a:r>
              <a:rPr lang="en-US" sz="1600" i="1" dirty="0" smtClean="0">
                <a:hlinkClick r:id="rId2"/>
              </a:rPr>
              <a:t>www.emc.ncep.noaa.gov/mmb/data_processing/decode_only_BUFR_example.txt</a:t>
            </a:r>
            <a:r>
              <a:rPr lang="en-US" sz="1600" i="1"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2657"/>
            <a:ext cx="8229600" cy="1143000"/>
          </a:xfrm>
        </p:spPr>
        <p:txBody>
          <a:bodyPr/>
          <a:lstStyle/>
          <a:p>
            <a:pPr eaLnBrk="1" hangingPunct="1"/>
            <a:r>
              <a:rPr lang="en-US" dirty="0" smtClean="0"/>
              <a:t>Pseudo-code for WRITING</a:t>
            </a:r>
          </a:p>
        </p:txBody>
      </p:sp>
      <p:sp>
        <p:nvSpPr>
          <p:cNvPr id="23555" name="Rectangle 3"/>
          <p:cNvSpPr>
            <a:spLocks noGrp="1" noChangeArrowheads="1"/>
          </p:cNvSpPr>
          <p:nvPr>
            <p:ph type="body" idx="1"/>
          </p:nvPr>
        </p:nvSpPr>
        <p:spPr>
          <a:xfrm>
            <a:off x="457200" y="1066800"/>
            <a:ext cx="8229600" cy="4953000"/>
          </a:xfrm>
        </p:spPr>
        <p:txBody>
          <a:bodyPr/>
          <a:lstStyle/>
          <a:p>
            <a:pPr eaLnBrk="1" hangingPunct="1">
              <a:buFontTx/>
              <a:buNone/>
            </a:pPr>
            <a:r>
              <a:rPr lang="en-US" sz="2000" dirty="0" smtClean="0"/>
              <a:t>call openbf </a:t>
            </a:r>
            <a:r>
              <a:rPr lang="en-US" sz="1400" dirty="0" smtClean="0">
                <a:solidFill>
                  <a:srgbClr val="FF3300"/>
                </a:solidFill>
              </a:rPr>
              <a:t>! Open BUFR file for writing</a:t>
            </a:r>
          </a:p>
          <a:p>
            <a:pPr eaLnBrk="1" hangingPunct="1">
              <a:buNone/>
            </a:pPr>
            <a:r>
              <a:rPr lang="en-US" sz="2000" dirty="0"/>
              <a:t>do </a:t>
            </a:r>
            <a:r>
              <a:rPr lang="en-US" sz="2000" dirty="0" smtClean="0"/>
              <a:t>while … </a:t>
            </a:r>
            <a:r>
              <a:rPr lang="en-US" sz="1400" dirty="0" smtClean="0">
                <a:solidFill>
                  <a:srgbClr val="FF3300"/>
                </a:solidFill>
              </a:rPr>
              <a:t>! Loop through each native-format “report” that is to be encoded into the BUFR file</a:t>
            </a:r>
          </a:p>
          <a:p>
            <a:pPr eaLnBrk="1" hangingPunct="1">
              <a:buNone/>
            </a:pPr>
            <a:r>
              <a:rPr lang="en-US" sz="1600" i="1" dirty="0"/>
              <a:t> </a:t>
            </a:r>
            <a:r>
              <a:rPr lang="en-US" sz="1600" i="1" dirty="0" smtClean="0"/>
              <a:t>      </a:t>
            </a:r>
            <a:r>
              <a:rPr lang="en-US" sz="1600" i="1" dirty="0" smtClean="0">
                <a:solidFill>
                  <a:srgbClr val="C00000"/>
                </a:solidFill>
              </a:rPr>
              <a:t>put report into arrays that allow it to interface with BUFRLIB software</a:t>
            </a:r>
            <a:endParaRPr lang="en-US" sz="1600" i="1" dirty="0">
              <a:solidFill>
                <a:srgbClr val="C00000"/>
              </a:solidFill>
            </a:endParaRPr>
          </a:p>
          <a:p>
            <a:pPr eaLnBrk="1" hangingPunct="1">
              <a:buFontTx/>
              <a:buNone/>
            </a:pPr>
            <a:r>
              <a:rPr lang="en-US" sz="2000" dirty="0" smtClean="0"/>
              <a:t>     call openmb </a:t>
            </a:r>
            <a:r>
              <a:rPr lang="en-US" sz="1400" dirty="0" smtClean="0">
                <a:solidFill>
                  <a:srgbClr val="FF3300"/>
                </a:solidFill>
              </a:rPr>
              <a:t>! Opens a new BUFR message in output file for writing (if necessary)</a:t>
            </a:r>
            <a:endParaRPr lang="en-US" sz="2000" dirty="0" smtClean="0"/>
          </a:p>
          <a:p>
            <a:pPr eaLnBrk="1" hangingPunct="1">
              <a:buNone/>
            </a:pPr>
            <a:r>
              <a:rPr lang="en-US" sz="1600" i="1" dirty="0" smtClean="0">
                <a:solidFill>
                  <a:srgbClr val="C00000"/>
                </a:solidFill>
              </a:rPr>
              <a:t>     depending </a:t>
            </a:r>
            <a:r>
              <a:rPr lang="en-US" sz="1600" i="1" dirty="0">
                <a:solidFill>
                  <a:srgbClr val="C00000"/>
                </a:solidFill>
              </a:rPr>
              <a:t>on data types and their report structures, call either</a:t>
            </a:r>
            <a:r>
              <a:rPr lang="en-US" sz="1600" i="1" dirty="0" smtClean="0">
                <a:solidFill>
                  <a:srgbClr val="C00000"/>
                </a:solidFill>
              </a:rPr>
              <a:t>:</a:t>
            </a:r>
            <a:endParaRPr lang="en-US" sz="1600" i="1" dirty="0" smtClean="0"/>
          </a:p>
          <a:p>
            <a:pPr lvl="1" eaLnBrk="1" hangingPunct="1"/>
            <a:r>
              <a:rPr lang="en-US" sz="2000" dirty="0" smtClean="0"/>
              <a:t>	ufbint</a:t>
            </a:r>
          </a:p>
          <a:p>
            <a:pPr lvl="1" eaLnBrk="1" hangingPunct="1"/>
            <a:r>
              <a:rPr lang="en-US" sz="2000" dirty="0" smtClean="0"/>
              <a:t>	ufbrep</a:t>
            </a:r>
          </a:p>
          <a:p>
            <a:pPr lvl="1" eaLnBrk="1" hangingPunct="1"/>
            <a:r>
              <a:rPr lang="en-US" sz="2000" dirty="0" smtClean="0"/>
              <a:t>	ufbseq</a:t>
            </a:r>
          </a:p>
          <a:p>
            <a:pPr marL="457200" lvl="1" indent="0" eaLnBrk="1" hangingPunct="1">
              <a:buNone/>
            </a:pPr>
            <a:r>
              <a:rPr lang="en-US" sz="1600" i="1" dirty="0">
                <a:solidFill>
                  <a:srgbClr val="C00000"/>
                </a:solidFill>
              </a:rPr>
              <a:t>these routines </a:t>
            </a:r>
            <a:r>
              <a:rPr lang="en-US" sz="1600" i="1" dirty="0" smtClean="0">
                <a:solidFill>
                  <a:srgbClr val="C00000"/>
                </a:solidFill>
              </a:rPr>
              <a:t>store data </a:t>
            </a:r>
            <a:r>
              <a:rPr lang="en-US" sz="1600" i="1" dirty="0">
                <a:solidFill>
                  <a:srgbClr val="C00000"/>
                </a:solidFill>
              </a:rPr>
              <a:t>values </a:t>
            </a:r>
            <a:r>
              <a:rPr lang="en-US" sz="1600" i="1" dirty="0" smtClean="0">
                <a:solidFill>
                  <a:srgbClr val="C00000"/>
                </a:solidFill>
              </a:rPr>
              <a:t>for report into BUFRLIB memory</a:t>
            </a:r>
            <a:endParaRPr lang="en-US" sz="1600" i="1" dirty="0">
              <a:solidFill>
                <a:srgbClr val="C00000"/>
              </a:solidFill>
            </a:endParaRPr>
          </a:p>
          <a:p>
            <a:pPr eaLnBrk="1" hangingPunct="1">
              <a:buFontTx/>
              <a:buNone/>
            </a:pPr>
            <a:r>
              <a:rPr lang="en-US" sz="2000" dirty="0" smtClean="0"/>
              <a:t>     call writsb </a:t>
            </a:r>
            <a:r>
              <a:rPr lang="en-US" sz="1400" dirty="0" smtClean="0">
                <a:solidFill>
                  <a:srgbClr val="FF3300"/>
                </a:solidFill>
              </a:rPr>
              <a:t>! Encode report into BUFR message in output file</a:t>
            </a:r>
          </a:p>
          <a:p>
            <a:pPr eaLnBrk="1" hangingPunct="1">
              <a:buNone/>
            </a:pPr>
            <a:r>
              <a:rPr lang="en-US" sz="2000" dirty="0" smtClean="0"/>
              <a:t>enddo </a:t>
            </a:r>
            <a:r>
              <a:rPr lang="en-US" sz="1400" dirty="0">
                <a:solidFill>
                  <a:srgbClr val="FF3300"/>
                </a:solidFill>
              </a:rPr>
              <a:t>! </a:t>
            </a:r>
            <a:r>
              <a:rPr lang="en-US" sz="1400" dirty="0" smtClean="0">
                <a:solidFill>
                  <a:srgbClr val="FF3300"/>
                </a:solidFill>
              </a:rPr>
              <a:t>while …</a:t>
            </a:r>
            <a:endParaRPr lang="en-US" sz="1400" dirty="0">
              <a:solidFill>
                <a:srgbClr val="FF3300"/>
              </a:solidFill>
            </a:endParaRPr>
          </a:p>
          <a:p>
            <a:pPr eaLnBrk="1" hangingPunct="1">
              <a:buFontTx/>
              <a:buNone/>
            </a:pPr>
            <a:r>
              <a:rPr lang="en-US" sz="2000" dirty="0" smtClean="0"/>
              <a:t>call closbf </a:t>
            </a:r>
            <a:r>
              <a:rPr lang="en-US" sz="1400" dirty="0" smtClean="0">
                <a:solidFill>
                  <a:srgbClr val="FF3300"/>
                </a:solidFill>
              </a:rPr>
              <a:t>! All subsets written into BUFR file, close it</a:t>
            </a:r>
          </a:p>
          <a:p>
            <a:pPr eaLnBrk="1" hangingPunct="1">
              <a:buFontTx/>
              <a:buNone/>
            </a:pPr>
            <a:endParaRPr lang="en-US" sz="800" dirty="0">
              <a:solidFill>
                <a:srgbClr val="FF3300"/>
              </a:solidFill>
            </a:endParaRPr>
          </a:p>
          <a:p>
            <a:pPr eaLnBrk="1" hangingPunct="1">
              <a:buNone/>
            </a:pPr>
            <a:r>
              <a:rPr lang="en-US" sz="1600" i="1" dirty="0"/>
              <a:t>(for </a:t>
            </a:r>
            <a:r>
              <a:rPr lang="en-US" sz="1600" i="1" dirty="0" smtClean="0"/>
              <a:t>more information, see</a:t>
            </a:r>
          </a:p>
          <a:p>
            <a:pPr eaLnBrk="1" hangingPunct="1">
              <a:buNone/>
            </a:pPr>
            <a:r>
              <a:rPr lang="en-US" sz="1600" i="1" dirty="0" smtClean="0"/>
              <a:t> </a:t>
            </a:r>
            <a:r>
              <a:rPr lang="en-US" sz="1600" i="1" dirty="0" smtClean="0">
                <a:hlinkClick r:id="rId2"/>
              </a:rPr>
              <a:t>http</a:t>
            </a:r>
            <a:r>
              <a:rPr lang="en-US" sz="1600" i="1" dirty="0">
                <a:hlinkClick r:id="rId2"/>
              </a:rPr>
              <a:t>://</a:t>
            </a:r>
            <a:r>
              <a:rPr lang="en-US" sz="1600" i="1" dirty="0" smtClean="0">
                <a:hlinkClick r:id="rId2"/>
              </a:rPr>
              <a:t>www.emc.ncep.noaa.gov/mmb/data_processing/encode_only_BUFR_example.txt</a:t>
            </a:r>
            <a:r>
              <a:rPr lang="en-US" sz="1600" i="1" dirty="0" smtClean="0"/>
              <a:t>)</a:t>
            </a:r>
            <a:endParaRPr lang="en-US" sz="1600" i="1" dirty="0"/>
          </a:p>
          <a:p>
            <a:pPr eaLnBrk="1" hangingPunct="1">
              <a:buFontTx/>
              <a:buNone/>
            </a:pPr>
            <a:endParaRPr lang="en-US" sz="1600" dirty="0" smtClean="0">
              <a:solidFill>
                <a:srgbClr val="FF3300"/>
              </a:solidFill>
            </a:endParaRPr>
          </a:p>
          <a:p>
            <a:pPr eaLnBrk="1" hangingPunct="1">
              <a:buFontTx/>
              <a:buNone/>
            </a:pPr>
            <a:endParaRPr lang="en-US" sz="2000"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000" dirty="0" smtClean="0"/>
              <a:t>Appending data to an existing PrepBUFR file</a:t>
            </a:r>
          </a:p>
        </p:txBody>
      </p:sp>
      <p:sp>
        <p:nvSpPr>
          <p:cNvPr id="24579" name="Rectangle 3"/>
          <p:cNvSpPr>
            <a:spLocks noGrp="1" noChangeArrowheads="1"/>
          </p:cNvSpPr>
          <p:nvPr>
            <p:ph type="body" idx="1"/>
          </p:nvPr>
        </p:nvSpPr>
        <p:spPr/>
        <p:txBody>
          <a:bodyPr/>
          <a:lstStyle/>
          <a:p>
            <a:pPr eaLnBrk="1" hangingPunct="1">
              <a:lnSpc>
                <a:spcPct val="80000"/>
              </a:lnSpc>
              <a:buFontTx/>
              <a:buNone/>
            </a:pPr>
            <a:r>
              <a:rPr lang="en-US" sz="2400" i="1" dirty="0" smtClean="0"/>
              <a:t>	Before</a:t>
            </a:r>
            <a:r>
              <a:rPr lang="en-US" sz="2400" dirty="0" smtClean="0"/>
              <a:t> appending any new data to a PrepBUFR file, examine its BUFR table.</a:t>
            </a:r>
          </a:p>
          <a:p>
            <a:pPr eaLnBrk="1" hangingPunct="1">
              <a:lnSpc>
                <a:spcPct val="80000"/>
              </a:lnSpc>
              <a:buFontTx/>
              <a:buNone/>
            </a:pPr>
            <a:r>
              <a:rPr lang="en-US" sz="1600" dirty="0" smtClean="0"/>
              <a:t>	     Make sure the report structure in the existing file fits the report structure of the data you want to append.  The report structure in the table can change from time to time as new variables get added.  </a:t>
            </a:r>
            <a:r>
              <a:rPr lang="en-US" sz="1600" i="1" dirty="0" smtClean="0"/>
              <a:t>The report structures in the table used to build the original BUFR file should match the report structures of the data you want to add.</a:t>
            </a:r>
            <a:r>
              <a:rPr lang="en-US" sz="1600" dirty="0" smtClean="0"/>
              <a:t>  If not, you may get errors later when using BUFRLIB to decode the data in the file.</a:t>
            </a:r>
            <a:endParaRPr lang="en-US" sz="1600" i="1" dirty="0" smtClean="0"/>
          </a:p>
          <a:p>
            <a:pPr eaLnBrk="1" hangingPunct="1">
              <a:lnSpc>
                <a:spcPct val="80000"/>
              </a:lnSpc>
              <a:buFontTx/>
              <a:buNone/>
            </a:pPr>
            <a:endParaRPr lang="en-US" sz="1600" i="1" dirty="0" smtClean="0"/>
          </a:p>
          <a:p>
            <a:pPr eaLnBrk="1" hangingPunct="1">
              <a:lnSpc>
                <a:spcPct val="80000"/>
              </a:lnSpc>
              <a:buFontTx/>
              <a:buNone/>
            </a:pPr>
            <a:r>
              <a:rPr lang="en-US" sz="2000" dirty="0" smtClean="0"/>
              <a:t>	If you’re not sure of the report structures within the PrepBUFR file, you can use the BUFRLIB routine </a:t>
            </a:r>
            <a:r>
              <a:rPr lang="en-US" sz="2000" i="1" dirty="0" smtClean="0"/>
              <a:t>dxdump</a:t>
            </a:r>
            <a:r>
              <a:rPr lang="en-US" sz="2000" dirty="0" smtClean="0"/>
              <a:t> to extract the table from the dictionary messages at the top of the file.</a:t>
            </a:r>
          </a:p>
          <a:p>
            <a:pPr eaLnBrk="1" hangingPunct="1">
              <a:lnSpc>
                <a:spcPct val="80000"/>
              </a:lnSpc>
              <a:buFontTx/>
              <a:buNone/>
            </a:pPr>
            <a:endParaRPr lang="en-US" sz="2000" dirty="0" smtClean="0"/>
          </a:p>
          <a:p>
            <a:pPr eaLnBrk="1" hangingPunct="1">
              <a:lnSpc>
                <a:spcPct val="80000"/>
              </a:lnSpc>
              <a:buFontTx/>
              <a:buNone/>
            </a:pPr>
            <a:endParaRPr lang="en-US" sz="2000" dirty="0" smtClean="0"/>
          </a:p>
          <a:p>
            <a:pPr algn="ctr" eaLnBrk="1" hangingPunct="1">
              <a:lnSpc>
                <a:spcPct val="80000"/>
              </a:lnSpc>
              <a:buFontTx/>
              <a:buNone/>
            </a:pPr>
            <a:r>
              <a:rPr lang="en-US" sz="1400" dirty="0" smtClean="0">
                <a:solidFill>
                  <a:srgbClr val="FF3300"/>
                </a:solidFill>
              </a:rPr>
              <a:t>call dxdump(lun,outlun)</a:t>
            </a:r>
          </a:p>
          <a:p>
            <a:pPr algn="ctr" eaLnBrk="1" hangingPunct="1">
              <a:lnSpc>
                <a:spcPct val="80000"/>
              </a:lnSpc>
              <a:buFontTx/>
              <a:buNone/>
            </a:pPr>
            <a:endParaRPr lang="en-US" sz="1400" dirty="0" smtClean="0">
              <a:solidFill>
                <a:srgbClr val="FF3300"/>
              </a:solidFill>
            </a:endParaRPr>
          </a:p>
          <a:p>
            <a:pPr algn="ctr" eaLnBrk="1" hangingPunct="1">
              <a:lnSpc>
                <a:spcPct val="80000"/>
              </a:lnSpc>
              <a:buFontTx/>
              <a:buNone/>
            </a:pPr>
            <a:endParaRPr lang="en-US" sz="1400" dirty="0">
              <a:solidFill>
                <a:srgbClr val="FF3300"/>
              </a:solidFill>
            </a:endParaRPr>
          </a:p>
          <a:p>
            <a:pPr eaLnBrk="1" hangingPunct="1">
              <a:lnSpc>
                <a:spcPct val="80000"/>
              </a:lnSpc>
              <a:buFontTx/>
              <a:buNone/>
            </a:pPr>
            <a:r>
              <a:rPr lang="en-US" sz="1600" dirty="0"/>
              <a:t> </a:t>
            </a:r>
            <a:r>
              <a:rPr lang="en-US" sz="1600" dirty="0" smtClean="0"/>
              <a:t>     See  </a:t>
            </a:r>
            <a:r>
              <a:rPr lang="en-US" sz="1600" dirty="0" smtClean="0">
                <a:hlinkClick r:id="rId2"/>
              </a:rPr>
              <a:t>http</a:t>
            </a:r>
            <a:r>
              <a:rPr lang="en-US" sz="1600" dirty="0">
                <a:hlinkClick r:id="rId2"/>
              </a:rPr>
              <a:t>://www.nco.ncep.noaa.gov/sib/decoders/BUFRLIB/toc/other/#</a:t>
            </a:r>
            <a:r>
              <a:rPr lang="en-US" sz="1600" dirty="0" smtClean="0">
                <a:hlinkClick r:id="rId2"/>
              </a:rPr>
              <a:t>dxdump</a:t>
            </a:r>
            <a:r>
              <a:rPr lang="en-US" sz="1600" dirty="0" smtClean="0"/>
              <a:t> </a:t>
            </a:r>
          </a:p>
          <a:p>
            <a:pPr eaLnBrk="1" hangingPunct="1">
              <a:lnSpc>
                <a:spcPct val="80000"/>
              </a:lnSpc>
              <a:buFontTx/>
              <a:buNone/>
            </a:pPr>
            <a:r>
              <a:rPr lang="en-US" sz="1600" dirty="0"/>
              <a:t> </a:t>
            </a:r>
            <a:r>
              <a:rPr lang="en-US" sz="1600" dirty="0" smtClean="0"/>
              <a:t>     for more details.</a:t>
            </a:r>
            <a:endParaRPr lang="en-US" sz="1600" dirty="0" smtClean="0">
              <a:solidFill>
                <a:srgbClr val="FF3300"/>
              </a:solidFill>
            </a:endParaRPr>
          </a:p>
        </p:txBody>
      </p:sp>
      <p:grpSp>
        <p:nvGrpSpPr>
          <p:cNvPr id="24580" name="Group 19"/>
          <p:cNvGrpSpPr>
            <a:grpSpLocks/>
          </p:cNvGrpSpPr>
          <p:nvPr/>
        </p:nvGrpSpPr>
        <p:grpSpPr bwMode="auto">
          <a:xfrm>
            <a:off x="1273629" y="4465637"/>
            <a:ext cx="7081838" cy="457200"/>
            <a:chOff x="816" y="2832"/>
            <a:chExt cx="4461" cy="288"/>
          </a:xfrm>
        </p:grpSpPr>
        <p:sp>
          <p:nvSpPr>
            <p:cNvPr id="24581" name="Line 15"/>
            <p:cNvSpPr>
              <a:spLocks noChangeShapeType="1"/>
            </p:cNvSpPr>
            <p:nvPr/>
          </p:nvSpPr>
          <p:spPr bwMode="auto">
            <a:xfrm>
              <a:off x="2832" y="2976"/>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582" name="Text Box 16"/>
            <p:cNvSpPr txBox="1">
              <a:spLocks noChangeArrowheads="1"/>
            </p:cNvSpPr>
            <p:nvPr/>
          </p:nvSpPr>
          <p:spPr bwMode="auto">
            <a:xfrm>
              <a:off x="816" y="2832"/>
              <a:ext cx="2448"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sz="1100" dirty="0" smtClean="0"/>
                <a:t>                Unit </a:t>
              </a:r>
              <a:r>
                <a:rPr lang="en-US" sz="1100" dirty="0"/>
                <a:t>number connected to the </a:t>
              </a:r>
              <a:r>
                <a:rPr lang="en-US" sz="1100" dirty="0" smtClean="0"/>
                <a:t>PrepBUFR  file</a:t>
              </a:r>
              <a:endParaRPr lang="en-US" sz="1100" dirty="0"/>
            </a:p>
          </p:txBody>
        </p:sp>
        <p:sp>
          <p:nvSpPr>
            <p:cNvPr id="24583" name="Text Box 17"/>
            <p:cNvSpPr txBox="1">
              <a:spLocks noChangeArrowheads="1"/>
            </p:cNvSpPr>
            <p:nvPr/>
          </p:nvSpPr>
          <p:spPr bwMode="auto">
            <a:xfrm>
              <a:off x="3333" y="2832"/>
              <a:ext cx="194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sz="1100" dirty="0"/>
                <a:t>Unit number connected to a text file for output</a:t>
              </a:r>
            </a:p>
          </p:txBody>
        </p:sp>
        <p:sp>
          <p:nvSpPr>
            <p:cNvPr id="24584" name="Line 18"/>
            <p:cNvSpPr>
              <a:spLocks noChangeShapeType="1"/>
            </p:cNvSpPr>
            <p:nvPr/>
          </p:nvSpPr>
          <p:spPr bwMode="auto">
            <a:xfrm flipH="1">
              <a:off x="3264" y="2976"/>
              <a:ext cx="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Overview of observational processing and dataflow at NCEP</a:t>
            </a:r>
          </a:p>
        </p:txBody>
      </p:sp>
      <p:sp>
        <p:nvSpPr>
          <p:cNvPr id="6147" name="Rectangle 3"/>
          <p:cNvSpPr>
            <a:spLocks noGrp="1" noChangeArrowheads="1"/>
          </p:cNvSpPr>
          <p:nvPr>
            <p:ph type="body" idx="1"/>
          </p:nvPr>
        </p:nvSpPr>
        <p:spPr>
          <a:xfrm>
            <a:off x="457200" y="1447800"/>
            <a:ext cx="8229600" cy="5029200"/>
          </a:xfrm>
        </p:spPr>
        <p:txBody>
          <a:bodyPr/>
          <a:lstStyle/>
          <a:p>
            <a:pPr eaLnBrk="1" hangingPunct="1">
              <a:lnSpc>
                <a:spcPct val="90000"/>
              </a:lnSpc>
            </a:pPr>
            <a:r>
              <a:rPr lang="en-US" sz="2400" dirty="0" smtClean="0"/>
              <a:t>Managed jointly by NCEP Central Operations (NCO) and NCEP/EMC</a:t>
            </a:r>
          </a:p>
          <a:p>
            <a:pPr eaLnBrk="1" hangingPunct="1">
              <a:lnSpc>
                <a:spcPct val="90000"/>
              </a:lnSpc>
            </a:pPr>
            <a:r>
              <a:rPr lang="en-US" sz="2400" dirty="0" smtClean="0"/>
              <a:t>Almost all observational data at NCEP eventually ends up in BUFR format (Binary </a:t>
            </a:r>
            <a:r>
              <a:rPr lang="en-US" sz="2400" dirty="0"/>
              <a:t>Universal Form for </a:t>
            </a:r>
            <a:r>
              <a:rPr lang="en-US" sz="2400" dirty="0" smtClean="0"/>
              <a:t>the Representation </a:t>
            </a:r>
            <a:r>
              <a:rPr lang="en-US" sz="2400" dirty="0"/>
              <a:t>of meteorological </a:t>
            </a:r>
            <a:r>
              <a:rPr lang="en-US" sz="2400" dirty="0" smtClean="0"/>
              <a:t>data) </a:t>
            </a:r>
          </a:p>
          <a:p>
            <a:pPr lvl="1" eaLnBrk="1" hangingPunct="1">
              <a:lnSpc>
                <a:spcPct val="90000"/>
              </a:lnSpc>
            </a:pPr>
            <a:r>
              <a:rPr lang="en-US" sz="2000" dirty="0" smtClean="0"/>
              <a:t>Relies on NCEP BUFRLIB software (more about that later)</a:t>
            </a:r>
          </a:p>
          <a:p>
            <a:pPr eaLnBrk="1" hangingPunct="1">
              <a:lnSpc>
                <a:spcPct val="90000"/>
              </a:lnSpc>
            </a:pPr>
            <a:r>
              <a:rPr lang="en-US" sz="2400" dirty="0" smtClean="0"/>
              <a:t>Four stages:</a:t>
            </a:r>
          </a:p>
          <a:p>
            <a:pPr lvl="1" eaLnBrk="1" hangingPunct="1">
              <a:lnSpc>
                <a:spcPct val="90000"/>
              </a:lnSpc>
            </a:pPr>
            <a:r>
              <a:rPr lang="en-US" sz="2000" dirty="0" smtClean="0"/>
              <a:t>Data flow into NCEP</a:t>
            </a:r>
          </a:p>
          <a:p>
            <a:pPr lvl="1" eaLnBrk="1" hangingPunct="1">
              <a:lnSpc>
                <a:spcPct val="90000"/>
              </a:lnSpc>
            </a:pPr>
            <a:r>
              <a:rPr lang="en-US" sz="2000" dirty="0" smtClean="0"/>
              <a:t>Continuous decoding of data and accumulation into BUFR database or “tank” files </a:t>
            </a:r>
            <a:r>
              <a:rPr lang="en-US" sz="1800" dirty="0" smtClean="0"/>
              <a:t>(large files holding 24 </a:t>
            </a:r>
            <a:r>
              <a:rPr lang="en-US" sz="1800" dirty="0" err="1" smtClean="0"/>
              <a:t>hrs</a:t>
            </a:r>
            <a:r>
              <a:rPr lang="en-US" sz="1800" dirty="0" smtClean="0"/>
              <a:t> of data)</a:t>
            </a:r>
          </a:p>
          <a:p>
            <a:pPr lvl="1" eaLnBrk="1" hangingPunct="1">
              <a:lnSpc>
                <a:spcPct val="90000"/>
              </a:lnSpc>
            </a:pPr>
            <a:r>
              <a:rPr lang="en-US" sz="2000" dirty="0" smtClean="0"/>
              <a:t>Network-specific generation of dump files </a:t>
            </a:r>
            <a:r>
              <a:rPr lang="en-US" sz="1800" dirty="0" smtClean="0"/>
              <a:t>(1 to 6 hr time-windowed, duplicate-checked BUFR data read from tanks)</a:t>
            </a:r>
          </a:p>
          <a:p>
            <a:pPr lvl="1" eaLnBrk="1" hangingPunct="1">
              <a:lnSpc>
                <a:spcPct val="90000"/>
              </a:lnSpc>
            </a:pPr>
            <a:r>
              <a:rPr lang="en-US" sz="2000" dirty="0" smtClean="0"/>
              <a:t>Generation of PrepBUFR files </a:t>
            </a:r>
            <a:r>
              <a:rPr lang="en-US" sz="1800" dirty="0" smtClean="0"/>
              <a:t>(QC’d “conventional” obs from dump files, read by GSI)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800" dirty="0" smtClean="0"/>
              <a:t>Appending data to an existing PrepBUFR file</a:t>
            </a:r>
            <a:r>
              <a:rPr lang="en-US" sz="2400" dirty="0" smtClean="0"/>
              <a:t> (cont.)</a:t>
            </a:r>
          </a:p>
        </p:txBody>
      </p:sp>
      <p:sp>
        <p:nvSpPr>
          <p:cNvPr id="25603" name="Rectangle 3"/>
          <p:cNvSpPr>
            <a:spLocks noGrp="1" noChangeArrowheads="1"/>
          </p:cNvSpPr>
          <p:nvPr>
            <p:ph type="body" idx="1"/>
          </p:nvPr>
        </p:nvSpPr>
        <p:spPr>
          <a:xfrm>
            <a:off x="457200" y="1623218"/>
            <a:ext cx="8229600" cy="4525963"/>
          </a:xfrm>
        </p:spPr>
        <p:txBody>
          <a:bodyPr/>
          <a:lstStyle/>
          <a:p>
            <a:pPr eaLnBrk="1" hangingPunct="1">
              <a:lnSpc>
                <a:spcPct val="80000"/>
              </a:lnSpc>
              <a:buFontTx/>
              <a:buNone/>
            </a:pPr>
            <a:r>
              <a:rPr lang="en-US" sz="2000" dirty="0" smtClean="0"/>
              <a:t>	The main coding difference between creating a new PrepBUFR file and appending data to an existing file lies in the second argument to the BUFRLIB subroutine </a:t>
            </a:r>
            <a:r>
              <a:rPr lang="en-US" sz="2000" i="1" dirty="0" smtClean="0"/>
              <a:t>openbf</a:t>
            </a:r>
            <a:r>
              <a:rPr lang="en-US" sz="2000" dirty="0" smtClean="0"/>
              <a:t> (</a:t>
            </a:r>
            <a:r>
              <a:rPr lang="en-US" sz="2000" i="1" dirty="0" smtClean="0"/>
              <a:t>open BUFR file</a:t>
            </a:r>
            <a:r>
              <a:rPr lang="en-US" sz="2000" dirty="0" smtClean="0"/>
              <a:t>):</a:t>
            </a:r>
          </a:p>
          <a:p>
            <a:pPr eaLnBrk="1" hangingPunct="1">
              <a:lnSpc>
                <a:spcPct val="80000"/>
              </a:lnSpc>
              <a:buFontTx/>
              <a:buNone/>
            </a:pPr>
            <a:endParaRPr lang="en-US" sz="2400" dirty="0" smtClean="0"/>
          </a:p>
          <a:p>
            <a:pPr eaLnBrk="1" hangingPunct="1">
              <a:lnSpc>
                <a:spcPct val="80000"/>
              </a:lnSpc>
              <a:buFontTx/>
              <a:buNone/>
            </a:pPr>
            <a:r>
              <a:rPr lang="en-US" sz="1600" dirty="0" smtClean="0">
                <a:solidFill>
                  <a:srgbClr val="FF3300"/>
                </a:solidFill>
              </a:rPr>
              <a:t>! Create a new BUFR file for output</a:t>
            </a:r>
          </a:p>
          <a:p>
            <a:pPr eaLnBrk="1" hangingPunct="1">
              <a:lnSpc>
                <a:spcPct val="80000"/>
              </a:lnSpc>
              <a:buFontTx/>
              <a:buNone/>
            </a:pPr>
            <a:r>
              <a:rPr lang="en-US" sz="1800" dirty="0" smtClean="0"/>
              <a:t>  call openbf(</a:t>
            </a:r>
            <a:r>
              <a:rPr lang="en-US" sz="1200" kern="1200" dirty="0" smtClean="0">
                <a:solidFill>
                  <a:srgbClr val="000000"/>
                </a:solidFill>
                <a:latin typeface="Arial" charset="0"/>
              </a:rPr>
              <a:t>&lt;unit number connected </a:t>
            </a:r>
            <a:r>
              <a:rPr lang="en-US" sz="1200" kern="1200" dirty="0">
                <a:solidFill>
                  <a:srgbClr val="000000"/>
                </a:solidFill>
                <a:latin typeface="Arial" charset="0"/>
              </a:rPr>
              <a:t>to </a:t>
            </a:r>
            <a:r>
              <a:rPr lang="en-US" sz="1200" kern="1200" dirty="0" smtClean="0">
                <a:solidFill>
                  <a:srgbClr val="000000"/>
                </a:solidFill>
                <a:latin typeface="Arial" charset="0"/>
              </a:rPr>
              <a:t>PrepBUFR file&gt;</a:t>
            </a:r>
            <a:r>
              <a:rPr lang="en-US" sz="1200" dirty="0" smtClean="0"/>
              <a:t>,</a:t>
            </a:r>
            <a:r>
              <a:rPr lang="en-US" sz="1800" dirty="0" smtClean="0">
                <a:solidFill>
                  <a:srgbClr val="FF3300"/>
                </a:solidFill>
              </a:rPr>
              <a:t>'OUT'</a:t>
            </a:r>
            <a:r>
              <a:rPr lang="en-US" sz="1800" dirty="0" smtClean="0"/>
              <a:t>,</a:t>
            </a:r>
            <a:r>
              <a:rPr lang="en-US" sz="1200" dirty="0" smtClean="0"/>
              <a:t>&lt;unit number connected to PrepBUFR table&gt;</a:t>
            </a:r>
            <a:r>
              <a:rPr lang="en-US" sz="1800" dirty="0" smtClean="0"/>
              <a:t>)</a:t>
            </a:r>
            <a:r>
              <a:rPr lang="en-US" sz="2400" dirty="0" smtClean="0"/>
              <a:t> </a:t>
            </a:r>
          </a:p>
          <a:p>
            <a:pPr algn="ctr" eaLnBrk="1" hangingPunct="1">
              <a:lnSpc>
                <a:spcPct val="80000"/>
              </a:lnSpc>
              <a:buFontTx/>
              <a:buNone/>
            </a:pPr>
            <a:r>
              <a:rPr lang="en-US" sz="2000" dirty="0" smtClean="0"/>
              <a:t>				</a:t>
            </a:r>
          </a:p>
          <a:p>
            <a:pPr algn="ctr" eaLnBrk="1" hangingPunct="1">
              <a:lnSpc>
                <a:spcPct val="80000"/>
              </a:lnSpc>
              <a:buFontTx/>
              <a:buNone/>
            </a:pPr>
            <a:r>
              <a:rPr lang="en-US" sz="2000" dirty="0"/>
              <a:t> </a:t>
            </a:r>
            <a:r>
              <a:rPr lang="en-US" sz="2000" dirty="0" smtClean="0"/>
              <a:t>                                  vs.</a:t>
            </a:r>
          </a:p>
          <a:p>
            <a:pPr eaLnBrk="1" hangingPunct="1">
              <a:lnSpc>
                <a:spcPct val="80000"/>
              </a:lnSpc>
              <a:buFontTx/>
              <a:buNone/>
            </a:pPr>
            <a:endParaRPr lang="en-US" sz="1400" dirty="0" smtClean="0">
              <a:solidFill>
                <a:srgbClr val="FF3300"/>
              </a:solidFill>
            </a:endParaRPr>
          </a:p>
          <a:p>
            <a:pPr eaLnBrk="1" hangingPunct="1">
              <a:lnSpc>
                <a:spcPct val="80000"/>
              </a:lnSpc>
              <a:buFontTx/>
              <a:buNone/>
            </a:pPr>
            <a:r>
              <a:rPr lang="en-US" sz="1600" dirty="0" smtClean="0">
                <a:solidFill>
                  <a:srgbClr val="FF3300"/>
                </a:solidFill>
              </a:rPr>
              <a:t>! Append data to an existing BUFR file</a:t>
            </a:r>
            <a:endParaRPr lang="en-US" sz="1600" dirty="0" smtClean="0"/>
          </a:p>
          <a:p>
            <a:pPr lvl="0" eaLnBrk="1" hangingPunct="1">
              <a:lnSpc>
                <a:spcPct val="80000"/>
              </a:lnSpc>
              <a:buNone/>
            </a:pPr>
            <a:r>
              <a:rPr lang="en-US" sz="1800" dirty="0" smtClean="0">
                <a:solidFill>
                  <a:srgbClr val="000000"/>
                </a:solidFill>
              </a:rPr>
              <a:t>  call </a:t>
            </a:r>
            <a:r>
              <a:rPr lang="en-US" sz="1800" dirty="0">
                <a:solidFill>
                  <a:srgbClr val="000000"/>
                </a:solidFill>
              </a:rPr>
              <a:t>openbf(</a:t>
            </a:r>
            <a:r>
              <a:rPr lang="en-US" sz="1200" kern="1200" dirty="0">
                <a:solidFill>
                  <a:srgbClr val="000000"/>
                </a:solidFill>
                <a:latin typeface="Arial" charset="0"/>
              </a:rPr>
              <a:t>&lt;unit number connected to PrepBUFR file</a:t>
            </a:r>
            <a:r>
              <a:rPr lang="en-US" sz="1200" kern="1200" dirty="0" smtClean="0">
                <a:solidFill>
                  <a:srgbClr val="000000"/>
                </a:solidFill>
                <a:latin typeface="Arial" charset="0"/>
              </a:rPr>
              <a:t>&gt;</a:t>
            </a:r>
            <a:r>
              <a:rPr lang="en-US" sz="1200" dirty="0" smtClean="0">
                <a:solidFill>
                  <a:srgbClr val="000000"/>
                </a:solidFill>
              </a:rPr>
              <a:t>,</a:t>
            </a:r>
            <a:r>
              <a:rPr lang="en-US" sz="1800" dirty="0" smtClean="0">
                <a:solidFill>
                  <a:srgbClr val="FF3300"/>
                </a:solidFill>
              </a:rPr>
              <a:t>‘APX'</a:t>
            </a:r>
            <a:r>
              <a:rPr lang="en-US" sz="1800" dirty="0" smtClean="0"/>
              <a:t>,</a:t>
            </a:r>
            <a:r>
              <a:rPr lang="en-US" sz="1200" dirty="0" smtClean="0"/>
              <a:t>&lt;</a:t>
            </a:r>
            <a:r>
              <a:rPr lang="en-US" sz="1200" dirty="0">
                <a:solidFill>
                  <a:srgbClr val="000000"/>
                </a:solidFill>
              </a:rPr>
              <a:t>unit number connected to PrepBUFR table</a:t>
            </a:r>
            <a:r>
              <a:rPr lang="en-US" sz="1200" dirty="0" smtClean="0">
                <a:solidFill>
                  <a:srgbClr val="000000"/>
                </a:solidFill>
              </a:rPr>
              <a:t>&gt;</a:t>
            </a:r>
            <a:r>
              <a:rPr lang="en-US" sz="1800" dirty="0" smtClean="0">
                <a:solidFill>
                  <a:srgbClr val="000000"/>
                </a:solidFill>
              </a:rPr>
              <a:t>)</a:t>
            </a:r>
            <a:r>
              <a:rPr lang="en-US" sz="2400" dirty="0" smtClean="0">
                <a:solidFill>
                  <a:srgbClr val="000000"/>
                </a:solidFill>
              </a:rPr>
              <a:t> </a:t>
            </a:r>
            <a:endParaRPr lang="en-US" sz="2400" dirty="0">
              <a:solidFill>
                <a:srgbClr val="000000"/>
              </a:solidFill>
            </a:endParaRPr>
          </a:p>
          <a:p>
            <a:pPr eaLnBrk="1" hangingPunct="1">
              <a:lnSpc>
                <a:spcPct val="80000"/>
              </a:lnSpc>
              <a:buFontTx/>
              <a:buNone/>
            </a:pPr>
            <a:endParaRPr lang="en-US" sz="1800" dirty="0" smtClean="0"/>
          </a:p>
          <a:p>
            <a:pPr lvl="0" eaLnBrk="1" hangingPunct="1">
              <a:lnSpc>
                <a:spcPct val="80000"/>
              </a:lnSpc>
              <a:buNone/>
            </a:pPr>
            <a:r>
              <a:rPr lang="en-US" sz="1600" dirty="0" smtClean="0">
                <a:solidFill>
                  <a:srgbClr val="000000"/>
                </a:solidFill>
              </a:rPr>
              <a:t>See  </a:t>
            </a:r>
            <a:r>
              <a:rPr lang="en-US" sz="1600" dirty="0">
                <a:solidFill>
                  <a:srgbClr val="000000"/>
                </a:solidFill>
                <a:hlinkClick r:id="rId2"/>
              </a:rPr>
              <a:t>http://www.nco.ncep.noaa.gov/sib/decoders/BUFRLIB/toc/intro/#</a:t>
            </a:r>
            <a:r>
              <a:rPr lang="en-US" sz="1600" dirty="0" smtClean="0">
                <a:solidFill>
                  <a:srgbClr val="000000"/>
                </a:solidFill>
                <a:hlinkClick r:id="rId2"/>
              </a:rPr>
              <a:t>openbf</a:t>
            </a:r>
            <a:r>
              <a:rPr lang="en-US" sz="1600" dirty="0" smtClean="0">
                <a:solidFill>
                  <a:srgbClr val="000000"/>
                </a:solidFill>
              </a:rPr>
              <a:t> </a:t>
            </a:r>
          </a:p>
          <a:p>
            <a:pPr lvl="0" eaLnBrk="1" hangingPunct="1">
              <a:lnSpc>
                <a:spcPct val="80000"/>
              </a:lnSpc>
              <a:buNone/>
            </a:pPr>
            <a:r>
              <a:rPr lang="en-US" sz="1600" dirty="0" smtClean="0">
                <a:solidFill>
                  <a:srgbClr val="000000"/>
                </a:solidFill>
              </a:rPr>
              <a:t>for </a:t>
            </a:r>
            <a:r>
              <a:rPr lang="en-US" sz="1600" dirty="0">
                <a:solidFill>
                  <a:srgbClr val="000000"/>
                </a:solidFill>
              </a:rPr>
              <a:t>more details</a:t>
            </a:r>
            <a:r>
              <a:rPr lang="en-US" sz="1600" dirty="0" smtClean="0">
                <a:solidFill>
                  <a:srgbClr val="000000"/>
                </a:solidFill>
              </a:rPr>
              <a:t>.</a:t>
            </a:r>
            <a:endParaRPr lang="en-US" sz="1600" dirty="0">
              <a:solidFill>
                <a:srgbClr val="FF3300"/>
              </a:solidFill>
            </a:endParaRPr>
          </a:p>
        </p:txBody>
      </p:sp>
      <p:sp>
        <p:nvSpPr>
          <p:cNvPr id="25604" name="Line 4"/>
          <p:cNvSpPr>
            <a:spLocks noChangeShapeType="1"/>
          </p:cNvSpPr>
          <p:nvPr/>
        </p:nvSpPr>
        <p:spPr bwMode="auto">
          <a:xfrm flipH="1" flipV="1">
            <a:off x="5029200" y="3352800"/>
            <a:ext cx="685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605" name="Line 5"/>
          <p:cNvSpPr>
            <a:spLocks noChangeShapeType="1"/>
          </p:cNvSpPr>
          <p:nvPr/>
        </p:nvSpPr>
        <p:spPr bwMode="auto">
          <a:xfrm flipH="1">
            <a:off x="5029200" y="39624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dirty="0" smtClean="0"/>
              <a:t>Online sources of help and information</a:t>
            </a:r>
          </a:p>
        </p:txBody>
      </p:sp>
      <p:sp>
        <p:nvSpPr>
          <p:cNvPr id="26627" name="Rectangle 3"/>
          <p:cNvSpPr>
            <a:spLocks noGrp="1" noChangeArrowheads="1"/>
          </p:cNvSpPr>
          <p:nvPr>
            <p:ph type="body" idx="1"/>
          </p:nvPr>
        </p:nvSpPr>
        <p:spPr>
          <a:xfrm>
            <a:off x="228600" y="1600200"/>
            <a:ext cx="8686800" cy="4525963"/>
          </a:xfrm>
        </p:spPr>
        <p:txBody>
          <a:bodyPr/>
          <a:lstStyle/>
          <a:p>
            <a:pPr eaLnBrk="1" hangingPunct="1">
              <a:lnSpc>
                <a:spcPct val="80000"/>
              </a:lnSpc>
            </a:pPr>
            <a:r>
              <a:rPr lang="en-US" sz="2000" dirty="0" smtClean="0"/>
              <a:t>NCO BUFRLIB Documentation: </a:t>
            </a:r>
            <a:r>
              <a:rPr lang="en-US" sz="1600" dirty="0" smtClean="0">
                <a:hlinkClick r:id="rId2"/>
              </a:rPr>
              <a:t>http://www.nco.ncep.noaa.gov/sib/decoders/BUFRLIB/</a:t>
            </a:r>
            <a:endParaRPr lang="en-US" sz="1600" dirty="0" smtClean="0"/>
          </a:p>
          <a:p>
            <a:pPr eaLnBrk="1" hangingPunct="1">
              <a:lnSpc>
                <a:spcPct val="80000"/>
              </a:lnSpc>
              <a:buFontTx/>
              <a:buNone/>
            </a:pPr>
            <a:endParaRPr lang="en-US" sz="1600" dirty="0" smtClean="0"/>
          </a:p>
          <a:p>
            <a:pPr eaLnBrk="1" hangingPunct="1">
              <a:lnSpc>
                <a:spcPct val="80000"/>
              </a:lnSpc>
            </a:pPr>
            <a:r>
              <a:rPr lang="en-US" sz="2000" dirty="0" smtClean="0"/>
              <a:t>WMO General BUFR Docs: </a:t>
            </a:r>
            <a:r>
              <a:rPr lang="en-US" sz="1600" dirty="0" smtClean="0">
                <a:hlinkClick r:id="rId3"/>
              </a:rPr>
              <a:t>http://www.wmo.int/pages/prog/www/WMOCodes/Guides/BUFRCREXPreface_en.html</a:t>
            </a:r>
            <a:endParaRPr lang="en-US" sz="1600" dirty="0" smtClean="0"/>
          </a:p>
          <a:p>
            <a:pPr eaLnBrk="1" hangingPunct="1">
              <a:lnSpc>
                <a:spcPct val="80000"/>
              </a:lnSpc>
              <a:buFontTx/>
              <a:buNone/>
            </a:pPr>
            <a:endParaRPr lang="en-US" sz="1600" dirty="0" smtClean="0"/>
          </a:p>
          <a:p>
            <a:pPr eaLnBrk="1" hangingPunct="1">
              <a:lnSpc>
                <a:spcPct val="80000"/>
              </a:lnSpc>
            </a:pPr>
            <a:r>
              <a:rPr lang="en-US" sz="2000" dirty="0" smtClean="0"/>
              <a:t>Obs/QC Processing Forum (including </a:t>
            </a:r>
            <a:r>
              <a:rPr lang="en-US" sz="2000" dirty="0" err="1" smtClean="0"/>
              <a:t>BUFR</a:t>
            </a:r>
            <a:r>
              <a:rPr lang="en-US" sz="2000" dirty="0" smtClean="0"/>
              <a:t>):                                 </a:t>
            </a:r>
            <a:r>
              <a:rPr lang="en-US" sz="1600" dirty="0" smtClean="0">
                <a:hlinkClick r:id="rId4"/>
              </a:rPr>
              <a:t>http</a:t>
            </a:r>
            <a:r>
              <a:rPr lang="en-US" sz="1600" dirty="0">
                <a:hlinkClick r:id="rId4"/>
              </a:rPr>
              <a:t>://</a:t>
            </a:r>
            <a:r>
              <a:rPr lang="en-US" sz="1600" dirty="0" smtClean="0">
                <a:hlinkClick r:id="rId4"/>
              </a:rPr>
              <a:t>emc-ls-sand04.ncep.noaa.gov/forum/viewforum.php?f=25&amp;sid</a:t>
            </a:r>
            <a:r>
              <a:rPr lang="en-US" sz="1800" dirty="0" smtClean="0">
                <a:hlinkClick r:id="rId4"/>
              </a:rPr>
              <a:t> </a:t>
            </a:r>
            <a:endParaRPr lang="en-US" sz="1800" dirty="0" smtClean="0"/>
          </a:p>
          <a:p>
            <a:pPr eaLnBrk="1" hangingPunct="1">
              <a:lnSpc>
                <a:spcPct val="80000"/>
              </a:lnSpc>
              <a:buFontTx/>
              <a:buNone/>
            </a:pPr>
            <a:r>
              <a:rPr lang="en-US" sz="1800" dirty="0" smtClean="0"/>
              <a:t>		- </a:t>
            </a:r>
            <a:r>
              <a:rPr lang="en-US" sz="1400" dirty="0" smtClean="0"/>
              <a:t>may need to be inside NCEP firewall for access</a:t>
            </a:r>
          </a:p>
          <a:p>
            <a:pPr eaLnBrk="1" hangingPunct="1">
              <a:lnSpc>
                <a:spcPct val="80000"/>
              </a:lnSpc>
              <a:buFontTx/>
              <a:buNone/>
            </a:pPr>
            <a:endParaRPr lang="en-US" sz="1400" dirty="0" smtClean="0"/>
          </a:p>
          <a:p>
            <a:pPr eaLnBrk="1" hangingPunct="1">
              <a:lnSpc>
                <a:spcPct val="80000"/>
              </a:lnSpc>
            </a:pPr>
            <a:r>
              <a:rPr lang="en-US" sz="2000" dirty="0" smtClean="0"/>
              <a:t>EMC Docs: </a:t>
            </a:r>
          </a:p>
          <a:p>
            <a:pPr eaLnBrk="1" hangingPunct="1">
              <a:lnSpc>
                <a:spcPct val="80000"/>
              </a:lnSpc>
              <a:buFontTx/>
              <a:buNone/>
            </a:pPr>
            <a:r>
              <a:rPr lang="en-US" sz="1600" dirty="0" smtClean="0"/>
              <a:t>	Overall description of how data is processed at NCEP: </a:t>
            </a:r>
            <a:r>
              <a:rPr lang="en-US" sz="1600" dirty="0" smtClean="0">
                <a:hlinkClick r:id="rId5"/>
              </a:rPr>
              <a:t>http://www.emc.ncep.noaa.gov/mmb/data_processing/data_processing/</a:t>
            </a:r>
            <a:endParaRPr lang="en-US" sz="1600" dirty="0" smtClean="0"/>
          </a:p>
          <a:p>
            <a:pPr eaLnBrk="1" hangingPunct="1">
              <a:lnSpc>
                <a:spcPct val="80000"/>
              </a:lnSpc>
              <a:buFontTx/>
              <a:buNone/>
            </a:pPr>
            <a:r>
              <a:rPr lang="en-US" sz="2000" dirty="0" smtClean="0"/>
              <a:t>      </a:t>
            </a:r>
          </a:p>
          <a:p>
            <a:pPr eaLnBrk="1" hangingPunct="1">
              <a:lnSpc>
                <a:spcPct val="80000"/>
              </a:lnSpc>
              <a:buFontTx/>
              <a:buNone/>
            </a:pPr>
            <a:r>
              <a:rPr lang="en-US" sz="1800" dirty="0" smtClean="0"/>
              <a:t>     “Table B” (defines mnemonics that represent various data values): </a:t>
            </a:r>
            <a:r>
              <a:rPr lang="en-US" sz="1600" dirty="0" smtClean="0">
                <a:hlinkClick r:id="rId6"/>
              </a:rPr>
              <a:t>http://www.emc.ncep.noaa.gov/mmb/data_processing/bufrtab_tableb.htm</a:t>
            </a:r>
            <a:endParaRPr lang="en-US" sz="1600" dirty="0" smtClean="0"/>
          </a:p>
          <a:p>
            <a:pPr eaLnBrk="1" hangingPunct="1">
              <a:lnSpc>
                <a:spcPct val="80000"/>
              </a:lnSpc>
            </a:pPr>
            <a:endParaRPr lang="en-US" sz="1600" dirty="0" smtClean="0"/>
          </a:p>
          <a:p>
            <a:pPr eaLnBrk="1" hangingPunct="1">
              <a:lnSpc>
                <a:spcPct val="80000"/>
              </a:lnSpc>
              <a:buFontTx/>
              <a:buNone/>
            </a:pPr>
            <a:endParaRPr lang="en-US" sz="1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1249362"/>
          </a:xfrm>
        </p:spPr>
        <p:txBody>
          <a:bodyPr/>
          <a:lstStyle/>
          <a:p>
            <a:pPr eaLnBrk="1" hangingPunct="1"/>
            <a:r>
              <a:rPr lang="en-US" sz="3600" dirty="0" smtClean="0"/>
              <a:t>What if the online docs don’t answer your question?</a:t>
            </a:r>
          </a:p>
        </p:txBody>
      </p:sp>
      <p:sp>
        <p:nvSpPr>
          <p:cNvPr id="27651" name="Rectangle 3"/>
          <p:cNvSpPr>
            <a:spLocks noGrp="1" noChangeArrowheads="1"/>
          </p:cNvSpPr>
          <p:nvPr>
            <p:ph type="body" idx="1"/>
          </p:nvPr>
        </p:nvSpPr>
        <p:spPr>
          <a:xfrm>
            <a:off x="457200" y="1828800"/>
            <a:ext cx="8229600" cy="4297363"/>
          </a:xfrm>
        </p:spPr>
        <p:txBody>
          <a:bodyPr/>
          <a:lstStyle/>
          <a:p>
            <a:pPr eaLnBrk="1" hangingPunct="1">
              <a:buFontTx/>
              <a:buNone/>
            </a:pPr>
            <a:r>
              <a:rPr lang="en-US" sz="2000" dirty="0" smtClean="0"/>
              <a:t>	</a:t>
            </a:r>
            <a:r>
              <a:rPr lang="en-US" sz="2400" dirty="0" smtClean="0"/>
              <a:t>Some problems and challenges faced by those working with files in BUFR format are best handled on a case-by-case basis.</a:t>
            </a:r>
          </a:p>
          <a:p>
            <a:pPr eaLnBrk="1" hangingPunct="1"/>
            <a:r>
              <a:rPr lang="en-US" sz="2400" dirty="0" smtClean="0"/>
              <a:t>How to get help and information:</a:t>
            </a:r>
            <a:endParaRPr lang="en-US" sz="2400" b="1" dirty="0" smtClean="0"/>
          </a:p>
          <a:p>
            <a:pPr eaLnBrk="1" hangingPunct="1">
              <a:buFontTx/>
              <a:buNone/>
            </a:pPr>
            <a:r>
              <a:rPr lang="en-US" sz="2000" dirty="0" smtClean="0"/>
              <a:t>		BUFRLIB support via online web form: 	</a:t>
            </a:r>
            <a:r>
              <a:rPr lang="en-US" sz="2000" dirty="0" smtClean="0">
                <a:hlinkClick r:id="rId2"/>
              </a:rPr>
              <a:t>http://www.nco.ncep.noaa.gov/sib/decoders/mail_bufrlib/</a:t>
            </a:r>
            <a:r>
              <a:rPr lang="en-US" sz="2000" dirty="0" smtClean="0"/>
              <a:t> </a:t>
            </a:r>
          </a:p>
          <a:p>
            <a:pPr eaLnBrk="1" hangingPunct="1">
              <a:buFontTx/>
              <a:buNone/>
            </a:pPr>
            <a:r>
              <a:rPr lang="en-US" sz="2000" dirty="0"/>
              <a:t> </a:t>
            </a:r>
            <a:r>
              <a:rPr lang="en-US" sz="2000" dirty="0" smtClean="0"/>
              <a:t>    </a:t>
            </a:r>
          </a:p>
          <a:p>
            <a:pPr eaLnBrk="1" hangingPunct="1"/>
            <a:r>
              <a:rPr lang="en-US" sz="2400" dirty="0" smtClean="0"/>
              <a:t>Comments and questions sent via this form reach key contacts in EMC and NCO.  Exchanges are then made via email to solve problems.</a:t>
            </a:r>
          </a:p>
          <a:p>
            <a:pPr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In a nutshell…</a:t>
            </a:r>
          </a:p>
        </p:txBody>
      </p:sp>
      <p:sp>
        <p:nvSpPr>
          <p:cNvPr id="28675" name="Rectangle 3"/>
          <p:cNvSpPr>
            <a:spLocks noGrp="1" noChangeArrowheads="1"/>
          </p:cNvSpPr>
          <p:nvPr>
            <p:ph type="body" idx="1"/>
          </p:nvPr>
        </p:nvSpPr>
        <p:spPr>
          <a:xfrm>
            <a:off x="500743" y="1676400"/>
            <a:ext cx="8229600" cy="4525963"/>
          </a:xfrm>
        </p:spPr>
        <p:txBody>
          <a:bodyPr/>
          <a:lstStyle/>
          <a:p>
            <a:pPr>
              <a:lnSpc>
                <a:spcPct val="80000"/>
              </a:lnSpc>
            </a:pPr>
            <a:r>
              <a:rPr lang="en-US" sz="2000" dirty="0" smtClean="0"/>
              <a:t>The BUFR format for meteorological data is flexible and powerful but sometimes confusing for new (and even experienced!) users.</a:t>
            </a:r>
          </a:p>
          <a:p>
            <a:pPr>
              <a:lnSpc>
                <a:spcPct val="80000"/>
              </a:lnSpc>
            </a:pPr>
            <a:endParaRPr lang="en-US" sz="1400" dirty="0"/>
          </a:p>
          <a:p>
            <a:pPr>
              <a:lnSpc>
                <a:spcPct val="80000"/>
              </a:lnSpc>
            </a:pPr>
            <a:r>
              <a:rPr lang="en-US" sz="2000" dirty="0" smtClean="0"/>
              <a:t>NCEP uses the BUFRLIB software and BUFR tables to interact with BUFR files (including PrepBUFR files).</a:t>
            </a:r>
          </a:p>
          <a:p>
            <a:pPr>
              <a:lnSpc>
                <a:spcPct val="80000"/>
              </a:lnSpc>
              <a:buFontTx/>
              <a:buNone/>
            </a:pPr>
            <a:endParaRPr lang="en-US" sz="1400" dirty="0" smtClean="0"/>
          </a:p>
          <a:p>
            <a:pPr>
              <a:lnSpc>
                <a:spcPct val="80000"/>
              </a:lnSpc>
            </a:pPr>
            <a:r>
              <a:rPr lang="en-US" sz="2000" dirty="0" smtClean="0"/>
              <a:t>Working with BUFR files requires some patience, especially at first.</a:t>
            </a:r>
          </a:p>
          <a:p>
            <a:pPr>
              <a:lnSpc>
                <a:spcPct val="80000"/>
              </a:lnSpc>
              <a:buFontTx/>
              <a:buNone/>
            </a:pPr>
            <a:endParaRPr lang="en-US" sz="1400" dirty="0" smtClean="0"/>
          </a:p>
          <a:p>
            <a:pPr>
              <a:lnSpc>
                <a:spcPct val="80000"/>
              </a:lnSpc>
            </a:pPr>
            <a:r>
              <a:rPr lang="en-US" sz="2000" dirty="0" smtClean="0"/>
              <a:t>Often, BUFR and the BUFRLIB software are easiest to learn by:</a:t>
            </a:r>
          </a:p>
          <a:p>
            <a:pPr lvl="1">
              <a:lnSpc>
                <a:spcPct val="80000"/>
              </a:lnSpc>
            </a:pPr>
            <a:r>
              <a:rPr lang="en-US" sz="1800" dirty="0" smtClean="0"/>
              <a:t>working through examples</a:t>
            </a:r>
          </a:p>
          <a:p>
            <a:pPr lvl="1">
              <a:lnSpc>
                <a:spcPct val="80000"/>
              </a:lnSpc>
            </a:pPr>
            <a:r>
              <a:rPr lang="en-US" sz="1800" dirty="0" smtClean="0"/>
              <a:t>experimentation </a:t>
            </a:r>
          </a:p>
          <a:p>
            <a:pPr lvl="1">
              <a:lnSpc>
                <a:spcPct val="80000"/>
              </a:lnSpc>
            </a:pPr>
            <a:r>
              <a:rPr lang="en-US" sz="1800" dirty="0" smtClean="0"/>
              <a:t>not being afraid to dig in and try out your own code</a:t>
            </a:r>
          </a:p>
          <a:p>
            <a:pPr>
              <a:lnSpc>
                <a:spcPct val="80000"/>
              </a:lnSpc>
              <a:buFontTx/>
              <a:buNone/>
            </a:pPr>
            <a:endParaRPr lang="en-US" sz="1400" dirty="0" smtClean="0"/>
          </a:p>
          <a:p>
            <a:pPr>
              <a:lnSpc>
                <a:spcPct val="80000"/>
              </a:lnSpc>
            </a:pPr>
            <a:r>
              <a:rPr lang="en-US" sz="2000" dirty="0" smtClean="0"/>
              <a:t>Help is available!  Most experienced users still remember the growing pains they felt while learning to use BUFR.  Please ask for help if you need it!</a:t>
            </a: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0"/>
            <a:ext cx="16002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2057400"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lum bright="60000" contrast="-68000"/>
            <a:extLst>
              <a:ext uri="{28A0092B-C50C-407E-A947-70E740481C1C}">
                <a14:useLocalDpi xmlns:a14="http://schemas.microsoft.com/office/drawing/2010/main" val="0"/>
              </a:ext>
            </a:extLst>
          </a:blip>
          <a:srcRect/>
          <a:stretch>
            <a:fillRect/>
          </a:stretch>
        </p:blipFill>
        <p:spPr bwMode="auto">
          <a:xfrm>
            <a:off x="1676400" y="0"/>
            <a:ext cx="6370638"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body" idx="1"/>
          </p:nvPr>
        </p:nvSpPr>
        <p:spPr>
          <a:xfrm>
            <a:off x="3124200" y="3048000"/>
            <a:ext cx="3200400" cy="1066800"/>
          </a:xfrm>
        </p:spPr>
        <p:txBody>
          <a:bodyPr/>
          <a:lstStyle/>
          <a:p>
            <a:pPr eaLnBrk="1" hangingPunct="1">
              <a:buFontTx/>
              <a:buNone/>
            </a:pPr>
            <a:r>
              <a:rPr lang="en-US" sz="4400" dirty="0" smtClean="0"/>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723900" y="784225"/>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GTS</a:t>
            </a:r>
          </a:p>
        </p:txBody>
      </p:sp>
      <p:sp>
        <p:nvSpPr>
          <p:cNvPr id="8195" name="Line 6"/>
          <p:cNvSpPr>
            <a:spLocks noChangeShapeType="1"/>
          </p:cNvSpPr>
          <p:nvPr/>
        </p:nvSpPr>
        <p:spPr bwMode="auto">
          <a:xfrm>
            <a:off x="1104900" y="5349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6" name="Line 8"/>
          <p:cNvSpPr>
            <a:spLocks noChangeShapeType="1"/>
          </p:cNvSpPr>
          <p:nvPr/>
        </p:nvSpPr>
        <p:spPr bwMode="auto">
          <a:xfrm>
            <a:off x="284163" y="1066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7" name="Line 9"/>
          <p:cNvSpPr>
            <a:spLocks noChangeShapeType="1"/>
          </p:cNvSpPr>
          <p:nvPr/>
        </p:nvSpPr>
        <p:spPr bwMode="auto">
          <a:xfrm flipH="1">
            <a:off x="1574800" y="1100138"/>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8" name="Line 14"/>
          <p:cNvSpPr>
            <a:spLocks noChangeShapeType="1"/>
          </p:cNvSpPr>
          <p:nvPr/>
        </p:nvSpPr>
        <p:spPr bwMode="auto">
          <a:xfrm>
            <a:off x="1143000" y="1393825"/>
            <a:ext cx="0" cy="4349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99" name="Oval 15"/>
          <p:cNvSpPr>
            <a:spLocks noChangeArrowheads="1"/>
          </p:cNvSpPr>
          <p:nvPr/>
        </p:nvSpPr>
        <p:spPr bwMode="auto">
          <a:xfrm>
            <a:off x="304800" y="1851025"/>
            <a:ext cx="1600200" cy="1120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NWSTG/TOC</a:t>
            </a:r>
          </a:p>
          <a:p>
            <a:pPr algn="ctr"/>
            <a:r>
              <a:rPr lang="en-US" dirty="0"/>
              <a:t>“Gateway”</a:t>
            </a:r>
          </a:p>
        </p:txBody>
      </p:sp>
      <p:sp>
        <p:nvSpPr>
          <p:cNvPr id="8200" name="Line 18"/>
          <p:cNvSpPr>
            <a:spLocks noChangeShapeType="1"/>
          </p:cNvSpPr>
          <p:nvPr/>
        </p:nvSpPr>
        <p:spPr bwMode="auto">
          <a:xfrm>
            <a:off x="2209800" y="0"/>
            <a:ext cx="0" cy="6858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01" name="Rectangle 19"/>
          <p:cNvSpPr>
            <a:spLocks noChangeArrowheads="1"/>
          </p:cNvSpPr>
          <p:nvPr/>
        </p:nvSpPr>
        <p:spPr bwMode="auto">
          <a:xfrm>
            <a:off x="533400" y="5219700"/>
            <a:ext cx="1295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NESDIS</a:t>
            </a:r>
          </a:p>
        </p:txBody>
      </p:sp>
      <p:sp>
        <p:nvSpPr>
          <p:cNvPr id="8202" name="Oval 21"/>
          <p:cNvSpPr>
            <a:spLocks noChangeArrowheads="1"/>
          </p:cNvSpPr>
          <p:nvPr/>
        </p:nvSpPr>
        <p:spPr bwMode="auto">
          <a:xfrm>
            <a:off x="304800" y="3276600"/>
            <a:ext cx="762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GSD</a:t>
            </a:r>
          </a:p>
        </p:txBody>
      </p:sp>
      <p:sp>
        <p:nvSpPr>
          <p:cNvPr id="8203" name="Rectangle 23"/>
          <p:cNvSpPr>
            <a:spLocks noChangeArrowheads="1"/>
          </p:cNvSpPr>
          <p:nvPr/>
        </p:nvSpPr>
        <p:spPr bwMode="auto">
          <a:xfrm>
            <a:off x="1011238" y="40005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Radar</a:t>
            </a:r>
          </a:p>
          <a:p>
            <a:pPr algn="ctr"/>
            <a:r>
              <a:rPr lang="en-US" dirty="0"/>
              <a:t>ROC</a:t>
            </a:r>
          </a:p>
        </p:txBody>
      </p:sp>
      <p:sp>
        <p:nvSpPr>
          <p:cNvPr id="8206" name="Line 34"/>
          <p:cNvSpPr>
            <a:spLocks noChangeShapeType="1"/>
          </p:cNvSpPr>
          <p:nvPr/>
        </p:nvSpPr>
        <p:spPr bwMode="auto">
          <a:xfrm flipV="1">
            <a:off x="3924300" y="1142996"/>
            <a:ext cx="422089" cy="856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07" name="Line 35"/>
          <p:cNvSpPr>
            <a:spLocks noChangeShapeType="1"/>
          </p:cNvSpPr>
          <p:nvPr/>
        </p:nvSpPr>
        <p:spPr bwMode="auto">
          <a:xfrm flipV="1">
            <a:off x="2743200" y="1142996"/>
            <a:ext cx="33710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08" name="Line 37"/>
          <p:cNvSpPr>
            <a:spLocks noChangeShapeType="1"/>
          </p:cNvSpPr>
          <p:nvPr/>
        </p:nvSpPr>
        <p:spPr bwMode="auto">
          <a:xfrm>
            <a:off x="2743200" y="1143000"/>
            <a:ext cx="0" cy="3581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09" name="Line 38"/>
          <p:cNvSpPr>
            <a:spLocks noChangeShapeType="1"/>
          </p:cNvSpPr>
          <p:nvPr/>
        </p:nvSpPr>
        <p:spPr bwMode="auto">
          <a:xfrm>
            <a:off x="1905000" y="2362200"/>
            <a:ext cx="838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0" name="Line 39"/>
          <p:cNvSpPr>
            <a:spLocks noChangeShapeType="1"/>
          </p:cNvSpPr>
          <p:nvPr/>
        </p:nvSpPr>
        <p:spPr bwMode="auto">
          <a:xfrm>
            <a:off x="1066800" y="3657600"/>
            <a:ext cx="1676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1" name="Line 40"/>
          <p:cNvSpPr>
            <a:spLocks noChangeShapeType="1"/>
          </p:cNvSpPr>
          <p:nvPr/>
        </p:nvSpPr>
        <p:spPr bwMode="auto">
          <a:xfrm flipH="1">
            <a:off x="1905000" y="4724400"/>
            <a:ext cx="838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2" name="Text Box 41"/>
          <p:cNvSpPr txBox="1">
            <a:spLocks noChangeArrowheads="1"/>
          </p:cNvSpPr>
          <p:nvPr/>
        </p:nvSpPr>
        <p:spPr bwMode="auto">
          <a:xfrm>
            <a:off x="1450975" y="3429000"/>
            <a:ext cx="504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200" dirty="0"/>
              <a:t>LDM</a:t>
            </a:r>
          </a:p>
        </p:txBody>
      </p:sp>
      <p:sp>
        <p:nvSpPr>
          <p:cNvPr id="8213" name="AutoShape 42"/>
          <p:cNvSpPr>
            <a:spLocks noChangeArrowheads="1"/>
          </p:cNvSpPr>
          <p:nvPr/>
        </p:nvSpPr>
        <p:spPr bwMode="auto">
          <a:xfrm>
            <a:off x="6417680" y="316258"/>
            <a:ext cx="1258745" cy="1295400"/>
          </a:xfrm>
          <a:prstGeom prst="flowChartMagneticDisk">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BUFR</a:t>
            </a:r>
          </a:p>
          <a:p>
            <a:pPr algn="ctr"/>
            <a:r>
              <a:rPr lang="en-US" dirty="0"/>
              <a:t>Tanks</a:t>
            </a:r>
          </a:p>
          <a:p>
            <a:pPr algn="ctr"/>
            <a:r>
              <a:rPr lang="en-US" sz="1000" dirty="0"/>
              <a:t>/dcom</a:t>
            </a:r>
          </a:p>
        </p:txBody>
      </p:sp>
      <p:sp>
        <p:nvSpPr>
          <p:cNvPr id="8214" name="Line 45"/>
          <p:cNvSpPr>
            <a:spLocks noChangeShapeType="1"/>
          </p:cNvSpPr>
          <p:nvPr/>
        </p:nvSpPr>
        <p:spPr bwMode="auto">
          <a:xfrm>
            <a:off x="6134099" y="1151559"/>
            <a:ext cx="283581" cy="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5" name="Line 46"/>
          <p:cNvSpPr>
            <a:spLocks noChangeShapeType="1"/>
          </p:cNvSpPr>
          <p:nvPr/>
        </p:nvSpPr>
        <p:spPr bwMode="auto">
          <a:xfrm>
            <a:off x="2057400" y="4724400"/>
            <a:ext cx="457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6" name="Line 47"/>
          <p:cNvSpPr>
            <a:spLocks noChangeShapeType="1"/>
          </p:cNvSpPr>
          <p:nvPr/>
        </p:nvSpPr>
        <p:spPr bwMode="auto">
          <a:xfrm>
            <a:off x="1981200" y="3657600"/>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7" name="Line 48"/>
          <p:cNvSpPr>
            <a:spLocks noChangeShapeType="1"/>
          </p:cNvSpPr>
          <p:nvPr/>
        </p:nvSpPr>
        <p:spPr bwMode="auto">
          <a:xfrm>
            <a:off x="2133600" y="236220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8" name="Line 49"/>
          <p:cNvSpPr>
            <a:spLocks noChangeShapeType="1"/>
          </p:cNvSpPr>
          <p:nvPr/>
        </p:nvSpPr>
        <p:spPr bwMode="auto">
          <a:xfrm flipV="1">
            <a:off x="2743200" y="41148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19" name="Line 50"/>
          <p:cNvSpPr>
            <a:spLocks noChangeShapeType="1"/>
          </p:cNvSpPr>
          <p:nvPr/>
        </p:nvSpPr>
        <p:spPr bwMode="auto">
          <a:xfrm flipV="1">
            <a:off x="2743200" y="27432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0" name="Line 51"/>
          <p:cNvSpPr>
            <a:spLocks noChangeShapeType="1"/>
          </p:cNvSpPr>
          <p:nvPr/>
        </p:nvSpPr>
        <p:spPr bwMode="auto">
          <a:xfrm flipV="1">
            <a:off x="2743200" y="1676400"/>
            <a:ext cx="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1" name="Rectangle 53"/>
          <p:cNvSpPr>
            <a:spLocks noChangeArrowheads="1"/>
          </p:cNvSpPr>
          <p:nvPr/>
        </p:nvSpPr>
        <p:spPr bwMode="auto">
          <a:xfrm>
            <a:off x="3581400" y="1828800"/>
            <a:ext cx="1143000" cy="457200"/>
          </a:xfrm>
          <a:prstGeom prst="rect">
            <a:avLst/>
          </a:prstGeom>
          <a:solidFill>
            <a:srgbClr val="00CC66"/>
          </a:solidFill>
          <a:ln w="9525">
            <a:solidFill>
              <a:schemeClr val="tx1"/>
            </a:solidFill>
            <a:miter lim="800000"/>
            <a:headEnd/>
            <a:tailEnd/>
          </a:ln>
          <a:effectLst/>
          <a:extLst/>
        </p:spPr>
        <p:txBody>
          <a:bodyPr wrap="none" anchor="ctr"/>
          <a:lstStyle/>
          <a:p>
            <a:pPr algn="ctr"/>
            <a:r>
              <a:rPr lang="en-US" sz="1100" b="1" dirty="0">
                <a:solidFill>
                  <a:srgbClr val="0000FF"/>
                </a:solidFill>
              </a:rPr>
              <a:t>Satellite </a:t>
            </a:r>
            <a:r>
              <a:rPr lang="en-US" sz="1100" b="1" dirty="0" smtClean="0">
                <a:solidFill>
                  <a:srgbClr val="0000FF"/>
                </a:solidFill>
              </a:rPr>
              <a:t>ingest</a:t>
            </a:r>
          </a:p>
          <a:p>
            <a:pPr algn="ctr"/>
            <a:r>
              <a:rPr lang="en-US" sz="1100" b="1" dirty="0" smtClean="0">
                <a:solidFill>
                  <a:srgbClr val="0000FF"/>
                </a:solidFill>
              </a:rPr>
              <a:t>(decode) </a:t>
            </a:r>
            <a:endParaRPr lang="en-US" sz="1100" b="1" dirty="0">
              <a:solidFill>
                <a:srgbClr val="0000FF"/>
              </a:solidFill>
            </a:endParaRPr>
          </a:p>
          <a:p>
            <a:endParaRPr lang="en-US" sz="800" dirty="0"/>
          </a:p>
        </p:txBody>
      </p:sp>
      <p:sp>
        <p:nvSpPr>
          <p:cNvPr id="8222" name="Line 55"/>
          <p:cNvSpPr>
            <a:spLocks noChangeShapeType="1"/>
          </p:cNvSpPr>
          <p:nvPr/>
        </p:nvSpPr>
        <p:spPr bwMode="auto">
          <a:xfrm>
            <a:off x="3048000" y="2057400"/>
            <a:ext cx="533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3" name="Line 56"/>
          <p:cNvSpPr>
            <a:spLocks noChangeShapeType="1"/>
          </p:cNvSpPr>
          <p:nvPr/>
        </p:nvSpPr>
        <p:spPr bwMode="auto">
          <a:xfrm>
            <a:off x="3048000" y="2057400"/>
            <a:ext cx="0" cy="3886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4" name="Line 57"/>
          <p:cNvSpPr>
            <a:spLocks noChangeShapeType="1"/>
          </p:cNvSpPr>
          <p:nvPr/>
        </p:nvSpPr>
        <p:spPr bwMode="auto">
          <a:xfrm flipH="1">
            <a:off x="1828800" y="5943600"/>
            <a:ext cx="1219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5" name="Line 58"/>
          <p:cNvSpPr>
            <a:spLocks noChangeShapeType="1"/>
          </p:cNvSpPr>
          <p:nvPr/>
        </p:nvSpPr>
        <p:spPr bwMode="auto">
          <a:xfrm>
            <a:off x="2133600" y="594360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6" name="Line 59"/>
          <p:cNvSpPr>
            <a:spLocks noChangeShapeType="1"/>
          </p:cNvSpPr>
          <p:nvPr/>
        </p:nvSpPr>
        <p:spPr bwMode="auto">
          <a:xfrm flipV="1">
            <a:off x="3048000" y="49530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7" name="Text Box 60"/>
          <p:cNvSpPr txBox="1">
            <a:spLocks noChangeArrowheads="1"/>
          </p:cNvSpPr>
          <p:nvPr/>
        </p:nvSpPr>
        <p:spPr bwMode="auto">
          <a:xfrm>
            <a:off x="2146300" y="5684838"/>
            <a:ext cx="106838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150" dirty="0"/>
              <a:t>WGET/LFTP</a:t>
            </a:r>
          </a:p>
        </p:txBody>
      </p:sp>
      <p:sp>
        <p:nvSpPr>
          <p:cNvPr id="8228" name="Line 61"/>
          <p:cNvSpPr>
            <a:spLocks noChangeShapeType="1"/>
          </p:cNvSpPr>
          <p:nvPr/>
        </p:nvSpPr>
        <p:spPr bwMode="auto">
          <a:xfrm>
            <a:off x="6134100" y="2057400"/>
            <a:ext cx="4191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29" name="Line 62"/>
          <p:cNvSpPr>
            <a:spLocks noChangeShapeType="1"/>
          </p:cNvSpPr>
          <p:nvPr/>
        </p:nvSpPr>
        <p:spPr bwMode="auto">
          <a:xfrm flipV="1">
            <a:off x="6553200" y="1533525"/>
            <a:ext cx="0" cy="5238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30" name="Text Box 63"/>
          <p:cNvSpPr txBox="1">
            <a:spLocks noChangeArrowheads="1"/>
          </p:cNvSpPr>
          <p:nvPr/>
        </p:nvSpPr>
        <p:spPr bwMode="auto">
          <a:xfrm>
            <a:off x="2238375" y="2087563"/>
            <a:ext cx="5180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200" b="1" dirty="0"/>
              <a:t>LDM</a:t>
            </a:r>
          </a:p>
        </p:txBody>
      </p:sp>
      <p:sp>
        <p:nvSpPr>
          <p:cNvPr id="8233" name="Text Box 67"/>
          <p:cNvSpPr txBox="1">
            <a:spLocks noChangeArrowheads="1"/>
          </p:cNvSpPr>
          <p:nvPr/>
        </p:nvSpPr>
        <p:spPr bwMode="auto">
          <a:xfrm>
            <a:off x="5638800" y="1066800"/>
            <a:ext cx="5405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000" b="1" dirty="0">
                <a:solidFill>
                  <a:srgbClr val="0000FF"/>
                </a:solidFill>
              </a:rPr>
              <a:t>tranjb</a:t>
            </a:r>
          </a:p>
        </p:txBody>
      </p:sp>
      <p:sp>
        <p:nvSpPr>
          <p:cNvPr id="8234" name="Text Box 69"/>
          <p:cNvSpPr txBox="1">
            <a:spLocks noChangeArrowheads="1"/>
          </p:cNvSpPr>
          <p:nvPr/>
        </p:nvSpPr>
        <p:spPr bwMode="auto">
          <a:xfrm rot="-5400000">
            <a:off x="1291985" y="3936207"/>
            <a:ext cx="332898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000" b="1" dirty="0">
                <a:solidFill>
                  <a:srgbClr val="0000FF"/>
                </a:solidFill>
              </a:rPr>
              <a:t>ECFLOW job queries NESDIS servers for new data</a:t>
            </a:r>
          </a:p>
        </p:txBody>
      </p:sp>
      <p:sp>
        <p:nvSpPr>
          <p:cNvPr id="8235" name="Text Box 70"/>
          <p:cNvSpPr txBox="1">
            <a:spLocks noChangeArrowheads="1"/>
          </p:cNvSpPr>
          <p:nvPr/>
        </p:nvSpPr>
        <p:spPr bwMode="auto">
          <a:xfrm>
            <a:off x="2324100" y="33338"/>
            <a:ext cx="1201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400" dirty="0"/>
              <a:t>Inside NCEP</a:t>
            </a:r>
          </a:p>
        </p:txBody>
      </p:sp>
      <p:sp>
        <p:nvSpPr>
          <p:cNvPr id="8236" name="Text Box 71"/>
          <p:cNvSpPr txBox="1">
            <a:spLocks noChangeArrowheads="1"/>
          </p:cNvSpPr>
          <p:nvPr/>
        </p:nvSpPr>
        <p:spPr bwMode="auto">
          <a:xfrm>
            <a:off x="869950" y="33338"/>
            <a:ext cx="1339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400" dirty="0"/>
              <a:t>Outside NCEP</a:t>
            </a:r>
          </a:p>
        </p:txBody>
      </p:sp>
      <p:cxnSp>
        <p:nvCxnSpPr>
          <p:cNvPr id="8237" name="AutoShape 76"/>
          <p:cNvCxnSpPr>
            <a:cxnSpLocks noChangeShapeType="1"/>
          </p:cNvCxnSpPr>
          <p:nvPr/>
        </p:nvCxnSpPr>
        <p:spPr bwMode="auto">
          <a:xfrm rot="16200000" flipH="1">
            <a:off x="457200" y="573088"/>
            <a:ext cx="228600" cy="2286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8" name="AutoShape 78"/>
          <p:cNvCxnSpPr>
            <a:cxnSpLocks noChangeShapeType="1"/>
          </p:cNvCxnSpPr>
          <p:nvPr/>
        </p:nvCxnSpPr>
        <p:spPr bwMode="auto">
          <a:xfrm rot="-5400000">
            <a:off x="419100" y="1457325"/>
            <a:ext cx="381000"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9" name="AutoShape 79"/>
          <p:cNvCxnSpPr>
            <a:cxnSpLocks noChangeShapeType="1"/>
          </p:cNvCxnSpPr>
          <p:nvPr/>
        </p:nvCxnSpPr>
        <p:spPr bwMode="auto">
          <a:xfrm rot="5400000">
            <a:off x="1506538" y="573088"/>
            <a:ext cx="304800"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40" name="AutoShape 80"/>
          <p:cNvCxnSpPr>
            <a:cxnSpLocks noChangeShapeType="1"/>
          </p:cNvCxnSpPr>
          <p:nvPr/>
        </p:nvCxnSpPr>
        <p:spPr bwMode="auto">
          <a:xfrm rot="10800000">
            <a:off x="1539875" y="1374775"/>
            <a:ext cx="381000" cy="228600"/>
          </a:xfrm>
          <a:prstGeom prst="curvedConnector3">
            <a:avLst>
              <a:gd name="adj1" fmla="val 4999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41" name="Line 81"/>
          <p:cNvSpPr>
            <a:spLocks noChangeShapeType="1"/>
          </p:cNvSpPr>
          <p:nvPr/>
        </p:nvSpPr>
        <p:spPr bwMode="auto">
          <a:xfrm>
            <a:off x="1905000" y="2514600"/>
            <a:ext cx="838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42" name="Line 82"/>
          <p:cNvSpPr>
            <a:spLocks noChangeShapeType="1"/>
          </p:cNvSpPr>
          <p:nvPr/>
        </p:nvSpPr>
        <p:spPr bwMode="auto">
          <a:xfrm>
            <a:off x="2133600" y="251460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43" name="Text Box 83"/>
          <p:cNvSpPr txBox="1">
            <a:spLocks noChangeArrowheads="1"/>
          </p:cNvSpPr>
          <p:nvPr/>
        </p:nvSpPr>
        <p:spPr bwMode="auto">
          <a:xfrm>
            <a:off x="2209800" y="2514600"/>
            <a:ext cx="496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200" b="1" dirty="0"/>
              <a:t>TNC</a:t>
            </a:r>
          </a:p>
        </p:txBody>
      </p:sp>
      <p:sp>
        <p:nvSpPr>
          <p:cNvPr id="8245" name="Line 86"/>
          <p:cNvSpPr>
            <a:spLocks noChangeShapeType="1"/>
          </p:cNvSpPr>
          <p:nvPr/>
        </p:nvSpPr>
        <p:spPr bwMode="auto">
          <a:xfrm>
            <a:off x="7676424" y="1089023"/>
            <a:ext cx="29441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49" name="Line 91"/>
          <p:cNvSpPr>
            <a:spLocks noChangeShapeType="1"/>
          </p:cNvSpPr>
          <p:nvPr/>
        </p:nvSpPr>
        <p:spPr bwMode="auto">
          <a:xfrm flipH="1">
            <a:off x="8307180" y="3619500"/>
            <a:ext cx="10596" cy="44053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50" name="Text Box 92"/>
          <p:cNvSpPr txBox="1">
            <a:spLocks noChangeArrowheads="1"/>
          </p:cNvSpPr>
          <p:nvPr/>
        </p:nvSpPr>
        <p:spPr bwMode="auto">
          <a:xfrm>
            <a:off x="7676426" y="3483112"/>
            <a:ext cx="1282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000" b="1" dirty="0">
                <a:solidFill>
                  <a:srgbClr val="0000FF"/>
                </a:solidFill>
              </a:rPr>
              <a:t>Conventional data</a:t>
            </a:r>
          </a:p>
        </p:txBody>
      </p:sp>
      <p:sp>
        <p:nvSpPr>
          <p:cNvPr id="8251" name="Text Box 95"/>
          <p:cNvSpPr txBox="1">
            <a:spLocks noChangeArrowheads="1"/>
          </p:cNvSpPr>
          <p:nvPr/>
        </p:nvSpPr>
        <p:spPr bwMode="auto">
          <a:xfrm>
            <a:off x="3352800" y="4872106"/>
            <a:ext cx="1143000" cy="1371600"/>
          </a:xfrm>
          <a:prstGeom prst="rect">
            <a:avLst/>
          </a:prstGeom>
          <a:solidFill>
            <a:srgbClr val="00CC66"/>
          </a:solidFill>
          <a:ln w="9525">
            <a:solidFill>
              <a:schemeClr val="tx1"/>
            </a:solidFill>
            <a:miter lim="800000"/>
            <a:headEnd/>
            <a:tailEnd/>
          </a:ln>
          <a:effectLst/>
          <a:extLst/>
        </p:spPr>
        <p:txBody>
          <a:bodyPr wrap="squar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algn="ctr" eaLnBrk="1" hangingPunct="1">
              <a:spcBef>
                <a:spcPct val="50000"/>
              </a:spcBef>
            </a:pPr>
            <a:r>
              <a:rPr lang="en-US" dirty="0" smtClean="0"/>
              <a:t>GSI</a:t>
            </a:r>
          </a:p>
          <a:p>
            <a:pPr algn="ctr" eaLnBrk="1" hangingPunct="1">
              <a:spcBef>
                <a:spcPct val="50000"/>
              </a:spcBef>
            </a:pPr>
            <a:r>
              <a:rPr lang="en-US" dirty="0" smtClean="0"/>
              <a:t>Analysis</a:t>
            </a: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8252" name="Line 100"/>
          <p:cNvSpPr>
            <a:spLocks noChangeShapeType="1"/>
          </p:cNvSpPr>
          <p:nvPr/>
        </p:nvSpPr>
        <p:spPr bwMode="auto">
          <a:xfrm flipH="1">
            <a:off x="4495800" y="2651918"/>
            <a:ext cx="3397250" cy="235823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53" name="Text Box 101"/>
          <p:cNvSpPr txBox="1">
            <a:spLocks noChangeArrowheads="1"/>
          </p:cNvSpPr>
          <p:nvPr/>
        </p:nvSpPr>
        <p:spPr bwMode="auto">
          <a:xfrm rot="19519263">
            <a:off x="6104116" y="3154362"/>
            <a:ext cx="1565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000" b="1" dirty="0">
                <a:solidFill>
                  <a:srgbClr val="0000FF"/>
                </a:solidFill>
              </a:rPr>
              <a:t>Non-conventional Data</a:t>
            </a:r>
          </a:p>
        </p:txBody>
      </p:sp>
      <p:sp>
        <p:nvSpPr>
          <p:cNvPr id="8254" name="Text Box 103"/>
          <p:cNvSpPr txBox="1">
            <a:spLocks noChangeArrowheads="1"/>
          </p:cNvSpPr>
          <p:nvPr/>
        </p:nvSpPr>
        <p:spPr bwMode="auto">
          <a:xfrm>
            <a:off x="4876800" y="4953000"/>
            <a:ext cx="2362200" cy="4730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algn="ctr" eaLnBrk="1" hangingPunct="1">
              <a:spcBef>
                <a:spcPct val="50000"/>
              </a:spcBef>
            </a:pPr>
            <a:r>
              <a:rPr lang="en-US" sz="1000" dirty="0"/>
              <a:t>Global Guess (perhaps relocated)</a:t>
            </a:r>
          </a:p>
          <a:p>
            <a:pPr algn="ctr" eaLnBrk="1" hangingPunct="1">
              <a:spcBef>
                <a:spcPct val="50000"/>
              </a:spcBef>
            </a:pPr>
            <a:r>
              <a:rPr lang="en-US" sz="1000" dirty="0" smtClean="0"/>
              <a:t>Observation </a:t>
            </a:r>
            <a:r>
              <a:rPr lang="en-US" sz="1000" dirty="0"/>
              <a:t>error</a:t>
            </a:r>
          </a:p>
        </p:txBody>
      </p:sp>
      <p:sp>
        <p:nvSpPr>
          <p:cNvPr id="8255" name="Rectangle 104"/>
          <p:cNvSpPr>
            <a:spLocks noChangeArrowheads="1"/>
          </p:cNvSpPr>
          <p:nvPr/>
        </p:nvSpPr>
        <p:spPr bwMode="auto">
          <a:xfrm>
            <a:off x="4448175" y="324643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a:t>
            </a:r>
          </a:p>
        </p:txBody>
      </p:sp>
      <p:sp>
        <p:nvSpPr>
          <p:cNvPr id="8257" name="Text Box 106"/>
          <p:cNvSpPr txBox="1">
            <a:spLocks noChangeArrowheads="1"/>
          </p:cNvSpPr>
          <p:nvPr/>
        </p:nvSpPr>
        <p:spPr bwMode="auto">
          <a:xfrm>
            <a:off x="5503863" y="4584562"/>
            <a:ext cx="1676400" cy="2444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algn="ctr" eaLnBrk="1" hangingPunct="1">
              <a:spcBef>
                <a:spcPct val="50000"/>
              </a:spcBef>
            </a:pPr>
            <a:r>
              <a:rPr lang="en-US" sz="1000" dirty="0"/>
              <a:t>BUFR mnemonic table</a:t>
            </a:r>
          </a:p>
        </p:txBody>
      </p:sp>
      <p:sp>
        <p:nvSpPr>
          <p:cNvPr id="8259" name="Text Box 108"/>
          <p:cNvSpPr txBox="1">
            <a:spLocks noChangeArrowheads="1"/>
          </p:cNvSpPr>
          <p:nvPr/>
        </p:nvSpPr>
        <p:spPr bwMode="auto">
          <a:xfrm>
            <a:off x="5715000" y="4323522"/>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sz="900" dirty="0"/>
              <a:t>Parm cards</a:t>
            </a:r>
          </a:p>
        </p:txBody>
      </p:sp>
      <p:sp>
        <p:nvSpPr>
          <p:cNvPr id="8261" name="Text Box 110"/>
          <p:cNvSpPr txBox="1">
            <a:spLocks noChangeArrowheads="1"/>
          </p:cNvSpPr>
          <p:nvPr/>
        </p:nvSpPr>
        <p:spPr bwMode="auto">
          <a:xfrm>
            <a:off x="6225716" y="5480051"/>
            <a:ext cx="838200" cy="2444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algn="ctr" eaLnBrk="1" hangingPunct="1">
              <a:spcBef>
                <a:spcPct val="50000"/>
              </a:spcBef>
            </a:pPr>
            <a:r>
              <a:rPr lang="en-US" sz="1000" dirty="0"/>
              <a:t>tcvitals</a:t>
            </a:r>
          </a:p>
        </p:txBody>
      </p:sp>
      <p:sp>
        <p:nvSpPr>
          <p:cNvPr id="8263" name="Text Box 112"/>
          <p:cNvSpPr txBox="1">
            <a:spLocks noChangeArrowheads="1"/>
          </p:cNvSpPr>
          <p:nvPr/>
        </p:nvSpPr>
        <p:spPr bwMode="auto">
          <a:xfrm>
            <a:off x="5410200" y="1965325"/>
            <a:ext cx="536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sz="1000" b="1" dirty="0">
                <a:solidFill>
                  <a:srgbClr val="0000FF"/>
                </a:solidFill>
              </a:rPr>
              <a:t>tranjb</a:t>
            </a:r>
          </a:p>
        </p:txBody>
      </p:sp>
      <p:sp>
        <p:nvSpPr>
          <p:cNvPr id="8264" name="Line 113"/>
          <p:cNvSpPr>
            <a:spLocks noChangeShapeType="1"/>
          </p:cNvSpPr>
          <p:nvPr/>
        </p:nvSpPr>
        <p:spPr bwMode="auto">
          <a:xfrm flipH="1" flipV="1">
            <a:off x="4495800" y="6096000"/>
            <a:ext cx="12743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65" name="Rectangle 114" descr="90%"/>
          <p:cNvSpPr>
            <a:spLocks noChangeArrowheads="1"/>
          </p:cNvSpPr>
          <p:nvPr/>
        </p:nvSpPr>
        <p:spPr bwMode="auto">
          <a:xfrm>
            <a:off x="2205036" y="316258"/>
            <a:ext cx="4842015" cy="1360141"/>
          </a:xfrm>
          <a:prstGeom prst="rect">
            <a:avLst/>
          </a:prstGeom>
          <a:pattFill prst="pct90">
            <a:fgClr>
              <a:schemeClr val="accent1">
                <a:alpha val="43921"/>
              </a:schemeClr>
            </a:fgClr>
            <a:bgClr>
              <a:srgbClr val="566869">
                <a:alpha val="43921"/>
              </a:srgb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8266" name="Rectangle 115" descr="90%"/>
          <p:cNvSpPr>
            <a:spLocks noChangeArrowheads="1"/>
          </p:cNvSpPr>
          <p:nvPr/>
        </p:nvSpPr>
        <p:spPr bwMode="auto">
          <a:xfrm>
            <a:off x="2209800" y="1676400"/>
            <a:ext cx="685800" cy="3886200"/>
          </a:xfrm>
          <a:prstGeom prst="rect">
            <a:avLst/>
          </a:prstGeom>
          <a:pattFill prst="pct90">
            <a:fgClr>
              <a:schemeClr val="accent1">
                <a:alpha val="43921"/>
              </a:schemeClr>
            </a:fgClr>
            <a:bgClr>
              <a:srgbClr val="566869">
                <a:alpha val="43921"/>
              </a:srgb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267" name="Text Box 117"/>
          <p:cNvSpPr txBox="1">
            <a:spLocks noChangeArrowheads="1"/>
          </p:cNvSpPr>
          <p:nvPr/>
        </p:nvSpPr>
        <p:spPr bwMode="auto">
          <a:xfrm>
            <a:off x="2514600" y="411163"/>
            <a:ext cx="3048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dirty="0"/>
              <a:t>Code developed by NCO</a:t>
            </a:r>
          </a:p>
        </p:txBody>
      </p:sp>
      <p:sp>
        <p:nvSpPr>
          <p:cNvPr id="8268" name="Text Box 118"/>
          <p:cNvSpPr txBox="1">
            <a:spLocks noChangeArrowheads="1"/>
          </p:cNvSpPr>
          <p:nvPr/>
        </p:nvSpPr>
        <p:spPr bwMode="auto">
          <a:xfrm>
            <a:off x="3972517" y="2605087"/>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pitchFamily="-109" charset="-128"/>
              </a:defRPr>
            </a:lvl1pPr>
            <a:lvl2pPr marL="742950" indent="-285750"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spcBef>
                <a:spcPct val="50000"/>
              </a:spcBef>
            </a:pPr>
            <a:r>
              <a:rPr lang="en-US" dirty="0"/>
              <a:t>Code developed by EMC</a:t>
            </a:r>
          </a:p>
        </p:txBody>
      </p:sp>
      <p:sp>
        <p:nvSpPr>
          <p:cNvPr id="2" name="Flowchart: Magnetic Disk 1"/>
          <p:cNvSpPr/>
          <p:nvPr/>
        </p:nvSpPr>
        <p:spPr>
          <a:xfrm>
            <a:off x="5770188" y="5801690"/>
            <a:ext cx="1371600" cy="903910"/>
          </a:xfrm>
          <a:prstGeom prst="flowChartMagneticDisk">
            <a:avLst/>
          </a:prstGeom>
          <a:solidFill>
            <a:srgbClr val="FFFF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a:p>
            <a:pPr algn="ctr"/>
            <a:r>
              <a:rPr lang="en-US" sz="1600" dirty="0" smtClean="0">
                <a:solidFill>
                  <a:schemeClr val="tx1"/>
                </a:solidFill>
              </a:rPr>
              <a:t>PrepBUFR</a:t>
            </a:r>
          </a:p>
          <a:p>
            <a:pPr algn="ctr"/>
            <a:r>
              <a:rPr lang="en-US" sz="1600" dirty="0" smtClean="0">
                <a:solidFill>
                  <a:schemeClr val="tx1"/>
                </a:solidFill>
              </a:rPr>
              <a:t>File</a:t>
            </a:r>
            <a:endParaRPr lang="en-US" sz="1600" dirty="0">
              <a:solidFill>
                <a:schemeClr val="tx1"/>
              </a:solidFill>
            </a:endParaRPr>
          </a:p>
        </p:txBody>
      </p:sp>
      <p:sp>
        <p:nvSpPr>
          <p:cNvPr id="3" name="Flowchart: Process 2"/>
          <p:cNvSpPr/>
          <p:nvPr/>
        </p:nvSpPr>
        <p:spPr>
          <a:xfrm>
            <a:off x="7970838" y="848272"/>
            <a:ext cx="961127" cy="557149"/>
          </a:xfrm>
          <a:prstGeom prst="flowChartProcess">
            <a:avLst/>
          </a:prstGeom>
          <a:solidFill>
            <a:srgbClr val="00CC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dumpjb</a:t>
            </a:r>
            <a:endParaRPr lang="en-US" sz="1400" dirty="0">
              <a:solidFill>
                <a:schemeClr val="tx1"/>
              </a:solidFill>
            </a:endParaRPr>
          </a:p>
        </p:txBody>
      </p:sp>
      <p:sp>
        <p:nvSpPr>
          <p:cNvPr id="82" name="Line 86"/>
          <p:cNvSpPr>
            <a:spLocks noChangeShapeType="1"/>
          </p:cNvSpPr>
          <p:nvPr/>
        </p:nvSpPr>
        <p:spPr bwMode="auto">
          <a:xfrm>
            <a:off x="8307180" y="1405421"/>
            <a:ext cx="0" cy="4717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Flowchart: Magnetic Disk 5"/>
          <p:cNvSpPr/>
          <p:nvPr/>
        </p:nvSpPr>
        <p:spPr>
          <a:xfrm>
            <a:off x="7888770" y="1877183"/>
            <a:ext cx="836820" cy="1274833"/>
          </a:xfrm>
          <a:prstGeom prst="flowChartMagneticDisk">
            <a:avLst/>
          </a:prstGeom>
          <a:solidFill>
            <a:srgbClr val="FFFF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Dump</a:t>
            </a:r>
          </a:p>
          <a:p>
            <a:pPr algn="ctr"/>
            <a:r>
              <a:rPr lang="en-US" dirty="0" smtClean="0">
                <a:solidFill>
                  <a:schemeClr val="tx1"/>
                </a:solidFill>
              </a:rPr>
              <a:t>Files</a:t>
            </a:r>
          </a:p>
          <a:p>
            <a:pPr algn="ctr"/>
            <a:r>
              <a:rPr lang="en-US" dirty="0" smtClean="0">
                <a:solidFill>
                  <a:schemeClr val="tx1"/>
                </a:solidFill>
              </a:rPr>
              <a:t>/</a:t>
            </a:r>
            <a:r>
              <a:rPr lang="en-US" sz="1000" b="1" dirty="0" smtClean="0">
                <a:solidFill>
                  <a:schemeClr val="tx1"/>
                </a:solidFill>
              </a:rPr>
              <a:t>com</a:t>
            </a:r>
            <a:endParaRPr lang="en-US" sz="1000" b="1" dirty="0">
              <a:solidFill>
                <a:schemeClr val="tx1"/>
              </a:solidFill>
            </a:endParaRPr>
          </a:p>
        </p:txBody>
      </p:sp>
      <p:sp>
        <p:nvSpPr>
          <p:cNvPr id="7" name="Flowchart: Process 6"/>
          <p:cNvSpPr/>
          <p:nvPr/>
        </p:nvSpPr>
        <p:spPr>
          <a:xfrm>
            <a:off x="7512050" y="4038600"/>
            <a:ext cx="1364802" cy="2476500"/>
          </a:xfrm>
          <a:prstGeom prst="flowChartProcess">
            <a:avLst/>
          </a:prstGeom>
          <a:solidFill>
            <a:srgbClr val="00CC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r>
              <a:rPr lang="en-US" sz="1200" i="1" dirty="0">
                <a:solidFill>
                  <a:srgbClr val="000000"/>
                </a:solidFill>
                <a:ea typeface="MS PGothic"/>
                <a:cs typeface="Times New Roman"/>
              </a:rPr>
              <a:t>PrepBUFR</a:t>
            </a:r>
            <a:endParaRPr lang="en-US" sz="1200" dirty="0">
              <a:latin typeface="Times New Roman"/>
              <a:ea typeface="Times New Roman"/>
            </a:endParaRPr>
          </a:p>
          <a:p>
            <a:pPr algn="ctr">
              <a:spcBef>
                <a:spcPts val="0"/>
              </a:spcBef>
              <a:spcAft>
                <a:spcPts val="0"/>
              </a:spcAft>
            </a:pPr>
            <a:r>
              <a:rPr lang="en-US" sz="1200" dirty="0">
                <a:solidFill>
                  <a:srgbClr val="000000"/>
                </a:solidFill>
                <a:ea typeface="MS PGothic"/>
                <a:cs typeface="Times New Roman"/>
              </a:rPr>
              <a:t> </a:t>
            </a:r>
            <a:r>
              <a:rPr lang="en-US" sz="1200" i="1" dirty="0">
                <a:solidFill>
                  <a:srgbClr val="000000"/>
                </a:solidFill>
                <a:ea typeface="MS PGothic"/>
                <a:cs typeface="Times New Roman"/>
              </a:rPr>
              <a:t>Processing</a:t>
            </a:r>
            <a:endParaRPr lang="en-US" sz="1200" dirty="0">
              <a:latin typeface="Times New Roman"/>
              <a:ea typeface="Times New Roman"/>
            </a:endParaRPr>
          </a:p>
          <a:p>
            <a:pPr algn="ctr">
              <a:spcBef>
                <a:spcPts val="0"/>
              </a:spcBef>
              <a:spcAft>
                <a:spcPts val="0"/>
              </a:spcAft>
            </a:pPr>
            <a:r>
              <a:rPr lang="en-US" sz="1200" i="1" dirty="0">
                <a:solidFill>
                  <a:srgbClr val="000000"/>
                </a:solidFill>
                <a:ea typeface="MS PGothic"/>
                <a:cs typeface="Times New Roman"/>
              </a:rPr>
              <a:t>Modules</a:t>
            </a:r>
            <a:r>
              <a:rPr lang="en-US" sz="1200" dirty="0">
                <a:solidFill>
                  <a:srgbClr val="000000"/>
                </a:solidFill>
                <a:ea typeface="MS PGothic"/>
                <a:cs typeface="Times New Roman"/>
              </a:rPr>
              <a:t>:</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PREPRO</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PREVENT</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VIRTMP</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SYNDATA</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CQCHT</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RADCOR</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CQCPROF</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CQCVAD</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NRLACQC</a:t>
            </a:r>
            <a:endParaRPr lang="en-US" sz="1200" dirty="0">
              <a:latin typeface="Times New Roman"/>
              <a:ea typeface="Times New Roman"/>
            </a:endParaRPr>
          </a:p>
          <a:p>
            <a:pPr algn="ctr">
              <a:spcBef>
                <a:spcPts val="0"/>
              </a:spcBef>
              <a:spcAft>
                <a:spcPts val="0"/>
              </a:spcAft>
            </a:pPr>
            <a:r>
              <a:rPr lang="en-US" sz="1200" b="1" dirty="0">
                <a:solidFill>
                  <a:srgbClr val="000000"/>
                </a:solidFill>
                <a:ea typeface="MS PGothic"/>
                <a:cs typeface="Times New Roman"/>
              </a:rPr>
              <a:t>OIQC</a:t>
            </a:r>
            <a:endParaRPr lang="en-US" sz="1200" dirty="0">
              <a:effectLst/>
              <a:latin typeface="Times New Roman"/>
              <a:ea typeface="Times New Roman"/>
            </a:endParaRPr>
          </a:p>
        </p:txBody>
      </p:sp>
      <p:sp>
        <p:nvSpPr>
          <p:cNvPr id="92" name="Line 61"/>
          <p:cNvSpPr>
            <a:spLocks noChangeShapeType="1"/>
          </p:cNvSpPr>
          <p:nvPr/>
        </p:nvSpPr>
        <p:spPr bwMode="auto">
          <a:xfrm>
            <a:off x="8317776" y="3152016"/>
            <a:ext cx="0" cy="41430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60" name="Line 109"/>
          <p:cNvSpPr>
            <a:spLocks noChangeShapeType="1"/>
          </p:cNvSpPr>
          <p:nvPr/>
        </p:nvSpPr>
        <p:spPr bwMode="auto">
          <a:xfrm>
            <a:off x="6455988" y="4457700"/>
            <a:ext cx="1367643" cy="24909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58" name="Line 107"/>
          <p:cNvSpPr>
            <a:spLocks noChangeShapeType="1"/>
          </p:cNvSpPr>
          <p:nvPr/>
        </p:nvSpPr>
        <p:spPr bwMode="auto">
          <a:xfrm>
            <a:off x="7180264" y="4706797"/>
            <a:ext cx="643368" cy="1760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56" name="Line 105"/>
          <p:cNvSpPr>
            <a:spLocks noChangeShapeType="1"/>
          </p:cNvSpPr>
          <p:nvPr/>
        </p:nvSpPr>
        <p:spPr bwMode="auto">
          <a:xfrm flipV="1">
            <a:off x="7239000" y="4914900"/>
            <a:ext cx="584631" cy="1905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262" name="Line 111"/>
          <p:cNvSpPr>
            <a:spLocks noChangeShapeType="1"/>
          </p:cNvSpPr>
          <p:nvPr/>
        </p:nvSpPr>
        <p:spPr bwMode="auto">
          <a:xfrm flipV="1">
            <a:off x="7063916" y="5276850"/>
            <a:ext cx="759715" cy="2857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4" name="Line 113"/>
          <p:cNvSpPr>
            <a:spLocks noChangeShapeType="1"/>
          </p:cNvSpPr>
          <p:nvPr/>
        </p:nvSpPr>
        <p:spPr bwMode="auto">
          <a:xfrm flipH="1" flipV="1">
            <a:off x="7141788" y="6096000"/>
            <a:ext cx="3702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5" name="Rectangle 104"/>
          <p:cNvSpPr>
            <a:spLocks noChangeArrowheads="1"/>
          </p:cNvSpPr>
          <p:nvPr/>
        </p:nvSpPr>
        <p:spPr bwMode="auto">
          <a:xfrm>
            <a:off x="2002212" y="113188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a:t>
            </a:r>
          </a:p>
        </p:txBody>
      </p:sp>
      <p:sp>
        <p:nvSpPr>
          <p:cNvPr id="96" name="Flowchart: Magnetic Disk 95"/>
          <p:cNvSpPr/>
          <p:nvPr/>
        </p:nvSpPr>
        <p:spPr>
          <a:xfrm>
            <a:off x="3495261" y="3080648"/>
            <a:ext cx="1371600" cy="1483553"/>
          </a:xfrm>
          <a:prstGeom prst="flowChartMagneticDisk">
            <a:avLst/>
          </a:prstGeom>
          <a:solidFill>
            <a:srgbClr val="FFFF99"/>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accent3">
                    <a:lumMod val="50000"/>
                  </a:schemeClr>
                </a:solidFill>
              </a:rPr>
              <a:t>Post-GSI</a:t>
            </a:r>
            <a:endParaRPr lang="en-US" dirty="0">
              <a:solidFill>
                <a:schemeClr val="accent3">
                  <a:lumMod val="50000"/>
                </a:schemeClr>
              </a:solidFill>
            </a:endParaRPr>
          </a:p>
          <a:p>
            <a:pPr algn="ctr"/>
            <a:r>
              <a:rPr lang="en-US" sz="1600" dirty="0" smtClean="0">
                <a:solidFill>
                  <a:schemeClr val="accent3">
                    <a:lumMod val="50000"/>
                  </a:schemeClr>
                </a:solidFill>
              </a:rPr>
              <a:t>PrepBUFR</a:t>
            </a:r>
          </a:p>
          <a:p>
            <a:pPr algn="ctr"/>
            <a:r>
              <a:rPr lang="en-US" sz="1600" dirty="0" smtClean="0">
                <a:solidFill>
                  <a:schemeClr val="accent3">
                    <a:lumMod val="50000"/>
                  </a:schemeClr>
                </a:solidFill>
              </a:rPr>
              <a:t>File</a:t>
            </a:r>
          </a:p>
          <a:p>
            <a:pPr algn="ctr"/>
            <a:r>
              <a:rPr lang="en-US" sz="1100" dirty="0" smtClean="0">
                <a:solidFill>
                  <a:schemeClr val="accent3">
                    <a:lumMod val="50000"/>
                  </a:schemeClr>
                </a:solidFill>
              </a:rPr>
              <a:t>(</a:t>
            </a:r>
            <a:r>
              <a:rPr lang="en-US" sz="1100" i="1" dirty="0" smtClean="0">
                <a:solidFill>
                  <a:schemeClr val="accent3">
                    <a:lumMod val="50000"/>
                  </a:schemeClr>
                </a:solidFill>
              </a:rPr>
              <a:t>future</a:t>
            </a:r>
            <a:r>
              <a:rPr lang="en-US" sz="1100" dirty="0" smtClean="0">
                <a:solidFill>
                  <a:schemeClr val="accent3">
                    <a:lumMod val="50000"/>
                  </a:schemeClr>
                </a:solidFill>
              </a:rPr>
              <a:t>)</a:t>
            </a:r>
            <a:endParaRPr lang="en-US" sz="1100" dirty="0">
              <a:solidFill>
                <a:schemeClr val="accent3">
                  <a:lumMod val="50000"/>
                </a:schemeClr>
              </a:solidFill>
            </a:endParaRPr>
          </a:p>
        </p:txBody>
      </p:sp>
      <p:sp>
        <p:nvSpPr>
          <p:cNvPr id="97" name="Line 113"/>
          <p:cNvSpPr>
            <a:spLocks noChangeShapeType="1"/>
          </p:cNvSpPr>
          <p:nvPr/>
        </p:nvSpPr>
        <p:spPr bwMode="auto">
          <a:xfrm flipH="1" flipV="1">
            <a:off x="3924300" y="4591050"/>
            <a:ext cx="0" cy="28105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8" name="Rectangle 53"/>
          <p:cNvSpPr>
            <a:spLocks noChangeArrowheads="1"/>
          </p:cNvSpPr>
          <p:nvPr/>
        </p:nvSpPr>
        <p:spPr bwMode="auto">
          <a:xfrm>
            <a:off x="5356600" y="1907362"/>
            <a:ext cx="777500" cy="318700"/>
          </a:xfrm>
          <a:prstGeom prst="rect">
            <a:avLst/>
          </a:prstGeom>
          <a:solidFill>
            <a:srgbClr val="00CC66"/>
          </a:solidFill>
          <a:ln w="9525">
            <a:solidFill>
              <a:schemeClr val="tx1"/>
            </a:solidFill>
            <a:miter lim="800000"/>
            <a:headEnd/>
            <a:tailEnd/>
          </a:ln>
          <a:effectLst/>
          <a:extLst/>
        </p:spPr>
        <p:txBody>
          <a:bodyPr wrap="none" anchor="ctr"/>
          <a:lstStyle/>
          <a:p>
            <a:pPr algn="ctr"/>
            <a:r>
              <a:rPr lang="en-US" sz="1100" b="1" dirty="0" smtClean="0">
                <a:solidFill>
                  <a:srgbClr val="0000FF"/>
                </a:solidFill>
              </a:rPr>
              <a:t>tranjb</a:t>
            </a:r>
            <a:endParaRPr lang="en-US" sz="1100" b="1" dirty="0">
              <a:solidFill>
                <a:srgbClr val="0000FF"/>
              </a:solidFill>
            </a:endParaRPr>
          </a:p>
          <a:p>
            <a:endParaRPr lang="en-US" sz="800" dirty="0"/>
          </a:p>
        </p:txBody>
      </p:sp>
      <p:sp>
        <p:nvSpPr>
          <p:cNvPr id="8269" name="Oval 120" descr="5%"/>
          <p:cNvSpPr>
            <a:spLocks noChangeArrowheads="1"/>
          </p:cNvSpPr>
          <p:nvPr/>
        </p:nvSpPr>
        <p:spPr bwMode="auto">
          <a:xfrm>
            <a:off x="5198549" y="755650"/>
            <a:ext cx="1145101" cy="17526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rgbClr val="D6ECEE">
                    <a:alpha val="4392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dirty="0"/>
              <a:t>Code</a:t>
            </a:r>
          </a:p>
          <a:p>
            <a:pPr algn="ctr"/>
            <a:r>
              <a:rPr lang="en-US" sz="900" dirty="0"/>
              <a:t> developed</a:t>
            </a:r>
          </a:p>
          <a:p>
            <a:pPr algn="ctr"/>
            <a:r>
              <a:rPr lang="en-US" sz="900" dirty="0"/>
              <a:t>by</a:t>
            </a:r>
          </a:p>
          <a:p>
            <a:pPr algn="ctr"/>
            <a:r>
              <a:rPr lang="en-US" sz="900" dirty="0"/>
              <a:t> NCO &amp; EMC</a:t>
            </a:r>
          </a:p>
        </p:txBody>
      </p:sp>
      <p:sp>
        <p:nvSpPr>
          <p:cNvPr id="99" name="Line 55"/>
          <p:cNvSpPr>
            <a:spLocks noChangeShapeType="1"/>
          </p:cNvSpPr>
          <p:nvPr/>
        </p:nvSpPr>
        <p:spPr bwMode="auto">
          <a:xfrm flipV="1">
            <a:off x="4724400" y="2057400"/>
            <a:ext cx="632200" cy="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Rectangle 53"/>
          <p:cNvSpPr>
            <a:spLocks noChangeArrowheads="1"/>
          </p:cNvSpPr>
          <p:nvPr/>
        </p:nvSpPr>
        <p:spPr bwMode="auto">
          <a:xfrm>
            <a:off x="3080305" y="926701"/>
            <a:ext cx="843996" cy="606824"/>
          </a:xfrm>
          <a:prstGeom prst="rect">
            <a:avLst/>
          </a:prstGeom>
          <a:solidFill>
            <a:srgbClr val="00CC66"/>
          </a:solidFill>
          <a:ln w="9525">
            <a:solidFill>
              <a:schemeClr val="tx1"/>
            </a:solidFill>
            <a:miter lim="800000"/>
            <a:headEnd/>
            <a:tailEnd/>
          </a:ln>
          <a:effectLst/>
          <a:extLst/>
        </p:spPr>
        <p:txBody>
          <a:bodyPr wrap="none" anchor="ctr"/>
          <a:lstStyle/>
          <a:p>
            <a:pPr algn="ctr"/>
            <a:r>
              <a:rPr lang="en-US" sz="1100" b="1" dirty="0" smtClean="0">
                <a:solidFill>
                  <a:srgbClr val="0000FF"/>
                </a:solidFill>
              </a:rPr>
              <a:t>Gather</a:t>
            </a:r>
          </a:p>
          <a:p>
            <a:pPr algn="ctr"/>
            <a:r>
              <a:rPr lang="en-US" sz="1100" b="1" dirty="0" smtClean="0">
                <a:solidFill>
                  <a:srgbClr val="0000FF"/>
                </a:solidFill>
              </a:rPr>
              <a:t> Data</a:t>
            </a:r>
          </a:p>
          <a:p>
            <a:pPr algn="ctr"/>
            <a:r>
              <a:rPr lang="en-US" sz="1100" b="1" dirty="0" smtClean="0">
                <a:solidFill>
                  <a:srgbClr val="0000FF"/>
                </a:solidFill>
              </a:rPr>
              <a:t>(PMB) </a:t>
            </a:r>
            <a:endParaRPr lang="en-US" sz="1100" b="1" dirty="0">
              <a:solidFill>
                <a:srgbClr val="0000FF"/>
              </a:solidFill>
            </a:endParaRPr>
          </a:p>
          <a:p>
            <a:endParaRPr lang="en-US" sz="800" dirty="0"/>
          </a:p>
        </p:txBody>
      </p:sp>
      <p:sp>
        <p:nvSpPr>
          <p:cNvPr id="101" name="Rectangle 53"/>
          <p:cNvSpPr>
            <a:spLocks noChangeArrowheads="1"/>
          </p:cNvSpPr>
          <p:nvPr/>
        </p:nvSpPr>
        <p:spPr bwMode="auto">
          <a:xfrm>
            <a:off x="4346387" y="926701"/>
            <a:ext cx="694113" cy="606824"/>
          </a:xfrm>
          <a:prstGeom prst="rect">
            <a:avLst/>
          </a:prstGeom>
          <a:solidFill>
            <a:srgbClr val="00CC66"/>
          </a:solidFill>
          <a:ln w="9525">
            <a:solidFill>
              <a:schemeClr val="tx1"/>
            </a:solidFill>
            <a:miter lim="800000"/>
            <a:headEnd/>
            <a:tailEnd/>
          </a:ln>
          <a:effectLst/>
          <a:extLst/>
        </p:spPr>
        <p:txBody>
          <a:bodyPr wrap="none" anchor="ctr"/>
          <a:lstStyle/>
          <a:p>
            <a:pPr algn="ctr"/>
            <a:r>
              <a:rPr lang="en-US" sz="1100" b="1" dirty="0" smtClean="0">
                <a:solidFill>
                  <a:srgbClr val="0000FF"/>
                </a:solidFill>
              </a:rPr>
              <a:t>Decode</a:t>
            </a:r>
          </a:p>
          <a:p>
            <a:pPr algn="ctr"/>
            <a:r>
              <a:rPr lang="en-US" sz="1100" b="1" dirty="0" smtClean="0">
                <a:solidFill>
                  <a:srgbClr val="0000FF"/>
                </a:solidFill>
              </a:rPr>
              <a:t> Data</a:t>
            </a:r>
          </a:p>
          <a:p>
            <a:pPr algn="ctr"/>
            <a:r>
              <a:rPr lang="en-US" sz="1100" b="1" dirty="0" smtClean="0">
                <a:solidFill>
                  <a:srgbClr val="0000FF"/>
                </a:solidFill>
              </a:rPr>
              <a:t>(SIB) </a:t>
            </a:r>
            <a:endParaRPr lang="en-US" sz="1100" b="1" dirty="0">
              <a:solidFill>
                <a:srgbClr val="0000FF"/>
              </a:solidFill>
            </a:endParaRPr>
          </a:p>
          <a:p>
            <a:endParaRPr lang="en-US" sz="800" dirty="0"/>
          </a:p>
        </p:txBody>
      </p:sp>
      <p:sp>
        <p:nvSpPr>
          <p:cNvPr id="102" name="Rectangle 53"/>
          <p:cNvSpPr>
            <a:spLocks noChangeArrowheads="1"/>
          </p:cNvSpPr>
          <p:nvPr/>
        </p:nvSpPr>
        <p:spPr bwMode="auto">
          <a:xfrm>
            <a:off x="5356600" y="1023374"/>
            <a:ext cx="777500" cy="318700"/>
          </a:xfrm>
          <a:prstGeom prst="rect">
            <a:avLst/>
          </a:prstGeom>
          <a:solidFill>
            <a:srgbClr val="00CC66"/>
          </a:solidFill>
          <a:ln w="9525">
            <a:solidFill>
              <a:schemeClr val="tx1"/>
            </a:solidFill>
            <a:miter lim="800000"/>
            <a:headEnd/>
            <a:tailEnd/>
          </a:ln>
          <a:effectLst/>
          <a:extLst/>
        </p:spPr>
        <p:txBody>
          <a:bodyPr wrap="none" anchor="ctr"/>
          <a:lstStyle/>
          <a:p>
            <a:pPr algn="ctr"/>
            <a:r>
              <a:rPr lang="en-US" sz="1100" b="1" dirty="0" smtClean="0">
                <a:solidFill>
                  <a:srgbClr val="0000FF"/>
                </a:solidFill>
              </a:rPr>
              <a:t>tranjb</a:t>
            </a:r>
            <a:endParaRPr lang="en-US" sz="1100" b="1" dirty="0">
              <a:solidFill>
                <a:srgbClr val="0000FF"/>
              </a:solidFill>
            </a:endParaRPr>
          </a:p>
          <a:p>
            <a:endParaRPr lang="en-US" sz="800" dirty="0"/>
          </a:p>
        </p:txBody>
      </p:sp>
      <p:sp>
        <p:nvSpPr>
          <p:cNvPr id="103" name="Line 34"/>
          <p:cNvSpPr>
            <a:spLocks noChangeShapeType="1"/>
          </p:cNvSpPr>
          <p:nvPr/>
        </p:nvSpPr>
        <p:spPr bwMode="auto">
          <a:xfrm flipV="1">
            <a:off x="5040499" y="1151561"/>
            <a:ext cx="316101"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12725" y="188913"/>
            <a:ext cx="877887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9" charset="-128"/>
              </a:defRPr>
            </a:lvl1pPr>
            <a:lvl2pPr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b="1" dirty="0">
                <a:solidFill>
                  <a:schemeClr val="accent2"/>
                </a:solidFill>
              </a:rPr>
              <a:t>GTS</a:t>
            </a:r>
            <a:r>
              <a:rPr lang="en-US" dirty="0"/>
              <a:t> = Global Telecommunications System</a:t>
            </a:r>
          </a:p>
          <a:p>
            <a:pPr lvl="1" eaLnBrk="1" hangingPunct="1">
              <a:buFont typeface="Arial" charset="0"/>
              <a:buChar char="•"/>
            </a:pPr>
            <a:r>
              <a:rPr lang="en-US" dirty="0"/>
              <a:t>	World wide data gathers in GTS</a:t>
            </a:r>
          </a:p>
          <a:p>
            <a:pPr lvl="1" eaLnBrk="1" hangingPunct="1">
              <a:buFont typeface="Arial" charset="0"/>
              <a:buChar char="•"/>
            </a:pPr>
            <a:r>
              <a:rPr lang="en-US" dirty="0"/>
              <a:t>	Sends data to NWSTG/TOC or the “Gateway”</a:t>
            </a:r>
          </a:p>
          <a:p>
            <a:pPr eaLnBrk="1" hangingPunct="1"/>
            <a:endParaRPr lang="en-US" sz="1000" b="1" dirty="0" smtClean="0">
              <a:solidFill>
                <a:schemeClr val="accent2"/>
              </a:solidFill>
            </a:endParaRPr>
          </a:p>
          <a:p>
            <a:pPr eaLnBrk="1" hangingPunct="1"/>
            <a:r>
              <a:rPr lang="en-US" b="1" dirty="0" smtClean="0">
                <a:solidFill>
                  <a:schemeClr val="accent2"/>
                </a:solidFill>
              </a:rPr>
              <a:t>NWSTG/TOC</a:t>
            </a:r>
            <a:r>
              <a:rPr lang="en-US" dirty="0" smtClean="0"/>
              <a:t> </a:t>
            </a:r>
            <a:r>
              <a:rPr lang="en-US" dirty="0"/>
              <a:t>= NWS Telecommunication Gateway/Telecommunication Operations</a:t>
            </a:r>
          </a:p>
          <a:p>
            <a:pPr eaLnBrk="1" hangingPunct="1"/>
            <a:r>
              <a:rPr lang="en-US" dirty="0"/>
              <a:t>              Center</a:t>
            </a:r>
          </a:p>
          <a:p>
            <a:pPr lvl="1" eaLnBrk="1" hangingPunct="1">
              <a:buFont typeface="Arial" charset="0"/>
              <a:buChar char="•"/>
            </a:pPr>
            <a:r>
              <a:rPr lang="en-US" dirty="0"/>
              <a:t>	Intercepts GTS messages</a:t>
            </a:r>
          </a:p>
          <a:p>
            <a:pPr lvl="1" eaLnBrk="1" hangingPunct="1">
              <a:buFont typeface="Arial" charset="0"/>
              <a:buChar char="•"/>
            </a:pPr>
            <a:r>
              <a:rPr lang="en-US" dirty="0"/>
              <a:t>	Sends data to </a:t>
            </a:r>
            <a:r>
              <a:rPr lang="en-US" b="1" dirty="0">
                <a:solidFill>
                  <a:schemeClr val="folHlink"/>
                </a:solidFill>
              </a:rPr>
              <a:t>NCO</a:t>
            </a:r>
            <a:r>
              <a:rPr lang="en-US" dirty="0"/>
              <a:t> via TNC (TOC to NCEP Communications) line and via 	LDM (Local Data Manager)</a:t>
            </a:r>
          </a:p>
          <a:p>
            <a:pPr eaLnBrk="1" hangingPunct="1"/>
            <a:endParaRPr lang="en-US" sz="1000" b="1" dirty="0" smtClean="0">
              <a:solidFill>
                <a:schemeClr val="accent2"/>
              </a:solidFill>
            </a:endParaRPr>
          </a:p>
          <a:p>
            <a:pPr eaLnBrk="1" hangingPunct="1"/>
            <a:r>
              <a:rPr lang="en-US" b="1" dirty="0" smtClean="0">
                <a:solidFill>
                  <a:schemeClr val="accent2"/>
                </a:solidFill>
              </a:rPr>
              <a:t>GSD</a:t>
            </a:r>
            <a:r>
              <a:rPr lang="en-US" dirty="0" smtClean="0"/>
              <a:t> </a:t>
            </a:r>
            <a:r>
              <a:rPr lang="en-US" dirty="0"/>
              <a:t>= NOAA/ESRL/GSD</a:t>
            </a:r>
          </a:p>
          <a:p>
            <a:pPr lvl="1" eaLnBrk="1" hangingPunct="1">
              <a:buFont typeface="Arial" charset="0"/>
              <a:buChar char="•"/>
            </a:pPr>
            <a:r>
              <a:rPr lang="en-US" dirty="0"/>
              <a:t>	Provide Mesonet data to </a:t>
            </a:r>
            <a:r>
              <a:rPr lang="en-US" b="1" dirty="0">
                <a:solidFill>
                  <a:schemeClr val="folHlink"/>
                </a:solidFill>
              </a:rPr>
              <a:t>NCO</a:t>
            </a:r>
            <a:r>
              <a:rPr lang="en-US" dirty="0"/>
              <a:t> via LDM several times hourly</a:t>
            </a:r>
          </a:p>
          <a:p>
            <a:pPr lvl="1" eaLnBrk="1" hangingPunct="1">
              <a:buFont typeface="Arial" charset="0"/>
              <a:buChar char="•"/>
            </a:pPr>
            <a:r>
              <a:rPr lang="en-US" dirty="0"/>
              <a:t>	SIB converts data from </a:t>
            </a:r>
            <a:r>
              <a:rPr lang="en-US" dirty="0" smtClean="0"/>
              <a:t>NetCDF </a:t>
            </a:r>
            <a:r>
              <a:rPr lang="en-US" dirty="0"/>
              <a:t>to WMO BUFR</a:t>
            </a:r>
          </a:p>
          <a:p>
            <a:pPr eaLnBrk="1" hangingPunct="1"/>
            <a:endParaRPr lang="en-US" sz="1000" b="1" dirty="0" smtClean="0">
              <a:solidFill>
                <a:schemeClr val="accent2"/>
              </a:solidFill>
            </a:endParaRPr>
          </a:p>
          <a:p>
            <a:pPr eaLnBrk="1" hangingPunct="1"/>
            <a:r>
              <a:rPr lang="en-US" b="1" dirty="0" smtClean="0">
                <a:solidFill>
                  <a:schemeClr val="accent2"/>
                </a:solidFill>
              </a:rPr>
              <a:t>Radar/ROC</a:t>
            </a:r>
            <a:r>
              <a:rPr lang="en-US" dirty="0" smtClean="0"/>
              <a:t> </a:t>
            </a:r>
            <a:r>
              <a:rPr lang="en-US" dirty="0"/>
              <a:t>= NOAA Radar Operations Center</a:t>
            </a:r>
          </a:p>
          <a:p>
            <a:pPr lvl="1" eaLnBrk="1" hangingPunct="1">
              <a:buFont typeface="Arial" charset="0"/>
              <a:buChar char="•"/>
            </a:pPr>
            <a:r>
              <a:rPr lang="en-US" dirty="0"/>
              <a:t>	For more information on how Radar data is processed </a:t>
            </a:r>
            <a:r>
              <a:rPr lang="en-US" dirty="0" smtClean="0"/>
              <a:t>see </a:t>
            </a:r>
            <a:endParaRPr lang="en-US" dirty="0"/>
          </a:p>
          <a:p>
            <a:pPr lvl="1" eaLnBrk="1" hangingPunct="1"/>
            <a:r>
              <a:rPr lang="en-US" dirty="0"/>
              <a:t>	</a:t>
            </a:r>
            <a:r>
              <a:rPr lang="en-US" sz="1600" dirty="0">
                <a:hlinkClick r:id="rId2"/>
              </a:rPr>
              <a:t>http://www.emc.ncep.noaa.gov/mmb/data_processing/data_processing/</a:t>
            </a:r>
            <a:endParaRPr lang="en-US" sz="1600" dirty="0"/>
          </a:p>
          <a:p>
            <a:pPr eaLnBrk="1" hangingPunct="1"/>
            <a:endParaRPr lang="en-US" sz="1000" b="1" dirty="0" smtClean="0">
              <a:solidFill>
                <a:schemeClr val="accent2"/>
              </a:solidFill>
            </a:endParaRPr>
          </a:p>
          <a:p>
            <a:pPr eaLnBrk="1" hangingPunct="1"/>
            <a:r>
              <a:rPr lang="en-US" b="1" dirty="0" smtClean="0">
                <a:solidFill>
                  <a:schemeClr val="accent2"/>
                </a:solidFill>
              </a:rPr>
              <a:t>NESDIS</a:t>
            </a:r>
            <a:r>
              <a:rPr lang="en-US" dirty="0" smtClean="0"/>
              <a:t> </a:t>
            </a:r>
            <a:r>
              <a:rPr lang="en-US" dirty="0"/>
              <a:t>= National Environmental Satellite, Data, and Information </a:t>
            </a:r>
            <a:r>
              <a:rPr lang="en-US" dirty="0" smtClean="0"/>
              <a:t>Service</a:t>
            </a:r>
          </a:p>
          <a:p>
            <a:pPr marL="742950" lvl="1" indent="-285750" eaLnBrk="1" hangingPunct="1">
              <a:buFont typeface="Arial" pitchFamily="34" charset="0"/>
              <a:buChar char="•"/>
            </a:pPr>
            <a:r>
              <a:rPr lang="en-US" dirty="0" smtClean="0"/>
              <a:t> Servers:</a:t>
            </a:r>
          </a:p>
          <a:p>
            <a:pPr marL="1428750" lvl="2" indent="-285750" eaLnBrk="1" hangingPunct="1">
              <a:buFont typeface="Arial" pitchFamily="34" charset="0"/>
              <a:buChar char="•"/>
            </a:pPr>
            <a:r>
              <a:rPr lang="en-US" dirty="0" smtClean="0"/>
              <a:t>DDS </a:t>
            </a:r>
            <a:r>
              <a:rPr lang="en-US" dirty="0"/>
              <a:t>– serves up POES </a:t>
            </a:r>
            <a:r>
              <a:rPr lang="en-US" dirty="0" smtClean="0"/>
              <a:t>data</a:t>
            </a:r>
          </a:p>
          <a:p>
            <a:pPr marL="1428750" lvl="2" indent="-285750" eaLnBrk="1" hangingPunct="1">
              <a:buFont typeface="Arial" pitchFamily="34" charset="0"/>
              <a:buChar char="•"/>
            </a:pPr>
            <a:r>
              <a:rPr lang="en-US" dirty="0" smtClean="0"/>
              <a:t>SATEPSDIST1E – </a:t>
            </a:r>
            <a:r>
              <a:rPr lang="en-US" dirty="0"/>
              <a:t>serves up GOES </a:t>
            </a:r>
            <a:r>
              <a:rPr lang="en-US" dirty="0" smtClean="0"/>
              <a:t>data</a:t>
            </a:r>
            <a:endParaRPr lang="en-US" dirty="0"/>
          </a:p>
          <a:p>
            <a:pPr lvl="1" eaLnBrk="1" hangingPunct="1">
              <a:buFont typeface="Arial" charset="0"/>
              <a:buChar char="•"/>
            </a:pPr>
            <a:r>
              <a:rPr lang="en-US" dirty="0"/>
              <a:t>	</a:t>
            </a:r>
            <a:r>
              <a:rPr lang="en-US" b="1" dirty="0">
                <a:solidFill>
                  <a:schemeClr val="folHlink"/>
                </a:solidFill>
              </a:rPr>
              <a:t>EMC</a:t>
            </a:r>
            <a:r>
              <a:rPr lang="en-US" dirty="0"/>
              <a:t> runs ECFLOW jobs to query the NESDIS servers for new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52400" y="282575"/>
            <a:ext cx="86868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solidFill>
                  <a:schemeClr val="folHlink"/>
                </a:solidFill>
              </a:rPr>
              <a:t>NCO</a:t>
            </a:r>
            <a:r>
              <a:rPr lang="en-US" dirty="0"/>
              <a:t> = NCEP Central </a:t>
            </a:r>
            <a:r>
              <a:rPr lang="en-US" dirty="0" smtClean="0"/>
              <a:t>Operations</a:t>
            </a:r>
          </a:p>
          <a:p>
            <a:endParaRPr lang="en-US" sz="1000" dirty="0"/>
          </a:p>
          <a:p>
            <a:r>
              <a:rPr lang="en-US" b="1" dirty="0">
                <a:solidFill>
                  <a:schemeClr val="folHlink"/>
                </a:solidFill>
              </a:rPr>
              <a:t>PMB</a:t>
            </a:r>
            <a:r>
              <a:rPr lang="en-US" dirty="0"/>
              <a:t> = </a:t>
            </a:r>
            <a:r>
              <a:rPr lang="en-US" dirty="0" smtClean="0"/>
              <a:t>NCO/Production </a:t>
            </a:r>
            <a:r>
              <a:rPr lang="en-US" dirty="0"/>
              <a:t>Management </a:t>
            </a:r>
            <a:r>
              <a:rPr lang="en-US" dirty="0" smtClean="0"/>
              <a:t>Branch, </a:t>
            </a:r>
            <a:r>
              <a:rPr lang="en-US" dirty="0"/>
              <a:t>two groups with </a:t>
            </a:r>
            <a:r>
              <a:rPr lang="en-US" dirty="0" smtClean="0"/>
              <a:t>EMC </a:t>
            </a:r>
            <a:r>
              <a:rPr lang="en-US" dirty="0"/>
              <a:t>interaction:</a:t>
            </a:r>
          </a:p>
          <a:p>
            <a:pPr lvl="1">
              <a:buFont typeface="Arial" charset="0"/>
              <a:buChar char="•"/>
            </a:pPr>
            <a:r>
              <a:rPr lang="en-US" dirty="0"/>
              <a:t>	Data Flow - pull data from the </a:t>
            </a:r>
            <a:r>
              <a:rPr lang="en-US" dirty="0" smtClean="0"/>
              <a:t>outside</a:t>
            </a:r>
          </a:p>
          <a:p>
            <a:pPr marL="1257300" lvl="2" indent="-342900">
              <a:buFont typeface="Arial" pitchFamily="34" charset="0"/>
              <a:buChar char="•"/>
            </a:pPr>
            <a:r>
              <a:rPr lang="en-US" dirty="0" smtClean="0"/>
              <a:t>Interacts </a:t>
            </a:r>
            <a:r>
              <a:rPr lang="en-US" dirty="0"/>
              <a:t>w/ the “Gateway”, LDM, ROC, </a:t>
            </a:r>
            <a:r>
              <a:rPr lang="en-US" dirty="0" smtClean="0"/>
              <a:t>etc. …</a:t>
            </a:r>
          </a:p>
          <a:p>
            <a:pPr marL="1257300" lvl="2" indent="-342900">
              <a:buFont typeface="Arial" pitchFamily="34" charset="0"/>
              <a:buChar char="•"/>
            </a:pPr>
            <a:r>
              <a:rPr lang="en-US" dirty="0" smtClean="0"/>
              <a:t>Data </a:t>
            </a:r>
            <a:r>
              <a:rPr lang="en-US" dirty="0"/>
              <a:t>retrieval occurs </a:t>
            </a:r>
            <a:r>
              <a:rPr lang="en-US" dirty="0" smtClean="0"/>
              <a:t>continuously</a:t>
            </a:r>
          </a:p>
          <a:p>
            <a:pPr marL="1257300" lvl="2" indent="-342900">
              <a:buFont typeface="Arial" pitchFamily="34" charset="0"/>
              <a:buChar char="•"/>
            </a:pPr>
            <a:r>
              <a:rPr lang="en-US" dirty="0" smtClean="0"/>
              <a:t>Gather </a:t>
            </a:r>
            <a:r>
              <a:rPr lang="en-US" dirty="0"/>
              <a:t>all the data then pass it off to SIB for decoding</a:t>
            </a:r>
          </a:p>
          <a:p>
            <a:pPr lvl="1">
              <a:buFont typeface="Arial" charset="0"/>
              <a:buChar char="•"/>
            </a:pPr>
            <a:r>
              <a:rPr lang="en-US" dirty="0"/>
              <a:t>	</a:t>
            </a:r>
            <a:r>
              <a:rPr lang="en-US" dirty="0" smtClean="0"/>
              <a:t>SPA group – </a:t>
            </a:r>
            <a:r>
              <a:rPr lang="en-US" dirty="0"/>
              <a:t>make sure </a:t>
            </a:r>
            <a:r>
              <a:rPr lang="en-US" dirty="0" smtClean="0"/>
              <a:t>production is </a:t>
            </a:r>
            <a:r>
              <a:rPr lang="en-US" dirty="0"/>
              <a:t>running </a:t>
            </a:r>
            <a:r>
              <a:rPr lang="en-US" dirty="0" smtClean="0"/>
              <a:t>24x7 &amp; implement change</a:t>
            </a:r>
          </a:p>
          <a:p>
            <a:pPr lvl="1"/>
            <a:r>
              <a:rPr lang="en-US" sz="1000" dirty="0" smtClean="0"/>
              <a:t>  </a:t>
            </a:r>
            <a:endParaRPr lang="en-US" sz="1000" dirty="0"/>
          </a:p>
          <a:p>
            <a:r>
              <a:rPr lang="en-US" b="1" dirty="0">
                <a:solidFill>
                  <a:schemeClr val="folHlink"/>
                </a:solidFill>
              </a:rPr>
              <a:t>SIB</a:t>
            </a:r>
            <a:r>
              <a:rPr lang="en-US" dirty="0"/>
              <a:t> = </a:t>
            </a:r>
            <a:r>
              <a:rPr lang="en-US" dirty="0" smtClean="0"/>
              <a:t>NCO/Systems </a:t>
            </a:r>
            <a:r>
              <a:rPr lang="en-US" dirty="0"/>
              <a:t>Integration Branch, one group with </a:t>
            </a:r>
            <a:r>
              <a:rPr lang="en-US" dirty="0" smtClean="0"/>
              <a:t>EMC </a:t>
            </a:r>
            <a:r>
              <a:rPr lang="en-US" dirty="0"/>
              <a:t>interaction:</a:t>
            </a:r>
          </a:p>
          <a:p>
            <a:pPr lvl="1">
              <a:buFont typeface="Arial" charset="0"/>
              <a:buChar char="•"/>
            </a:pPr>
            <a:r>
              <a:rPr lang="en-US" dirty="0"/>
              <a:t>	</a:t>
            </a:r>
            <a:r>
              <a:rPr lang="en-US" dirty="0" smtClean="0"/>
              <a:t>Decoders - translate data </a:t>
            </a:r>
            <a:r>
              <a:rPr lang="en-US" dirty="0"/>
              <a:t>from </a:t>
            </a:r>
            <a:r>
              <a:rPr lang="en-US" dirty="0" smtClean="0"/>
              <a:t>their native </a:t>
            </a:r>
            <a:r>
              <a:rPr lang="en-US" dirty="0"/>
              <a:t>format to NCEP </a:t>
            </a:r>
            <a:r>
              <a:rPr lang="en-US" dirty="0" smtClean="0"/>
              <a:t>BUFR, </a:t>
            </a:r>
            <a:r>
              <a:rPr lang="en-US" sz="1650" dirty="0" smtClean="0"/>
              <a:t>includes</a:t>
            </a:r>
            <a:r>
              <a:rPr lang="en-US" sz="1700" dirty="0" smtClean="0"/>
              <a:t>:</a:t>
            </a:r>
            <a:r>
              <a:rPr lang="en-US" dirty="0" smtClean="0"/>
              <a:t> </a:t>
            </a:r>
            <a:endParaRPr lang="en-US" dirty="0"/>
          </a:p>
          <a:p>
            <a:r>
              <a:rPr lang="en-US" sz="1400" dirty="0">
                <a:solidFill>
                  <a:srgbClr val="0070C0"/>
                </a:solidFill>
              </a:rPr>
              <a:t>	ACARS (MCDRS), Aircraft (AIREP, PIREP, AMDAR, TAMDAR, RECCO), Land Sfc (SYNOP,</a:t>
            </a:r>
          </a:p>
          <a:p>
            <a:r>
              <a:rPr lang="en-US" sz="1400" dirty="0">
                <a:solidFill>
                  <a:srgbClr val="0070C0"/>
                </a:solidFill>
              </a:rPr>
              <a:t>                   METAR), RADAR (VAD winds, WSR-88D, Canadian, P3 TDR), Oceanographic (Bathy, TESAC,</a:t>
            </a:r>
          </a:p>
          <a:p>
            <a:r>
              <a:rPr lang="en-US" sz="1400" dirty="0">
                <a:solidFill>
                  <a:srgbClr val="0070C0"/>
                </a:solidFill>
              </a:rPr>
              <a:t>                   TRAKOB), Marine Sfc (Ship, Buoy, Tide Gauge, Coast Guard, CMAN), RARS, Profiler/RASS</a:t>
            </a:r>
          </a:p>
          <a:p>
            <a:r>
              <a:rPr lang="en-US" sz="1400" dirty="0">
                <a:solidFill>
                  <a:srgbClr val="0070C0"/>
                </a:solidFill>
              </a:rPr>
              <a:t>                   (NPN, MAP, Europe, Japan, Hong Kong), Upper Air (RAOB, PIBAL, DROP), GPS-IPW, </a:t>
            </a:r>
          </a:p>
          <a:p>
            <a:r>
              <a:rPr lang="en-US" sz="1400" dirty="0">
                <a:solidFill>
                  <a:srgbClr val="0070C0"/>
                </a:solidFill>
              </a:rPr>
              <a:t>                   GPS-RO, USGS River/Stream, SHEF (precip, land &amp; marine sfc), Satellite Wind (JMA,</a:t>
            </a:r>
          </a:p>
          <a:p>
            <a:r>
              <a:rPr lang="en-US" sz="1400" dirty="0">
                <a:solidFill>
                  <a:srgbClr val="0070C0"/>
                </a:solidFill>
              </a:rPr>
              <a:t>                   EUMETSAT, India), CREX (marine sfc), Satellite </a:t>
            </a:r>
            <a:r>
              <a:rPr lang="en-US" sz="1400" dirty="0" smtClean="0">
                <a:solidFill>
                  <a:srgbClr val="0070C0"/>
                </a:solidFill>
              </a:rPr>
              <a:t>Altimetry/Wave</a:t>
            </a:r>
            <a:r>
              <a:rPr lang="en-US" sz="1400" dirty="0">
                <a:solidFill>
                  <a:srgbClr val="0070C0"/>
                </a:solidFill>
              </a:rPr>
              <a:t>, Mesonet (incl. COOP, CRN,</a:t>
            </a:r>
          </a:p>
          <a:p>
            <a:r>
              <a:rPr lang="en-US" sz="1400" dirty="0">
                <a:solidFill>
                  <a:srgbClr val="0070C0"/>
                </a:solidFill>
              </a:rPr>
              <a:t>                   HYDRO, SNOW), SEVIRI, Lightning, LaRC Cloud, AIRNOW (ozone) </a:t>
            </a:r>
          </a:p>
          <a:p>
            <a:pPr lvl="1">
              <a:buFont typeface="Arial" charset="0"/>
              <a:buChar char="•"/>
            </a:pPr>
            <a:r>
              <a:rPr lang="en-US" dirty="0"/>
              <a:t>	Decoding operates continuously on </a:t>
            </a:r>
            <a:r>
              <a:rPr lang="en-US" dirty="0" smtClean="0"/>
              <a:t>both WCOSS </a:t>
            </a:r>
            <a:r>
              <a:rPr lang="en-US" dirty="0"/>
              <a:t>machines </a:t>
            </a:r>
            <a:r>
              <a:rPr lang="en-US" dirty="0" smtClean="0"/>
              <a:t>(prod &amp; dev)</a:t>
            </a:r>
            <a:endParaRPr lang="en-US" dirty="0"/>
          </a:p>
          <a:p>
            <a:pPr lvl="1">
              <a:buFont typeface="Arial" charset="0"/>
              <a:buChar char="•"/>
            </a:pPr>
            <a:r>
              <a:rPr lang="en-US" dirty="0"/>
              <a:t>	NCEP BUFR files stored in the </a:t>
            </a:r>
            <a:r>
              <a:rPr lang="en-US" dirty="0" smtClean="0"/>
              <a:t>database “tanks” </a:t>
            </a:r>
            <a:r>
              <a:rPr lang="en-US" dirty="0"/>
              <a:t>on </a:t>
            </a:r>
            <a:r>
              <a:rPr lang="en-US" dirty="0" smtClean="0"/>
              <a:t>the WCOSS machines</a:t>
            </a:r>
            <a:endParaRPr lang="en-US" dirty="0"/>
          </a:p>
          <a:p>
            <a:pPr lvl="1">
              <a:buFont typeface="Arial" charset="0"/>
              <a:buChar char="•"/>
            </a:pPr>
            <a:r>
              <a:rPr lang="en-US" dirty="0"/>
              <a:t>	“tranjb” is the process that takes a single BUFR file and appends it to the 	appropriate </a:t>
            </a:r>
            <a:r>
              <a:rPr lang="en-US" dirty="0" smtClean="0"/>
              <a:t>database tank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12725" y="265113"/>
            <a:ext cx="877887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9" charset="-128"/>
              </a:defRPr>
            </a:lvl1pPr>
            <a:lvl2pPr eaLnBrk="0" hangingPunct="0">
              <a:defRPr>
                <a:solidFill>
                  <a:schemeClr val="tx1"/>
                </a:solidFill>
                <a:latin typeface="Arial" charset="0"/>
                <a:ea typeface="ＭＳ Ｐゴシック" pitchFamily="-109" charset="-128"/>
              </a:defRPr>
            </a:lvl2pPr>
            <a:lvl3pPr marL="1143000" indent="-228600" eaLnBrk="0" hangingPunct="0">
              <a:defRPr>
                <a:solidFill>
                  <a:schemeClr val="tx1"/>
                </a:solidFill>
                <a:latin typeface="Arial" charset="0"/>
                <a:ea typeface="ＭＳ Ｐゴシック" pitchFamily="-109" charset="-128"/>
              </a:defRPr>
            </a:lvl3pPr>
            <a:lvl4pPr marL="1600200" indent="-228600" eaLnBrk="0" hangingPunct="0">
              <a:defRPr>
                <a:solidFill>
                  <a:schemeClr val="tx1"/>
                </a:solidFill>
                <a:latin typeface="Arial" charset="0"/>
                <a:ea typeface="ＭＳ Ｐゴシック" pitchFamily="-109" charset="-128"/>
              </a:defRPr>
            </a:lvl4pPr>
            <a:lvl5pPr marL="2057400" indent="-228600" eaLnBrk="0" hangingPunct="0">
              <a:defRPr>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9" charset="-128"/>
              </a:defRPr>
            </a:lvl9pPr>
          </a:lstStyle>
          <a:p>
            <a:pPr eaLnBrk="1" hangingPunct="1"/>
            <a:r>
              <a:rPr lang="en-US" b="1" dirty="0">
                <a:solidFill>
                  <a:schemeClr val="folHlink"/>
                </a:solidFill>
              </a:rPr>
              <a:t>EMC</a:t>
            </a:r>
            <a:r>
              <a:rPr lang="en-US" dirty="0"/>
              <a:t> = Environmental Modeling Center</a:t>
            </a:r>
          </a:p>
          <a:p>
            <a:pPr lvl="1" eaLnBrk="1" hangingPunct="1">
              <a:buFont typeface="Arial" charset="0"/>
              <a:buChar char="•"/>
            </a:pPr>
            <a:r>
              <a:rPr lang="en-US" dirty="0"/>
              <a:t>	Runs </a:t>
            </a:r>
            <a:r>
              <a:rPr lang="en-US" dirty="0" smtClean="0"/>
              <a:t>ECFLOW jobs periodically to query NESDIS </a:t>
            </a:r>
            <a:r>
              <a:rPr lang="en-US" dirty="0"/>
              <a:t>servers for new </a:t>
            </a:r>
            <a:r>
              <a:rPr lang="en-US" dirty="0" smtClean="0"/>
              <a:t>data files</a:t>
            </a:r>
            <a:endParaRPr lang="en-US" dirty="0"/>
          </a:p>
          <a:p>
            <a:pPr lvl="2" eaLnBrk="1" hangingPunct="1">
              <a:buFont typeface="Arial" charset="0"/>
              <a:buChar char="•"/>
            </a:pPr>
            <a:r>
              <a:rPr lang="en-US" dirty="0" smtClean="0"/>
              <a:t>   Compares list of files on server against local </a:t>
            </a:r>
            <a:r>
              <a:rPr lang="en-US" dirty="0"/>
              <a:t>history </a:t>
            </a:r>
            <a:r>
              <a:rPr lang="en-US" dirty="0" smtClean="0"/>
              <a:t>file</a:t>
            </a:r>
            <a:endParaRPr lang="en-US" dirty="0"/>
          </a:p>
          <a:p>
            <a:pPr lvl="1" eaLnBrk="1" hangingPunct="1">
              <a:buFont typeface="Arial" charset="0"/>
              <a:buChar char="•"/>
            </a:pPr>
            <a:r>
              <a:rPr lang="en-US" dirty="0"/>
              <a:t>	Retrieves new data via </a:t>
            </a:r>
            <a:r>
              <a:rPr lang="en-US" dirty="0" smtClean="0"/>
              <a:t>WGET or LFTP file transfer protocol</a:t>
            </a:r>
            <a:endParaRPr lang="en-US" dirty="0"/>
          </a:p>
          <a:p>
            <a:pPr lvl="1" eaLnBrk="1" hangingPunct="1">
              <a:buFont typeface="Arial" charset="0"/>
              <a:buChar char="•"/>
            </a:pPr>
            <a:r>
              <a:rPr lang="en-US" dirty="0"/>
              <a:t>	</a:t>
            </a:r>
            <a:r>
              <a:rPr lang="en-US" dirty="0" smtClean="0"/>
              <a:t>Converts </a:t>
            </a:r>
            <a:r>
              <a:rPr lang="en-US" dirty="0"/>
              <a:t>native data to NCEP BUFR and stores them in the </a:t>
            </a:r>
            <a:r>
              <a:rPr lang="en-US" dirty="0" smtClean="0"/>
              <a:t>database tanks</a:t>
            </a:r>
            <a:endParaRPr lang="en-US" dirty="0"/>
          </a:p>
          <a:p>
            <a:pPr lvl="1">
              <a:buFont typeface="Arial" charset="0"/>
              <a:buChar char="•"/>
            </a:pPr>
            <a:r>
              <a:rPr lang="en-US" dirty="0"/>
              <a:t>	“tranjb” is the process that takes a single BUFR file and appends it to the 	appropriate database tank</a:t>
            </a:r>
          </a:p>
          <a:p>
            <a:pPr lvl="1" eaLnBrk="1" hangingPunct="1">
              <a:buFont typeface="Arial" charset="0"/>
              <a:buChar char="•"/>
            </a:pPr>
            <a:r>
              <a:rPr lang="en-US" dirty="0"/>
              <a:t>	Processing runs on both NCEP WCOSS </a:t>
            </a:r>
            <a:r>
              <a:rPr lang="en-US" dirty="0" smtClean="0"/>
              <a:t>machines (prod and dev) at</a:t>
            </a:r>
          </a:p>
          <a:p>
            <a:pPr lvl="1" eaLnBrk="1" hangingPunct="1"/>
            <a:r>
              <a:rPr lang="en-US" dirty="0" smtClean="0"/>
              <a:t>       </a:t>
            </a:r>
            <a:r>
              <a:rPr lang="en-US" dirty="0"/>
              <a:t>discrete </a:t>
            </a:r>
            <a:r>
              <a:rPr lang="en-US" dirty="0" smtClean="0"/>
              <a:t>wall-clock times </a:t>
            </a:r>
            <a:r>
              <a:rPr lang="en-US" dirty="0"/>
              <a:t>defined for each data </a:t>
            </a:r>
            <a:r>
              <a:rPr lang="en-US" dirty="0" smtClean="0"/>
              <a:t>type</a:t>
            </a:r>
            <a:endParaRPr lang="en-US" dirty="0"/>
          </a:p>
          <a:p>
            <a:pPr lvl="1">
              <a:buFont typeface="Arial" charset="0"/>
              <a:buChar char="•"/>
            </a:pPr>
            <a:r>
              <a:rPr lang="en-US" dirty="0"/>
              <a:t>      Satellite data types decoded here </a:t>
            </a:r>
            <a:r>
              <a:rPr lang="en-US" dirty="0" smtClean="0"/>
              <a:t>include:</a:t>
            </a:r>
          </a:p>
          <a:p>
            <a:pPr lvl="2">
              <a:buFont typeface="Arial" charset="0"/>
              <a:buChar char="•"/>
            </a:pPr>
            <a:r>
              <a:rPr lang="en-US" sz="1400" dirty="0" smtClean="0">
                <a:solidFill>
                  <a:srgbClr val="0070C0"/>
                </a:solidFill>
              </a:rPr>
              <a:t>1B radiances from GOES (sounder and imager), SSM/IS, ATOVS (AMSU-A, AMSU-B, MHS,</a:t>
            </a:r>
          </a:p>
          <a:p>
            <a:pPr marL="914400" lvl="2" indent="0"/>
            <a:r>
              <a:rPr lang="en-US" sz="1400" dirty="0">
                <a:solidFill>
                  <a:srgbClr val="0070C0"/>
                </a:solidFill>
              </a:rPr>
              <a:t> </a:t>
            </a:r>
            <a:r>
              <a:rPr lang="en-US" sz="1400" dirty="0" smtClean="0">
                <a:solidFill>
                  <a:srgbClr val="0070C0"/>
                </a:solidFill>
              </a:rPr>
              <a:t>    HIRS-3,  HIRS-4), AQUA/TERRA (AIRS, AMSU-A, IASI), AVHRR/GAC, NPP (ATMS &amp; CrIS)</a:t>
            </a:r>
            <a:endParaRPr lang="en-US" sz="1400" dirty="0">
              <a:solidFill>
                <a:srgbClr val="0070C0"/>
              </a:solidFill>
            </a:endParaRPr>
          </a:p>
          <a:p>
            <a:pPr marL="1200150" lvl="2" indent="-285750">
              <a:buFont typeface="Arial" pitchFamily="34" charset="0"/>
              <a:buChar char="•"/>
            </a:pPr>
            <a:r>
              <a:rPr lang="en-US" sz="1400" dirty="0" smtClean="0">
                <a:solidFill>
                  <a:srgbClr val="0070C0"/>
                </a:solidFill>
              </a:rPr>
              <a:t>Cloud data from GOES (via NESDIS &amp; LaRC), global cloud analyses from AFWA &amp; CLAVR</a:t>
            </a:r>
          </a:p>
          <a:p>
            <a:pPr marL="1200150" lvl="2" indent="-285750">
              <a:buFont typeface="Arial" pitchFamily="34" charset="0"/>
              <a:buChar char="•"/>
            </a:pPr>
            <a:r>
              <a:rPr lang="en-US" sz="1400" dirty="0" smtClean="0">
                <a:solidFill>
                  <a:srgbClr val="0070C0"/>
                </a:solidFill>
              </a:rPr>
              <a:t>Temperature soundings from ATOVS</a:t>
            </a:r>
          </a:p>
          <a:p>
            <a:pPr marL="1200150" lvl="2" indent="-285750">
              <a:buFont typeface="Arial" pitchFamily="34" charset="0"/>
              <a:buChar char="•"/>
            </a:pPr>
            <a:r>
              <a:rPr lang="en-US" sz="1400" dirty="0" smtClean="0">
                <a:solidFill>
                  <a:srgbClr val="0070C0"/>
                </a:solidFill>
              </a:rPr>
              <a:t>Sat-derived winds from GOES (IR, WV-img, WV-snd, VIZ), MODIS (IR, WV-img), AVHRR (IR)</a:t>
            </a:r>
          </a:p>
          <a:p>
            <a:pPr marL="1200150" lvl="2" indent="-285750">
              <a:buFont typeface="Arial" pitchFamily="34" charset="0"/>
              <a:buChar char="•"/>
            </a:pPr>
            <a:r>
              <a:rPr lang="en-US" sz="1400" dirty="0" smtClean="0">
                <a:solidFill>
                  <a:srgbClr val="0070C0"/>
                </a:solidFill>
              </a:rPr>
              <a:t>Scatterometer winds from ASCAT, WindSat</a:t>
            </a:r>
          </a:p>
          <a:p>
            <a:pPr marL="1200150" lvl="2" indent="-285750">
              <a:buFont typeface="Arial" pitchFamily="34" charset="0"/>
              <a:buChar char="•"/>
            </a:pPr>
            <a:r>
              <a:rPr lang="en-US" sz="1400" dirty="0" smtClean="0">
                <a:solidFill>
                  <a:srgbClr val="0070C0"/>
                </a:solidFill>
              </a:rPr>
              <a:t>Rainfall from TRMM/TMI</a:t>
            </a:r>
          </a:p>
          <a:p>
            <a:pPr marL="1200150" lvl="2" indent="-285750">
              <a:buFont typeface="Arial" pitchFamily="34" charset="0"/>
              <a:buChar char="•"/>
            </a:pPr>
            <a:r>
              <a:rPr lang="en-US" sz="1400" dirty="0" smtClean="0">
                <a:solidFill>
                  <a:srgbClr val="0070C0"/>
                </a:solidFill>
              </a:rPr>
              <a:t>SST from POES (via NAVO &amp; NESDIS), GOES, global SST analyses</a:t>
            </a:r>
          </a:p>
          <a:p>
            <a:pPr marL="1200150" lvl="2" indent="-285750">
              <a:buFont typeface="Arial" pitchFamily="34" charset="0"/>
              <a:buChar char="•"/>
            </a:pPr>
            <a:r>
              <a:rPr lang="en-US" sz="1400" dirty="0" smtClean="0">
                <a:solidFill>
                  <a:srgbClr val="0070C0"/>
                </a:solidFill>
              </a:rPr>
              <a:t>Ozone from SBUV-2, GOME-2, OMI, MLS</a:t>
            </a:r>
          </a:p>
          <a:p>
            <a:pPr marL="1200150" lvl="2" indent="-285750">
              <a:buFont typeface="Arial" pitchFamily="34" charset="0"/>
              <a:buChar char="•"/>
            </a:pPr>
            <a:r>
              <a:rPr lang="en-US" sz="1400" dirty="0" smtClean="0">
                <a:solidFill>
                  <a:srgbClr val="0070C0"/>
                </a:solidFill>
              </a:rPr>
              <a:t>Aerosol</a:t>
            </a:r>
            <a:r>
              <a:rPr lang="en-US" sz="1400" dirty="0">
                <a:solidFill>
                  <a:srgbClr val="0070C0"/>
                </a:solidFill>
              </a:rPr>
              <a:t>, Green Vegetation Fraction and </a:t>
            </a:r>
            <a:r>
              <a:rPr lang="en-US" sz="1400" dirty="0" smtClean="0">
                <a:solidFill>
                  <a:srgbClr val="0070C0"/>
                </a:solidFill>
              </a:rPr>
              <a:t>smoke from NESDIS (Global)</a:t>
            </a:r>
          </a:p>
          <a:p>
            <a:pPr marL="1200150" lvl="2" indent="-285750">
              <a:buFont typeface="Arial" pitchFamily="34" charset="0"/>
              <a:buChar char="•"/>
            </a:pPr>
            <a:r>
              <a:rPr lang="en-US" sz="1400" dirty="0" smtClean="0">
                <a:solidFill>
                  <a:srgbClr val="0070C0"/>
                </a:solidFill>
              </a:rPr>
              <a:t>Daily </a:t>
            </a:r>
            <a:r>
              <a:rPr lang="en-US" sz="1400" dirty="0">
                <a:solidFill>
                  <a:srgbClr val="0070C0"/>
                </a:solidFill>
              </a:rPr>
              <a:t>snow and ice </a:t>
            </a:r>
            <a:r>
              <a:rPr lang="en-US" sz="1400" dirty="0" smtClean="0">
                <a:solidFill>
                  <a:srgbClr val="0070C0"/>
                </a:solidFill>
              </a:rPr>
              <a:t>analyses from NESDIS &amp; USAF</a:t>
            </a:r>
          </a:p>
          <a:p>
            <a:pPr marL="1200150" lvl="2" indent="-285750">
              <a:buFont typeface="Arial" pitchFamily="34" charset="0"/>
              <a:buChar char="•"/>
            </a:pPr>
            <a:r>
              <a:rPr lang="en-US" sz="1400" dirty="0" smtClean="0">
                <a:solidFill>
                  <a:srgbClr val="0070C0"/>
                </a:solidFill>
              </a:rPr>
              <a:t>Imager data (11 µ channel) from GOES</a:t>
            </a:r>
            <a:endParaRPr lang="en-US" sz="1400"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“Tanks”</a:t>
            </a:r>
            <a:endParaRPr lang="en-US" dirty="0"/>
          </a:p>
        </p:txBody>
      </p:sp>
      <p:sp>
        <p:nvSpPr>
          <p:cNvPr id="3" name="Content Placeholder 2"/>
          <p:cNvSpPr>
            <a:spLocks noGrp="1"/>
          </p:cNvSpPr>
          <p:nvPr>
            <p:ph idx="1"/>
          </p:nvPr>
        </p:nvSpPr>
        <p:spPr>
          <a:xfrm>
            <a:off x="457200" y="1447800"/>
            <a:ext cx="8229600" cy="4724400"/>
          </a:xfrm>
        </p:spPr>
        <p:txBody>
          <a:bodyPr/>
          <a:lstStyle/>
          <a:p>
            <a:r>
              <a:rPr lang="en-US" sz="2800" dirty="0" smtClean="0"/>
              <a:t>BUFR</a:t>
            </a:r>
          </a:p>
          <a:p>
            <a:r>
              <a:rPr lang="en-US" sz="2800" dirty="0" smtClean="0"/>
              <a:t>Arranged by UTC day and continuously grow throughout the day</a:t>
            </a:r>
          </a:p>
          <a:p>
            <a:r>
              <a:rPr lang="en-US" sz="2800" dirty="0" smtClean="0"/>
              <a:t>No QC (other than rudimentary checks inside decoders)</a:t>
            </a:r>
          </a:p>
          <a:p>
            <a:r>
              <a:rPr lang="en-US" sz="2800" dirty="0" smtClean="0"/>
              <a:t>No duplicate checking</a:t>
            </a:r>
          </a:p>
          <a:p>
            <a:r>
              <a:rPr lang="en-US" sz="2800" dirty="0" smtClean="0"/>
              <a:t>On WCOSS in </a:t>
            </a:r>
            <a:r>
              <a:rPr lang="en-US" sz="2200" dirty="0" smtClean="0"/>
              <a:t>/dcom/us007003/</a:t>
            </a:r>
            <a:r>
              <a:rPr lang="en-US" sz="2200" i="1" dirty="0" smtClean="0">
                <a:solidFill>
                  <a:srgbClr val="FF3300"/>
                </a:solidFill>
              </a:rPr>
              <a:t>yyyymmdd</a:t>
            </a:r>
            <a:r>
              <a:rPr lang="en-US" sz="2200" i="1" dirty="0" smtClean="0"/>
              <a:t>/</a:t>
            </a:r>
            <a:r>
              <a:rPr lang="en-US" sz="2200" dirty="0" smtClean="0"/>
              <a:t>b</a:t>
            </a:r>
            <a:r>
              <a:rPr lang="en-US" sz="2200" i="1" dirty="0" smtClean="0">
                <a:solidFill>
                  <a:srgbClr val="FF3300"/>
                </a:solidFill>
              </a:rPr>
              <a:t>mmm</a:t>
            </a:r>
            <a:r>
              <a:rPr lang="en-US" sz="2200" i="1" dirty="0" smtClean="0"/>
              <a:t>/</a:t>
            </a:r>
            <a:r>
              <a:rPr lang="en-US" sz="2200" dirty="0" smtClean="0"/>
              <a:t>xx</a:t>
            </a:r>
            <a:r>
              <a:rPr lang="en-US" sz="2200" i="1" dirty="0" smtClean="0">
                <a:solidFill>
                  <a:srgbClr val="FF3300"/>
                </a:solidFill>
              </a:rPr>
              <a:t>sss</a:t>
            </a:r>
          </a:p>
          <a:p>
            <a:pPr marL="457200" lvl="1" indent="0">
              <a:buNone/>
            </a:pPr>
            <a:r>
              <a:rPr lang="en-US" sz="2000" dirty="0" smtClean="0"/>
              <a:t>(where </a:t>
            </a:r>
            <a:r>
              <a:rPr lang="en-US" sz="2000" i="1" dirty="0" smtClean="0">
                <a:solidFill>
                  <a:srgbClr val="FF0000"/>
                </a:solidFill>
              </a:rPr>
              <a:t>mmm</a:t>
            </a:r>
            <a:r>
              <a:rPr lang="en-US" sz="2000" dirty="0" smtClean="0">
                <a:solidFill>
                  <a:srgbClr val="FF0000"/>
                </a:solidFill>
              </a:rPr>
              <a:t> </a:t>
            </a:r>
            <a:r>
              <a:rPr lang="en-US" sz="2000" dirty="0" smtClean="0"/>
              <a:t>is WMO BUFR message type and </a:t>
            </a:r>
            <a:r>
              <a:rPr lang="en-US" sz="2000" i="1" dirty="0" smtClean="0">
                <a:solidFill>
                  <a:srgbClr val="FF0000"/>
                </a:solidFill>
              </a:rPr>
              <a:t>xxx</a:t>
            </a:r>
            <a:r>
              <a:rPr lang="en-US" sz="2000" dirty="0" smtClean="0">
                <a:solidFill>
                  <a:srgbClr val="FF0000"/>
                </a:solidFill>
              </a:rPr>
              <a:t> </a:t>
            </a:r>
            <a:r>
              <a:rPr lang="en-US" sz="2000" dirty="0" smtClean="0"/>
              <a:t>is local BUFR        message subtype)</a:t>
            </a:r>
            <a:endParaRPr lang="en-US" sz="2000" dirty="0"/>
          </a:p>
        </p:txBody>
      </p:sp>
    </p:spTree>
    <p:extLst>
      <p:ext uri="{BB962C8B-B14F-4D97-AF65-F5344CB8AC3E}">
        <p14:creationId xmlns:p14="http://schemas.microsoft.com/office/powerpoint/2010/main" val="165405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 Files</a:t>
            </a:r>
            <a:endParaRPr lang="en-US" dirty="0"/>
          </a:p>
        </p:txBody>
      </p:sp>
      <p:sp>
        <p:nvSpPr>
          <p:cNvPr id="3" name="Content Placeholder 2"/>
          <p:cNvSpPr>
            <a:spLocks noGrp="1"/>
          </p:cNvSpPr>
          <p:nvPr>
            <p:ph idx="1"/>
          </p:nvPr>
        </p:nvSpPr>
        <p:spPr>
          <a:xfrm>
            <a:off x="457200" y="1295400"/>
            <a:ext cx="8229600" cy="4724400"/>
          </a:xfrm>
        </p:spPr>
        <p:txBody>
          <a:bodyPr/>
          <a:lstStyle/>
          <a:p>
            <a:r>
              <a:rPr lang="en-US" sz="2800" dirty="0" smtClean="0"/>
              <a:t>BUFR</a:t>
            </a:r>
          </a:p>
          <a:p>
            <a:r>
              <a:rPr lang="en-US" sz="2800" dirty="0" smtClean="0"/>
              <a:t>Generated on production WCOSS machine from “tanks” at each network data cutoff time</a:t>
            </a:r>
          </a:p>
          <a:p>
            <a:r>
              <a:rPr lang="en-US" sz="2800" dirty="0" smtClean="0"/>
              <a:t>Time-windowed, geographically filtered (if </a:t>
            </a:r>
            <a:r>
              <a:rPr lang="en-US" sz="2800" dirty="0" err="1" smtClean="0"/>
              <a:t>RGL</a:t>
            </a:r>
            <a:r>
              <a:rPr lang="en-US" sz="2800" dirty="0" smtClean="0"/>
              <a:t>)</a:t>
            </a:r>
          </a:p>
          <a:p>
            <a:r>
              <a:rPr lang="en-US" sz="2800" dirty="0" smtClean="0"/>
              <a:t>Duplicate checked</a:t>
            </a:r>
          </a:p>
          <a:p>
            <a:r>
              <a:rPr lang="en-US" sz="2800" dirty="0" smtClean="0"/>
              <a:t>QC: NCEP/SDM purge (or keep) flags, reject list flags, and OPC marine flags on data</a:t>
            </a:r>
          </a:p>
          <a:p>
            <a:r>
              <a:rPr lang="en-US" sz="2800" dirty="0" smtClean="0"/>
              <a:t>Post-dump processing lists dump contents of files, sets applicable files to “restricted” and creates their non-restricted forms</a:t>
            </a:r>
          </a:p>
        </p:txBody>
      </p:sp>
    </p:spTree>
    <p:extLst>
      <p:ext uri="{BB962C8B-B14F-4D97-AF65-F5344CB8AC3E}">
        <p14:creationId xmlns:p14="http://schemas.microsoft.com/office/powerpoint/2010/main" val="3194298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5066</TotalTime>
  <Words>2447</Words>
  <Application>Microsoft Office PowerPoint</Application>
  <PresentationFormat>On-screen Show (4:3)</PresentationFormat>
  <Paragraphs>479</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An Overview of Observational Data Processing at NCEP (with information on BUFR Format including “PrepBUFR” files)</vt:lpstr>
      <vt:lpstr>PowerPoint Presentation</vt:lpstr>
      <vt:lpstr>Overview of observational processing and dataflow at NCEP</vt:lpstr>
      <vt:lpstr>PowerPoint Presentation</vt:lpstr>
      <vt:lpstr>PowerPoint Presentation</vt:lpstr>
      <vt:lpstr>PowerPoint Presentation</vt:lpstr>
      <vt:lpstr>PowerPoint Presentation</vt:lpstr>
      <vt:lpstr>Database “Tanks”</vt:lpstr>
      <vt:lpstr>Dump Files</vt:lpstr>
      <vt:lpstr>Dump Files (cont.)</vt:lpstr>
      <vt:lpstr>PrepBUFR Processing/Files</vt:lpstr>
      <vt:lpstr>PrepBUFR Processing/Files (cont.)</vt:lpstr>
      <vt:lpstr>Modules that run as part of the PrepBUFR processing</vt:lpstr>
      <vt:lpstr>Modules that run as part of the PrepBUFR processing (cont.)</vt:lpstr>
      <vt:lpstr>Modules that run as part of the PrepBUFR processing (cont.)</vt:lpstr>
      <vt:lpstr>NCEP puts almost all obs into BUFR</vt:lpstr>
      <vt:lpstr>BUFR File Structure</vt:lpstr>
      <vt:lpstr>BUFR Tables: Define report structure in an NCEP BUFR file</vt:lpstr>
      <vt:lpstr>PowerPoint Presentation</vt:lpstr>
      <vt:lpstr>PowerPoint Presentation</vt:lpstr>
      <vt:lpstr>Replication: efficient data storage in BUFR</vt:lpstr>
      <vt:lpstr>Standard Replication/NCEP BUFR</vt:lpstr>
      <vt:lpstr>Delayed Replication/NCEP BUFR </vt:lpstr>
      <vt:lpstr>PrepBUFR event stacks: Previous example of ADPUPA message type</vt:lpstr>
      <vt:lpstr>Commonly Used BUFRLIB Routines</vt:lpstr>
      <vt:lpstr>NCEP BUFRLIB Software</vt:lpstr>
      <vt:lpstr>Pseudo-code for READING</vt:lpstr>
      <vt:lpstr>Pseudo-code for WRITING</vt:lpstr>
      <vt:lpstr>Appending data to an existing PrepBUFR file</vt:lpstr>
      <vt:lpstr>Appending data to an existing PrepBUFR file (cont.)</vt:lpstr>
      <vt:lpstr>Online sources of help and information</vt:lpstr>
      <vt:lpstr>What if the online docs don’t answer your question?</vt:lpstr>
      <vt:lpstr>In a nutshell…</vt:lpstr>
      <vt:lpstr>PowerPoint Presentation</vt:lpstr>
    </vt:vector>
  </TitlesOfParts>
  <Company>DOC/NOAA/NWS/NCEP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Dennis A. Keyser</dc:creator>
  <cp:lastModifiedBy>Dennis A. Keyser</cp:lastModifiedBy>
  <cp:revision>181</cp:revision>
  <dcterms:created xsi:type="dcterms:W3CDTF">2010-05-20T14:45:01Z</dcterms:created>
  <dcterms:modified xsi:type="dcterms:W3CDTF">2013-07-14T03:40:48Z</dcterms:modified>
</cp:coreProperties>
</file>