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4"/>
  </p:notesMasterIdLst>
  <p:handoutMasterIdLst>
    <p:handoutMasterId r:id="rId45"/>
  </p:handoutMasterIdLst>
  <p:sldIdLst>
    <p:sldId id="259" r:id="rId3"/>
    <p:sldId id="306" r:id="rId4"/>
    <p:sldId id="430" r:id="rId5"/>
    <p:sldId id="432" r:id="rId6"/>
    <p:sldId id="357" r:id="rId7"/>
    <p:sldId id="427" r:id="rId8"/>
    <p:sldId id="433" r:id="rId9"/>
    <p:sldId id="435" r:id="rId10"/>
    <p:sldId id="429" r:id="rId11"/>
    <p:sldId id="358" r:id="rId12"/>
    <p:sldId id="457" r:id="rId13"/>
    <p:sldId id="441" r:id="rId14"/>
    <p:sldId id="458" r:id="rId15"/>
    <p:sldId id="459" r:id="rId16"/>
    <p:sldId id="439" r:id="rId17"/>
    <p:sldId id="440" r:id="rId18"/>
    <p:sldId id="456" r:id="rId19"/>
    <p:sldId id="412" r:id="rId20"/>
    <p:sldId id="444" r:id="rId21"/>
    <p:sldId id="445" r:id="rId22"/>
    <p:sldId id="401" r:id="rId23"/>
    <p:sldId id="319" r:id="rId24"/>
    <p:sldId id="446" r:id="rId25"/>
    <p:sldId id="422" r:id="rId26"/>
    <p:sldId id="423" r:id="rId27"/>
    <p:sldId id="424" r:id="rId28"/>
    <p:sldId id="425" r:id="rId29"/>
    <p:sldId id="426" r:id="rId30"/>
    <p:sldId id="447" r:id="rId31"/>
    <p:sldId id="372" r:id="rId32"/>
    <p:sldId id="414" r:id="rId33"/>
    <p:sldId id="449" r:id="rId34"/>
    <p:sldId id="450" r:id="rId35"/>
    <p:sldId id="451" r:id="rId36"/>
    <p:sldId id="452" r:id="rId37"/>
    <p:sldId id="453" r:id="rId38"/>
    <p:sldId id="454" r:id="rId39"/>
    <p:sldId id="460" r:id="rId40"/>
    <p:sldId id="462" r:id="rId41"/>
    <p:sldId id="463" r:id="rId42"/>
    <p:sldId id="377" r:id="rId4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5" autoAdjust="0"/>
    <p:restoredTop sz="98856" autoAdjust="0"/>
  </p:normalViewPr>
  <p:slideViewPr>
    <p:cSldViewPr>
      <p:cViewPr>
        <p:scale>
          <a:sx n="100" d="100"/>
          <a:sy n="100" d="100"/>
        </p:scale>
        <p:origin x="-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nnis.keyser\Desktop\TRIP%20TO%20MONTREAL\MEETING%20DOCUMENTS\Chart%20in%20Microsoft%20PowerPoi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322496"/>
        <c:axId val="73324032"/>
      </c:barChart>
      <c:catAx>
        <c:axId val="7332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3324032"/>
        <c:crossesAt val="1"/>
        <c:auto val="1"/>
        <c:lblAlgn val="ctr"/>
        <c:lblOffset val="100"/>
        <c:noMultiLvlLbl val="0"/>
      </c:catAx>
      <c:valAx>
        <c:axId val="73324032"/>
        <c:scaling>
          <c:logBase val="10"/>
          <c:orientation val="minMax"/>
          <c:max val="150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73322496"/>
        <c:crossesAt val="1"/>
        <c:crossBetween val="between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642044744407"/>
          <c:y val="6.9085486215049563E-2"/>
          <c:w val="0.89187389076365464"/>
          <c:h val="0.879367041929676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TeraFLOP (Linpack)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Pt>
            <c:idx val="15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6"/>
            <c:invertIfNegative val="0"/>
            <c:bubble3D val="0"/>
            <c:spPr>
              <a:solidFill>
                <a:srgbClr val="0070C0"/>
              </a:solidFill>
            </c:spPr>
          </c:dPt>
          <c:dLbls>
            <c:dLbl>
              <c:idx val="1"/>
              <c:delete val="1"/>
            </c:dLbl>
            <c:dLbl>
              <c:idx val="3"/>
              <c:delete val="1"/>
            </c:dLbl>
            <c:dLbl>
              <c:idx val="5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dLbl>
              <c:idx val="12"/>
              <c:delete val="1"/>
            </c:dLbl>
            <c:dLbl>
              <c:idx val="14"/>
              <c:delete val="1"/>
            </c:dLbl>
            <c:txPr>
              <a:bodyPr/>
              <a:lstStyle/>
              <a:p>
                <a:pPr>
                  <a:defRPr sz="1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Sheet1!$A$2:$A$18</c:f>
              <c:numCache>
                <c:formatCode>General</c:formatCod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1.2</c:v>
                </c:pt>
                <c:pt idx="1">
                  <c:v>1.2</c:v>
                </c:pt>
                <c:pt idx="2">
                  <c:v>1.8</c:v>
                </c:pt>
                <c:pt idx="3">
                  <c:v>1.8</c:v>
                </c:pt>
                <c:pt idx="4">
                  <c:v>4.4000000000000004</c:v>
                </c:pt>
                <c:pt idx="5">
                  <c:v>4.4000000000000004</c:v>
                </c:pt>
                <c:pt idx="6">
                  <c:v>14</c:v>
                </c:pt>
                <c:pt idx="7">
                  <c:v>15.5</c:v>
                </c:pt>
                <c:pt idx="8">
                  <c:v>15.5</c:v>
                </c:pt>
                <c:pt idx="9">
                  <c:v>69.7</c:v>
                </c:pt>
                <c:pt idx="10">
                  <c:v>69.7</c:v>
                </c:pt>
                <c:pt idx="11">
                  <c:v>73.900000000000006</c:v>
                </c:pt>
                <c:pt idx="12">
                  <c:v>73.900000000000006</c:v>
                </c:pt>
                <c:pt idx="13">
                  <c:v>208</c:v>
                </c:pt>
                <c:pt idx="14">
                  <c:v>208</c:v>
                </c:pt>
                <c:pt idx="15">
                  <c:v>831</c:v>
                </c:pt>
                <c:pt idx="16">
                  <c:v>2891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439488"/>
        <c:axId val="74854400"/>
      </c:barChart>
      <c:catAx>
        <c:axId val="73439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4854400"/>
        <c:crosses val="autoZero"/>
        <c:auto val="1"/>
        <c:lblAlgn val="ctr"/>
        <c:lblOffset val="100"/>
        <c:noMultiLvlLbl val="0"/>
      </c:catAx>
      <c:valAx>
        <c:axId val="74854400"/>
        <c:scaling>
          <c:logBase val="10"/>
          <c:orientation val="minMax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343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2500264661777752E-2"/>
          <c:y val="1.7463224524854822E-2"/>
          <c:w val="0.77915457915287289"/>
          <c:h val="0.8965397119250692"/>
        </c:manualLayout>
      </c:layout>
      <c:bar3DChart>
        <c:barDir val="col"/>
        <c:grouping val="stacked"/>
        <c:varyColors val="0"/>
        <c:ser>
          <c:idx val="1"/>
          <c:order val="0"/>
          <c:tx>
            <c:strRef>
              <c:f>Conv!$A$2</c:f>
              <c:strCache>
                <c:ptCount val="1"/>
                <c:pt idx="0">
                  <c:v>SYNOPTIC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Conv!$B$2:$O$2</c:f>
              <c:numCache>
                <c:formatCode>0</c:formatCode>
                <c:ptCount val="14"/>
                <c:pt idx="0">
                  <c:v>13137.833333333334</c:v>
                </c:pt>
                <c:pt idx="1">
                  <c:v>14126.666666666666</c:v>
                </c:pt>
                <c:pt idx="2">
                  <c:v>14709.166666666666</c:v>
                </c:pt>
                <c:pt idx="3">
                  <c:v>14998.833333333334</c:v>
                </c:pt>
                <c:pt idx="4">
                  <c:v>15475.083333333334</c:v>
                </c:pt>
                <c:pt idx="5">
                  <c:v>15807.416666666666</c:v>
                </c:pt>
                <c:pt idx="6">
                  <c:v>16159.25</c:v>
                </c:pt>
                <c:pt idx="7">
                  <c:v>16538.916666666668</c:v>
                </c:pt>
                <c:pt idx="8">
                  <c:v>16984.75</c:v>
                </c:pt>
                <c:pt idx="9">
                  <c:v>17099.666666666668</c:v>
                </c:pt>
                <c:pt idx="10">
                  <c:v>17681.5</c:v>
                </c:pt>
                <c:pt idx="11">
                  <c:v>17842.5</c:v>
                </c:pt>
                <c:pt idx="12">
                  <c:v>18349.416666666668</c:v>
                </c:pt>
                <c:pt idx="13" formatCode="General">
                  <c:v>19194</c:v>
                </c:pt>
              </c:numCache>
            </c:numRef>
          </c:val>
        </c:ser>
        <c:ser>
          <c:idx val="2"/>
          <c:order val="1"/>
          <c:tx>
            <c:strRef>
              <c:f>Conv!$A$3</c:f>
              <c:strCache>
                <c:ptCount val="1"/>
                <c:pt idx="0">
                  <c:v>METAR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Conv!$B$3:$O$3</c:f>
              <c:numCache>
                <c:formatCode>0</c:formatCode>
                <c:ptCount val="14"/>
                <c:pt idx="0">
                  <c:v>26071.833333333332</c:v>
                </c:pt>
                <c:pt idx="1">
                  <c:v>27057.416666666668</c:v>
                </c:pt>
                <c:pt idx="2">
                  <c:v>29222.25</c:v>
                </c:pt>
                <c:pt idx="3">
                  <c:v>30715.416666666668</c:v>
                </c:pt>
                <c:pt idx="4">
                  <c:v>33143.666666666664</c:v>
                </c:pt>
                <c:pt idx="5">
                  <c:v>34939.75</c:v>
                </c:pt>
                <c:pt idx="6">
                  <c:v>36260.083333333336</c:v>
                </c:pt>
                <c:pt idx="7">
                  <c:v>37800.166666666664</c:v>
                </c:pt>
                <c:pt idx="8">
                  <c:v>38316</c:v>
                </c:pt>
                <c:pt idx="9">
                  <c:v>40212.666666666664</c:v>
                </c:pt>
                <c:pt idx="10">
                  <c:v>41653.25</c:v>
                </c:pt>
                <c:pt idx="11">
                  <c:v>43045.166666666664</c:v>
                </c:pt>
                <c:pt idx="12">
                  <c:v>43150.333333333336</c:v>
                </c:pt>
                <c:pt idx="13">
                  <c:v>43454.875</c:v>
                </c:pt>
              </c:numCache>
            </c:numRef>
          </c:val>
        </c:ser>
        <c:ser>
          <c:idx val="3"/>
          <c:order val="2"/>
          <c:tx>
            <c:strRef>
              <c:f>Conv!$A$4</c:f>
              <c:strCache>
                <c:ptCount val="1"/>
                <c:pt idx="0">
                  <c:v>Ship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Conv!$B$4:$O$4</c:f>
              <c:numCache>
                <c:formatCode>0</c:formatCode>
                <c:ptCount val="14"/>
                <c:pt idx="0">
                  <c:v>661.25</c:v>
                </c:pt>
                <c:pt idx="1">
                  <c:v>681.75</c:v>
                </c:pt>
                <c:pt idx="2">
                  <c:v>708.16666666666663</c:v>
                </c:pt>
                <c:pt idx="3">
                  <c:v>737.08333333333337</c:v>
                </c:pt>
                <c:pt idx="4">
                  <c:v>737.66666666666663</c:v>
                </c:pt>
                <c:pt idx="5">
                  <c:v>817.41666666666663</c:v>
                </c:pt>
                <c:pt idx="6">
                  <c:v>922.08333333333337</c:v>
                </c:pt>
                <c:pt idx="7">
                  <c:v>985.83333333333337</c:v>
                </c:pt>
                <c:pt idx="8">
                  <c:v>1109.4166666666667</c:v>
                </c:pt>
                <c:pt idx="9">
                  <c:v>1112.6666666666667</c:v>
                </c:pt>
                <c:pt idx="10">
                  <c:v>1473.75</c:v>
                </c:pt>
                <c:pt idx="11" formatCode="General">
                  <c:v>1534</c:v>
                </c:pt>
                <c:pt idx="12">
                  <c:v>1501</c:v>
                </c:pt>
                <c:pt idx="13">
                  <c:v>1608.875</c:v>
                </c:pt>
              </c:numCache>
            </c:numRef>
          </c:val>
        </c:ser>
        <c:ser>
          <c:idx val="4"/>
          <c:order val="3"/>
          <c:tx>
            <c:strRef>
              <c:f>Conv!$A$5</c:f>
              <c:strCache>
                <c:ptCount val="1"/>
                <c:pt idx="0">
                  <c:v>Drifting Buoy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Conv!$B$5:$O$5</c:f>
              <c:numCache>
                <c:formatCode>0</c:formatCode>
                <c:ptCount val="14"/>
                <c:pt idx="0">
                  <c:v>2505.25</c:v>
                </c:pt>
                <c:pt idx="1">
                  <c:v>3011.8333333333335</c:v>
                </c:pt>
                <c:pt idx="2">
                  <c:v>3340.0833333333335</c:v>
                </c:pt>
                <c:pt idx="3">
                  <c:v>5348.75</c:v>
                </c:pt>
                <c:pt idx="4">
                  <c:v>7215.75</c:v>
                </c:pt>
                <c:pt idx="5">
                  <c:v>7210.666666666667</c:v>
                </c:pt>
                <c:pt idx="6">
                  <c:v>9142</c:v>
                </c:pt>
                <c:pt idx="7">
                  <c:v>9330.9166666666661</c:v>
                </c:pt>
                <c:pt idx="8">
                  <c:v>10249</c:v>
                </c:pt>
                <c:pt idx="9">
                  <c:v>9684</c:v>
                </c:pt>
                <c:pt idx="10">
                  <c:v>7505.5</c:v>
                </c:pt>
                <c:pt idx="11">
                  <c:v>7396.75</c:v>
                </c:pt>
                <c:pt idx="12">
                  <c:v>9057.5</c:v>
                </c:pt>
                <c:pt idx="13">
                  <c:v>9216</c:v>
                </c:pt>
              </c:numCache>
            </c:numRef>
          </c:val>
        </c:ser>
        <c:ser>
          <c:idx val="5"/>
          <c:order val="4"/>
          <c:tx>
            <c:strRef>
              <c:f>Conv!$A$6</c:f>
              <c:strCache>
                <c:ptCount val="1"/>
                <c:pt idx="0">
                  <c:v>Moored Buoy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Conv!$B$6:$O$6</c:f>
              <c:numCache>
                <c:formatCode>0</c:formatCode>
                <c:ptCount val="14"/>
                <c:pt idx="0">
                  <c:v>833.16666666666663</c:v>
                </c:pt>
                <c:pt idx="1">
                  <c:v>916.41666666666663</c:v>
                </c:pt>
                <c:pt idx="2">
                  <c:v>1057.1666666666667</c:v>
                </c:pt>
                <c:pt idx="3">
                  <c:v>1266.4166666666667</c:v>
                </c:pt>
                <c:pt idx="4">
                  <c:v>1489.4166666666667</c:v>
                </c:pt>
                <c:pt idx="5">
                  <c:v>1687.1666666666667</c:v>
                </c:pt>
                <c:pt idx="6">
                  <c:v>1793.6666666666667</c:v>
                </c:pt>
                <c:pt idx="7">
                  <c:v>2007.5833333333333</c:v>
                </c:pt>
                <c:pt idx="8">
                  <c:v>2178.3333333333335</c:v>
                </c:pt>
                <c:pt idx="9">
                  <c:v>2088</c:v>
                </c:pt>
                <c:pt idx="10">
                  <c:v>2593.25</c:v>
                </c:pt>
                <c:pt idx="11">
                  <c:v>2761.8333333333335</c:v>
                </c:pt>
                <c:pt idx="12">
                  <c:v>2847.75</c:v>
                </c:pt>
                <c:pt idx="13">
                  <c:v>2971.125</c:v>
                </c:pt>
              </c:numCache>
            </c:numRef>
          </c:val>
        </c:ser>
        <c:ser>
          <c:idx val="6"/>
          <c:order val="5"/>
          <c:tx>
            <c:strRef>
              <c:f>Conv!$A$7</c:f>
              <c:strCache>
                <c:ptCount val="1"/>
                <c:pt idx="0">
                  <c:v>CMAN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Conv!$B$7:$O$7</c:f>
              <c:numCache>
                <c:formatCode>0</c:formatCode>
                <c:ptCount val="14"/>
                <c:pt idx="0">
                  <c:v>368.08333333333331</c:v>
                </c:pt>
                <c:pt idx="1">
                  <c:v>392</c:v>
                </c:pt>
                <c:pt idx="2">
                  <c:v>475.16666666666669</c:v>
                </c:pt>
                <c:pt idx="3">
                  <c:v>593.16666666666663</c:v>
                </c:pt>
                <c:pt idx="4">
                  <c:v>778.33333333333337</c:v>
                </c:pt>
                <c:pt idx="5">
                  <c:v>1328.75</c:v>
                </c:pt>
                <c:pt idx="6">
                  <c:v>2740.75</c:v>
                </c:pt>
                <c:pt idx="7">
                  <c:v>3972.3333333333335</c:v>
                </c:pt>
                <c:pt idx="8">
                  <c:v>4061.3333333333335</c:v>
                </c:pt>
                <c:pt idx="9">
                  <c:v>3975</c:v>
                </c:pt>
                <c:pt idx="10">
                  <c:v>4053.5</c:v>
                </c:pt>
                <c:pt idx="11">
                  <c:v>4090.3333333333335</c:v>
                </c:pt>
                <c:pt idx="12">
                  <c:v>4124.333333333333</c:v>
                </c:pt>
                <c:pt idx="13">
                  <c:v>3990.125</c:v>
                </c:pt>
              </c:numCache>
            </c:numRef>
          </c:val>
        </c:ser>
        <c:ser>
          <c:idx val="7"/>
          <c:order val="6"/>
          <c:tx>
            <c:strRef>
              <c:f>Conv!$A$8</c:f>
              <c:strCache>
                <c:ptCount val="1"/>
                <c:pt idx="0">
                  <c:v>Tide Gauge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Conv!$B$8:$O$8</c:f>
              <c:numCache>
                <c:formatCode>0</c:formatCode>
                <c:ptCount val="14"/>
                <c:pt idx="0">
                  <c:v>836.25</c:v>
                </c:pt>
                <c:pt idx="1">
                  <c:v>799.58333333333337</c:v>
                </c:pt>
                <c:pt idx="2">
                  <c:v>822.91666666666663</c:v>
                </c:pt>
                <c:pt idx="3">
                  <c:v>685.66666666666663</c:v>
                </c:pt>
                <c:pt idx="4">
                  <c:v>833.16666666666663</c:v>
                </c:pt>
                <c:pt idx="5">
                  <c:v>780.58333333333337</c:v>
                </c:pt>
                <c:pt idx="6">
                  <c:v>861.66666666666663</c:v>
                </c:pt>
                <c:pt idx="7">
                  <c:v>805.5</c:v>
                </c:pt>
                <c:pt idx="8">
                  <c:v>827.58333333333337</c:v>
                </c:pt>
                <c:pt idx="9">
                  <c:v>872.33333333333337</c:v>
                </c:pt>
                <c:pt idx="10">
                  <c:v>1983.25</c:v>
                </c:pt>
                <c:pt idx="11">
                  <c:v>3555.9166666666665</c:v>
                </c:pt>
                <c:pt idx="12">
                  <c:v>6091.916666666667</c:v>
                </c:pt>
                <c:pt idx="13">
                  <c:v>5973.75</c:v>
                </c:pt>
              </c:numCache>
            </c:numRef>
          </c:val>
        </c:ser>
        <c:ser>
          <c:idx val="8"/>
          <c:order val="7"/>
          <c:tx>
            <c:strRef>
              <c:f>Conv!$A$9</c:f>
              <c:strCache>
                <c:ptCount val="1"/>
                <c:pt idx="0">
                  <c:v>MSLP Bogus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Conv!$B$9:$O$9</c:f>
              <c:numCache>
                <c:formatCode>0</c:formatCode>
                <c:ptCount val="14"/>
                <c:pt idx="0" formatCode="General">
                  <c:v>0</c:v>
                </c:pt>
                <c:pt idx="1">
                  <c:v>230.25</c:v>
                </c:pt>
                <c:pt idx="2">
                  <c:v>299</c:v>
                </c:pt>
                <c:pt idx="3">
                  <c:v>174.33333333333334</c:v>
                </c:pt>
                <c:pt idx="4">
                  <c:v>268.41666666666669</c:v>
                </c:pt>
                <c:pt idx="5">
                  <c:v>306.83333333333331</c:v>
                </c:pt>
                <c:pt idx="6">
                  <c:v>340.25</c:v>
                </c:pt>
                <c:pt idx="7">
                  <c:v>361.91666666666669</c:v>
                </c:pt>
                <c:pt idx="8">
                  <c:v>215.5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9"/>
          <c:order val="8"/>
          <c:tx>
            <c:strRef>
              <c:f>Conv!$A$10</c:f>
              <c:strCache>
                <c:ptCount val="1"/>
                <c:pt idx="0">
                  <c:v>Fixed Land RAOB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Conv!$B$10:$O$10</c:f>
              <c:numCache>
                <c:formatCode>0</c:formatCode>
                <c:ptCount val="14"/>
                <c:pt idx="0">
                  <c:v>619.91666666666663</c:v>
                </c:pt>
                <c:pt idx="1">
                  <c:v>606.16666666666663</c:v>
                </c:pt>
                <c:pt idx="2">
                  <c:v>610.25</c:v>
                </c:pt>
                <c:pt idx="3">
                  <c:v>630.91666666666663</c:v>
                </c:pt>
                <c:pt idx="4">
                  <c:v>645.08333333333337</c:v>
                </c:pt>
                <c:pt idx="5">
                  <c:v>649.66666666666663</c:v>
                </c:pt>
                <c:pt idx="6">
                  <c:v>653.16666666666663</c:v>
                </c:pt>
                <c:pt idx="7">
                  <c:v>657.75</c:v>
                </c:pt>
                <c:pt idx="8">
                  <c:v>660.16666666666663</c:v>
                </c:pt>
                <c:pt idx="9">
                  <c:v>670</c:v>
                </c:pt>
                <c:pt idx="10">
                  <c:v>665.25</c:v>
                </c:pt>
                <c:pt idx="11">
                  <c:v>641.5</c:v>
                </c:pt>
                <c:pt idx="12">
                  <c:v>637.16666666666663</c:v>
                </c:pt>
                <c:pt idx="13">
                  <c:v>625.5</c:v>
                </c:pt>
              </c:numCache>
            </c:numRef>
          </c:val>
        </c:ser>
        <c:ser>
          <c:idx val="10"/>
          <c:order val="9"/>
          <c:tx>
            <c:strRef>
              <c:f>Conv!$A$11</c:f>
              <c:strCache>
                <c:ptCount val="1"/>
                <c:pt idx="0">
                  <c:v>Mobile Land RAOB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Conv!$B$11:$O$11</c:f>
              <c:numCache>
                <c:formatCode>0</c:formatCode>
                <c:ptCount val="14"/>
                <c:pt idx="0">
                  <c:v>0.25</c:v>
                </c:pt>
                <c:pt idx="1">
                  <c:v>0</c:v>
                </c:pt>
                <c:pt idx="2">
                  <c:v>0.58333333333333337</c:v>
                </c:pt>
                <c:pt idx="3">
                  <c:v>0.75</c:v>
                </c:pt>
                <c:pt idx="4">
                  <c:v>0</c:v>
                </c:pt>
                <c:pt idx="5">
                  <c:v>0.16666666666666666</c:v>
                </c:pt>
                <c:pt idx="6">
                  <c:v>8.3333333333333329E-2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0.16666666666666666</c:v>
                </c:pt>
                <c:pt idx="12">
                  <c:v>8.3333333333333329E-2</c:v>
                </c:pt>
                <c:pt idx="13">
                  <c:v>0.75</c:v>
                </c:pt>
              </c:numCache>
            </c:numRef>
          </c:val>
        </c:ser>
        <c:ser>
          <c:idx val="11"/>
          <c:order val="10"/>
          <c:tx>
            <c:strRef>
              <c:f>Conv!$A$12</c:f>
              <c:strCache>
                <c:ptCount val="1"/>
                <c:pt idx="0">
                  <c:v>Ship RAOB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Conv!$B$12:$O$12</c:f>
              <c:numCache>
                <c:formatCode>0</c:formatCode>
                <c:ptCount val="14"/>
                <c:pt idx="0" formatCode="General">
                  <c:v>0</c:v>
                </c:pt>
                <c:pt idx="1">
                  <c:v>4.5999999999999996</c:v>
                </c:pt>
                <c:pt idx="2">
                  <c:v>4.916666666666667</c:v>
                </c:pt>
                <c:pt idx="3">
                  <c:v>4.916666666666667</c:v>
                </c:pt>
                <c:pt idx="4">
                  <c:v>3.9166666666666665</c:v>
                </c:pt>
                <c:pt idx="5">
                  <c:v>5.166666666666667</c:v>
                </c:pt>
                <c:pt idx="6">
                  <c:v>5.25</c:v>
                </c:pt>
                <c:pt idx="7">
                  <c:v>5.75</c:v>
                </c:pt>
                <c:pt idx="8">
                  <c:v>5.5</c:v>
                </c:pt>
                <c:pt idx="9">
                  <c:v>5.333333333333333</c:v>
                </c:pt>
                <c:pt idx="10">
                  <c:v>5.75</c:v>
                </c:pt>
                <c:pt idx="11">
                  <c:v>4.333333333333333</c:v>
                </c:pt>
                <c:pt idx="12">
                  <c:v>4.583333333333333</c:v>
                </c:pt>
                <c:pt idx="13">
                  <c:v>3.25</c:v>
                </c:pt>
              </c:numCache>
            </c:numRef>
          </c:val>
        </c:ser>
        <c:ser>
          <c:idx val="12"/>
          <c:order val="11"/>
          <c:tx>
            <c:strRef>
              <c:f>Conv!$A$13</c:f>
              <c:strCache>
                <c:ptCount val="1"/>
                <c:pt idx="0">
                  <c:v>Dropsonde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Conv!$B$13:$O$13</c:f>
              <c:numCache>
                <c:formatCode>0</c:formatCode>
                <c:ptCount val="14"/>
                <c:pt idx="0">
                  <c:v>3.3333333333333335</c:v>
                </c:pt>
                <c:pt idx="1">
                  <c:v>2.75</c:v>
                </c:pt>
                <c:pt idx="2">
                  <c:v>3</c:v>
                </c:pt>
                <c:pt idx="3">
                  <c:v>4.583333333333333</c:v>
                </c:pt>
                <c:pt idx="4">
                  <c:v>1.9166666666666667</c:v>
                </c:pt>
                <c:pt idx="5">
                  <c:v>2.3333333333333335</c:v>
                </c:pt>
                <c:pt idx="6">
                  <c:v>4.916666666666667</c:v>
                </c:pt>
                <c:pt idx="7">
                  <c:v>2</c:v>
                </c:pt>
                <c:pt idx="8">
                  <c:v>4.25</c:v>
                </c:pt>
                <c:pt idx="9">
                  <c:v>2.6666666666666665</c:v>
                </c:pt>
                <c:pt idx="10">
                  <c:v>3.625</c:v>
                </c:pt>
                <c:pt idx="11">
                  <c:v>2.5</c:v>
                </c:pt>
                <c:pt idx="12">
                  <c:v>2.5833333333333335</c:v>
                </c:pt>
                <c:pt idx="13">
                  <c:v>2.5</c:v>
                </c:pt>
              </c:numCache>
            </c:numRef>
          </c:val>
        </c:ser>
        <c:ser>
          <c:idx val="13"/>
          <c:order val="12"/>
          <c:tx>
            <c:strRef>
              <c:f>Conv!$A$14</c:f>
              <c:strCache>
                <c:ptCount val="1"/>
                <c:pt idx="0">
                  <c:v>Pibal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Conv!$B$14:$O$14</c:f>
              <c:numCache>
                <c:formatCode>0</c:formatCode>
                <c:ptCount val="14"/>
                <c:pt idx="0">
                  <c:v>74.666666666666671</c:v>
                </c:pt>
                <c:pt idx="1">
                  <c:v>66.5</c:v>
                </c:pt>
                <c:pt idx="2">
                  <c:v>67.416666666666671</c:v>
                </c:pt>
                <c:pt idx="3">
                  <c:v>71.833333333333329</c:v>
                </c:pt>
                <c:pt idx="4">
                  <c:v>82.083333333333329</c:v>
                </c:pt>
                <c:pt idx="5">
                  <c:v>75.916666666666671</c:v>
                </c:pt>
                <c:pt idx="6">
                  <c:v>73.5</c:v>
                </c:pt>
                <c:pt idx="7">
                  <c:v>77.666666666666671</c:v>
                </c:pt>
                <c:pt idx="8">
                  <c:v>83.333333333333329</c:v>
                </c:pt>
                <c:pt idx="9">
                  <c:v>82.666666666666671</c:v>
                </c:pt>
                <c:pt idx="10">
                  <c:v>80.125</c:v>
                </c:pt>
                <c:pt idx="11">
                  <c:v>83.75</c:v>
                </c:pt>
                <c:pt idx="12">
                  <c:v>86.416666666666671</c:v>
                </c:pt>
                <c:pt idx="13">
                  <c:v>81.5</c:v>
                </c:pt>
              </c:numCache>
            </c:numRef>
          </c:val>
        </c:ser>
        <c:ser>
          <c:idx val="14"/>
          <c:order val="13"/>
          <c:tx>
            <c:strRef>
              <c:f>Conv!$A$15</c:f>
              <c:strCache>
                <c:ptCount val="1"/>
                <c:pt idx="0">
                  <c:v>Profiler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Conv!$B$15:$O$15</c:f>
              <c:numCache>
                <c:formatCode>0</c:formatCode>
                <c:ptCount val="14"/>
                <c:pt idx="0">
                  <c:v>174.66666666666666</c:v>
                </c:pt>
                <c:pt idx="1">
                  <c:v>178.41666666666666</c:v>
                </c:pt>
                <c:pt idx="2">
                  <c:v>214.75</c:v>
                </c:pt>
                <c:pt idx="3">
                  <c:v>238.25</c:v>
                </c:pt>
                <c:pt idx="4">
                  <c:v>230.08333333333334</c:v>
                </c:pt>
                <c:pt idx="5">
                  <c:v>228.83333333333334</c:v>
                </c:pt>
                <c:pt idx="6">
                  <c:v>195.41666666666666</c:v>
                </c:pt>
                <c:pt idx="7">
                  <c:v>207</c:v>
                </c:pt>
                <c:pt idx="8">
                  <c:v>202.41666666666666</c:v>
                </c:pt>
                <c:pt idx="9">
                  <c:v>218</c:v>
                </c:pt>
                <c:pt idx="10">
                  <c:v>150.625</c:v>
                </c:pt>
                <c:pt idx="11">
                  <c:v>65.916666666666671</c:v>
                </c:pt>
                <c:pt idx="12">
                  <c:v>34.75</c:v>
                </c:pt>
                <c:pt idx="13">
                  <c:v>27.25</c:v>
                </c:pt>
              </c:numCache>
            </c:numRef>
          </c:val>
        </c:ser>
        <c:ser>
          <c:idx val="15"/>
          <c:order val="14"/>
          <c:tx>
            <c:strRef>
              <c:f>Conv!$A$16</c:f>
              <c:strCache>
                <c:ptCount val="1"/>
                <c:pt idx="0">
                  <c:v>VAD Wind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Conv!$B$16:$O$16</c:f>
              <c:numCache>
                <c:formatCode>0</c:formatCode>
                <c:ptCount val="14"/>
                <c:pt idx="0">
                  <c:v>1603.5833333333333</c:v>
                </c:pt>
                <c:pt idx="1">
                  <c:v>1649.9166666666667</c:v>
                </c:pt>
                <c:pt idx="2">
                  <c:v>1667.8333333333333</c:v>
                </c:pt>
                <c:pt idx="3">
                  <c:v>1594.3333333333333</c:v>
                </c:pt>
                <c:pt idx="4">
                  <c:v>1595.9166666666667</c:v>
                </c:pt>
                <c:pt idx="5">
                  <c:v>1630.9166666666667</c:v>
                </c:pt>
                <c:pt idx="6">
                  <c:v>1701.5833333333333</c:v>
                </c:pt>
                <c:pt idx="7">
                  <c:v>1684.6666666666667</c:v>
                </c:pt>
                <c:pt idx="8">
                  <c:v>1657.25</c:v>
                </c:pt>
                <c:pt idx="9">
                  <c:v>1527</c:v>
                </c:pt>
                <c:pt idx="10">
                  <c:v>1633.25</c:v>
                </c:pt>
                <c:pt idx="11">
                  <c:v>1626.0833333333333</c:v>
                </c:pt>
                <c:pt idx="12">
                  <c:v>1661.25</c:v>
                </c:pt>
                <c:pt idx="13">
                  <c:v>1677.375</c:v>
                </c:pt>
              </c:numCache>
            </c:numRef>
          </c:val>
        </c:ser>
        <c:ser>
          <c:idx val="16"/>
          <c:order val="15"/>
          <c:tx>
            <c:strRef>
              <c:f>Conv!$A$17</c:f>
              <c:strCache>
                <c:ptCount val="1"/>
                <c:pt idx="0">
                  <c:v>AIREP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Conv!$B$17:$O$17</c:f>
              <c:numCache>
                <c:formatCode>0</c:formatCode>
                <c:ptCount val="14"/>
                <c:pt idx="0">
                  <c:v>947.16666666666663</c:v>
                </c:pt>
                <c:pt idx="1">
                  <c:v>850</c:v>
                </c:pt>
                <c:pt idx="2">
                  <c:v>891.66666666666663</c:v>
                </c:pt>
                <c:pt idx="3">
                  <c:v>860</c:v>
                </c:pt>
                <c:pt idx="4">
                  <c:v>1112.0833333333333</c:v>
                </c:pt>
                <c:pt idx="5">
                  <c:v>893.83333333333337</c:v>
                </c:pt>
                <c:pt idx="6">
                  <c:v>883.41666666666663</c:v>
                </c:pt>
                <c:pt idx="7">
                  <c:v>862.08333333333337</c:v>
                </c:pt>
                <c:pt idx="8">
                  <c:v>855.58333333333337</c:v>
                </c:pt>
                <c:pt idx="9">
                  <c:v>1166.6666666666667</c:v>
                </c:pt>
                <c:pt idx="10">
                  <c:v>2213.5</c:v>
                </c:pt>
                <c:pt idx="11">
                  <c:v>2563.0833333333335</c:v>
                </c:pt>
                <c:pt idx="12">
                  <c:v>2890.0833333333335</c:v>
                </c:pt>
                <c:pt idx="13">
                  <c:v>3281</c:v>
                </c:pt>
              </c:numCache>
            </c:numRef>
          </c:val>
        </c:ser>
        <c:ser>
          <c:idx val="17"/>
          <c:order val="16"/>
          <c:tx>
            <c:strRef>
              <c:f>Conv!$A$18</c:f>
              <c:strCache>
                <c:ptCount val="1"/>
                <c:pt idx="0">
                  <c:v>PIREP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Conv!$B$18:$O$18</c:f>
              <c:numCache>
                <c:formatCode>0</c:formatCode>
                <c:ptCount val="14"/>
                <c:pt idx="0">
                  <c:v>250.83333333333334</c:v>
                </c:pt>
                <c:pt idx="1">
                  <c:v>231</c:v>
                </c:pt>
                <c:pt idx="2">
                  <c:v>244.33333333333334</c:v>
                </c:pt>
                <c:pt idx="3">
                  <c:v>243.33333333333334</c:v>
                </c:pt>
                <c:pt idx="4">
                  <c:v>285.83333333333331</c:v>
                </c:pt>
                <c:pt idx="5">
                  <c:v>307.58333333333331</c:v>
                </c:pt>
                <c:pt idx="6">
                  <c:v>292.91666666666669</c:v>
                </c:pt>
                <c:pt idx="7">
                  <c:v>282.83333333333331</c:v>
                </c:pt>
                <c:pt idx="8">
                  <c:v>273.41666666666669</c:v>
                </c:pt>
                <c:pt idx="9">
                  <c:v>339.33333333333331</c:v>
                </c:pt>
                <c:pt idx="10">
                  <c:v>218.625</c:v>
                </c:pt>
                <c:pt idx="11">
                  <c:v>211.83333333333334</c:v>
                </c:pt>
                <c:pt idx="12">
                  <c:v>226.25</c:v>
                </c:pt>
                <c:pt idx="13">
                  <c:v>229.5</c:v>
                </c:pt>
              </c:numCache>
            </c:numRef>
          </c:val>
        </c:ser>
        <c:ser>
          <c:idx val="18"/>
          <c:order val="17"/>
          <c:tx>
            <c:strRef>
              <c:f>Conv!$A$19</c:f>
              <c:strCache>
                <c:ptCount val="1"/>
                <c:pt idx="0">
                  <c:v>AMDAR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Conv!$B$19:$O$19</c:f>
              <c:numCache>
                <c:formatCode>0</c:formatCode>
                <c:ptCount val="14"/>
                <c:pt idx="0">
                  <c:v>2436.5</c:v>
                </c:pt>
                <c:pt idx="1">
                  <c:v>2336.909090909091</c:v>
                </c:pt>
                <c:pt idx="2">
                  <c:v>3143</c:v>
                </c:pt>
                <c:pt idx="3">
                  <c:v>6311.416666666667</c:v>
                </c:pt>
                <c:pt idx="4">
                  <c:v>8348.9166666666661</c:v>
                </c:pt>
                <c:pt idx="5">
                  <c:v>8515.8333333333339</c:v>
                </c:pt>
                <c:pt idx="6">
                  <c:v>7733</c:v>
                </c:pt>
                <c:pt idx="7">
                  <c:v>9114.25</c:v>
                </c:pt>
                <c:pt idx="8">
                  <c:v>9385.3333333333339</c:v>
                </c:pt>
                <c:pt idx="9">
                  <c:v>9274</c:v>
                </c:pt>
                <c:pt idx="10">
                  <c:v>11162.875</c:v>
                </c:pt>
                <c:pt idx="11">
                  <c:v>12131.666666666666</c:v>
                </c:pt>
                <c:pt idx="12">
                  <c:v>13544.916666666666</c:v>
                </c:pt>
                <c:pt idx="13">
                  <c:v>9523.25</c:v>
                </c:pt>
              </c:numCache>
            </c:numRef>
          </c:val>
        </c:ser>
        <c:ser>
          <c:idx val="19"/>
          <c:order val="18"/>
          <c:tx>
            <c:strRef>
              <c:f>Conv!$A$20</c:f>
              <c:strCache>
                <c:ptCount val="1"/>
                <c:pt idx="0">
                  <c:v>U.S. MDCRS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Conv!$B$20:$O$20</c:f>
              <c:numCache>
                <c:formatCode>0</c:formatCode>
                <c:ptCount val="14"/>
                <c:pt idx="0">
                  <c:v>27776.833333333332</c:v>
                </c:pt>
                <c:pt idx="1">
                  <c:v>24759.636363636364</c:v>
                </c:pt>
                <c:pt idx="2">
                  <c:v>25574.25</c:v>
                </c:pt>
                <c:pt idx="3">
                  <c:v>25912.333333333332</c:v>
                </c:pt>
                <c:pt idx="4">
                  <c:v>30544.833333333332</c:v>
                </c:pt>
                <c:pt idx="5">
                  <c:v>33644.916666666664</c:v>
                </c:pt>
                <c:pt idx="6">
                  <c:v>30690.25</c:v>
                </c:pt>
                <c:pt idx="7">
                  <c:v>30198.166666666668</c:v>
                </c:pt>
                <c:pt idx="8">
                  <c:v>34363.5</c:v>
                </c:pt>
                <c:pt idx="9">
                  <c:v>38003.666666666664</c:v>
                </c:pt>
                <c:pt idx="10">
                  <c:v>59593.75</c:v>
                </c:pt>
                <c:pt idx="11">
                  <c:v>82468.333333333328</c:v>
                </c:pt>
                <c:pt idx="12">
                  <c:v>126654.58333333333</c:v>
                </c:pt>
                <c:pt idx="13">
                  <c:v>167528.875</c:v>
                </c:pt>
              </c:numCache>
            </c:numRef>
          </c:val>
        </c:ser>
        <c:ser>
          <c:idx val="20"/>
          <c:order val="19"/>
          <c:tx>
            <c:strRef>
              <c:f>Conv!$A$21</c:f>
              <c:strCache>
                <c:ptCount val="1"/>
                <c:pt idx="0">
                  <c:v>RECCO</c:v>
                </c:pt>
              </c:strCache>
            </c:strRef>
          </c:tx>
          <c:invertIfNegative val="0"/>
          <c:cat>
            <c:numRef>
              <c:f>Conv!$B$1:$O$1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Conv!$B$21:$O$21</c:f>
              <c:numCache>
                <c:formatCode>0</c:formatCode>
                <c:ptCount val="14"/>
                <c:pt idx="0">
                  <c:v>3.4166666666666665</c:v>
                </c:pt>
                <c:pt idx="1">
                  <c:v>4.4545454545454541</c:v>
                </c:pt>
                <c:pt idx="2">
                  <c:v>3.0833333333333335</c:v>
                </c:pt>
                <c:pt idx="3">
                  <c:v>3.3333333333333335</c:v>
                </c:pt>
                <c:pt idx="4">
                  <c:v>2.3333333333333335</c:v>
                </c:pt>
                <c:pt idx="5">
                  <c:v>3.1666666666666665</c:v>
                </c:pt>
                <c:pt idx="6">
                  <c:v>3.9166666666666665</c:v>
                </c:pt>
                <c:pt idx="7">
                  <c:v>2.4166666666666665</c:v>
                </c:pt>
                <c:pt idx="8">
                  <c:v>3.25</c:v>
                </c:pt>
                <c:pt idx="9">
                  <c:v>2.6666666666666665</c:v>
                </c:pt>
                <c:pt idx="10">
                  <c:v>3.875</c:v>
                </c:pt>
                <c:pt idx="11">
                  <c:v>3.1666666666666665</c:v>
                </c:pt>
                <c:pt idx="12">
                  <c:v>3.1666666666666665</c:v>
                </c:pt>
                <c:pt idx="1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44512384"/>
        <c:axId val="44513920"/>
        <c:axId val="0"/>
      </c:bar3DChart>
      <c:catAx>
        <c:axId val="4451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513920"/>
        <c:crosses val="autoZero"/>
        <c:auto val="1"/>
        <c:lblAlgn val="ctr"/>
        <c:lblOffset val="100"/>
        <c:noMultiLvlLbl val="0"/>
      </c:catAx>
      <c:valAx>
        <c:axId val="44513920"/>
        <c:scaling>
          <c:orientation val="minMax"/>
        </c:scaling>
        <c:delete val="0"/>
        <c:axPos val="l"/>
        <c:majorGridlines/>
        <c:numFmt formatCode="#,##0" sourceLinked="0"/>
        <c:majorTickMark val="none"/>
        <c:minorTickMark val="none"/>
        <c:tickLblPos val="nextTo"/>
        <c:crossAx val="44512384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3876313307323447"/>
          <c:y val="9.8064178285232218E-3"/>
          <c:w val="0.14654813601430852"/>
          <c:h val="0.96839102733386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434179238295716E-2"/>
          <c:y val="3.1771432794683745E-2"/>
          <c:w val="0.76313127769331723"/>
          <c:h val="0.8965397119250692"/>
        </c:manualLayout>
      </c:layout>
      <c:bar3DChart>
        <c:barDir val="col"/>
        <c:grouping val="stacked"/>
        <c:varyColors val="0"/>
        <c:ser>
          <c:idx val="1"/>
          <c:order val="0"/>
          <c:tx>
            <c:strRef>
              <c:f>NonConv!$A$2</c:f>
              <c:strCache>
                <c:ptCount val="1"/>
                <c:pt idx="0">
                  <c:v>GOES sndr retr/radiances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NonConv!$B$2:$O$2</c:f>
              <c:numCache>
                <c:formatCode>#,##0</c:formatCode>
                <c:ptCount val="14"/>
                <c:pt idx="0">
                  <c:v>19484</c:v>
                </c:pt>
                <c:pt idx="1">
                  <c:v>20136.5</c:v>
                </c:pt>
                <c:pt idx="2">
                  <c:v>20263.5</c:v>
                </c:pt>
                <c:pt idx="3">
                  <c:v>193122.25</c:v>
                </c:pt>
                <c:pt idx="4">
                  <c:v>285221.16666666669</c:v>
                </c:pt>
                <c:pt idx="5">
                  <c:v>5645617.833333333</c:v>
                </c:pt>
                <c:pt idx="6">
                  <c:v>9728923.25</c:v>
                </c:pt>
                <c:pt idx="7">
                  <c:v>8755877.25</c:v>
                </c:pt>
                <c:pt idx="8">
                  <c:v>8660216.083333334</c:v>
                </c:pt>
                <c:pt idx="9">
                  <c:v>8510651</c:v>
                </c:pt>
                <c:pt idx="10">
                  <c:v>5989967.125</c:v>
                </c:pt>
                <c:pt idx="11" formatCode="_(* #,##0_);_(* \(#,##0\);_(* &quot;-&quot;??_);_(@_)">
                  <c:v>8596064.166666666</c:v>
                </c:pt>
                <c:pt idx="12" formatCode="_(* #,##0_);_(* \(#,##0\);_(* &quot;-&quot;??_);_(@_)">
                  <c:v>8716335.333333334</c:v>
                </c:pt>
                <c:pt idx="13" formatCode="_(* #,##0_);_(* \(#,##0\);_(* &quot;-&quot;??_);_(@_)">
                  <c:v>8814998.375</c:v>
                </c:pt>
              </c:numCache>
            </c:numRef>
          </c:val>
        </c:ser>
        <c:ser>
          <c:idx val="2"/>
          <c:order val="1"/>
          <c:tx>
            <c:strRef>
              <c:f>NonConv!$A$3</c:f>
              <c:strCache>
                <c:ptCount val="1"/>
                <c:pt idx="0">
                  <c:v>SBUV ozone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NonConv!$B$3:$O$3</c:f>
              <c:numCache>
                <c:formatCode>#,##0</c:formatCode>
                <c:ptCount val="14"/>
                <c:pt idx="0">
                  <c:v>208.25</c:v>
                </c:pt>
                <c:pt idx="1">
                  <c:v>741.25</c:v>
                </c:pt>
                <c:pt idx="2">
                  <c:v>736.25</c:v>
                </c:pt>
                <c:pt idx="3">
                  <c:v>19473.333333333332</c:v>
                </c:pt>
                <c:pt idx="4">
                  <c:v>10932.083333333334</c:v>
                </c:pt>
                <c:pt idx="5">
                  <c:v>12620.583333333334</c:v>
                </c:pt>
                <c:pt idx="6">
                  <c:v>20133</c:v>
                </c:pt>
                <c:pt idx="7">
                  <c:v>19626.166666666668</c:v>
                </c:pt>
                <c:pt idx="8">
                  <c:v>26847.25</c:v>
                </c:pt>
                <c:pt idx="9">
                  <c:v>25195.333333333332</c:v>
                </c:pt>
                <c:pt idx="10">
                  <c:v>25392.5</c:v>
                </c:pt>
                <c:pt idx="11" formatCode="_(* #,##0_);_(* \(#,##0\);_(* &quot;-&quot;??_);_(@_)">
                  <c:v>15419.583333333334</c:v>
                </c:pt>
                <c:pt idx="12" formatCode="_(* #,##0_);_(* \(#,##0\);_(* &quot;-&quot;??_);_(@_)">
                  <c:v>9914.3333333333339</c:v>
                </c:pt>
                <c:pt idx="13" formatCode="_(* #,##0_);_(* \(#,##0\);_(* &quot;-&quot;??_);_(@_)">
                  <c:v>7194.25</c:v>
                </c:pt>
              </c:numCache>
            </c:numRef>
          </c:val>
        </c:ser>
        <c:ser>
          <c:idx val="3"/>
          <c:order val="2"/>
          <c:tx>
            <c:strRef>
              <c:f>NonConv!$A$4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NonConv!$B$4:$O$4</c:f>
              <c:numCache>
                <c:formatCode>General</c:formatCode>
                <c:ptCount val="14"/>
              </c:numCache>
            </c:numRef>
          </c:val>
        </c:ser>
        <c:ser>
          <c:idx val="4"/>
          <c:order val="3"/>
          <c:tx>
            <c:strRef>
              <c:f>NonConv!$A$5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NonConv!$B$5:$O$5</c:f>
              <c:numCache>
                <c:formatCode>General</c:formatCode>
                <c:ptCount val="14"/>
              </c:numCache>
            </c:numRef>
          </c:val>
        </c:ser>
        <c:ser>
          <c:idx val="5"/>
          <c:order val="4"/>
          <c:tx>
            <c:strRef>
              <c:f>NonConv!$A$6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NonConv!$B$6:$O$6</c:f>
              <c:numCache>
                <c:formatCode>General</c:formatCode>
                <c:ptCount val="14"/>
              </c:numCache>
            </c:numRef>
          </c:val>
        </c:ser>
        <c:ser>
          <c:idx val="6"/>
          <c:order val="5"/>
          <c:tx>
            <c:strRef>
              <c:f>NonConv!$A$7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NonConv!$B$7:$O$7</c:f>
              <c:numCache>
                <c:formatCode>General</c:formatCode>
                <c:ptCount val="14"/>
              </c:numCache>
            </c:numRef>
          </c:val>
        </c:ser>
        <c:ser>
          <c:idx val="7"/>
          <c:order val="6"/>
          <c:tx>
            <c:strRef>
              <c:f>NonConv!$A$8</c:f>
              <c:strCache>
                <c:ptCount val="1"/>
                <c:pt idx="0">
                  <c:v>AMVs (all sources)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NonConv!$B$8:$O$8</c:f>
              <c:numCache>
                <c:formatCode>#,##0</c:formatCode>
                <c:ptCount val="14"/>
                <c:pt idx="0">
                  <c:v>38547</c:v>
                </c:pt>
                <c:pt idx="1">
                  <c:v>115182</c:v>
                </c:pt>
                <c:pt idx="2">
                  <c:v>132063</c:v>
                </c:pt>
                <c:pt idx="3">
                  <c:v>79709</c:v>
                </c:pt>
                <c:pt idx="4">
                  <c:v>23278</c:v>
                </c:pt>
                <c:pt idx="5">
                  <c:v>305574.75</c:v>
                </c:pt>
                <c:pt idx="6">
                  <c:v>362256.16666666669</c:v>
                </c:pt>
                <c:pt idx="7">
                  <c:v>294417</c:v>
                </c:pt>
                <c:pt idx="8">
                  <c:v>319541.33333333331</c:v>
                </c:pt>
                <c:pt idx="9">
                  <c:v>308875.33333333331</c:v>
                </c:pt>
                <c:pt idx="10">
                  <c:v>322702.5</c:v>
                </c:pt>
                <c:pt idx="11" formatCode="_(* #,##0_);_(* \(#,##0\);_(* &quot;-&quot;??_);_(@_)">
                  <c:v>352560.66666666669</c:v>
                </c:pt>
                <c:pt idx="12" formatCode="_(* #,##0_);_(* \(#,##0\);_(* &quot;-&quot;??_);_(@_)">
                  <c:v>298507.58333333331</c:v>
                </c:pt>
                <c:pt idx="13" formatCode="_(* #,##0_);_(* \(#,##0\);_(* &quot;-&quot;??_);_(@_)">
                  <c:v>590285.5</c:v>
                </c:pt>
              </c:numCache>
            </c:numRef>
          </c:val>
        </c:ser>
        <c:ser>
          <c:idx val="8"/>
          <c:order val="7"/>
          <c:tx>
            <c:strRef>
              <c:f>NonConv!$A$9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NonConv!$B$9:$O$9</c:f>
              <c:numCache>
                <c:formatCode>General</c:formatCode>
                <c:ptCount val="14"/>
              </c:numCache>
            </c:numRef>
          </c:val>
        </c:ser>
        <c:ser>
          <c:idx val="9"/>
          <c:order val="8"/>
          <c:tx>
            <c:strRef>
              <c:f>NonConv!$A$10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NonConv!$B$10:$O$10</c:f>
              <c:numCache>
                <c:formatCode>General</c:formatCode>
                <c:ptCount val="14"/>
              </c:numCache>
            </c:numRef>
          </c:val>
        </c:ser>
        <c:ser>
          <c:idx val="10"/>
          <c:order val="9"/>
          <c:tx>
            <c:strRef>
              <c:f>NonConv!$A$11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NonConv!$B$11:$O$11</c:f>
              <c:numCache>
                <c:formatCode>General</c:formatCode>
                <c:ptCount val="14"/>
              </c:numCache>
            </c:numRef>
          </c:val>
        </c:ser>
        <c:ser>
          <c:idx val="11"/>
          <c:order val="10"/>
          <c:tx>
            <c:strRef>
              <c:f>NonConv!$A$12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NonConv!$B$12:$O$12</c:f>
              <c:numCache>
                <c:formatCode>General</c:formatCode>
                <c:ptCount val="14"/>
              </c:numCache>
            </c:numRef>
          </c:val>
        </c:ser>
        <c:ser>
          <c:idx val="12"/>
          <c:order val="11"/>
          <c:tx>
            <c:strRef>
              <c:f>NonConv!$A$13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NonConv!$B$13:$O$13</c:f>
              <c:numCache>
                <c:formatCode>General</c:formatCode>
                <c:ptCount val="14"/>
              </c:numCache>
            </c:numRef>
          </c:val>
        </c:ser>
        <c:ser>
          <c:idx val="13"/>
          <c:order val="12"/>
          <c:tx>
            <c:strRef>
              <c:f>NonConv!$A$14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NonConv!$B$14:$O$14</c:f>
              <c:numCache>
                <c:formatCode>General</c:formatCode>
                <c:ptCount val="14"/>
              </c:numCache>
            </c:numRef>
          </c:val>
        </c:ser>
        <c:ser>
          <c:idx val="14"/>
          <c:order val="13"/>
          <c:tx>
            <c:strRef>
              <c:f>NonConv!$A$15</c:f>
              <c:strCache>
                <c:ptCount val="1"/>
                <c:pt idx="0">
                  <c:v>SSM/I rain rate product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NonConv!$B$15:$O$15</c:f>
              <c:numCache>
                <c:formatCode>#,##0</c:formatCode>
                <c:ptCount val="14"/>
                <c:pt idx="0">
                  <c:v>33650.416666666664</c:v>
                </c:pt>
                <c:pt idx="1">
                  <c:v>519485.45454545453</c:v>
                </c:pt>
                <c:pt idx="2">
                  <c:v>620949.16666666663</c:v>
                </c:pt>
                <c:pt idx="3">
                  <c:v>531854</c:v>
                </c:pt>
                <c:pt idx="4">
                  <c:v>499437</c:v>
                </c:pt>
                <c:pt idx="5">
                  <c:v>380392.41666666669</c:v>
                </c:pt>
                <c:pt idx="6">
                  <c:v>377429.08333333331</c:v>
                </c:pt>
                <c:pt idx="7">
                  <c:v>306206.33333333331</c:v>
                </c:pt>
                <c:pt idx="8">
                  <c:v>31908.083333333332</c:v>
                </c:pt>
              </c:numCache>
            </c:numRef>
          </c:val>
        </c:ser>
        <c:ser>
          <c:idx val="15"/>
          <c:order val="14"/>
          <c:tx>
            <c:strRef>
              <c:f>NonConv!$A$16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NonConv!$B$16:$O$16</c:f>
              <c:numCache>
                <c:formatCode>General</c:formatCode>
                <c:ptCount val="14"/>
              </c:numCache>
            </c:numRef>
          </c:val>
        </c:ser>
        <c:ser>
          <c:idx val="16"/>
          <c:order val="15"/>
          <c:tx>
            <c:strRef>
              <c:f>NonConv!$A$17</c:f>
              <c:strCache>
                <c:ptCount val="1"/>
                <c:pt idx="0">
                  <c:v>SSM/I radiances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NonConv!$B$17:$O$17</c:f>
              <c:numCache>
                <c:formatCode>#,##0</c:formatCode>
                <c:ptCount val="14"/>
                <c:pt idx="1">
                  <c:v>16650.111111111109</c:v>
                </c:pt>
                <c:pt idx="2">
                  <c:v>699274.58333333337</c:v>
                </c:pt>
                <c:pt idx="3">
                  <c:v>591308.66666666663</c:v>
                </c:pt>
                <c:pt idx="5">
                  <c:v>53307292.333333336</c:v>
                </c:pt>
                <c:pt idx="6">
                  <c:v>68282529.333333328</c:v>
                </c:pt>
                <c:pt idx="7">
                  <c:v>7943453.083333333</c:v>
                </c:pt>
              </c:numCache>
            </c:numRef>
          </c:val>
        </c:ser>
        <c:ser>
          <c:idx val="17"/>
          <c:order val="16"/>
          <c:tx>
            <c:strRef>
              <c:f>NonConv!$A$18</c:f>
              <c:strCache>
                <c:ptCount val="1"/>
                <c:pt idx="0">
                  <c:v>SSM/I tpw &amp; wspd product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NonConv!$B$18:$O$18</c:f>
              <c:numCache>
                <c:formatCode>#,##0</c:formatCode>
                <c:ptCount val="14"/>
                <c:pt idx="0">
                  <c:v>16825</c:v>
                </c:pt>
                <c:pt idx="1">
                  <c:v>722776</c:v>
                </c:pt>
                <c:pt idx="2">
                  <c:v>344087.41666666669</c:v>
                </c:pt>
                <c:pt idx="3">
                  <c:v>220920.75</c:v>
                </c:pt>
                <c:pt idx="4">
                  <c:v>138224.16666666666</c:v>
                </c:pt>
              </c:numCache>
            </c:numRef>
          </c:val>
        </c:ser>
        <c:ser>
          <c:idx val="18"/>
          <c:order val="17"/>
          <c:tx>
            <c:strRef>
              <c:f>NonConv!$A$19</c:f>
              <c:strCache>
                <c:ptCount val="1"/>
                <c:pt idx="0">
                  <c:v>TRMM TMI rain rate product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NonConv!$B$19:$O$19</c:f>
              <c:numCache>
                <c:formatCode>#,##0</c:formatCode>
                <c:ptCount val="14"/>
                <c:pt idx="0">
                  <c:v>10630.25</c:v>
                </c:pt>
                <c:pt idx="1">
                  <c:v>1860945.2727272727</c:v>
                </c:pt>
                <c:pt idx="2">
                  <c:v>2263590.8333333335</c:v>
                </c:pt>
                <c:pt idx="3">
                  <c:v>1739089.9166666667</c:v>
                </c:pt>
                <c:pt idx="4">
                  <c:v>2287910.0833333335</c:v>
                </c:pt>
                <c:pt idx="5">
                  <c:v>756593.08333333337</c:v>
                </c:pt>
                <c:pt idx="6">
                  <c:v>10999.25</c:v>
                </c:pt>
                <c:pt idx="7">
                  <c:v>10577.583333333334</c:v>
                </c:pt>
                <c:pt idx="8">
                  <c:v>11422.5</c:v>
                </c:pt>
                <c:pt idx="9">
                  <c:v>10610.333333333334</c:v>
                </c:pt>
                <c:pt idx="10">
                  <c:v>10213.875</c:v>
                </c:pt>
                <c:pt idx="11" formatCode="_(* #,##0_);_(* \(#,##0\);_(* &quot;-&quot;??_);_(@_)">
                  <c:v>10403.666666666666</c:v>
                </c:pt>
                <c:pt idx="12" formatCode="_(* #,##0_);_(* \(#,##0\);_(* &quot;-&quot;??_);_(@_)">
                  <c:v>10389.5</c:v>
                </c:pt>
                <c:pt idx="13" formatCode="_(* #,##0_);_(* \(#,##0\);_(* &quot;-&quot;??_);_(@_)">
                  <c:v>3790</c:v>
                </c:pt>
              </c:numCache>
            </c:numRef>
          </c:val>
        </c:ser>
        <c:ser>
          <c:idx val="19"/>
          <c:order val="18"/>
          <c:tx>
            <c:strRef>
              <c:f>NonConv!$A$20</c:f>
              <c:strCache>
                <c:ptCount val="1"/>
                <c:pt idx="0">
                  <c:v>QuikSCAT winds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NonConv!$B$20:$O$20</c:f>
              <c:numCache>
                <c:formatCode>#,##0</c:formatCode>
                <c:ptCount val="14"/>
                <c:pt idx="0">
                  <c:v>459343.5</c:v>
                </c:pt>
                <c:pt idx="1">
                  <c:v>466476.90909090912</c:v>
                </c:pt>
                <c:pt idx="2">
                  <c:v>159299.91666666666</c:v>
                </c:pt>
                <c:pt idx="3">
                  <c:v>588208.25</c:v>
                </c:pt>
                <c:pt idx="4">
                  <c:v>1445413.75</c:v>
                </c:pt>
                <c:pt idx="5">
                  <c:v>1862969.9166666667</c:v>
                </c:pt>
                <c:pt idx="6">
                  <c:v>1444601.1666666667</c:v>
                </c:pt>
                <c:pt idx="7">
                  <c:v>1304714.8333333333</c:v>
                </c:pt>
              </c:numCache>
            </c:numRef>
          </c:val>
        </c:ser>
        <c:ser>
          <c:idx val="20"/>
          <c:order val="19"/>
          <c:tx>
            <c:strRef>
              <c:f>NonConv!#REF!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1"/>
          <c:order val="20"/>
          <c:tx>
            <c:strRef>
              <c:f>NonConv!$A$22</c:f>
              <c:strCache>
                <c:ptCount val="1"/>
                <c:pt idx="0">
                  <c:v>HIRS-2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NonConv!$B$22:$O$22</c:f>
              <c:numCache>
                <c:formatCode>#,##0</c:formatCode>
                <c:ptCount val="14"/>
                <c:pt idx="0">
                  <c:v>38974</c:v>
                </c:pt>
                <c:pt idx="1">
                  <c:v>380336</c:v>
                </c:pt>
                <c:pt idx="2">
                  <c:v>117862.83333333333</c:v>
                </c:pt>
                <c:pt idx="3">
                  <c:v>993664.58333333337</c:v>
                </c:pt>
                <c:pt idx="4">
                  <c:v>1248505.8333333333</c:v>
                </c:pt>
              </c:numCache>
            </c:numRef>
          </c:val>
        </c:ser>
        <c:ser>
          <c:idx val="22"/>
          <c:order val="21"/>
          <c:tx>
            <c:strRef>
              <c:f>NonConv!$A$23</c:f>
              <c:strCache>
                <c:ptCount val="1"/>
                <c:pt idx="0">
                  <c:v>HIRS-3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NonConv!$B$23:$O$23</c:f>
              <c:numCache>
                <c:formatCode>#,##0</c:formatCode>
                <c:ptCount val="14"/>
                <c:pt idx="0">
                  <c:v>22364.416666666668</c:v>
                </c:pt>
                <c:pt idx="1">
                  <c:v>153855</c:v>
                </c:pt>
                <c:pt idx="2">
                  <c:v>473865</c:v>
                </c:pt>
                <c:pt idx="3">
                  <c:v>1715127.91666667</c:v>
                </c:pt>
                <c:pt idx="4">
                  <c:v>3098670.5833333335</c:v>
                </c:pt>
                <c:pt idx="5">
                  <c:v>7314271.25</c:v>
                </c:pt>
                <c:pt idx="6">
                  <c:v>6833901.25</c:v>
                </c:pt>
                <c:pt idx="7">
                  <c:v>6582535.583333333</c:v>
                </c:pt>
                <c:pt idx="8">
                  <c:v>7027938.083333333</c:v>
                </c:pt>
                <c:pt idx="9">
                  <c:v>5229620.333333333</c:v>
                </c:pt>
                <c:pt idx="10">
                  <c:v>3172767.875</c:v>
                </c:pt>
                <c:pt idx="11" formatCode="_(* #,##0_);_(* \(#,##0\);_(* &quot;-&quot;??_);_(@_)">
                  <c:v>1918060.25</c:v>
                </c:pt>
              </c:numCache>
            </c:numRef>
          </c:val>
        </c:ser>
        <c:ser>
          <c:idx val="23"/>
          <c:order val="22"/>
          <c:tx>
            <c:strRef>
              <c:f>NonConv!$A$24</c:f>
              <c:strCache>
                <c:ptCount val="1"/>
                <c:pt idx="0">
                  <c:v>HIRS-4 radiances 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NonConv!$B$24:$O$24</c:f>
              <c:numCache>
                <c:formatCode>General</c:formatCode>
                <c:ptCount val="14"/>
                <c:pt idx="5" formatCode="#,##0">
                  <c:v>5732867.75</c:v>
                </c:pt>
                <c:pt idx="6" formatCode="#,##0">
                  <c:v>6583310.75</c:v>
                </c:pt>
                <c:pt idx="7" formatCode="#,##0">
                  <c:v>6176534.25</c:v>
                </c:pt>
                <c:pt idx="8" formatCode="#,##0">
                  <c:v>9825132.166666666</c:v>
                </c:pt>
                <c:pt idx="9" formatCode="#,##0">
                  <c:v>8583425</c:v>
                </c:pt>
                <c:pt idx="10" formatCode="#,##0">
                  <c:v>6490386</c:v>
                </c:pt>
                <c:pt idx="11" formatCode="_(* #,##0_);_(* \(#,##0\);_(* &quot;-&quot;??_);_(@_)">
                  <c:v>8527651.583333334</c:v>
                </c:pt>
                <c:pt idx="12" formatCode="_(* #,##0_);_(* \(#,##0\);_(* &quot;-&quot;??_);_(@_)">
                  <c:v>10274799.333333334</c:v>
                </c:pt>
                <c:pt idx="13" formatCode="_(* #,##0_);_(* \(#,##0\);_(* &quot;-&quot;??_);_(@_)">
                  <c:v>8151499.875</c:v>
                </c:pt>
              </c:numCache>
            </c:numRef>
          </c:val>
        </c:ser>
        <c:ser>
          <c:idx val="24"/>
          <c:order val="23"/>
          <c:tx>
            <c:strRef>
              <c:f>NonConv!$A$25</c:f>
              <c:strCache>
                <c:ptCount val="1"/>
                <c:pt idx="0">
                  <c:v>MSU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NonConv!$B$25:$O$25</c:f>
              <c:numCache>
                <c:formatCode>#,##0</c:formatCode>
                <c:ptCount val="14"/>
                <c:pt idx="0">
                  <c:v>9390.8333333333339</c:v>
                </c:pt>
                <c:pt idx="1">
                  <c:v>473262.77777777775</c:v>
                </c:pt>
                <c:pt idx="2">
                  <c:v>6353</c:v>
                </c:pt>
                <c:pt idx="3">
                  <c:v>948422.83333333337</c:v>
                </c:pt>
                <c:pt idx="4">
                  <c:v>1248505.8333333333</c:v>
                </c:pt>
              </c:numCache>
            </c:numRef>
          </c:val>
        </c:ser>
        <c:ser>
          <c:idx val="25"/>
          <c:order val="24"/>
          <c:tx>
            <c:strRef>
              <c:f>NonConv!$A$26</c:f>
              <c:strCache>
                <c:ptCount val="1"/>
                <c:pt idx="0">
                  <c:v>MHS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NonConv!$B$26:$O$26</c:f>
              <c:numCache>
                <c:formatCode>General</c:formatCode>
                <c:ptCount val="14"/>
                <c:pt idx="5" formatCode="#,##0">
                  <c:v>6065791</c:v>
                </c:pt>
                <c:pt idx="6" formatCode="#,##0">
                  <c:v>6908993.416666667</c:v>
                </c:pt>
                <c:pt idx="7" formatCode="#,##0">
                  <c:v>6422002.333333333</c:v>
                </c:pt>
                <c:pt idx="8" formatCode="#,##0">
                  <c:v>10094975.916666666</c:v>
                </c:pt>
                <c:pt idx="9" formatCode="#,##0">
                  <c:v>9708494.666666666</c:v>
                </c:pt>
                <c:pt idx="10" formatCode="#,##0">
                  <c:v>9575408.125</c:v>
                </c:pt>
                <c:pt idx="11" formatCode="_(* #,##0_);_(* \(#,##0\);_(* &quot;-&quot;??_);_(@_)">
                  <c:v>12270686.166666666</c:v>
                </c:pt>
                <c:pt idx="12" formatCode="_(* #,##0_);_(* \(#,##0\);_(* &quot;-&quot;??_);_(@_)">
                  <c:v>13859216.333333334</c:v>
                </c:pt>
                <c:pt idx="13" formatCode="_(* #,##0_);_(* \(#,##0\);_(* &quot;-&quot;??_);_(@_)">
                  <c:v>11694819.25</c:v>
                </c:pt>
              </c:numCache>
            </c:numRef>
          </c:val>
        </c:ser>
        <c:ser>
          <c:idx val="26"/>
          <c:order val="25"/>
          <c:tx>
            <c:strRef>
              <c:f>NonConv!$A$27</c:f>
              <c:strCache>
                <c:ptCount val="1"/>
                <c:pt idx="0">
                  <c:v>AMSU-A radiances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NonConv!$B$27:$O$27</c:f>
              <c:numCache>
                <c:formatCode>#,##0</c:formatCode>
                <c:ptCount val="14"/>
                <c:pt idx="0">
                  <c:v>103523.08333333333</c:v>
                </c:pt>
                <c:pt idx="1">
                  <c:v>10106.555555555555</c:v>
                </c:pt>
                <c:pt idx="2">
                  <c:v>137674.08333333334</c:v>
                </c:pt>
                <c:pt idx="3">
                  <c:v>1853576.9166666667</c:v>
                </c:pt>
                <c:pt idx="4">
                  <c:v>3342996.1666666665</c:v>
                </c:pt>
                <c:pt idx="5">
                  <c:v>8287060.5</c:v>
                </c:pt>
                <c:pt idx="6">
                  <c:v>9705991</c:v>
                </c:pt>
                <c:pt idx="7">
                  <c:v>13239539.916666666</c:v>
                </c:pt>
                <c:pt idx="8">
                  <c:v>15495082.166666666</c:v>
                </c:pt>
                <c:pt idx="9">
                  <c:v>15676375</c:v>
                </c:pt>
                <c:pt idx="10">
                  <c:v>14722145.375</c:v>
                </c:pt>
                <c:pt idx="11" formatCode="_(* #,##0_);_(* \(#,##0\);_(* &quot;-&quot;??_);_(@_)">
                  <c:v>16732089.583333334</c:v>
                </c:pt>
                <c:pt idx="12" formatCode="_(* #,##0_);_(* \(#,##0\);_(* &quot;-&quot;??_);_(@_)">
                  <c:v>17324545.166666668</c:v>
                </c:pt>
                <c:pt idx="13">
                  <c:v>14442268</c:v>
                </c:pt>
              </c:numCache>
            </c:numRef>
          </c:val>
        </c:ser>
        <c:ser>
          <c:idx val="27"/>
          <c:order val="26"/>
          <c:tx>
            <c:strRef>
              <c:f>NonConv!$A$28</c:f>
              <c:strCache>
                <c:ptCount val="1"/>
                <c:pt idx="0">
                  <c:v>AMSU-B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NonConv!$B$28:$O$28</c:f>
              <c:numCache>
                <c:formatCode>#,##0</c:formatCode>
                <c:ptCount val="14"/>
                <c:pt idx="0">
                  <c:v>187083.08333333334</c:v>
                </c:pt>
                <c:pt idx="1">
                  <c:v>219736.11111111112</c:v>
                </c:pt>
                <c:pt idx="2">
                  <c:v>1959713.5833333333</c:v>
                </c:pt>
                <c:pt idx="3">
                  <c:v>5947774.25</c:v>
                </c:pt>
                <c:pt idx="4">
                  <c:v>10259892</c:v>
                </c:pt>
                <c:pt idx="5">
                  <c:v>12089108.333333334</c:v>
                </c:pt>
                <c:pt idx="6">
                  <c:v>11021480.166666666</c:v>
                </c:pt>
                <c:pt idx="7">
                  <c:v>10844607</c:v>
                </c:pt>
                <c:pt idx="8">
                  <c:v>16858384.833333332</c:v>
                </c:pt>
                <c:pt idx="9">
                  <c:v>13360599</c:v>
                </c:pt>
                <c:pt idx="10">
                  <c:v>5204123.125</c:v>
                </c:pt>
                <c:pt idx="11" formatCode="_(* #,##0_);_(* \(#,##0\);_(* &quot;-&quot;??_);_(@_)">
                  <c:v>3340166.75</c:v>
                </c:pt>
              </c:numCache>
            </c:numRef>
          </c:val>
        </c:ser>
        <c:ser>
          <c:idx val="28"/>
          <c:order val="27"/>
          <c:tx>
            <c:strRef>
              <c:f>NonConv!$A$29</c:f>
              <c:strCache>
                <c:ptCount val="1"/>
                <c:pt idx="0">
                  <c:v>AIRS radiances</c:v>
                </c:pt>
              </c:strCache>
            </c:strRef>
          </c:tx>
          <c:spPr>
            <a:solidFill>
              <a:srgbClr val="FF3300"/>
            </a:solidFill>
          </c:spPr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NonConv!$B$29:$O$29</c:f>
              <c:numCache>
                <c:formatCode>General</c:formatCode>
                <c:ptCount val="14"/>
                <c:pt idx="3" formatCode="#,##0">
                  <c:v>26558906.666666668</c:v>
                </c:pt>
                <c:pt idx="4" formatCode="#,##0">
                  <c:v>21386010.666666668</c:v>
                </c:pt>
                <c:pt idx="5" formatCode="#,##0">
                  <c:v>187470704.25</c:v>
                </c:pt>
                <c:pt idx="6" formatCode="#,##0">
                  <c:v>162629081.08333334</c:v>
                </c:pt>
                <c:pt idx="7" formatCode="#,##0">
                  <c:v>173650970.41666666</c:v>
                </c:pt>
                <c:pt idx="8" formatCode="#,##0">
                  <c:v>167798455.66666666</c:v>
                </c:pt>
                <c:pt idx="9" formatCode="#,##0">
                  <c:v>172610287.66666666</c:v>
                </c:pt>
                <c:pt idx="10" formatCode="#,##0">
                  <c:v>179735567</c:v>
                </c:pt>
                <c:pt idx="11" formatCode="_(* #,##0_);_(* \(#,##0\);_(* &quot;-&quot;??_);_(@_)">
                  <c:v>196520375.25</c:v>
                </c:pt>
                <c:pt idx="12" formatCode="_(* #,##0_);_(* \(#,##0\);_(* &quot;-&quot;??_);_(@_)">
                  <c:v>188766547.33333334</c:v>
                </c:pt>
                <c:pt idx="13" formatCode="_(* #,##0_);_(* \(#,##0\);_(* &quot;-&quot;??_);_(@_)">
                  <c:v>157842088.375</c:v>
                </c:pt>
              </c:numCache>
            </c:numRef>
          </c:val>
        </c:ser>
        <c:ser>
          <c:idx val="29"/>
          <c:order val="28"/>
          <c:tx>
            <c:strRef>
              <c:f>NonConv!$A$30</c:f>
              <c:strCache>
                <c:ptCount val="1"/>
                <c:pt idx="0">
                  <c:v>AMSR-E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NonConv!$B$30:$O$30</c:f>
              <c:numCache>
                <c:formatCode>General</c:formatCode>
                <c:ptCount val="14"/>
                <c:pt idx="5" formatCode="#,##0">
                  <c:v>24896901</c:v>
                </c:pt>
                <c:pt idx="6" formatCode="#,##0">
                  <c:v>24282538</c:v>
                </c:pt>
                <c:pt idx="7" formatCode="#,##0">
                  <c:v>25382393</c:v>
                </c:pt>
              </c:numCache>
            </c:numRef>
          </c:val>
        </c:ser>
        <c:ser>
          <c:idx val="30"/>
          <c:order val="29"/>
          <c:tx>
            <c:strRef>
              <c:f>NonConv!$A$31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NonConv!$B$31:$O$31</c:f>
              <c:numCache>
                <c:formatCode>General</c:formatCode>
                <c:ptCount val="14"/>
              </c:numCache>
            </c:numRef>
          </c:val>
        </c:ser>
        <c:ser>
          <c:idx val="31"/>
          <c:order val="30"/>
          <c:tx>
            <c:strRef>
              <c:f>NonConv!$A$32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NonConv!$B$32:$O$32</c:f>
              <c:numCache>
                <c:formatCode>General</c:formatCode>
                <c:ptCount val="14"/>
              </c:numCache>
            </c:numRef>
          </c:val>
        </c:ser>
        <c:ser>
          <c:idx val="32"/>
          <c:order val="31"/>
          <c:tx>
            <c:strRef>
              <c:f>NonConv!$A$33</c:f>
              <c:strCache>
                <c:ptCount val="1"/>
                <c:pt idx="0">
                  <c:v>GPS-RO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NonConv!$B$33:$O$33</c:f>
              <c:numCache>
                <c:formatCode>General</c:formatCode>
                <c:ptCount val="14"/>
                <c:pt idx="5" formatCode="#,##0">
                  <c:v>98686</c:v>
                </c:pt>
                <c:pt idx="6" formatCode="#,##0">
                  <c:v>124441.25</c:v>
                </c:pt>
                <c:pt idx="7" formatCode="#,##0">
                  <c:v>161917.66666666666</c:v>
                </c:pt>
                <c:pt idx="8" formatCode="#,##0">
                  <c:v>156039.83333333334</c:v>
                </c:pt>
                <c:pt idx="9" formatCode="#,##0">
                  <c:v>146138.66666666666</c:v>
                </c:pt>
                <c:pt idx="10" formatCode="#,##0">
                  <c:v>111012.2</c:v>
                </c:pt>
                <c:pt idx="11" formatCode="0">
                  <c:v>193283.16666666666</c:v>
                </c:pt>
                <c:pt idx="12" formatCode="_(* #,##0_);_(* \(#,##0\);_(* &quot;-&quot;??_);_(@_)">
                  <c:v>172920.66666666666</c:v>
                </c:pt>
                <c:pt idx="13" formatCode="_(* #,##0_);_(* \(#,##0\);_(* &quot;-&quot;??_);_(@_)">
                  <c:v>171042.88888888888</c:v>
                </c:pt>
              </c:numCache>
            </c:numRef>
          </c:val>
        </c:ser>
        <c:ser>
          <c:idx val="33"/>
          <c:order val="32"/>
          <c:tx>
            <c:strRef>
              <c:f>NonConv!$A$34</c:f>
              <c:strCache>
                <c:ptCount val="1"/>
                <c:pt idx="0">
                  <c:v>GOME ozone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NonConv!$B$34:$O$34</c:f>
              <c:numCache>
                <c:formatCode>General</c:formatCode>
                <c:ptCount val="14"/>
                <c:pt idx="7" formatCode="#,##0">
                  <c:v>25514</c:v>
                </c:pt>
                <c:pt idx="8" formatCode="#,##0">
                  <c:v>51507.25</c:v>
                </c:pt>
                <c:pt idx="9" formatCode="#,##0">
                  <c:v>51817</c:v>
                </c:pt>
                <c:pt idx="10" formatCode="#,##0">
                  <c:v>50088</c:v>
                </c:pt>
                <c:pt idx="11" formatCode="_(* #,##0_);_(* \(#,##0\);_(* &quot;-&quot;??_);_(@_)">
                  <c:v>61030.583333333336</c:v>
                </c:pt>
                <c:pt idx="12" formatCode="_(* #,##0_);_(* \(#,##0\);_(* &quot;-&quot;??_);_(@_)">
                  <c:v>104737.16666666667</c:v>
                </c:pt>
                <c:pt idx="13" formatCode="_(* #,##0_);_(* \(#,##0\);_(* &quot;-&quot;??_);_(@_)">
                  <c:v>105205.75</c:v>
                </c:pt>
              </c:numCache>
            </c:numRef>
          </c:val>
        </c:ser>
        <c:ser>
          <c:idx val="34"/>
          <c:order val="33"/>
          <c:tx>
            <c:strRef>
              <c:f>NonConv!$A$35</c:f>
              <c:strCache>
                <c:ptCount val="1"/>
                <c:pt idx="0">
                  <c:v>IASI radiances</c:v>
                </c:pt>
              </c:strCache>
            </c:strRef>
          </c:tx>
          <c:spPr>
            <a:solidFill>
              <a:srgbClr val="6600FF"/>
            </a:solidFill>
          </c:spPr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NonConv!$B$35:$O$35</c:f>
              <c:numCache>
                <c:formatCode>General</c:formatCode>
                <c:ptCount val="14"/>
                <c:pt idx="7" formatCode="#,##0">
                  <c:v>178629248.72727272</c:v>
                </c:pt>
                <c:pt idx="8" formatCode="#,##0">
                  <c:v>207956876.66666666</c:v>
                </c:pt>
                <c:pt idx="9" formatCode="#,##0">
                  <c:v>197261851.66666666</c:v>
                </c:pt>
                <c:pt idx="10" formatCode="#,##0">
                  <c:v>188987026.375</c:v>
                </c:pt>
                <c:pt idx="11" formatCode="_(* #,##0_);_(* \(#,##0\);_(* &quot;-&quot;??_);_(@_)">
                  <c:v>276517288.08333331</c:v>
                </c:pt>
                <c:pt idx="12" formatCode="_(* #,##0_);_(* \(#,##0\);_(* &quot;-&quot;??_);_(@_)">
                  <c:v>385886170.83333331</c:v>
                </c:pt>
                <c:pt idx="13" formatCode="_(* #,##0_);_(* \(#,##0\);_(* &quot;-&quot;??_);_(@_)">
                  <c:v>341717257.625</c:v>
                </c:pt>
              </c:numCache>
            </c:numRef>
          </c:val>
        </c:ser>
        <c:ser>
          <c:idx val="35"/>
          <c:order val="34"/>
          <c:tx>
            <c:strRef>
              <c:f>NonConv!$A$36</c:f>
              <c:strCache>
                <c:ptCount val="1"/>
                <c:pt idx="0">
                  <c:v>OMI ozone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NonConv!$B$36:$O$36</c:f>
              <c:numCache>
                <c:formatCode>General</c:formatCode>
                <c:ptCount val="14"/>
                <c:pt idx="7" formatCode="#,##0">
                  <c:v>116640</c:v>
                </c:pt>
                <c:pt idx="8" formatCode="#,##0">
                  <c:v>233284.91666666666</c:v>
                </c:pt>
                <c:pt idx="9" formatCode="#,##0">
                  <c:v>232491.33333333334</c:v>
                </c:pt>
                <c:pt idx="10" formatCode="#,##0">
                  <c:v>227757.375</c:v>
                </c:pt>
                <c:pt idx="11" formatCode="_(* #,##0_);_(* \(#,##0\);_(* &quot;-&quot;??_);_(@_)">
                  <c:v>246591.91666666666</c:v>
                </c:pt>
                <c:pt idx="12" formatCode="_(* #,##0_);_(* \(#,##0\);_(* &quot;-&quot;??_);_(@_)">
                  <c:v>241478.08333333334</c:v>
                </c:pt>
                <c:pt idx="13" formatCode="_(* #,##0_);_(* \(#,##0\);_(* &quot;-&quot;??_);_(@_)">
                  <c:v>246372.875</c:v>
                </c:pt>
              </c:numCache>
            </c:numRef>
          </c:val>
        </c:ser>
        <c:ser>
          <c:idx val="36"/>
          <c:order val="35"/>
          <c:tx>
            <c:strRef>
              <c:f>NonConv!$A$37</c:f>
              <c:strCache>
                <c:ptCount val="1"/>
                <c:pt idx="0">
                  <c:v>SEVIRI CSRs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NonConv!$B$37:$O$37</c:f>
              <c:numCache>
                <c:formatCode>General</c:formatCode>
                <c:ptCount val="14"/>
                <c:pt idx="10" formatCode="#,##0">
                  <c:v>1301028.75</c:v>
                </c:pt>
                <c:pt idx="11" formatCode="_(* #,##0_);_(* \(#,##0\);_(* &quot;-&quot;??_);_(@_)">
                  <c:v>1508328.9166666667</c:v>
                </c:pt>
                <c:pt idx="12" formatCode="_(* #,##0_);_(* \(#,##0\);_(* &quot;-&quot;??_);_(@_)">
                  <c:v>1489274.3333333333</c:v>
                </c:pt>
                <c:pt idx="13" formatCode="_(* #,##0_);_(* \(#,##0\);_(* &quot;-&quot;??_);_(@_)">
                  <c:v>1582080.5</c:v>
                </c:pt>
              </c:numCache>
            </c:numRef>
          </c:val>
        </c:ser>
        <c:ser>
          <c:idx val="37"/>
          <c:order val="36"/>
          <c:tx>
            <c:strRef>
              <c:f>NonConv!$A$38</c:f>
              <c:strCache>
                <c:ptCount val="1"/>
                <c:pt idx="0">
                  <c:v>ATMS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NonConv!$B$38:$O$38</c:f>
              <c:numCache>
                <c:formatCode>General</c:formatCode>
                <c:ptCount val="14"/>
                <c:pt idx="10" formatCode="#,##0">
                  <c:v>502404.5</c:v>
                </c:pt>
                <c:pt idx="11" formatCode="_(* #,##0_);_(* \(#,##0\);_(* &quot;-&quot;??_);_(@_)">
                  <c:v>623478.58333333337</c:v>
                </c:pt>
                <c:pt idx="12" formatCode="_(* #,##0_);_(* \(#,##0\);_(* &quot;-&quot;??_);_(@_)">
                  <c:v>634093.91666666663</c:v>
                </c:pt>
                <c:pt idx="13" formatCode="_(* #,##0_);_(* \(#,##0\);_(* &quot;-&quot;??_);_(@_)">
                  <c:v>606527.125</c:v>
                </c:pt>
              </c:numCache>
            </c:numRef>
          </c:val>
        </c:ser>
        <c:ser>
          <c:idx val="0"/>
          <c:order val="37"/>
          <c:tx>
            <c:strRef>
              <c:f>NonConv!$A$39</c:f>
              <c:strCache>
                <c:ptCount val="1"/>
                <c:pt idx="0">
                  <c:v>CRIS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NonConv!$B$39:$O$39</c:f>
              <c:numCache>
                <c:formatCode>General</c:formatCode>
                <c:ptCount val="14"/>
                <c:pt idx="10" formatCode="#,##0">
                  <c:v>69604662</c:v>
                </c:pt>
                <c:pt idx="11" formatCode="#,##0">
                  <c:v>281349737</c:v>
                </c:pt>
                <c:pt idx="12" formatCode="#,##0">
                  <c:v>283344899</c:v>
                </c:pt>
                <c:pt idx="13" formatCode="#,##0">
                  <c:v>290431178</c:v>
                </c:pt>
              </c:numCache>
            </c:numRef>
          </c:val>
        </c:ser>
        <c:ser>
          <c:idx val="38"/>
          <c:order val="38"/>
          <c:tx>
            <c:strRef>
              <c:f>NonConv!$A$40</c:f>
              <c:strCache>
                <c:ptCount val="1"/>
                <c:pt idx="0">
                  <c:v>MLS ozone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NonConv!$B$40:$O$40</c:f>
              <c:numCache>
                <c:formatCode>General</c:formatCode>
                <c:ptCount val="14"/>
                <c:pt idx="13" formatCode="_(* #,##0_);_(* \(#,##0\);_(* &quot;-&quot;??_);_(@_)">
                  <c:v>47295.875</c:v>
                </c:pt>
              </c:numCache>
            </c:numRef>
          </c:val>
        </c:ser>
        <c:ser>
          <c:idx val="39"/>
          <c:order val="39"/>
          <c:tx>
            <c:strRef>
              <c:f>NonConv!$A$41</c:f>
              <c:strCache>
                <c:ptCount val="1"/>
                <c:pt idx="0">
                  <c:v>SSM/IS radiances</c:v>
                </c:pt>
              </c:strCache>
            </c:strRef>
          </c:tx>
          <c:invertIfNegative val="0"/>
          <c:cat>
            <c:numRef>
              <c:f>NonConv!$B$1:$O$1</c:f>
              <c:numCache>
                <c:formatCode>0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NonConv!$B$41:$O$41</c:f>
              <c:numCache>
                <c:formatCode>General</c:formatCode>
                <c:ptCount val="14"/>
                <c:pt idx="13" formatCode="_(* #,##0_);_(* \(#,##0\);_(* &quot;-&quot;??_);_(@_)">
                  <c:v>34095863.125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44806528"/>
        <c:axId val="44808064"/>
        <c:axId val="0"/>
      </c:bar3DChart>
      <c:catAx>
        <c:axId val="4480652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crossAx val="44808064"/>
        <c:crosses val="autoZero"/>
        <c:auto val="1"/>
        <c:lblAlgn val="ctr"/>
        <c:lblOffset val="100"/>
        <c:noMultiLvlLbl val="0"/>
      </c:catAx>
      <c:valAx>
        <c:axId val="44808064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44806528"/>
        <c:crosses val="autoZero"/>
        <c:crossBetween val="between"/>
        <c:dispUnits>
          <c:builtInUnit val="millions"/>
        </c:dispUnits>
      </c:valAx>
    </c:plotArea>
    <c:legend>
      <c:legendPos val="r"/>
      <c:legendEntry>
        <c:idx val="9"/>
        <c:delete val="1"/>
      </c:legendEntry>
      <c:legendEntry>
        <c:idx val="10"/>
        <c:delete val="1"/>
      </c:legendEntry>
      <c:legendEntry>
        <c:idx val="20"/>
        <c:delete val="1"/>
      </c:legendEntry>
      <c:legendEntry>
        <c:idx val="25"/>
        <c:delete val="1"/>
      </c:legendEntry>
      <c:legendEntry>
        <c:idx val="27"/>
        <c:delete val="1"/>
      </c:legendEntry>
      <c:legendEntry>
        <c:idx val="28"/>
        <c:delete val="1"/>
      </c:legendEntry>
      <c:legendEntry>
        <c:idx val="29"/>
        <c:delete val="1"/>
      </c:legendEntry>
      <c:legendEntry>
        <c:idx val="30"/>
        <c:delete val="1"/>
      </c:legendEntry>
      <c:legendEntry>
        <c:idx val="31"/>
        <c:delete val="1"/>
      </c:legendEntry>
      <c:legendEntry>
        <c:idx val="32"/>
        <c:delete val="1"/>
      </c:legendEntry>
      <c:legendEntry>
        <c:idx val="34"/>
        <c:delete val="1"/>
      </c:legendEntry>
      <c:legendEntry>
        <c:idx val="35"/>
        <c:delete val="1"/>
      </c:legendEntry>
      <c:legendEntry>
        <c:idx val="36"/>
        <c:delete val="1"/>
      </c:legendEntry>
      <c:legendEntry>
        <c:idx val="37"/>
        <c:delete val="1"/>
      </c:legendEntry>
      <c:layout>
        <c:manualLayout>
          <c:xMode val="edge"/>
          <c:yMode val="edge"/>
          <c:x val="0.83244675736431084"/>
          <c:y val="3.694627233995762E-2"/>
          <c:w val="0.15776658047655509"/>
          <c:h val="0.95733044435211079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798461099729137E-2"/>
          <c:y val="2.8909797654850338E-2"/>
          <c:w val="0.7668692264232273"/>
          <c:h val="0.89653968861275923"/>
        </c:manualLayout>
      </c:layout>
      <c:bar3DChart>
        <c:barDir val="col"/>
        <c:grouping val="stacked"/>
        <c:varyColors val="0"/>
        <c:ser>
          <c:idx val="1"/>
          <c:order val="0"/>
          <c:tx>
            <c:strRef>
              <c:f>NonconvAssim!$A$2</c:f>
              <c:strCache>
                <c:ptCount val="1"/>
                <c:pt idx="0">
                  <c:v>GOES sndr retr/radiances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NonconvAssim!$B$2:$L$2</c:f>
              <c:numCache>
                <c:formatCode>#,##0</c:formatCode>
                <c:ptCount val="11"/>
                <c:pt idx="0">
                  <c:v>3374.2857142857142</c:v>
                </c:pt>
                <c:pt idx="1">
                  <c:v>2961.3333333333335</c:v>
                </c:pt>
                <c:pt idx="2">
                  <c:v>19473.583333333332</c:v>
                </c:pt>
                <c:pt idx="3">
                  <c:v>30933</c:v>
                </c:pt>
                <c:pt idx="4">
                  <c:v>29492</c:v>
                </c:pt>
                <c:pt idx="5">
                  <c:v>41001</c:v>
                </c:pt>
                <c:pt idx="6">
                  <c:v>21849</c:v>
                </c:pt>
                <c:pt idx="7">
                  <c:v>35178.25</c:v>
                </c:pt>
                <c:pt idx="8" formatCode="_(* #,##0_);_(* \(#,##0\);_(* &quot;-&quot;??_);_(@_)">
                  <c:v>25085.083333333332</c:v>
                </c:pt>
                <c:pt idx="9" formatCode="_(* #,##0_);_(* \(#,##0\);_(* &quot;-&quot;??_);_(@_)">
                  <c:v>24881.833333333332</c:v>
                </c:pt>
                <c:pt idx="10" formatCode="_(* #,##0_);_(* \(#,##0\);_(* &quot;-&quot;??_);_(@_)">
                  <c:v>25863.75</c:v>
                </c:pt>
              </c:numCache>
            </c:numRef>
          </c:val>
        </c:ser>
        <c:ser>
          <c:idx val="2"/>
          <c:order val="1"/>
          <c:tx>
            <c:strRef>
              <c:f>NonconvAssim!$A$3</c:f>
              <c:strCache>
                <c:ptCount val="1"/>
                <c:pt idx="0">
                  <c:v>SBUV ozone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NonconvAssim!$B$3:$L$3</c:f>
              <c:numCache>
                <c:formatCode>#,##0</c:formatCode>
                <c:ptCount val="11"/>
                <c:pt idx="0">
                  <c:v>3974.7142857142858</c:v>
                </c:pt>
                <c:pt idx="1">
                  <c:v>7250.75</c:v>
                </c:pt>
                <c:pt idx="2">
                  <c:v>8132.083333333333</c:v>
                </c:pt>
                <c:pt idx="3">
                  <c:v>12256.416666666666</c:v>
                </c:pt>
                <c:pt idx="4">
                  <c:v>6849.666666666667</c:v>
                </c:pt>
                <c:pt idx="5">
                  <c:v>11739</c:v>
                </c:pt>
                <c:pt idx="6">
                  <c:v>13962</c:v>
                </c:pt>
                <c:pt idx="7">
                  <c:v>15988.25</c:v>
                </c:pt>
                <c:pt idx="8" formatCode="_(* #,##0_);_(* \(#,##0\);_(* &quot;-&quot;??_);_(@_)">
                  <c:v>6304</c:v>
                </c:pt>
                <c:pt idx="9" formatCode="_(* #,##0_);_(* \(#,##0\);_(* &quot;-&quot;??_);_(@_)">
                  <c:v>5145.083333333333</c:v>
                </c:pt>
                <c:pt idx="10" formatCode="_(* #,##0_);_(* \(#,##0\);_(* &quot;-&quot;??_);_(@_)">
                  <c:v>5182.625</c:v>
                </c:pt>
              </c:numCache>
            </c:numRef>
          </c:val>
        </c:ser>
        <c:ser>
          <c:idx val="3"/>
          <c:order val="2"/>
          <c:tx>
            <c:strRef>
              <c:f>NonconvAssim!$A$4</c:f>
              <c:strCache>
                <c:ptCount val="1"/>
                <c:pt idx="0">
                  <c:v>AMVs (all sources)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NonconvAssim!$B$4:$L$4</c:f>
              <c:numCache>
                <c:formatCode>#,##0</c:formatCode>
                <c:ptCount val="11"/>
                <c:pt idx="0">
                  <c:v>24166.666666666668</c:v>
                </c:pt>
                <c:pt idx="1">
                  <c:v>23278</c:v>
                </c:pt>
                <c:pt idx="2">
                  <c:v>305574.75</c:v>
                </c:pt>
                <c:pt idx="3">
                  <c:v>283109.91666666669</c:v>
                </c:pt>
                <c:pt idx="4">
                  <c:v>294417</c:v>
                </c:pt>
                <c:pt idx="5">
                  <c:v>320805</c:v>
                </c:pt>
                <c:pt idx="6">
                  <c:v>308875.33333333331</c:v>
                </c:pt>
                <c:pt idx="7">
                  <c:v>322702.5</c:v>
                </c:pt>
                <c:pt idx="8" formatCode="_(* #,##0_);_(* \(#,##0\);_(* &quot;-&quot;??_);_(@_)">
                  <c:v>352560.66666666669</c:v>
                </c:pt>
                <c:pt idx="9" formatCode="_(* #,##0_);_(* \(#,##0\);_(* &quot;-&quot;??_);_(@_)">
                  <c:v>298507.58333333331</c:v>
                </c:pt>
                <c:pt idx="10" formatCode="_(* #,##0_);_(* \(#,##0\);_(* &quot;-&quot;??_);_(@_)">
                  <c:v>590285.5</c:v>
                </c:pt>
              </c:numCache>
            </c:numRef>
          </c:val>
        </c:ser>
        <c:ser>
          <c:idx val="4"/>
          <c:order val="3"/>
          <c:tx>
            <c:strRef>
              <c:f>NonconvAssim!$A$5</c:f>
              <c:strCache>
                <c:ptCount val="1"/>
                <c:pt idx="0">
                  <c:v>QuikSCAT winds 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NonconvAssim!$B$5:$L$5</c:f>
              <c:numCache>
                <c:formatCode>#,##0</c:formatCode>
                <c:ptCount val="11"/>
                <c:pt idx="0">
                  <c:v>87318</c:v>
                </c:pt>
                <c:pt idx="1">
                  <c:v>108322.25</c:v>
                </c:pt>
                <c:pt idx="2">
                  <c:v>46198.25</c:v>
                </c:pt>
                <c:pt idx="3">
                  <c:v>28283.333333333332</c:v>
                </c:pt>
                <c:pt idx="4">
                  <c:v>32154.75</c:v>
                </c:pt>
              </c:numCache>
            </c:numRef>
          </c:val>
        </c:ser>
        <c:ser>
          <c:idx val="5"/>
          <c:order val="4"/>
          <c:tx>
            <c:strRef>
              <c:f>NonconvAssim!$A$6</c:f>
              <c:strCache>
                <c:ptCount val="1"/>
                <c:pt idx="0">
                  <c:v>SSM/I tpw &amp; wspd product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NonconvAssim!$B$6:$L$6</c:f>
              <c:numCache>
                <c:formatCode>#,##0</c:formatCode>
                <c:ptCount val="11"/>
                <c:pt idx="0">
                  <c:v>151310</c:v>
                </c:pt>
                <c:pt idx="1">
                  <c:v>138224.16666666666</c:v>
                </c:pt>
              </c:numCache>
            </c:numRef>
          </c:val>
        </c:ser>
        <c:ser>
          <c:idx val="6"/>
          <c:order val="5"/>
          <c:tx>
            <c:strRef>
              <c:f>NonconvAssim!$A$7</c:f>
              <c:strCache>
                <c:ptCount val="1"/>
                <c:pt idx="0">
                  <c:v>SSM/I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NonconvAssim!$B$7:$L$7</c:f>
              <c:numCache>
                <c:formatCode>General</c:formatCode>
                <c:ptCount val="11"/>
                <c:pt idx="2" formatCode="#,##0">
                  <c:v>57038.333333333336</c:v>
                </c:pt>
              </c:numCache>
            </c:numRef>
          </c:val>
        </c:ser>
        <c:ser>
          <c:idx val="7"/>
          <c:order val="6"/>
          <c:tx>
            <c:strRef>
              <c:f>NonconvAssim!$A$8</c:f>
              <c:strCache>
                <c:ptCount val="1"/>
                <c:pt idx="0">
                  <c:v>SSM/I rain rate product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NonconvAssim!$B$8:$L$8</c:f>
              <c:numCache>
                <c:formatCode>#,##0</c:formatCode>
                <c:ptCount val="11"/>
                <c:pt idx="0">
                  <c:v>21456.142857142859</c:v>
                </c:pt>
                <c:pt idx="1">
                  <c:v>27746.5</c:v>
                </c:pt>
                <c:pt idx="2">
                  <c:v>55047</c:v>
                </c:pt>
                <c:pt idx="3">
                  <c:v>59525.666666666664</c:v>
                </c:pt>
                <c:pt idx="4">
                  <c:v>50646.083333333336</c:v>
                </c:pt>
              </c:numCache>
            </c:numRef>
          </c:val>
        </c:ser>
        <c:ser>
          <c:idx val="8"/>
          <c:order val="7"/>
          <c:tx>
            <c:strRef>
              <c:f>NonconvAssim!$A$9</c:f>
              <c:strCache>
                <c:ptCount val="1"/>
                <c:pt idx="0">
                  <c:v>GPS-RO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NonconvAssim!$B$9:$L$9</c:f>
              <c:numCache>
                <c:formatCode>General</c:formatCode>
                <c:ptCount val="11"/>
                <c:pt idx="2" formatCode="#,##0">
                  <c:v>34007.333333333336</c:v>
                </c:pt>
                <c:pt idx="3" formatCode="#,##0">
                  <c:v>45728.166666666664</c:v>
                </c:pt>
                <c:pt idx="4" formatCode="#,##0">
                  <c:v>46726.75</c:v>
                </c:pt>
                <c:pt idx="5" formatCode="#,##0">
                  <c:v>58874</c:v>
                </c:pt>
                <c:pt idx="6" formatCode="#,##0">
                  <c:v>59323.666666666664</c:v>
                </c:pt>
                <c:pt idx="7" formatCode="#,##0">
                  <c:v>51995.4</c:v>
                </c:pt>
                <c:pt idx="8" formatCode="_(* #,##0_);_(* \(#,##0\);_(* &quot;-&quot;??_);_(@_)">
                  <c:v>138673.5</c:v>
                </c:pt>
                <c:pt idx="9" formatCode="_(* #,##0_);_(* \(#,##0\);_(* &quot;-&quot;??_);_(@_)">
                  <c:v>129180.5</c:v>
                </c:pt>
                <c:pt idx="10" formatCode="_(* #,##0_);_(* \(#,##0\);_(* &quot;-&quot;??_);_(@_)">
                  <c:v>122234</c:v>
                </c:pt>
              </c:numCache>
            </c:numRef>
          </c:val>
        </c:ser>
        <c:ser>
          <c:idx val="9"/>
          <c:order val="8"/>
          <c:tx>
            <c:strRef>
              <c:f>NonconvAssim!$A$10</c:f>
              <c:strCache>
                <c:ptCount val="1"/>
                <c:pt idx="0">
                  <c:v>TRMM TMI rain rate product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NonconvAssim!$B$10:$L$10</c:f>
              <c:numCache>
                <c:formatCode>#,##0</c:formatCode>
                <c:ptCount val="11"/>
                <c:pt idx="0">
                  <c:v>150420.71428571429</c:v>
                </c:pt>
                <c:pt idx="1">
                  <c:v>238409.33333333334</c:v>
                </c:pt>
                <c:pt idx="2">
                  <c:v>750202.91666666663</c:v>
                </c:pt>
                <c:pt idx="3">
                  <c:v>1205.5</c:v>
                </c:pt>
                <c:pt idx="4">
                  <c:v>1136.6666666666667</c:v>
                </c:pt>
                <c:pt idx="5">
                  <c:v>1240</c:v>
                </c:pt>
                <c:pt idx="6">
                  <c:v>1584.3333333333333</c:v>
                </c:pt>
                <c:pt idx="7">
                  <c:v>1412</c:v>
                </c:pt>
                <c:pt idx="8" formatCode="_(* #,##0_);_(* \(#,##0\);_(* &quot;-&quot;??_);_(@_)">
                  <c:v>1484.4166666666667</c:v>
                </c:pt>
                <c:pt idx="9" formatCode="_(* #,##0_);_(* \(#,##0\);_(* &quot;-&quot;??_);_(@_)">
                  <c:v>1432.1666666666667</c:v>
                </c:pt>
                <c:pt idx="10" formatCode="_(* #,##0_);_(* \(#,##0\);_(* &quot;-&quot;??_);_(@_)">
                  <c:v>3790</c:v>
                </c:pt>
              </c:numCache>
            </c:numRef>
          </c:val>
        </c:ser>
        <c:ser>
          <c:idx val="10"/>
          <c:order val="9"/>
          <c:tx>
            <c:strRef>
              <c:f>NonconvAssim!$A$11</c:f>
              <c:strCache>
                <c:ptCount val="1"/>
                <c:pt idx="0">
                  <c:v>HIRS-2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NonconvAssim!$B$11:$L$11</c:f>
              <c:numCache>
                <c:formatCode>#,##0</c:formatCode>
                <c:ptCount val="11"/>
                <c:pt idx="0">
                  <c:v>12429.428571428571</c:v>
                </c:pt>
                <c:pt idx="1">
                  <c:v>7791.083333333333</c:v>
                </c:pt>
              </c:numCache>
            </c:numRef>
          </c:val>
        </c:ser>
        <c:ser>
          <c:idx val="11"/>
          <c:order val="10"/>
          <c:tx>
            <c:strRef>
              <c:f>NonconvAssim!$A$12</c:f>
              <c:strCache>
                <c:ptCount val="1"/>
                <c:pt idx="0">
                  <c:v>HIRS-3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NonconvAssim!$B$12:$L$12</c:f>
              <c:numCache>
                <c:formatCode>#,##0</c:formatCode>
                <c:ptCount val="11"/>
                <c:pt idx="0">
                  <c:v>14660.428571428571</c:v>
                </c:pt>
                <c:pt idx="1">
                  <c:v>13469.75</c:v>
                </c:pt>
                <c:pt idx="2">
                  <c:v>35087.333333333336</c:v>
                </c:pt>
                <c:pt idx="3">
                  <c:v>37578.916666666664</c:v>
                </c:pt>
                <c:pt idx="4">
                  <c:v>35204.25</c:v>
                </c:pt>
                <c:pt idx="5">
                  <c:v>48194</c:v>
                </c:pt>
                <c:pt idx="6">
                  <c:v>49214.666666666664</c:v>
                </c:pt>
              </c:numCache>
            </c:numRef>
          </c:val>
        </c:ser>
        <c:ser>
          <c:idx val="12"/>
          <c:order val="11"/>
          <c:tx>
            <c:strRef>
              <c:f>NonconvAssim!$A$13</c:f>
              <c:strCache>
                <c:ptCount val="1"/>
                <c:pt idx="0">
                  <c:v>HIRS-4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NonconvAssim!$B$13:$L$13</c:f>
              <c:numCache>
                <c:formatCode>General</c:formatCode>
                <c:ptCount val="11"/>
                <c:pt idx="2" formatCode="#,##0">
                  <c:v>35823.375</c:v>
                </c:pt>
                <c:pt idx="3" formatCode="#,##0">
                  <c:v>38620.5</c:v>
                </c:pt>
                <c:pt idx="4" formatCode="#,##0">
                  <c:v>39099.083333333336</c:v>
                </c:pt>
                <c:pt idx="5" formatCode="#,##0">
                  <c:v>115188</c:v>
                </c:pt>
                <c:pt idx="6" formatCode="#,##0">
                  <c:v>116729</c:v>
                </c:pt>
                <c:pt idx="7" formatCode="#,##0">
                  <c:v>113930.125</c:v>
                </c:pt>
                <c:pt idx="8" formatCode="_(* #,##0_);_(* \(#,##0\);_(* &quot;-&quot;??_);_(@_)">
                  <c:v>89626.166666666672</c:v>
                </c:pt>
                <c:pt idx="9" formatCode="_(* #,##0_);_(* \(#,##0\);_(* &quot;-&quot;??_);_(@_)">
                  <c:v>58287.5</c:v>
                </c:pt>
                <c:pt idx="10" formatCode="#,##0">
                  <c:v>48518</c:v>
                </c:pt>
              </c:numCache>
            </c:numRef>
          </c:val>
        </c:ser>
        <c:ser>
          <c:idx val="13"/>
          <c:order val="12"/>
          <c:tx>
            <c:strRef>
              <c:f>NonconvAssim!$A$14</c:f>
              <c:strCache>
                <c:ptCount val="1"/>
                <c:pt idx="0">
                  <c:v>AMSU-A radiances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NonconvAssim!$B$14:$L$14</c:f>
              <c:numCache>
                <c:formatCode>#,##0</c:formatCode>
                <c:ptCount val="11"/>
                <c:pt idx="0">
                  <c:v>284497.85714285716</c:v>
                </c:pt>
                <c:pt idx="1">
                  <c:v>317860</c:v>
                </c:pt>
                <c:pt idx="2">
                  <c:v>467407.91666666669</c:v>
                </c:pt>
                <c:pt idx="3">
                  <c:v>468040.83333333331</c:v>
                </c:pt>
                <c:pt idx="4">
                  <c:v>459925.91666666669</c:v>
                </c:pt>
                <c:pt idx="5">
                  <c:v>545074</c:v>
                </c:pt>
                <c:pt idx="6">
                  <c:v>599323.66666666663</c:v>
                </c:pt>
                <c:pt idx="7">
                  <c:v>590773</c:v>
                </c:pt>
                <c:pt idx="8" formatCode="#,##0.00">
                  <c:v>670065</c:v>
                </c:pt>
                <c:pt idx="9" formatCode="#,##0.00">
                  <c:v>759264</c:v>
                </c:pt>
                <c:pt idx="10" formatCode="#,##0.00">
                  <c:v>508549</c:v>
                </c:pt>
              </c:numCache>
            </c:numRef>
          </c:val>
        </c:ser>
        <c:ser>
          <c:idx val="14"/>
          <c:order val="13"/>
          <c:tx>
            <c:strRef>
              <c:f>NonconvAssim!$A$15</c:f>
              <c:strCache>
                <c:ptCount val="1"/>
                <c:pt idx="0">
                  <c:v>AMSU-B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NonconvAssim!$B$15:$L$15</c:f>
              <c:numCache>
                <c:formatCode>#,##0</c:formatCode>
                <c:ptCount val="11"/>
                <c:pt idx="0">
                  <c:v>35757.857142857145</c:v>
                </c:pt>
                <c:pt idx="1">
                  <c:v>31432.333333333332</c:v>
                </c:pt>
                <c:pt idx="2">
                  <c:v>44040.333333333336</c:v>
                </c:pt>
                <c:pt idx="3">
                  <c:v>49492.416666666664</c:v>
                </c:pt>
                <c:pt idx="4">
                  <c:v>36487</c:v>
                </c:pt>
                <c:pt idx="5">
                  <c:v>31622</c:v>
                </c:pt>
              </c:numCache>
            </c:numRef>
          </c:val>
        </c:ser>
        <c:ser>
          <c:idx val="15"/>
          <c:order val="14"/>
          <c:tx>
            <c:strRef>
              <c:f>NonconvAssim!$A$16</c:f>
              <c:strCache>
                <c:ptCount val="1"/>
                <c:pt idx="0">
                  <c:v>MHS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NonconvAssim!$B$16:$L$16</c:f>
              <c:numCache>
                <c:formatCode>General</c:formatCode>
                <c:ptCount val="11"/>
                <c:pt idx="2" formatCode="#,##0">
                  <c:v>32013.5</c:v>
                </c:pt>
                <c:pt idx="3" formatCode="#,##0">
                  <c:v>35294.75</c:v>
                </c:pt>
                <c:pt idx="4" formatCode="#,##0">
                  <c:v>37939.583333333336</c:v>
                </c:pt>
                <c:pt idx="5" formatCode="#,##0">
                  <c:v>88235</c:v>
                </c:pt>
                <c:pt idx="6" formatCode="#,##0">
                  <c:v>106617.66666666667</c:v>
                </c:pt>
                <c:pt idx="7" formatCode="#,##0">
                  <c:v>114972.5</c:v>
                </c:pt>
                <c:pt idx="8" formatCode="_(* #,##0_);_(* \(#,##0\);_(* &quot;-&quot;??_);_(@_)">
                  <c:v>105686.08333333333</c:v>
                </c:pt>
                <c:pt idx="9" formatCode="_(* #,##0_);_(* \(#,##0\);_(* &quot;-&quot;??_);_(@_)">
                  <c:v>125089.25</c:v>
                </c:pt>
                <c:pt idx="10" formatCode="_(* #,##0_);_(* \(#,##0\);_(* &quot;-&quot;??_);_(@_)">
                  <c:v>97497.5</c:v>
                </c:pt>
              </c:numCache>
            </c:numRef>
          </c:val>
        </c:ser>
        <c:ser>
          <c:idx val="16"/>
          <c:order val="15"/>
          <c:tx>
            <c:strRef>
              <c:f>NonconvAssim!$A$17</c:f>
              <c:strCache>
                <c:ptCount val="1"/>
                <c:pt idx="0">
                  <c:v>AIRS radiances</c:v>
                </c:pt>
              </c:strCache>
            </c:strRef>
          </c:tx>
          <c:spPr>
            <a:solidFill>
              <a:srgbClr val="FF3300"/>
            </a:solidFill>
          </c:spPr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NonconvAssim!$B$17:$L$17</c:f>
              <c:numCache>
                <c:formatCode>#,##0</c:formatCode>
                <c:ptCount val="11"/>
                <c:pt idx="0">
                  <c:v>585497.57142857148</c:v>
                </c:pt>
                <c:pt idx="1">
                  <c:v>543292.75</c:v>
                </c:pt>
                <c:pt idx="2">
                  <c:v>519063.41666666669</c:v>
                </c:pt>
                <c:pt idx="3">
                  <c:v>464580.91666666669</c:v>
                </c:pt>
                <c:pt idx="4">
                  <c:v>395128.75</c:v>
                </c:pt>
                <c:pt idx="5">
                  <c:v>195085</c:v>
                </c:pt>
                <c:pt idx="6">
                  <c:v>631240</c:v>
                </c:pt>
                <c:pt idx="7">
                  <c:v>1230980</c:v>
                </c:pt>
                <c:pt idx="8" formatCode="_(* #,##0_);_(* \(#,##0\);_(* &quot;-&quot;??_);_(@_)">
                  <c:v>713840.91666666663</c:v>
                </c:pt>
                <c:pt idx="9" formatCode="_(* #,##0_);_(* \(#,##0\);_(* &quot;-&quot;??_);_(@_)">
                  <c:v>681638.75</c:v>
                </c:pt>
                <c:pt idx="10" formatCode="_(* #,##0_);_(* \(#,##0\);_(* &quot;-&quot;??_);_(@_)">
                  <c:v>537164</c:v>
                </c:pt>
              </c:numCache>
            </c:numRef>
          </c:val>
        </c:ser>
        <c:ser>
          <c:idx val="17"/>
          <c:order val="16"/>
          <c:tx>
            <c:strRef>
              <c:f>NonconvAssim!$A$18</c:f>
              <c:strCache>
                <c:ptCount val="1"/>
                <c:pt idx="0">
                  <c:v>IASI radiances</c:v>
                </c:pt>
              </c:strCache>
            </c:strRef>
          </c:tx>
          <c:spPr>
            <a:solidFill>
              <a:srgbClr val="6600FF"/>
            </a:solidFill>
          </c:spPr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NonconvAssim!$B$18:$L$18</c:f>
              <c:numCache>
                <c:formatCode>General</c:formatCode>
                <c:ptCount val="11"/>
                <c:pt idx="4" formatCode="#,##0">
                  <c:v>672678.83333333337</c:v>
                </c:pt>
                <c:pt idx="5" formatCode="#,##0">
                  <c:v>1179781</c:v>
                </c:pt>
                <c:pt idx="6" formatCode="#,##0">
                  <c:v>1188148.3333333333</c:v>
                </c:pt>
                <c:pt idx="7" formatCode="#,##0">
                  <c:v>1151349.25</c:v>
                </c:pt>
                <c:pt idx="8" formatCode="_(* #,##0_);_(* \(#,##0\);_(* &quot;-&quot;??_);_(@_)">
                  <c:v>1183198.8333333333</c:v>
                </c:pt>
                <c:pt idx="9" formatCode="_(* #,##0_);_(* \(#,##0\);_(* &quot;-&quot;??_);_(@_)">
                  <c:v>1173442.5833333333</c:v>
                </c:pt>
                <c:pt idx="10" formatCode="_(* #,##0_);_(* \(#,##0\);_(* &quot;-&quot;??_);_(@_)">
                  <c:v>1958604</c:v>
                </c:pt>
              </c:numCache>
            </c:numRef>
          </c:val>
        </c:ser>
        <c:ser>
          <c:idx val="18"/>
          <c:order val="17"/>
          <c:tx>
            <c:strRef>
              <c:f>NonconvAssim!$A$19</c:f>
              <c:strCache>
                <c:ptCount val="1"/>
                <c:pt idx="0">
                  <c:v>OMI ozone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NonconvAssim!$B$19:$L$19</c:f>
              <c:numCache>
                <c:formatCode>General</c:formatCode>
                <c:ptCount val="11"/>
                <c:pt idx="4" formatCode="#,##0">
                  <c:v>1314</c:v>
                </c:pt>
                <c:pt idx="5" formatCode="#,##0">
                  <c:v>2672</c:v>
                </c:pt>
                <c:pt idx="6" formatCode="#,##0">
                  <c:v>2529.6666666666665</c:v>
                </c:pt>
                <c:pt idx="7" formatCode="#,##0">
                  <c:v>2242.125</c:v>
                </c:pt>
                <c:pt idx="8" formatCode="_(* #,##0_);_(* \(#,##0\);_(* &quot;-&quot;??_);_(@_)">
                  <c:v>2367.5833333333335</c:v>
                </c:pt>
                <c:pt idx="9" formatCode="_(* #,##0_);_(* \(#,##0\);_(* &quot;-&quot;??_);_(@_)">
                  <c:v>2308.5</c:v>
                </c:pt>
                <c:pt idx="10" formatCode="_(* #,##0_);_(* \(#,##0\);_(* &quot;-&quot;??_);_(@_)">
                  <c:v>2342</c:v>
                </c:pt>
              </c:numCache>
            </c:numRef>
          </c:val>
        </c:ser>
        <c:ser>
          <c:idx val="19"/>
          <c:order val="18"/>
          <c:tx>
            <c:strRef>
              <c:f>NonconvAssim!$A$20</c:f>
              <c:strCache>
                <c:ptCount val="1"/>
                <c:pt idx="0">
                  <c:v>ATMS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NonconvAssim!$B$20:$L$20</c:f>
              <c:numCache>
                <c:formatCode>General</c:formatCode>
                <c:ptCount val="11"/>
                <c:pt idx="7" formatCode="#,##0">
                  <c:v>142005.25</c:v>
                </c:pt>
                <c:pt idx="8" formatCode="_(* #,##0_);_(* \(#,##0\);_(* &quot;-&quot;??_);_(@_)">
                  <c:v>173597.41666666666</c:v>
                </c:pt>
                <c:pt idx="9" formatCode="_(* #,##0_);_(* \(#,##0\);_(* &quot;-&quot;??_);_(@_)">
                  <c:v>176213.5</c:v>
                </c:pt>
                <c:pt idx="10" formatCode="_(* #,##0_);_(* \(#,##0\);_(* &quot;-&quot;??_);_(@_)">
                  <c:v>151282.75</c:v>
                </c:pt>
              </c:numCache>
            </c:numRef>
          </c:val>
        </c:ser>
        <c:ser>
          <c:idx val="20"/>
          <c:order val="19"/>
          <c:tx>
            <c:strRef>
              <c:f>NonconvAssim!$A$21</c:f>
              <c:strCache>
                <c:ptCount val="1"/>
                <c:pt idx="0">
                  <c:v>SEVIRI CSRs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NonconvAssim!$B$21:$L$21</c:f>
              <c:numCache>
                <c:formatCode>General</c:formatCode>
                <c:ptCount val="11"/>
                <c:pt idx="7" formatCode="#,##0">
                  <c:v>5900</c:v>
                </c:pt>
                <c:pt idx="8" formatCode="_(* #,##0_);_(* \(#,##0\);_(* &quot;-&quot;??_);_(@_)">
                  <c:v>2804.4166666666665</c:v>
                </c:pt>
                <c:pt idx="9" formatCode="_(* #,##0_);_(* \(#,##0\);_(* &quot;-&quot;??_);_(@_)">
                  <c:v>6461.5</c:v>
                </c:pt>
                <c:pt idx="10" formatCode="_(* #,##0_);_(* \(#,##0\);_(* &quot;-&quot;??_);_(@_)">
                  <c:v>6935.625</c:v>
                </c:pt>
              </c:numCache>
            </c:numRef>
          </c:val>
        </c:ser>
        <c:ser>
          <c:idx val="0"/>
          <c:order val="20"/>
          <c:tx>
            <c:strRef>
              <c:f>NonconvAssim!$A$22</c:f>
              <c:strCache>
                <c:ptCount val="1"/>
                <c:pt idx="0">
                  <c:v>CRIS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NonconvAssim!$B$22:$L$22</c:f>
              <c:numCache>
                <c:formatCode>General</c:formatCode>
                <c:ptCount val="11"/>
                <c:pt idx="8" formatCode="_(* #,##0_);_(* \(#,##0\);_(* &quot;-&quot;??_);_(@_)">
                  <c:v>97841.583333333328</c:v>
                </c:pt>
                <c:pt idx="9" formatCode="_(* #,##0_);_(* \(#,##0\);_(* &quot;-&quot;??_);_(@_)">
                  <c:v>266347.91666666669</c:v>
                </c:pt>
                <c:pt idx="10" formatCode="_(* #,##0_);_(* \(#,##0\);_(* &quot;-&quot;??_);_(@_)">
                  <c:v>273353.625</c:v>
                </c:pt>
              </c:numCache>
            </c:numRef>
          </c:val>
        </c:ser>
        <c:ser>
          <c:idx val="21"/>
          <c:order val="21"/>
          <c:tx>
            <c:strRef>
              <c:f>NonconvAssim!$A$23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NonconvAssim!$B$23:$L$23</c:f>
              <c:numCache>
                <c:formatCode>General</c:formatCode>
                <c:ptCount val="11"/>
              </c:numCache>
            </c:numRef>
          </c:val>
        </c:ser>
        <c:ser>
          <c:idx val="22"/>
          <c:order val="22"/>
          <c:tx>
            <c:strRef>
              <c:f>NonconvAssim!$A$24</c:f>
              <c:strCache>
                <c:ptCount val="1"/>
                <c:pt idx="0">
                  <c:v>n/a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NonconvAssim!$B$24:$L$24</c:f>
              <c:numCache>
                <c:formatCode>General</c:formatCode>
                <c:ptCount val="11"/>
              </c:numCache>
            </c:numRef>
          </c:val>
        </c:ser>
        <c:ser>
          <c:idx val="23"/>
          <c:order val="23"/>
          <c:tx>
            <c:strRef>
              <c:f>NonconvAssim!$A$25</c:f>
              <c:strCache>
                <c:ptCount val="1"/>
                <c:pt idx="0">
                  <c:v>SSM/IS radiances</c:v>
                </c:pt>
              </c:strCache>
            </c:strRef>
          </c:tx>
          <c:invertIfNegative val="0"/>
          <c:cat>
            <c:numRef>
              <c:f>NonconvAssim!$B$1:$L$1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NonconvAssim!$B$25:$L$25</c:f>
              <c:numCache>
                <c:formatCode>General</c:formatCode>
                <c:ptCount val="11"/>
                <c:pt idx="10" formatCode="_(* #,##0_);_(* \(#,##0\);_(* &quot;-&quot;??_);_(@_)">
                  <c:v>85655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46111360"/>
        <c:axId val="46117248"/>
        <c:axId val="0"/>
      </c:bar3DChart>
      <c:catAx>
        <c:axId val="4611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6117248"/>
        <c:crosses val="autoZero"/>
        <c:auto val="1"/>
        <c:lblAlgn val="ctr"/>
        <c:lblOffset val="100"/>
        <c:noMultiLvlLbl val="0"/>
      </c:catAx>
      <c:valAx>
        <c:axId val="46117248"/>
        <c:scaling>
          <c:orientation val="minMax"/>
        </c:scaling>
        <c:delete val="0"/>
        <c:axPos val="l"/>
        <c:majorGridlines/>
        <c:numFmt formatCode="#,##0.0" sourceLinked="0"/>
        <c:majorTickMark val="none"/>
        <c:minorTickMark val="none"/>
        <c:tickLblPos val="nextTo"/>
        <c:crossAx val="46111360"/>
        <c:crosses val="autoZero"/>
        <c:crossBetween val="between"/>
        <c:majorUnit val="500000"/>
        <c:dispUnits>
          <c:builtInUnit val="millions"/>
        </c:dispUnits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3638391059622386"/>
          <c:y val="3.4655840195078384E-2"/>
          <c:w val="0.15450012184976344"/>
          <c:h val="0.96492505313754295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CC8E9-FBE2-421E-9887-A22EFE7BDA3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076499-EEE1-41D1-9747-447D0A5DA440}">
      <dgm:prSet custT="1"/>
      <dgm:spPr/>
      <dgm:t>
        <a:bodyPr/>
        <a:lstStyle/>
        <a:p>
          <a:pPr rtl="0"/>
          <a:r>
            <a:rPr lang="en-US" sz="2800" i="1" dirty="0" smtClean="0">
              <a:latin typeface="Arial Narrow" pitchFamily="34" charset="0"/>
            </a:rPr>
            <a:t>Where America’s Climate, Weather, Ocean, and Space Prediction Services Begin”</a:t>
          </a:r>
          <a:endParaRPr lang="en-US" sz="2800" i="1" dirty="0">
            <a:latin typeface="Arial Narrow" pitchFamily="34" charset="0"/>
          </a:endParaRPr>
        </a:p>
      </dgm:t>
    </dgm:pt>
    <dgm:pt modelId="{69AC9052-ED8A-4BAE-BDC9-3A4441A1E1A1}" type="parTrans" cxnId="{4E140506-A7DE-4476-8B04-2A9B78D3E321}">
      <dgm:prSet/>
      <dgm:spPr/>
      <dgm:t>
        <a:bodyPr/>
        <a:lstStyle/>
        <a:p>
          <a:endParaRPr lang="en-US"/>
        </a:p>
      </dgm:t>
    </dgm:pt>
    <dgm:pt modelId="{8BAAC3D5-CA5F-4384-8DAD-8EB45E473D6C}" type="sibTrans" cxnId="{4E140506-A7DE-4476-8B04-2A9B78D3E321}">
      <dgm:prSet/>
      <dgm:spPr/>
      <dgm:t>
        <a:bodyPr/>
        <a:lstStyle/>
        <a:p>
          <a:endParaRPr lang="en-US"/>
        </a:p>
      </dgm:t>
    </dgm:pt>
    <dgm:pt modelId="{88C8221A-3D92-4ECA-B021-85155A335342}" type="pres">
      <dgm:prSet presAssocID="{960CC8E9-FBE2-421E-9887-A22EFE7BDA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45EF2-8C78-4B7E-AEBF-AE967335D04B}" type="pres">
      <dgm:prSet presAssocID="{8D076499-EEE1-41D1-9747-447D0A5DA440}" presName="parentText" presStyleLbl="node1" presStyleIdx="0" presStyleCnt="1" custScaleY="1490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86F73-1639-7C4A-959A-7DAD8E2E45EB}" type="presOf" srcId="{8D076499-EEE1-41D1-9747-447D0A5DA440}" destId="{9BA45EF2-8C78-4B7E-AEBF-AE967335D04B}" srcOrd="0" destOrd="0" presId="urn:microsoft.com/office/officeart/2005/8/layout/vList2"/>
    <dgm:cxn modelId="{D63D5A6F-7957-E248-8127-1BDB577F7606}" type="presOf" srcId="{960CC8E9-FBE2-421E-9887-A22EFE7BDA32}" destId="{88C8221A-3D92-4ECA-B021-85155A335342}" srcOrd="0" destOrd="0" presId="urn:microsoft.com/office/officeart/2005/8/layout/vList2"/>
    <dgm:cxn modelId="{4E140506-A7DE-4476-8B04-2A9B78D3E321}" srcId="{960CC8E9-FBE2-421E-9887-A22EFE7BDA32}" destId="{8D076499-EEE1-41D1-9747-447D0A5DA440}" srcOrd="0" destOrd="0" parTransId="{69AC9052-ED8A-4BAE-BDC9-3A4441A1E1A1}" sibTransId="{8BAAC3D5-CA5F-4384-8DAD-8EB45E473D6C}"/>
    <dgm:cxn modelId="{32927C7B-056E-9648-BE2F-6966F615E082}" type="presParOf" srcId="{88C8221A-3D92-4ECA-B021-85155A335342}" destId="{9BA45EF2-8C78-4B7E-AEBF-AE967335D0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5EF2-8C78-4B7E-AEBF-AE967335D04B}">
      <dsp:nvSpPr>
        <dsp:cNvPr id="0" name=""/>
        <dsp:cNvSpPr/>
      </dsp:nvSpPr>
      <dsp:spPr>
        <a:xfrm>
          <a:off x="0" y="198317"/>
          <a:ext cx="7467600" cy="1813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>
              <a:latin typeface="Arial Narrow" pitchFamily="34" charset="0"/>
            </a:rPr>
            <a:t>Where America’s Climate, Weather, Ocean, and Space Prediction Services Begin”</a:t>
          </a:r>
          <a:endParaRPr lang="en-US" sz="2800" i="1" kern="1200" dirty="0">
            <a:latin typeface="Arial Narrow" pitchFamily="34" charset="0"/>
          </a:endParaRPr>
        </a:p>
      </dsp:txBody>
      <dsp:txXfrm>
        <a:off x="88511" y="286828"/>
        <a:ext cx="7290578" cy="163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734FE4-BA0B-034D-930E-6B4B1D4C4B0A}" type="datetime1">
              <a:rPr lang="en-US"/>
              <a:pPr>
                <a:defRPr/>
              </a:pPr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9D2944-92A0-8F4A-A439-AE57BFC8E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C45E92-D305-0C42-8700-4A184F551715}" type="datetime1">
              <a:rPr lang="en-US"/>
              <a:pPr>
                <a:defRPr/>
              </a:pPr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F016F-C2D0-404A-A566-2668DD275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pitchFamily="-11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9249-9A33-4455-AAFE-81CE7A51A08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4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803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7537" indent="-287514" defTabSz="92803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0057" indent="-230011" defTabSz="92803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0081" indent="-230011" defTabSz="92803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70103" indent="-230011" defTabSz="928034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30126" indent="-230011" algn="ctr" defTabSz="9280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90148" indent="-230011" algn="ctr" defTabSz="9280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50172" indent="-230011" algn="ctr" defTabSz="9280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10195" indent="-230011" algn="ctr" defTabSz="9280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3BD3825-4D6F-4EE1-86E1-E8BBF0E0324F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defRPr/>
              </a:pPr>
              <a:t>4</a:t>
            </a:fld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957850" y="8819197"/>
            <a:ext cx="3027153" cy="4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79" tIns="47193" rIns="94379" bIns="47193" anchor="b"/>
          <a:lstStyle>
            <a:lvl1pPr algn="l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l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l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l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l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4DE148-27D3-469D-820B-0B2883484A89}" type="slidenum">
              <a:rPr lang="en-US" altLang="en-US" smtClean="0">
                <a:solidFill>
                  <a:srgbClr val="000000"/>
                </a:solidFill>
                <a:latin typeface="Calibri" pitchFamily="34" charset="0"/>
                <a:cs typeface="+mn-cs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dirty="0" smtClean="0">
              <a:solidFill>
                <a:srgbClr val="0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221" y="4410397"/>
            <a:ext cx="5590559" cy="417734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379" tIns="47193" rIns="94379" bIns="47193"/>
          <a:lstStyle/>
          <a:p>
            <a:pPr eaLnBrk="1" hangingPunct="1">
              <a:spcBef>
                <a:spcPct val="0"/>
              </a:spcBef>
              <a:defRPr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7"/>
            <a:fld id="{79625B19-1A9F-4C4E-ACD9-26B52DF63211}" type="slidenum">
              <a:rPr lang="en-US" smtClean="0"/>
              <a:pPr defTabSz="939807"/>
              <a:t>6</a:t>
            </a:fld>
            <a:endParaRPr lang="en-US" dirty="0" smtClean="0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5189" y="8817760"/>
            <a:ext cx="2991520" cy="46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25" tIns="0" rIns="19025" bIns="0" anchor="b"/>
          <a:lstStyle/>
          <a:p>
            <a:pPr algn="r" defTabSz="938211" eaLnBrk="0" hangingPunct="0"/>
            <a:fld id="{2321AD48-7CD0-484D-9E93-D3C01C93E963}" type="slidenum">
              <a:rPr lang="en-US" sz="1000" i="1"/>
              <a:pPr algn="r" defTabSz="938211" eaLnBrk="0" hangingPunct="0"/>
              <a:t>6</a:t>
            </a:fld>
            <a:endParaRPr lang="en-US" sz="1000" i="1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24388" cy="3470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69" y="4407284"/>
            <a:ext cx="5057663" cy="4182293"/>
          </a:xfrm>
          <a:noFill/>
          <a:ln/>
        </p:spPr>
        <p:txBody>
          <a:bodyPr lIns="93539" tIns="45977" rIns="93539" bIns="4597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9807"/>
            <a:fld id="{79625B19-1A9F-4C4E-ACD9-26B52DF63211}" type="slidenum">
              <a:rPr lang="en-US" smtClean="0"/>
              <a:pPr defTabSz="939807"/>
              <a:t>9</a:t>
            </a:fld>
            <a:endParaRPr lang="en-US" dirty="0" smtClean="0"/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55189" y="8817760"/>
            <a:ext cx="2991520" cy="46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25" tIns="0" rIns="19025" bIns="0" anchor="b"/>
          <a:lstStyle/>
          <a:p>
            <a:pPr algn="r" defTabSz="938211" eaLnBrk="0" hangingPunct="0"/>
            <a:fld id="{2321AD48-7CD0-484D-9E93-D3C01C93E963}" type="slidenum">
              <a:rPr lang="en-US" sz="1000" i="1"/>
              <a:pPr algn="r" defTabSz="938211" eaLnBrk="0" hangingPunct="0"/>
              <a:t>9</a:t>
            </a:fld>
            <a:endParaRPr lang="en-US" sz="1000" i="1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24388" cy="3470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69" y="4407284"/>
            <a:ext cx="5057663" cy="4182293"/>
          </a:xfrm>
          <a:noFill/>
          <a:ln/>
        </p:spPr>
        <p:txBody>
          <a:bodyPr lIns="93539" tIns="45977" rIns="93539" bIns="45977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69C76-E446-F94B-BABD-4F6E85C87879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69C76-E446-F94B-BABD-4F6E85C87879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E69C76-E446-F94B-BABD-4F6E85C87879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B003B-FDF3-495A-A8B2-87248C6BFDDC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F8975-C6DD-BA4A-A2FD-60AEADC41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E00EA3F-F130-4E2A-A4F1-6A782F0B6777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A490E3-BC3E-4E67-A49D-C24351685B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69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1F2FAC4-6D0C-42A3-97EE-F0A2ECA63844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A13A66-5C92-4DBF-A284-35EBBF329F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83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D65763-A4B1-4C99-896A-E5252DFBF8C5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76A8AA-820E-49EB-AF91-F4DE9D3BB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397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D683186-D740-4826-8BA1-95CB3A6D5C71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45352-F136-4F0A-B017-6E9EC71E00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77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9A611C5-B41F-4905-8331-D8CC299DF9AA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9E4AFF-8B7F-4C28-86BD-49DBA8707F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49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BB85C1A-C542-4CBA-A37F-DDE56CE77C57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C82C81-F5B0-4FC8-98D0-45D0C093EF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20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92E5B44-009D-4E3A-9260-9A70E3690C98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FE3814-F5B5-40F6-A19C-A19FE38F3D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160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0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14F-4793-40BE-A165-97FE8E0424B3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CC08E-1B7A-1A4F-9CFB-3FC33ACE7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D0AC-1AAC-4828-8B24-535780B148EE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433A0-AB31-2346-B1A6-1951DC56A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8A0CE-B9F7-4F7C-8AE9-476651049866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37477-DA8E-584A-B2D7-6D958C7341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228600"/>
            <a:ext cx="89916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F5605-96D0-437B-A92A-0B044AA2CD94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E5D40-2F1D-4C47-8D2A-619AAB0873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4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3FC3988-4B52-4118-89DC-A4DEC3BEBBA1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05B792-C299-4148-A499-AE937D947C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DE34549-F599-484E-92AF-2855F6C7DB0C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7B4265-242C-48C0-B396-B4640B6F7D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8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E344A36-6BB3-418C-945D-AB5A82D6EA84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12ED1D-A7C8-44CF-B434-FA866DE785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5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184B492-84EF-48C9-BFD7-273CC756446B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ED7D6A-3CA1-47BF-8AF0-9601274714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1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6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CF129D9-A97C-44FA-98AB-8EEF3420269A}" type="datetime1">
              <a:rPr lang="en-US" smtClean="0"/>
              <a:t>10/6/2015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468F7C-E279-F04F-8CF0-439FA7CA6B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228600" y="1524000"/>
            <a:ext cx="8686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17633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doc_logo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3"/>
          <p:cNvSpPr txBox="1">
            <a:spLocks noChangeArrowheads="1"/>
          </p:cNvSpPr>
          <p:nvPr/>
        </p:nvSpPr>
        <p:spPr bwMode="auto">
          <a:xfrm rot="-2700000">
            <a:off x="6248400" y="51054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dirty="0" smtClean="0">
                <a:solidFill>
                  <a:srgbClr val="DDDDDD"/>
                </a:solidFill>
                <a:latin typeface="Times New Roman" pitchFamily="-108" charset="0"/>
                <a:cs typeface="+mn-cs"/>
              </a:rPr>
              <a:t>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2301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48D33E0-735A-42D4-B0B7-9AF3A23A9ED4}" type="datetime1">
              <a:rPr lang="en-US" smtClean="0">
                <a:cs typeface="+mn-cs"/>
              </a:rPr>
              <a:t>10/6/2015</a:t>
            </a:fld>
            <a:endParaRPr lang="en-US" dirty="0"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98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06BD4B-65DD-49EA-802F-A98232F415FA}" type="slidenum">
              <a:rPr lang="en-US" altLang="en-US">
                <a:latin typeface="Arial" pitchFamily="34" charset="0"/>
                <a:ea typeface="ＭＳ Ｐゴシック" pitchFamily="34" charset="-128"/>
                <a:cs typeface="+mn-cs"/>
              </a:rPr>
              <a:pPr>
                <a:defRPr/>
              </a:pPr>
              <a:t>‹#›</a:t>
            </a:fld>
            <a:endParaRPr lang="en-US" altLang="en-US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055" name="Picture 43" descr="DOC_LOGO_1X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0188"/>
            <a:ext cx="838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44" descr="Noaalogo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28600"/>
            <a:ext cx="8366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45"/>
          <p:cNvSpPr>
            <a:spLocks noChangeShapeType="1"/>
          </p:cNvSpPr>
          <p:nvPr userDrawn="1"/>
        </p:nvSpPr>
        <p:spPr bwMode="auto">
          <a:xfrm>
            <a:off x="690563" y="1143000"/>
            <a:ext cx="7696200" cy="0"/>
          </a:xfrm>
          <a:prstGeom prst="line">
            <a:avLst/>
          </a:prstGeom>
          <a:noFill/>
          <a:ln w="57150" cmpd="thinThick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pPr algn="ctr"/>
            <a:endParaRPr lang="en-US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15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05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5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1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340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92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45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97" indent="-22857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o.ncep.noaa.gov/pmb/chang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o.ncep.noaa.gov/pmb/chang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o.ncep.noaa.gov/pmb/change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4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28956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NCEP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Status Update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Joint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APSDEU-14/NAEDEX-26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Annual Meeting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0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10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0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10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</p:spPr>
        <p:txBody>
          <a:bodyPr/>
          <a:lstStyle/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Dennis Keyser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NOAA/NWS/NCEP/EMC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October 7, 2015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6387" name="Picture 5" descr="ncep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9388"/>
            <a:ext cx="204946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22312" y="4406900"/>
            <a:ext cx="8421688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 smtClean="0">
                <a:latin typeface="Calibri" pitchFamily="34" charset="0"/>
              </a:rPr>
              <a:t>CURRENT </a:t>
            </a:r>
            <a:r>
              <a:rPr lang="en-US" sz="4000" b="1" kern="0" cap="all" dirty="0">
                <a:latin typeface="Calibri" pitchFamily="34" charset="0"/>
              </a:rPr>
              <a:t>data </a:t>
            </a:r>
            <a:r>
              <a:rPr lang="en-US" sz="4000" b="1" kern="0" cap="all" dirty="0" smtClean="0">
                <a:latin typeface="Calibri" pitchFamily="34" charset="0"/>
              </a:rPr>
              <a:t>Usage</a:t>
            </a:r>
            <a:endParaRPr lang="en-US" sz="4000" b="1" kern="0" cap="all" dirty="0">
              <a:latin typeface="Calibri" pitchFamily="34" charset="0"/>
            </a:endParaRPr>
          </a:p>
        </p:txBody>
      </p:sp>
      <p:sp>
        <p:nvSpPr>
          <p:cNvPr id="31748" name="Text Placeholder 2"/>
          <p:cNvSpPr txBox="1">
            <a:spLocks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latin typeface="Calibri" charset="0"/>
              </a:rPr>
              <a:t>FY14 </a:t>
            </a:r>
            <a:r>
              <a:rPr lang="en-US" sz="2000" b="1" dirty="0">
                <a:latin typeface="Calibri" charset="0"/>
              </a:rPr>
              <a:t>– </a:t>
            </a:r>
            <a:r>
              <a:rPr lang="en-US" sz="2000" b="1" dirty="0" smtClean="0">
                <a:latin typeface="Calibri" charset="0"/>
              </a:rPr>
              <a:t>FY15 </a:t>
            </a:r>
            <a:r>
              <a:rPr lang="en-US" sz="2000" b="1" dirty="0">
                <a:latin typeface="Calibri" charset="0"/>
              </a:rPr>
              <a:t>NCEP Computing Activities</a:t>
            </a:r>
            <a:endParaRPr lang="en-US" sz="2000" dirty="0">
              <a:latin typeface="Calibri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33656"/>
              </p:ext>
            </p:extLst>
          </p:nvPr>
        </p:nvGraphicFramePr>
        <p:xfrm>
          <a:off x="304800" y="1600200"/>
          <a:ext cx="8458199" cy="3410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53"/>
                <a:gridCol w="1585027"/>
                <a:gridCol w="1776879"/>
                <a:gridCol w="1685041"/>
                <a:gridCol w="1828799"/>
              </a:tblGrid>
              <a:tr h="309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Observation </a:t>
                      </a:r>
                      <a:r>
                        <a:rPr lang="en-US" sz="1000" b="1" dirty="0">
                          <a:effectLst/>
                        </a:rPr>
                        <a:t>type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Global</a:t>
                      </a:r>
                      <a:r>
                        <a:rPr lang="en-US" sz="1000" b="1" baseline="0" dirty="0" smtClean="0">
                          <a:effectLst/>
                        </a:rPr>
                        <a:t> Forecast System (</a:t>
                      </a:r>
                      <a:r>
                        <a:rPr lang="en-US" sz="1000" b="1" dirty="0" smtClean="0">
                          <a:effectLst/>
                        </a:rPr>
                        <a:t>GFS/GDAS)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North</a:t>
                      </a:r>
                      <a:r>
                        <a:rPr lang="en-US" sz="1000" b="1" baseline="0" dirty="0" smtClean="0">
                          <a:effectLst/>
                        </a:rPr>
                        <a:t> American Mesoscale </a:t>
                      </a:r>
                      <a:endParaRPr lang="en-US" sz="10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(NAM/NDAS)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Rapid</a:t>
                      </a:r>
                      <a:r>
                        <a:rPr lang="en-US" sz="1000" b="1" baseline="0" dirty="0" smtClean="0">
                          <a:effectLst/>
                        </a:rPr>
                        <a:t> Refresh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baseline="0" dirty="0" smtClean="0">
                          <a:effectLst/>
                        </a:rPr>
                        <a:t>(</a:t>
                      </a:r>
                      <a:r>
                        <a:rPr lang="en-US" sz="1000" b="1" dirty="0" smtClean="0">
                          <a:effectLst/>
                        </a:rPr>
                        <a:t>RAP)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Real-Time Mesoscale Anal.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(RTMA)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223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tropical cycle bogus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pstnl </a:t>
                      </a:r>
                      <a:r>
                        <a:rPr lang="en-US" sz="1000" b="1" dirty="0">
                          <a:effectLst/>
                        </a:rPr>
                        <a:t>(storm center),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pstn, q (storm center</a:t>
                      </a:r>
                      <a:r>
                        <a:rPr lang="en-US" sz="1000" i="1" dirty="0" smtClean="0">
                          <a:solidFill>
                            <a:srgbClr val="0070C0"/>
                          </a:solidFill>
                          <a:effectLst/>
                        </a:rPr>
                        <a:t>),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effectLst/>
                        </a:rPr>
                        <a:t>uv</a:t>
                      </a:r>
                      <a:endParaRPr lang="en-US" sz="1000" b="1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rawinsonde (TAC)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sst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</a:t>
                      </a:r>
                      <a:r>
                        <a:rPr lang="en-US" sz="1000" b="1" dirty="0" smtClean="0">
                          <a:effectLst/>
                        </a:rPr>
                        <a:t> Tv</a:t>
                      </a:r>
                      <a:r>
                        <a:rPr lang="en-US" sz="1000" b="1" dirty="0">
                          <a:effectLst/>
                        </a:rPr>
                        <a:t>, q</a:t>
                      </a:r>
                      <a:r>
                        <a:rPr lang="en-US" sz="1000" b="1" dirty="0" smtClean="0">
                          <a:effectLst/>
                        </a:rPr>
                        <a:t>, uv</a:t>
                      </a:r>
                      <a:r>
                        <a:rPr lang="en-US" sz="1000" b="0" dirty="0" smtClean="0">
                          <a:effectLst/>
                        </a:rPr>
                        <a:t>, </a:t>
                      </a:r>
                      <a:r>
                        <a:rPr lang="en-US" sz="1000" b="0" i="1" dirty="0">
                          <a:solidFill>
                            <a:srgbClr val="0070C0"/>
                          </a:solidFill>
                          <a:effectLst/>
                        </a:rPr>
                        <a:t>sst</a:t>
                      </a:r>
                      <a:endParaRPr lang="en-US" sz="1000" b="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PIBAL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 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dropwinsondes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Tv, </a:t>
                      </a:r>
                      <a:r>
                        <a:rPr lang="en-US" sz="1000" b="1" dirty="0" smtClean="0">
                          <a:effectLst/>
                        </a:rPr>
                        <a:t>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dropsonde splash-level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Tv, q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Tv, q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effectLst/>
                        </a:rPr>
                        <a:t>pstn, Tv, q</a:t>
                      </a:r>
                      <a:endParaRPr lang="en-US" sz="1000" b="1" dirty="0" smtClean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RECCO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Tv, </a:t>
                      </a:r>
                      <a:r>
                        <a:rPr lang="en-US" sz="1000" b="1" dirty="0" smtClean="0">
                          <a:effectLst/>
                        </a:rPr>
                        <a:t>q,</a:t>
                      </a:r>
                      <a:r>
                        <a:rPr lang="en-US" sz="1000" b="1" baseline="0" dirty="0" smtClean="0">
                          <a:effectLst/>
                        </a:rPr>
                        <a:t>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AIREP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AMDAR (TAC)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U.S. MDCRS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Ts</a:t>
                      </a:r>
                      <a:r>
                        <a:rPr lang="en-US" sz="1000" dirty="0" smtClean="0">
                          <a:effectLst/>
                        </a:rPr>
                        <a:t>, </a:t>
                      </a:r>
                      <a:r>
                        <a:rPr lang="en-US" sz="1000" i="1" dirty="0" smtClean="0">
                          <a:solidFill>
                            <a:srgbClr val="0070C0"/>
                          </a:solidFill>
                          <a:effectLst/>
                        </a:rPr>
                        <a:t>q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b="1" dirty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Ts, </a:t>
                      </a:r>
                      <a:r>
                        <a:rPr lang="en-US" sz="1000" b="1" dirty="0" smtClean="0">
                          <a:effectLst/>
                        </a:rPr>
                        <a:t>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Canadian AMDAR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Ts, uv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Ts, 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GPS-IPW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PWt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PWt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PWt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RASS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70C0"/>
                          </a:solidFill>
                          <a:effectLst/>
                        </a:rPr>
                        <a:t>Tv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Tv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NPN wind profiler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Multi-agency</a:t>
                      </a:r>
                      <a:r>
                        <a:rPr lang="en-US" sz="1000" baseline="0" dirty="0" smtClean="0">
                          <a:effectLst/>
                        </a:rPr>
                        <a:t> profiler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VAD winds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uv</a:t>
                      </a: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JMA wind profiler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70C0"/>
                          </a:solidFill>
                          <a:effectLst/>
                        </a:rPr>
                        <a:t>uv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243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SYNOP, METAR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</a:t>
                      </a: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Tv, q, uv, sst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sst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/>
                        <a:t>pstn, Tv, q, mta_cld, uv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ship, buoy, platforms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sst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pstn, Tv</a:t>
                      </a:r>
                      <a:r>
                        <a:rPr lang="en-US" sz="1000" b="1" dirty="0" smtClean="0">
                          <a:effectLst/>
                        </a:rPr>
                        <a:t>, q</a:t>
                      </a:r>
                      <a:r>
                        <a:rPr lang="en-US" sz="1000" b="1" dirty="0">
                          <a:effectLst/>
                        </a:rPr>
                        <a:t>, uv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i="1" dirty="0">
                          <a:solidFill>
                            <a:srgbClr val="0070C0"/>
                          </a:solidFill>
                          <a:effectLst/>
                        </a:rPr>
                        <a:t>sst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  <a:tr h="154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Mesonet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70C0"/>
                          </a:solidFill>
                          <a:effectLst/>
                        </a:rPr>
                        <a:t>pstn, Tv, q, uv</a:t>
                      </a:r>
                      <a:endParaRPr lang="en-US" sz="10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pstn, Tv, q, uv</a:t>
                      </a: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8103" marR="58103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1112" y="362634"/>
            <a:ext cx="575029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Conventional Data </a:t>
            </a:r>
            <a:r>
              <a:rPr lang="en-US" sz="3600" b="1" dirty="0" smtClean="0"/>
              <a:t>Usage</a:t>
            </a:r>
          </a:p>
          <a:p>
            <a:pPr algn="ctr"/>
            <a:r>
              <a:rPr lang="en-US" sz="1400" b="1" dirty="0"/>
              <a:t>bold black: used</a:t>
            </a:r>
            <a:r>
              <a:rPr lang="en-US" sz="1400" dirty="0"/>
              <a:t>; </a:t>
            </a:r>
            <a:r>
              <a:rPr lang="en-US" sz="1400" i="1" dirty="0">
                <a:solidFill>
                  <a:srgbClr val="0070C0"/>
                </a:solidFill>
              </a:rPr>
              <a:t>italicized: monitored</a:t>
            </a:r>
          </a:p>
          <a:p>
            <a:pPr algn="ct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685800" y="5105400"/>
            <a:ext cx="6934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      mta_cld </a:t>
            </a:r>
            <a:r>
              <a:rPr lang="en-US" sz="1000" dirty="0"/>
              <a:t>- METAR cloud amount, height of cloud base, present weather, visibility, dewpoint        </a:t>
            </a:r>
            <a:endParaRPr lang="en-US" sz="1000" dirty="0" smtClean="0"/>
          </a:p>
          <a:p>
            <a:r>
              <a:rPr lang="en-US" sz="1000" dirty="0" smtClean="0"/>
              <a:t>        pstn </a:t>
            </a:r>
            <a:r>
              <a:rPr lang="en-US" sz="1000" dirty="0"/>
              <a:t>- station (surface) pressure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PWt </a:t>
            </a:r>
            <a:r>
              <a:rPr lang="en-US" sz="1000" dirty="0"/>
              <a:t>- total column precipitable water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q </a:t>
            </a:r>
            <a:r>
              <a:rPr lang="en-US" sz="1000" dirty="0"/>
              <a:t>- specific humidity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sst </a:t>
            </a:r>
            <a:r>
              <a:rPr lang="en-US" sz="1000" dirty="0"/>
              <a:t>- sea-surface temperature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Ts </a:t>
            </a:r>
            <a:r>
              <a:rPr lang="en-US" sz="1000" dirty="0"/>
              <a:t>- sensible (dry bulb) temperature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Tv </a:t>
            </a:r>
            <a:r>
              <a:rPr lang="en-US" sz="1000" dirty="0"/>
              <a:t>- virtual temperature</a:t>
            </a:r>
            <a:br>
              <a:rPr lang="en-US" sz="1000" dirty="0"/>
            </a:br>
            <a:r>
              <a:rPr lang="en-US" sz="1000" dirty="0"/>
              <a:t>        </a:t>
            </a:r>
            <a:r>
              <a:rPr lang="en-US" sz="1000" dirty="0" smtClean="0"/>
              <a:t>u </a:t>
            </a:r>
            <a:r>
              <a:rPr lang="en-US" sz="1000" dirty="0"/>
              <a:t>v - </a:t>
            </a:r>
            <a:r>
              <a:rPr lang="en-US" sz="1000" dirty="0" smtClean="0"/>
              <a:t>wind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56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Conventional Data Received</a:t>
            </a: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79500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NCEP 00Z </a:t>
            </a:r>
            <a:r>
              <a:rPr lang="en-US" dirty="0" smtClean="0"/>
              <a:t>GDAS ANNUAL </a:t>
            </a:r>
            <a:r>
              <a:rPr lang="en-US" dirty="0"/>
              <a:t>DAILY </a:t>
            </a:r>
            <a:r>
              <a:rPr lang="en-US" dirty="0" smtClean="0"/>
              <a:t>MEAN </a:t>
            </a:r>
            <a:r>
              <a:rPr lang="en-US" dirty="0"/>
              <a:t>RECEIVED </a:t>
            </a:r>
            <a:r>
              <a:rPr lang="en-US" dirty="0" smtClean="0"/>
              <a:t>CONVENTIONAL 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6248401"/>
            <a:ext cx="789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    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74044" y="4013078"/>
            <a:ext cx="1272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TOTAL COUNT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92021" y="4013078"/>
            <a:ext cx="1007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Thousands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84775"/>
              </p:ext>
            </p:extLst>
          </p:nvPr>
        </p:nvGraphicFramePr>
        <p:xfrm>
          <a:off x="957024" y="1948888"/>
          <a:ext cx="7736289" cy="443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26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7315" y="76200"/>
            <a:ext cx="5211683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Non-conventional Data</a:t>
            </a:r>
          </a:p>
          <a:p>
            <a:pPr algn="ctr"/>
            <a:r>
              <a:rPr lang="en-US" sz="3600" b="1" dirty="0" smtClean="0"/>
              <a:t> Usage</a:t>
            </a:r>
          </a:p>
          <a:p>
            <a:pPr algn="ctr"/>
            <a:r>
              <a:rPr lang="en-US" sz="1400" b="1" dirty="0" smtClean="0"/>
              <a:t>bold </a:t>
            </a:r>
            <a:r>
              <a:rPr lang="en-US" sz="1400" b="1" dirty="0"/>
              <a:t>black: used</a:t>
            </a:r>
            <a:r>
              <a:rPr lang="en-US" sz="1400" dirty="0"/>
              <a:t>; </a:t>
            </a:r>
            <a:r>
              <a:rPr lang="en-US" sz="1400" i="1" dirty="0">
                <a:solidFill>
                  <a:srgbClr val="0070C0"/>
                </a:solidFill>
              </a:rPr>
              <a:t>italicized: monitored</a:t>
            </a:r>
          </a:p>
          <a:p>
            <a:pPr algn="ctr"/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0003"/>
              </p:ext>
            </p:extLst>
          </p:nvPr>
        </p:nvGraphicFramePr>
        <p:xfrm>
          <a:off x="381002" y="1662288"/>
          <a:ext cx="8381998" cy="4878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398"/>
                <a:gridCol w="2209800"/>
                <a:gridCol w="2209800"/>
                <a:gridCol w="1905000"/>
              </a:tblGrid>
              <a:tr h="366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Instrument/product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Global</a:t>
                      </a:r>
                      <a:r>
                        <a:rPr lang="en-US" sz="1100" b="1" baseline="0" dirty="0" smtClean="0">
                          <a:effectLst/>
                        </a:rPr>
                        <a:t> Forecast System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(GFS)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North</a:t>
                      </a:r>
                      <a:r>
                        <a:rPr lang="en-US" sz="1100" b="1" baseline="0" dirty="0" smtClean="0">
                          <a:effectLst/>
                        </a:rPr>
                        <a:t> American Mesoscale 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(NAM)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Rapid</a:t>
                      </a:r>
                      <a:r>
                        <a:rPr lang="en-US" sz="1100" b="1" baseline="0" dirty="0" smtClean="0">
                          <a:effectLst/>
                        </a:rPr>
                        <a:t> Refresh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(RAP)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6164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AMSU-A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NOAA-15/18/19(+RARS)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METOP-A/B(+RARS)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NOAA-15/18/19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NOAA-15/18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410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MHS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NOAA-18/19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METOP-A/-B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NOAA-18/19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NOAA-18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410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HIRS-4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NOAA-19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NOAA-19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AIRS-281 chn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IASI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METOP-A/B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SSM/IS UPP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DMSP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F-16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b="1" dirty="0">
                          <a:effectLst/>
                        </a:rPr>
                        <a:t>F-17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F-18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61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GOES sounder radiances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b="1" dirty="0">
                          <a:effectLst/>
                        </a:rPr>
                        <a:t>GOES-15</a:t>
                      </a:r>
                      <a:r>
                        <a:rPr lang="en-US" sz="1100" dirty="0">
                          <a:effectLst/>
                        </a:rPr>
                        <a:t> (over water)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b="1" dirty="0">
                          <a:effectLst/>
                        </a:rPr>
                        <a:t>GOES-15</a:t>
                      </a:r>
                      <a:r>
                        <a:rPr lang="en-US" sz="1100" dirty="0">
                          <a:effectLst/>
                        </a:rPr>
                        <a:t> (over water)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SEVIRI/CSR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METEOSAT-10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ATMS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S-NPP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CrIS-399 chn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S-NPP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4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GOES imager cld-top press.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(NESDIS &amp; LaRC)</a:t>
                      </a:r>
                      <a:endParaRPr lang="en-US" sz="9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SBUV ozone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NOAA-19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67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GOME ozone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solidFill>
                            <a:srgbClr val="0070C0"/>
                          </a:solidFill>
                          <a:effectLst/>
                        </a:rPr>
                        <a:t>METOP-A/B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OMI ozone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</a:rPr>
                        <a:t>AURA</a:t>
                      </a:r>
                      <a:endParaRPr lang="en-US" sz="1100" b="1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MLS ozone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solidFill>
                            <a:srgbClr val="0070C0"/>
                          </a:solidFill>
                          <a:effectLst/>
                        </a:rPr>
                        <a:t>AURA</a:t>
                      </a:r>
                      <a:endParaRPr lang="en-US" sz="1100" b="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2054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NEXRAD L2 radial wind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yes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  <a:tr h="183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NEXRAD L2 reflectivity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100" b="1" i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2253" marR="62253" marT="0" marB="0"/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4863" y="1570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7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7315" y="76200"/>
            <a:ext cx="5211683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Non-conventional Data</a:t>
            </a:r>
          </a:p>
          <a:p>
            <a:pPr algn="ctr"/>
            <a:r>
              <a:rPr lang="en-US" sz="3600" b="1" dirty="0" smtClean="0"/>
              <a:t> Usage (cont.)</a:t>
            </a:r>
          </a:p>
          <a:p>
            <a:pPr algn="ctr"/>
            <a:r>
              <a:rPr lang="en-US" sz="1400" b="1" dirty="0" smtClean="0"/>
              <a:t> </a:t>
            </a:r>
            <a:r>
              <a:rPr lang="en-US" sz="1400" b="1" dirty="0"/>
              <a:t>bold black: used</a:t>
            </a:r>
            <a:r>
              <a:rPr lang="en-US" sz="1400" dirty="0"/>
              <a:t>; </a:t>
            </a:r>
            <a:r>
              <a:rPr lang="en-US" sz="1400" i="1" dirty="0">
                <a:solidFill>
                  <a:srgbClr val="0070C0"/>
                </a:solidFill>
              </a:rPr>
              <a:t>italicized: monitored</a:t>
            </a:r>
          </a:p>
          <a:p>
            <a:pPr algn="ctr"/>
            <a:endParaRPr lang="en-US" sz="3600" b="1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4863" y="1570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5262"/>
              </p:ext>
            </p:extLst>
          </p:nvPr>
        </p:nvGraphicFramePr>
        <p:xfrm>
          <a:off x="398341" y="1645920"/>
          <a:ext cx="8469630" cy="452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530"/>
                <a:gridCol w="2171700"/>
                <a:gridCol w="2165985"/>
                <a:gridCol w="2177415"/>
              </a:tblGrid>
              <a:tr h="3276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Instrument/product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Global</a:t>
                      </a:r>
                      <a:r>
                        <a:rPr lang="en-US" sz="1100" b="1" baseline="0" dirty="0" smtClean="0">
                          <a:effectLst/>
                        </a:rPr>
                        <a:t> Forecast System (</a:t>
                      </a:r>
                      <a:r>
                        <a:rPr lang="en-US" sz="1100" dirty="0" smtClean="0">
                          <a:effectLst/>
                        </a:rPr>
                        <a:t>GFS)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North</a:t>
                      </a:r>
                      <a:r>
                        <a:rPr lang="en-US" sz="1100" b="1" baseline="0" dirty="0" smtClean="0">
                          <a:effectLst/>
                        </a:rPr>
                        <a:t> American Mesoscale 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(NAM)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</a:rPr>
                        <a:t>Rapid</a:t>
                      </a:r>
                      <a:r>
                        <a:rPr lang="en-US" sz="1100" b="1" baseline="0" dirty="0" smtClean="0">
                          <a:effectLst/>
                        </a:rPr>
                        <a:t> Refresh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(RAP)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19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GPS-RO bending </a:t>
                      </a:r>
                      <a:r>
                        <a:rPr lang="en-US" sz="1100" dirty="0" smtClean="0">
                          <a:effectLst/>
                        </a:rPr>
                        <a:t>angle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</a:rPr>
                        <a:t>(**-GRACE-A not avail.?)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COSMIC1,2,5,6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**GRACE-A</a:t>
                      </a:r>
                      <a:r>
                        <a:rPr lang="en-US" sz="1100" dirty="0" smtClean="0">
                          <a:effectLst/>
                        </a:rPr>
                        <a:t>/</a:t>
                      </a:r>
                      <a:r>
                        <a:rPr lang="en-US" sz="1100" i="1" dirty="0" smtClean="0">
                          <a:solidFill>
                            <a:srgbClr val="0070C0"/>
                          </a:solidFill>
                          <a:effectLst/>
                        </a:rPr>
                        <a:t>GRACE-B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METOP-A/METOP-B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Terra-SAR-X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solidFill>
                            <a:srgbClr val="0070C0"/>
                          </a:solidFill>
                          <a:effectLst/>
                        </a:rPr>
                        <a:t>TanDEM-X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C-NOFS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COSMIC1,2,5,6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**GRACE-A</a:t>
                      </a:r>
                      <a:r>
                        <a:rPr lang="en-US" sz="1100" dirty="0" smtClean="0">
                          <a:effectLst/>
                        </a:rPr>
                        <a:t>/</a:t>
                      </a:r>
                      <a:r>
                        <a:rPr lang="en-US" sz="1100" i="1" dirty="0" smtClean="0">
                          <a:solidFill>
                            <a:srgbClr val="0070C0"/>
                          </a:solidFill>
                          <a:effectLst/>
                        </a:rPr>
                        <a:t>GRACE-B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Terra-SAR-X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C-NOFS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9830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AMV’s LW-IR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AQUA/TERRA (MODIS)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NOAA-15/18/19 (AVHRR)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METOP-A/B (AVHRR)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AQUA/TERRA (MODIS)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NOAA-15/18/19 (AVHRR)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METOP-A (AVHRR)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AQUA/TERRA (MODIS)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63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AMV’s SW-IR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553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AMV’s WV-cloud top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 (MODIS)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 (MODIS)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AQUA (MODIS)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553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AMV’s WV-deep layer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 (MODIS)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AQUA (MODIS)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METEOSAT-7/10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AQUA (MODIS)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3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AMV’s Visible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METEOSAT-7/10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METEOSAT-7/10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GOES-13/15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MTSAT-2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METEOSAT-7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METEOSAT-10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63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ASCAT scatterometer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METOP-A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i="1" dirty="0">
                          <a:solidFill>
                            <a:srgbClr val="0070C0"/>
                          </a:solidFill>
                          <a:effectLst/>
                        </a:rPr>
                        <a:t>METOP-B</a:t>
                      </a:r>
                      <a:endParaRPr lang="en-US" sz="1100" i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6109341"/>
            <a:ext cx="7162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RTMA/URMA: </a:t>
            </a:r>
            <a:r>
              <a:rPr lang="en-US" sz="1100" b="1" dirty="0"/>
              <a:t>METOP-A and –B </a:t>
            </a:r>
            <a:r>
              <a:rPr lang="en-US" sz="1100" b="1" dirty="0" smtClean="0"/>
              <a:t>ASCAT used</a:t>
            </a:r>
            <a:endParaRPr lang="en-US" sz="1100" b="1" dirty="0"/>
          </a:p>
          <a:p>
            <a:r>
              <a:rPr lang="en-US" sz="1100" dirty="0"/>
              <a:t>                        </a:t>
            </a:r>
            <a:r>
              <a:rPr lang="en-US" sz="1100" dirty="0" smtClean="0"/>
              <a:t>AVMs </a:t>
            </a:r>
            <a:r>
              <a:rPr lang="en-US" sz="1100" dirty="0"/>
              <a:t>(same as NAM) used at and below 850 mb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50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Non-Conventional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Received</a:t>
            </a: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47" y="1795000"/>
            <a:ext cx="6962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NCEP 00Z </a:t>
            </a:r>
            <a:r>
              <a:rPr lang="en-US" dirty="0" smtClean="0"/>
              <a:t>GDAS ANNUAL </a:t>
            </a:r>
            <a:r>
              <a:rPr lang="en-US" dirty="0"/>
              <a:t>DAILY </a:t>
            </a:r>
            <a:r>
              <a:rPr lang="en-US" dirty="0" smtClean="0"/>
              <a:t>MEAN </a:t>
            </a:r>
            <a:r>
              <a:rPr lang="en-US" dirty="0"/>
              <a:t>RECEIVED </a:t>
            </a:r>
            <a:r>
              <a:rPr lang="en-US" dirty="0" smtClean="0"/>
              <a:t>NON-CONVENTIONAL 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6248401"/>
            <a:ext cx="789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    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74044" y="4013078"/>
            <a:ext cx="1272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TOTAL COUNT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715453" y="4013078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Millions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18921"/>
              </p:ext>
            </p:extLst>
          </p:nvPr>
        </p:nvGraphicFramePr>
        <p:xfrm>
          <a:off x="1067100" y="1932571"/>
          <a:ext cx="7695900" cy="443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99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Non-Conventional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Assimilated Data</a:t>
            </a: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47" y="1795000"/>
            <a:ext cx="7114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NCEP 00Z </a:t>
            </a:r>
            <a:r>
              <a:rPr lang="en-US" dirty="0" smtClean="0"/>
              <a:t>GDAS ANNUAL </a:t>
            </a:r>
            <a:r>
              <a:rPr lang="en-US" dirty="0"/>
              <a:t>DAILY </a:t>
            </a:r>
            <a:r>
              <a:rPr lang="en-US" dirty="0" smtClean="0"/>
              <a:t>MEAN ASSIMILATED NON-CONVENTIONAL 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6248401"/>
            <a:ext cx="789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    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174044" y="4013078"/>
            <a:ext cx="1272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TOTAL COUNT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715453" y="4013078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Millions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2664"/>
              </p:ext>
            </p:extLst>
          </p:nvPr>
        </p:nvGraphicFramePr>
        <p:xfrm>
          <a:off x="804819" y="1948888"/>
          <a:ext cx="8034381" cy="443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93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22312" y="4406900"/>
            <a:ext cx="8421688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 smtClean="0">
                <a:latin typeface="Calibri" pitchFamily="34" charset="0"/>
              </a:rPr>
              <a:t>NEW Data </a:t>
            </a:r>
            <a:r>
              <a:rPr lang="en-US" sz="4000" b="1" kern="0" cap="all" dirty="0">
                <a:latin typeface="Calibri" pitchFamily="34" charset="0"/>
              </a:rPr>
              <a:t>Usage and Data </a:t>
            </a:r>
            <a:r>
              <a:rPr lang="en-US" sz="4000" b="1" kern="0" cap="all" dirty="0" smtClean="0">
                <a:latin typeface="Calibri" pitchFamily="34" charset="0"/>
              </a:rPr>
              <a:t>acquisition SINCE LAST MEETING</a:t>
            </a:r>
            <a:endParaRPr lang="en-US" sz="4000" b="1" kern="0" cap="all" dirty="0">
              <a:latin typeface="Calibri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38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400" dirty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100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New Obs Ingested/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 Discontinued</a:t>
            </a:r>
            <a:endParaRPr lang="en-US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May 2014 – December 2014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GOES-E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and -W shortwave (3.9 </a:t>
            </a:r>
            <a:r>
              <a:rPr lang="el-GR" sz="2000" dirty="0" smtClean="0">
                <a:latin typeface="Arial" charset="0"/>
                <a:ea typeface="ＭＳ Ｐゴシック" charset="0"/>
                <a:cs typeface="ＭＳ Ｐゴシック" charset="0"/>
              </a:rPr>
              <a:t>μ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 IR Winds (May 2014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 (under eval.)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NOAA-16 decommissioned (Jun 2014)</a:t>
            </a:r>
          </a:p>
          <a:p>
            <a:pPr>
              <a:defRPr/>
            </a:pPr>
            <a:r>
              <a:rPr lang="en-US" sz="2000" dirty="0" smtClean="0"/>
              <a:t>TanDEM-X </a:t>
            </a:r>
            <a:r>
              <a:rPr lang="en-US" sz="2000" dirty="0"/>
              <a:t>data </a:t>
            </a:r>
            <a:r>
              <a:rPr lang="en-US" sz="2000" dirty="0" smtClean="0"/>
              <a:t>GRS-RO data (Jun 2014) (under </a:t>
            </a:r>
            <a:r>
              <a:rPr lang="en-US" sz="2000" dirty="0" smtClean="0"/>
              <a:t>evaluation) </a:t>
            </a:r>
            <a:endParaRPr lang="en-US" sz="2000" i="1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MODIS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dust mask file (Aug 2014) (under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evaluation)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NOAA Profiler Net. discontinued over CONUS (3 left in AK) (Aug 2014)</a:t>
            </a:r>
          </a:p>
          <a:p>
            <a:pPr>
              <a:defRPr/>
            </a:pPr>
            <a:r>
              <a:rPr lang="en-US" sz="2000" dirty="0" smtClean="0"/>
              <a:t>SSHA </a:t>
            </a:r>
            <a:r>
              <a:rPr lang="en-US" sz="2000" dirty="0" smtClean="0"/>
              <a:t>&amp; wind/wave from SARAL/Altika &amp; </a:t>
            </a:r>
            <a:r>
              <a:rPr lang="en-US" sz="2000" dirty="0"/>
              <a:t>Cryosat-2 </a:t>
            </a:r>
            <a:r>
              <a:rPr lang="en-US" sz="2000" dirty="0" smtClean="0"/>
              <a:t>(Aug 2014</a:t>
            </a:r>
            <a:r>
              <a:rPr lang="en-US" sz="2000" dirty="0" smtClean="0"/>
              <a:t>) (eval.)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 smtClean="0"/>
              <a:t>River Forecast Data </a:t>
            </a:r>
            <a:r>
              <a:rPr lang="en-US" sz="2000" dirty="0" smtClean="0"/>
              <a:t>(SHEF) (Sep 2014) (under </a:t>
            </a:r>
            <a:r>
              <a:rPr lang="en-US" sz="2000" dirty="0" smtClean="0"/>
              <a:t>evaluation</a:t>
            </a:r>
            <a:r>
              <a:rPr lang="en-US" sz="2000" dirty="0" smtClean="0"/>
              <a:t>)</a:t>
            </a:r>
          </a:p>
          <a:p>
            <a:pPr>
              <a:defRPr/>
            </a:pPr>
            <a:r>
              <a:rPr lang="en-US" sz="2000" dirty="0" smtClean="0"/>
              <a:t>BUFR </a:t>
            </a:r>
            <a:r>
              <a:rPr lang="en-US" sz="2000" dirty="0"/>
              <a:t>marine subsurface </a:t>
            </a:r>
            <a:r>
              <a:rPr lang="en-US" sz="2000" dirty="0" smtClean="0"/>
              <a:t>glider data (Oct 2014) </a:t>
            </a:r>
            <a:r>
              <a:rPr lang="en-US" sz="2000" dirty="0" smtClean="0"/>
              <a:t>(under evaluation)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UrbaNet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mesonet data (Dec 2014)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(under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evaluation)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Replace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NOAA-18 ATOVS temp sndgs in CDAS with METOP-B (polar constellation with NOAA-19) (Dec 2014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Update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47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400" dirty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100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New Obs Ingested/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Discontinued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January 2015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July 2015</a:t>
            </a:r>
          </a:p>
          <a:p>
            <a:pPr>
              <a:defRPr/>
            </a:pPr>
            <a:r>
              <a:rPr lang="en-US" sz="2000" dirty="0" smtClean="0"/>
              <a:t>GOES </a:t>
            </a:r>
            <a:r>
              <a:rPr lang="en-US" sz="2000" dirty="0"/>
              <a:t>Imager Effective </a:t>
            </a:r>
            <a:r>
              <a:rPr lang="en-US" sz="2000" dirty="0" smtClean="0"/>
              <a:t>Cloud Amount from </a:t>
            </a:r>
            <a:r>
              <a:rPr lang="en-US" sz="2000" dirty="0"/>
              <a:t>UW (Jan 2015</a:t>
            </a:r>
            <a:r>
              <a:rPr lang="en-US" sz="2000" dirty="0" smtClean="0"/>
              <a:t>) (in RTMA)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 smtClean="0"/>
              <a:t>BUFR-migrated </a:t>
            </a:r>
            <a:r>
              <a:rPr lang="en-US" sz="2000" dirty="0"/>
              <a:t>ship &amp; buoy data (March 2015) (under </a:t>
            </a:r>
            <a:r>
              <a:rPr lang="en-US" sz="2000" dirty="0" smtClean="0"/>
              <a:t>evaluation)</a:t>
            </a:r>
            <a:endParaRPr lang="en-US" sz="2000" dirty="0"/>
          </a:p>
          <a:p>
            <a:r>
              <a:rPr lang="en-US" sz="2000" dirty="0" smtClean="0"/>
              <a:t>New </a:t>
            </a:r>
            <a:r>
              <a:rPr lang="en-US" sz="2000" dirty="0"/>
              <a:t>surface marine stations, High-Density aircraft recon obs, new SHEF stations (Mar 2015)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Mexican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ADS-C &amp; Air Wisc MDCRS  (Apr 2015) (under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evaluation) 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i="1" dirty="0" smtClean="0">
                <a:solidFill>
                  <a:srgbClr val="FF0000"/>
                </a:solidFill>
                <a:cs typeface="ＭＳ Ｐゴシック" charset="0"/>
              </a:rPr>
              <a:t>TRMM/TMI mission ended (Apr 2015)</a:t>
            </a:r>
            <a:endParaRPr lang="en-US" sz="2000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 smtClean="0"/>
              <a:t>Wind profilers from </a:t>
            </a:r>
            <a:r>
              <a:rPr lang="en-US" sz="2000" dirty="0" smtClean="0"/>
              <a:t>Australia, N. Zealand &amp; Samoa (</a:t>
            </a:r>
            <a:r>
              <a:rPr lang="en-US" sz="2000" dirty="0"/>
              <a:t>Jun 2015) </a:t>
            </a:r>
            <a:r>
              <a:rPr lang="en-US" sz="2000" dirty="0" smtClean="0"/>
              <a:t>(eval.)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Ingest ENI total-lightning data (Jun 2015) (under eval)</a:t>
            </a:r>
          </a:p>
          <a:p>
            <a:pPr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GPS-Met (IPW/ZTD)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[U.S. update, incl. </a:t>
            </a:r>
            <a:r>
              <a:rPr lang="en-US" sz="2000" dirty="0"/>
              <a:t>GNSS </a:t>
            </a:r>
            <a:r>
              <a:rPr lang="en-US" sz="2000" dirty="0" smtClean="0"/>
              <a:t>(KBOU, </a:t>
            </a:r>
            <a:r>
              <a:rPr lang="en-US" sz="2000" dirty="0"/>
              <a:t>EGRR</a:t>
            </a:r>
            <a:r>
              <a:rPr lang="en-US" sz="2000" dirty="0" smtClean="0"/>
              <a:t>)] (Jul 2015) (eval.)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Add 400+ new stations to METAR station table &amp; 6 new stations in Great Lakes region to the USGS station table (Jul 2015)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Update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1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Topics</a:t>
            </a:r>
            <a:endParaRPr lang="en-US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Overview of NCEP Centers, Structure, and NWP Suite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High Performance Computing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Current Data Usage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New Data Usage and Acquisition 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Recent Model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Upgrades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Upgrades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Planned Data Acquisition Going Forward</a:t>
            </a:r>
          </a:p>
          <a:p>
            <a:pPr>
              <a:buFontTx/>
              <a:buNone/>
            </a:pPr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0" y="5638800"/>
            <a:ext cx="9144000" cy="1295400"/>
            <a:chOff x="626" y="3408"/>
            <a:chExt cx="4501" cy="432"/>
          </a:xfrm>
        </p:grpSpPr>
        <p:pic>
          <p:nvPicPr>
            <p:cNvPr id="17414" name="Picture 8" descr="wing_sunset2_small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" y="3408"/>
              <a:ext cx="80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9" descr="roughseas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" y="3409"/>
              <a:ext cx="746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Picture 1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16" b="21416"/>
            <a:stretch>
              <a:fillRect/>
            </a:stretch>
          </p:blipFill>
          <p:spPr bwMode="auto">
            <a:xfrm>
              <a:off x="1373" y="3408"/>
              <a:ext cx="75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1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98" b="9599"/>
            <a:stretch>
              <a:fillRect/>
            </a:stretch>
          </p:blipFill>
          <p:spPr bwMode="auto">
            <a:xfrm>
              <a:off x="2903" y="3409"/>
              <a:ext cx="738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1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0" b="12845"/>
            <a:stretch>
              <a:fillRect/>
            </a:stretch>
          </p:blipFill>
          <p:spPr bwMode="auto">
            <a:xfrm>
              <a:off x="3638" y="3409"/>
              <a:ext cx="687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13" descr="PLOW_-_BUS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0" b="18750"/>
            <a:stretch>
              <a:fillRect/>
            </a:stretch>
          </p:blipFill>
          <p:spPr bwMode="auto">
            <a:xfrm>
              <a:off x="2132" y="3408"/>
              <a:ext cx="7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3" name="Picture 5" descr="ncep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60663"/>
            <a:ext cx="25908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400" dirty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100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New Obs Ingested/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Discontinued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August 2015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onward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0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SSM/IS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radiances from F-19 (Aug 2015) (under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evaluation)</a:t>
            </a:r>
            <a:endParaRPr lang="en-US" i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VIIRS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POES AMVs (Aug 2015) (under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evaluation)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0"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WMO </a:t>
            </a:r>
            <a:r>
              <a:rPr lang="pt-BR" sz="2000" dirty="0">
                <a:solidFill>
                  <a:srgbClr val="000000"/>
                </a:solidFill>
              </a:rPr>
              <a:t>AMDAR v7 data from ARINC (Sep 2015) (under </a:t>
            </a:r>
            <a:r>
              <a:rPr lang="pt-BR" sz="2000" dirty="0" smtClean="0">
                <a:solidFill>
                  <a:srgbClr val="000000"/>
                </a:solidFill>
              </a:rPr>
              <a:t>evaluation)</a:t>
            </a:r>
            <a:endParaRPr lang="pt-BR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RARS </a:t>
            </a:r>
            <a:r>
              <a:rPr lang="en-US" sz="2000" dirty="0">
                <a:solidFill>
                  <a:srgbClr val="000000"/>
                </a:solidFill>
              </a:rPr>
              <a:t>data from </a:t>
            </a:r>
            <a:r>
              <a:rPr lang="en-US" sz="2000" dirty="0" smtClean="0">
                <a:solidFill>
                  <a:srgbClr val="000000"/>
                </a:solidFill>
              </a:rPr>
              <a:t>S-NPP </a:t>
            </a:r>
            <a:r>
              <a:rPr lang="en-US" sz="2000" dirty="0">
                <a:solidFill>
                  <a:srgbClr val="000000"/>
                </a:solidFill>
              </a:rPr>
              <a:t>CrIS &amp; ATMS (Sep 2015) (under </a:t>
            </a:r>
            <a:r>
              <a:rPr lang="en-US" sz="2000" dirty="0" smtClean="0">
                <a:solidFill>
                  <a:srgbClr val="000000"/>
                </a:solidFill>
              </a:rPr>
              <a:t>evaluation)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Cryosat-2 </a:t>
            </a:r>
            <a:r>
              <a:rPr lang="en-US" sz="2000" dirty="0">
                <a:solidFill>
                  <a:srgbClr val="000000"/>
                </a:solidFill>
              </a:rPr>
              <a:t>&amp; SARAL/Altika wind/wave </a:t>
            </a:r>
            <a:r>
              <a:rPr lang="en-US" sz="2000" dirty="0" smtClean="0">
                <a:solidFill>
                  <a:srgbClr val="000000"/>
                </a:solidFill>
              </a:rPr>
              <a:t>with improved QC (in process)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EUMETSAT </a:t>
            </a:r>
            <a:r>
              <a:rPr lang="en-US" sz="2000" dirty="0">
                <a:solidFill>
                  <a:srgbClr val="000000"/>
                </a:solidFill>
              </a:rPr>
              <a:t>ASR (all-sky radiance) </a:t>
            </a:r>
            <a:r>
              <a:rPr lang="en-US" sz="2000" dirty="0" smtClean="0">
                <a:solidFill>
                  <a:srgbClr val="000000"/>
                </a:solidFill>
              </a:rPr>
              <a:t>data (in process)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NASA AERONET station (surface-based) </a:t>
            </a:r>
            <a:r>
              <a:rPr lang="en-US" sz="2000" dirty="0" err="1" smtClean="0">
                <a:solidFill>
                  <a:srgbClr val="000000"/>
                </a:solidFill>
              </a:rPr>
              <a:t>AOD</a:t>
            </a:r>
            <a:r>
              <a:rPr lang="en-US" sz="2000" dirty="0" smtClean="0">
                <a:solidFill>
                  <a:srgbClr val="000000"/>
                </a:solidFill>
              </a:rPr>
              <a:t> data </a:t>
            </a:r>
            <a:r>
              <a:rPr lang="en-US" sz="2000" dirty="0" smtClean="0">
                <a:solidFill>
                  <a:srgbClr val="000000"/>
                </a:solidFill>
              </a:rPr>
              <a:t>(in process)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Data from U.S. wind </a:t>
            </a:r>
            <a:r>
              <a:rPr lang="en-US" sz="2000" dirty="0">
                <a:solidFill>
                  <a:srgbClr val="000000"/>
                </a:solidFill>
              </a:rPr>
              <a:t>energy </a:t>
            </a:r>
            <a:r>
              <a:rPr lang="en-US" sz="2000" dirty="0" smtClean="0">
                <a:solidFill>
                  <a:srgbClr val="000000"/>
                </a:solidFill>
              </a:rPr>
              <a:t>providers (in process)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sv-SE" sz="2000" dirty="0" smtClean="0">
                <a:solidFill>
                  <a:srgbClr val="000000"/>
                </a:solidFill>
              </a:rPr>
              <a:t>Radar </a:t>
            </a:r>
            <a:r>
              <a:rPr lang="sv-SE" sz="2000" dirty="0">
                <a:solidFill>
                  <a:srgbClr val="000000"/>
                </a:solidFill>
              </a:rPr>
              <a:t>(VAD </a:t>
            </a:r>
            <a:r>
              <a:rPr lang="sv-SE" sz="2000" dirty="0" smtClean="0">
                <a:solidFill>
                  <a:srgbClr val="000000"/>
                </a:solidFill>
              </a:rPr>
              <a:t>wind) </a:t>
            </a:r>
            <a:r>
              <a:rPr lang="sv-SE" sz="2000" dirty="0">
                <a:solidFill>
                  <a:srgbClr val="000000"/>
                </a:solidFill>
              </a:rPr>
              <a:t>data in BUFR from France &amp; </a:t>
            </a:r>
            <a:r>
              <a:rPr lang="sv-SE" sz="2000" dirty="0" smtClean="0">
                <a:solidFill>
                  <a:srgbClr val="000000"/>
                </a:solidFill>
              </a:rPr>
              <a:t>N. Zealand</a:t>
            </a:r>
            <a:r>
              <a:rPr lang="sv-SE" sz="2000" dirty="0">
                <a:solidFill>
                  <a:srgbClr val="000000"/>
                </a:solidFill>
              </a:rPr>
              <a:t> </a:t>
            </a:r>
            <a:r>
              <a:rPr lang="sv-SE" sz="2000" dirty="0" smtClean="0">
                <a:solidFill>
                  <a:srgbClr val="000000"/>
                </a:solidFill>
              </a:rPr>
              <a:t>(in process)</a:t>
            </a:r>
            <a:endParaRPr lang="sv-SE" sz="2000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Update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2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22312" y="4406900"/>
            <a:ext cx="8421688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 smtClean="0">
                <a:latin typeface="Calibri" pitchFamily="34" charset="0"/>
              </a:rPr>
              <a:t>Model Upgrades SINCE LAST MEETING</a:t>
            </a:r>
            <a:endParaRPr lang="en-US" sz="4000" b="1" kern="0" cap="all" dirty="0">
              <a:latin typeface="Calibri" pitchFamily="34" charset="0"/>
            </a:endParaRPr>
          </a:p>
        </p:txBody>
      </p:sp>
      <p:sp>
        <p:nvSpPr>
          <p:cNvPr id="43012" name="Text Placeholder 2"/>
          <p:cNvSpPr txBox="1">
            <a:spLocks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latin typeface="Calibri" charset="0"/>
              </a:rPr>
              <a:t>FY14 </a:t>
            </a:r>
            <a:r>
              <a:rPr lang="en-US" sz="2000" b="1" dirty="0">
                <a:latin typeface="Calibri" charset="0"/>
              </a:rPr>
              <a:t>– </a:t>
            </a:r>
            <a:r>
              <a:rPr lang="en-US" sz="2000" b="1" dirty="0" smtClean="0">
                <a:latin typeface="Calibri" charset="0"/>
              </a:rPr>
              <a:t>FY15 </a:t>
            </a:r>
            <a:r>
              <a:rPr lang="en-US" sz="2000" b="1" dirty="0">
                <a:latin typeface="Calibri" charset="0"/>
              </a:rPr>
              <a:t>NCEP Computing Activities</a:t>
            </a:r>
            <a:endParaRPr lang="en-US" sz="2000" dirty="0">
              <a:latin typeface="Calibri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May 2014 – Sep 2014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://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www.nco.ncep.noaa.gov/pmb/changes/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S.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Francisco Bay Oceanographic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Forecast System (SBOFS) impl. (May) 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Hurricane Weather and Research Forecast 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HWRF) Model upgrade v8.0 / GFDL Model upgrade v11.0 (June)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HWRF: i</a:t>
            </a:r>
            <a:r>
              <a:rPr lang="en-US" sz="1800" dirty="0" smtClean="0"/>
              <a:t>ncr. vertical </a:t>
            </a:r>
            <a:r>
              <a:rPr lang="en-US" sz="1800" dirty="0"/>
              <a:t>resolution, larger </a:t>
            </a:r>
            <a:r>
              <a:rPr lang="en-US" sz="1800" dirty="0" smtClean="0"/>
              <a:t>domains</a:t>
            </a:r>
            <a:r>
              <a:rPr lang="en-US" sz="1800" dirty="0"/>
              <a:t>, </a:t>
            </a:r>
            <a:r>
              <a:rPr lang="en-US" sz="1800" dirty="0" smtClean="0"/>
              <a:t>single </a:t>
            </a:r>
            <a:r>
              <a:rPr lang="en-US" sz="1800" dirty="0"/>
              <a:t>Atlantic Ocean domain, </a:t>
            </a:r>
            <a:r>
              <a:rPr lang="en-US" sz="1800" dirty="0" smtClean="0"/>
              <a:t>updated </a:t>
            </a:r>
            <a:r>
              <a:rPr lang="en-US" sz="1800" dirty="0"/>
              <a:t>WRF core, </a:t>
            </a:r>
            <a:r>
              <a:rPr lang="en-US" sz="1800" dirty="0" smtClean="0"/>
              <a:t>updated </a:t>
            </a:r>
            <a:r>
              <a:rPr lang="en-US" sz="1800" dirty="0"/>
              <a:t>Princeton Ocean Model, </a:t>
            </a:r>
            <a:r>
              <a:rPr lang="en-US" sz="1800" dirty="0" smtClean="0"/>
              <a:t>updated GSI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GFDL: </a:t>
            </a:r>
            <a:r>
              <a:rPr lang="en-US" sz="1800" dirty="0" smtClean="0"/>
              <a:t>incr. horizontal </a:t>
            </a:r>
            <a:r>
              <a:rPr lang="en-US" sz="1800" dirty="0"/>
              <a:t>resolution of </a:t>
            </a:r>
            <a:r>
              <a:rPr lang="en-US" sz="1800" dirty="0" smtClean="0"/>
              <a:t>inner </a:t>
            </a:r>
            <a:r>
              <a:rPr lang="en-US" sz="1800" dirty="0"/>
              <a:t>nest, upgraded physics, upgraded Princeton Ocean Model with a unified Atlantic basin, </a:t>
            </a:r>
            <a:r>
              <a:rPr lang="en-US" sz="1800" dirty="0" smtClean="0"/>
              <a:t>refined </a:t>
            </a:r>
            <a:r>
              <a:rPr lang="en-US" sz="1800" dirty="0"/>
              <a:t>vortex </a:t>
            </a:r>
            <a:r>
              <a:rPr lang="en-US" sz="1800" dirty="0" smtClean="0"/>
              <a:t>initialization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Observation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Processing Suite Upgrade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v3.0 (June)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Additional QC information in AMV dump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files (used in next GFS upgrade)</a:t>
            </a:r>
            <a:endParaRPr lang="en-US" sz="18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Estimated pmsl now encoded in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PrepBUFR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file for sfc reports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missing (under evaluation in RTMA/URMA)  </a:t>
            </a:r>
            <a:endParaRPr lang="en-US" sz="18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Sfc marine reports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with calm winds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&amp; background wind </a:t>
            </a:r>
            <a:r>
              <a:rPr lang="en-US" sz="1800" u="sng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5 m/sec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flagged bad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Sfc Coast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Guard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mass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and wind data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now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encoded in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PrepBUFR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file (used)</a:t>
            </a:r>
            <a:endParaRPr lang="en-US" sz="18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Sfc reports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with incomplete wind information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now retained and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encoded into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PrepBUFR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file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(under evaluation in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NAM and RTMA/URMA)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Sfc SYNOP, METAR, marine, mesonet reports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with missing pressure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now stored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PREPBUFR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file (used in next NAM and RTMA/URMA upgrade)</a:t>
            </a:r>
            <a:endParaRPr lang="en-US" sz="1800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May 2014 – Sep 2014 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HiRes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Window (</a:t>
            </a:r>
            <a:r>
              <a:rPr lang="en-US" sz="2000" dirty="0"/>
              <a:t>HiResW)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v6.0 (June)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Resolution changes, schedule changes, addition of full CONUS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domain</a:t>
            </a:r>
            <a:endParaRPr lang="en-US" sz="2000" dirty="0" smtClean="0"/>
          </a:p>
          <a:p>
            <a:r>
              <a:rPr lang="en-US" sz="2000" dirty="0" smtClean="0"/>
              <a:t>Extratropical </a:t>
            </a:r>
            <a:r>
              <a:rPr lang="en-US" sz="2000" dirty="0"/>
              <a:t>Surge </a:t>
            </a:r>
            <a:r>
              <a:rPr lang="en-US" sz="2000" dirty="0" smtClean="0"/>
              <a:t>&amp; Tide Operational Forecast </a:t>
            </a:r>
            <a:r>
              <a:rPr lang="en-US" sz="2000" dirty="0"/>
              <a:t>System for </a:t>
            </a:r>
            <a:r>
              <a:rPr lang="en-US" sz="2000" dirty="0" smtClean="0"/>
              <a:t>Pacific Ocean model (</a:t>
            </a:r>
            <a:r>
              <a:rPr lang="en-US" sz="2000" dirty="0"/>
              <a:t>ESTOFS-Pacific</a:t>
            </a:r>
            <a:r>
              <a:rPr lang="en-US" sz="2000" dirty="0" smtClean="0"/>
              <a:t>) implementation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(June)</a:t>
            </a:r>
          </a:p>
          <a:p>
            <a:pPr lvl="1"/>
            <a:r>
              <a:rPr lang="en-US" sz="1800" dirty="0" smtClean="0"/>
              <a:t>Nowcasts &amp; fcst guidance </a:t>
            </a:r>
            <a:r>
              <a:rPr lang="en-US" sz="1800" dirty="0"/>
              <a:t>of water level conditions for </a:t>
            </a:r>
            <a:r>
              <a:rPr lang="en-US" sz="1800" dirty="0" smtClean="0"/>
              <a:t>W. coast, </a:t>
            </a:r>
            <a:r>
              <a:rPr lang="en-US" sz="1800" dirty="0"/>
              <a:t>Gulf of </a:t>
            </a:r>
            <a:r>
              <a:rPr lang="en-US" sz="1800" dirty="0" smtClean="0"/>
              <a:t>AK, HI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Global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Wave Ensemble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System (GWES) upgrade v3.0 (July)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Higher res. spatial &amp; spectral grids, new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physics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package, expansion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outputs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Probabilistic </a:t>
            </a:r>
            <a:r>
              <a:rPr lang="en-US" sz="2000" dirty="0"/>
              <a:t>Storm Surge (PSURGE) model implementation v2.3 (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July)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North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American Land Data Assimilation System (NLDAS)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impl.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(Aug)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Enhances </a:t>
            </a:r>
            <a:r>
              <a:rPr lang="en-US" sz="1800" dirty="0"/>
              <a:t>drought monitoring &amp; </a:t>
            </a:r>
            <a:r>
              <a:rPr lang="en-US" sz="1800" dirty="0" smtClean="0"/>
              <a:t>prediction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Observation Processing Suite Upgrade v3.1 (Aug)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Includes more robust aircraft QC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processing (used in all applicable systems)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93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May 2014 – Sep 2014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North American Mesoscale (NAM) Analysis and </a:t>
            </a:r>
            <a:r>
              <a:rPr lang="en-US" sz="2000" dirty="0" smtClean="0">
                <a:solidFill>
                  <a:srgbClr val="FF0000"/>
                </a:solidFill>
              </a:rPr>
              <a:t>Forecast </a:t>
            </a:r>
            <a:r>
              <a:rPr lang="en-US" sz="2000" dirty="0">
                <a:solidFill>
                  <a:srgbClr val="FF0000"/>
                </a:solidFill>
              </a:rPr>
              <a:t>System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(NAM) upgrade v3.2 (Aug)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 changes: use RTMA </a:t>
            </a:r>
            <a:r>
              <a:rPr lang="en-US" sz="1800" dirty="0" smtClean="0">
                <a:solidFill>
                  <a:srgbClr val="FF0000"/>
                </a:solidFill>
              </a:rPr>
              <a:t>mesonet wind reject list, replace use of refractivity with bending angle for GPS-RO, add GOES-15 radiances, add Meteosat-10 AMVs with thinning; add Level 2 VAD winds (higher vertical &amp; temporal resolution), assimilate sfc obs. with missing pressure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Analysis changes: use hybrid variational ensemble GSI analysis with the NCEP Global Ensemble Kalman Filter (EnKF), add new satellite bias correction scheme, add Variational Quality Control; use GFS ozone analysis in the satellite radiance assimilation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Model changes: update radiation, gravity wave &amp; drag/mountain blocking scheme, add new version of convective parameterization scheme, upgrade microphysics, reduce roughness length for 5 vegetation types, run all nests except 6 km Alaska domain with explicit convection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Automated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Sea Ice Drift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Model upgrade v4.0.0 (Sep)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Model changed </a:t>
            </a:r>
            <a:r>
              <a:rPr lang="en-US" sz="1800" dirty="0"/>
              <a:t>to </a:t>
            </a:r>
            <a:r>
              <a:rPr lang="en-US" sz="1800" dirty="0" smtClean="0"/>
              <a:t>ensemble-based system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Real-Time Mesoscale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Analysis/Unrestricted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Mesoscale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Analysis (RTMA/URMA) update to assimilate surface obs with missing pressure (Sep)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7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May 2014 – Sep 2014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High-Resolution Rapid Refresh (HRRR) Analysis &amp; Forecast system implementation v1.0 (Sep)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F000-F015 every 15 min, similar to RAP but much higher resolution (3 km) and allows explicit convection, radar assimilated every 15 min / allow a one-hour “spinup” forecast / and final 3km GSI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Gulf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 Mexico Ocean Forecast Systems update (Sep)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Existing NGOFS system upgraded, new systems for NE &amp; NW Gulf of Mexico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implemented</a:t>
            </a:r>
          </a:p>
          <a:p>
            <a:r>
              <a:rPr lang="en-US" sz="2000" dirty="0"/>
              <a:t>Hybrid Single-Particle Lagrangian </a:t>
            </a:r>
            <a:r>
              <a:rPr lang="en-US" sz="2000" dirty="0" smtClean="0"/>
              <a:t>Integrated Trajectory </a:t>
            </a:r>
            <a:r>
              <a:rPr lang="en-US" sz="2000" dirty="0"/>
              <a:t>(HYSPLIT) </a:t>
            </a:r>
            <a:r>
              <a:rPr lang="en-US" sz="2000" dirty="0" smtClean="0"/>
              <a:t>Model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v7.2.0 (Sep)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Includes smoke </a:t>
            </a:r>
            <a:r>
              <a:rPr lang="en-US" sz="1800" dirty="0"/>
              <a:t>and dust </a:t>
            </a:r>
            <a:r>
              <a:rPr lang="en-US" sz="1800" dirty="0" smtClean="0"/>
              <a:t>guidance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Updated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automated detection of fires in Canada, Mexico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and Central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America that provide inputs for smoke emissions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for smoke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predictions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Added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3-D particle model approach to properly represent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additional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fires identified with automatic fire detection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27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2014 – Sep 2015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http://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www.nco.ncep.noaa.gov/pmb/changes/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Extra-tropical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Storm Surge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(ETSS) upgrade v1.5 (Oct)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Switch </a:t>
            </a:r>
            <a:r>
              <a:rPr lang="en-US" sz="1800" dirty="0"/>
              <a:t>to using the 0.5 degree GRIB2 GFS </a:t>
            </a:r>
            <a:r>
              <a:rPr lang="en-US" sz="1800" dirty="0" smtClean="0"/>
              <a:t>winds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Creation </a:t>
            </a:r>
            <a:r>
              <a:rPr lang="en-US" sz="1800" dirty="0"/>
              <a:t>of outputs on the 2.5 km NDFD CONUS and 3 km NDFD Alaska </a:t>
            </a:r>
            <a:r>
              <a:rPr lang="en-US" sz="1800" dirty="0" smtClean="0"/>
              <a:t>grids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Observation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Processing Suite Upgrade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4.0 (Nov)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Fixed bug in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tropical cyclone synthetic data bogus processing</a:t>
            </a:r>
            <a:endParaRPr lang="en-US" sz="18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Radar reflectivity mosaic generated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every 15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min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instead of every 60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min</a:t>
            </a:r>
            <a:endParaRPr lang="en-US" sz="18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Global </a:t>
            </a:r>
            <a:r>
              <a:rPr lang="en-US" sz="2000" dirty="0"/>
              <a:t>Wave Model </a:t>
            </a:r>
            <a:r>
              <a:rPr lang="en-US" sz="2000" dirty="0" smtClean="0"/>
              <a:t>upgrade v3.2 / Hurricane </a:t>
            </a:r>
            <a:r>
              <a:rPr lang="en-US" sz="2000" dirty="0"/>
              <a:t>Wave Model </a:t>
            </a:r>
            <a:r>
              <a:rPr lang="en-US" sz="2000" dirty="0" smtClean="0"/>
              <a:t>upgrade v3.0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(Jan)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Updates </a:t>
            </a:r>
            <a:r>
              <a:rPr lang="en-US" sz="1800" dirty="0"/>
              <a:t>to bathymetric </a:t>
            </a:r>
            <a:r>
              <a:rPr lang="en-US" sz="1800" dirty="0" smtClean="0"/>
              <a:t>grids and regional masks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Upgrade </a:t>
            </a:r>
            <a:r>
              <a:rPr lang="en-US" sz="1800" dirty="0"/>
              <a:t>of wave model physics (for the Hurricane Wave Model</a:t>
            </a:r>
            <a:r>
              <a:rPr lang="en-US" sz="1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Use </a:t>
            </a:r>
            <a:r>
              <a:rPr lang="en-US" sz="1800" dirty="0"/>
              <a:t>of the HWRF winds in the Hurricane Wave </a:t>
            </a:r>
            <a:r>
              <a:rPr lang="en-US" sz="1800" dirty="0" smtClean="0"/>
              <a:t>Model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73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2014 – Sep 2015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Global Data Assimilation System/Global Forecast System (GDAS/GFS)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upgrade v12.0 (Jan)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 changes: a</a:t>
            </a:r>
            <a:r>
              <a:rPr lang="en-US" sz="1800" dirty="0">
                <a:solidFill>
                  <a:srgbClr val="FF0000"/>
                </a:solidFill>
              </a:rPr>
              <a:t>ssimilate SSM/IS UPP and </a:t>
            </a:r>
            <a:r>
              <a:rPr lang="en-US" sz="1800" dirty="0" smtClean="0">
                <a:solidFill>
                  <a:srgbClr val="FF0000"/>
                </a:solidFill>
              </a:rPr>
              <a:t>METOP-B </a:t>
            </a:r>
            <a:r>
              <a:rPr lang="en-US" sz="1800" dirty="0">
                <a:solidFill>
                  <a:srgbClr val="FF0000"/>
                </a:solidFill>
              </a:rPr>
              <a:t>IASI radiances, a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ssimilate hourly GOES and METEOSAT AMVs; use 6 hours of GOES AMVs vs. 1 hour; monitor AVHRR POES and GOES 3.9 micron channel AMVs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Analysis changes: enhanced data assimilation, T574 EnKF, update radiance assimilation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Model changes: 0.25 degree resolution (T1534), improved physics, extend hi-res to 10-days, 3 hourly output through F240, GFS MOS upgrade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Great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Lakes Wave (GLW) model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v3.3 (Jan)</a:t>
            </a:r>
          </a:p>
          <a:p>
            <a:pPr lvl="1" eaLnBrk="1" hangingPunct="1"/>
            <a:r>
              <a:rPr lang="en-US" sz="1800" dirty="0" smtClean="0"/>
              <a:t>Increased spatial grid resolution from 5km to 2.5km</a:t>
            </a:r>
          </a:p>
          <a:p>
            <a:pPr lvl="1" eaLnBrk="1" hangingPunct="1"/>
            <a:r>
              <a:rPr lang="en-US" sz="1800" dirty="0" smtClean="0"/>
              <a:t>Increased </a:t>
            </a:r>
            <a:r>
              <a:rPr lang="en-US" sz="1800" dirty="0"/>
              <a:t>spectral resolution to expand the range to 1 </a:t>
            </a:r>
            <a:r>
              <a:rPr lang="en-US" sz="1800" dirty="0" smtClean="0"/>
              <a:t>Hz</a:t>
            </a:r>
          </a:p>
          <a:p>
            <a:pPr lvl="1" eaLnBrk="1" hangingPunct="1"/>
            <a:r>
              <a:rPr lang="en-US" sz="1800" dirty="0" smtClean="0"/>
              <a:t>Increased </a:t>
            </a:r>
            <a:r>
              <a:rPr lang="en-US" sz="1800" dirty="0"/>
              <a:t>resolution of input wind fields from the NAM smartinit </a:t>
            </a:r>
            <a:r>
              <a:rPr lang="en-US" sz="1800" dirty="0" smtClean="0"/>
              <a:t>files</a:t>
            </a:r>
          </a:p>
          <a:p>
            <a:pPr lvl="1" eaLnBrk="1" hangingPunct="1"/>
            <a:r>
              <a:rPr lang="en-US" sz="1800" dirty="0" smtClean="0"/>
              <a:t>Improved </a:t>
            </a:r>
            <a:r>
              <a:rPr lang="en-US" sz="1800" dirty="0"/>
              <a:t>ice concentration </a:t>
            </a:r>
            <a:r>
              <a:rPr lang="en-US" sz="1800" dirty="0" smtClean="0"/>
              <a:t>analysis</a:t>
            </a:r>
          </a:p>
          <a:p>
            <a:pPr lvl="1" eaLnBrk="1" hangingPunct="1"/>
            <a:r>
              <a:rPr lang="en-US" sz="1800" dirty="0" smtClean="0"/>
              <a:t>Update of the WAVEWATCH III code used by the GLW from v4.7.1 to v4.15.1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06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2014 – Sep 2015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Community </a:t>
            </a:r>
            <a:r>
              <a:rPr lang="en-US" sz="2000" dirty="0">
                <a:solidFill>
                  <a:srgbClr val="FF0000"/>
                </a:solidFill>
              </a:rPr>
              <a:t>Multi-scale Air Quality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CMAQ) u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pgrade v4.6 (Jan)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Uses 1-hour backward average daily </a:t>
            </a:r>
            <a:r>
              <a:rPr lang="en-US" sz="1800" dirty="0" smtClean="0">
                <a:solidFill>
                  <a:srgbClr val="FF0000"/>
                </a:solidFill>
              </a:rPr>
              <a:t>particulate </a:t>
            </a:r>
            <a:r>
              <a:rPr lang="en-US" sz="1800" dirty="0">
                <a:solidFill>
                  <a:srgbClr val="FF0000"/>
                </a:solidFill>
              </a:rPr>
              <a:t>matter</a:t>
            </a:r>
          </a:p>
          <a:p>
            <a:pPr lvl="1" eaLnBrk="1" hangingPunct="1"/>
            <a:r>
              <a:rPr lang="en-US" sz="1800" dirty="0" smtClean="0"/>
              <a:t>Updated </a:t>
            </a:r>
            <a:r>
              <a:rPr lang="en-US" sz="1800" dirty="0"/>
              <a:t>carbon bond gas phase (CB05) mechanism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GFS-Based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MOS Warm Season Refresh (April)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Real-Time Mesoscale Analysis/Unrestricted Mesoscale Analysis (RTMA/URMA)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upgrade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v2.3 (April)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Assimilate METOP-B ASCAT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Assimilate </a:t>
            </a:r>
            <a:r>
              <a:rPr lang="en-US" sz="1800" dirty="0">
                <a:solidFill>
                  <a:srgbClr val="FF0000"/>
                </a:solidFill>
              </a:rPr>
              <a:t>GOES Imager Effective Cloud Amount (“sky cover”) from U. </a:t>
            </a:r>
            <a:r>
              <a:rPr lang="en-US" sz="1800" dirty="0" smtClean="0">
                <a:solidFill>
                  <a:srgbClr val="FF0000"/>
                </a:solidFill>
              </a:rPr>
              <a:t>Wisc for RTMA CONUS and URMA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/>
              <a:t>HRRR/NAM Nest blend for the first guess replaces RAP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Enhancement of precipitation </a:t>
            </a:r>
            <a:r>
              <a:rPr lang="en-US" sz="1800" dirty="0" smtClean="0"/>
              <a:t>look-back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Extra-Tropical Storm Surge (ETSS) upgrade v2.0 (May)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/>
              <a:t>nclude overland calculations based on surge only for the East Coast and Gulf of Mexico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coarse ETSS gridded products will no longer be available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new text </a:t>
            </a:r>
            <a:r>
              <a:rPr lang="en-US" sz="1800" dirty="0" smtClean="0"/>
              <a:t>format</a:t>
            </a:r>
            <a:r>
              <a:rPr lang="en-US" dirty="0" smtClean="0"/>
              <a:t>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7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2014 – Sep 2015 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(cont.)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4775" y="1333500"/>
            <a:ext cx="8991600" cy="53340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Hurricane Weather and Research Forecast  (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HWRF)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Model upgrade v9.0 / GFDL upgrade v13.0 (June)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GFDL: Hurricane </a:t>
            </a:r>
            <a:r>
              <a:rPr lang="en-US" sz="1800" dirty="0"/>
              <a:t>Prediction System </a:t>
            </a:r>
            <a:r>
              <a:rPr lang="en-US" sz="1800" dirty="0" smtClean="0"/>
              <a:t>upgraded, improved moisture initialization &amp; specification, improved forecast for weaker storms, correct specification of ocean currents in surface flux computation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HWRF: resolution increases; upgrades to physics, DA vortex initialization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BUFR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library upgrade v11.0.0 (Aug 2015)</a:t>
            </a:r>
            <a:endParaRPr lang="en-US" sz="2000" i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Dynamic array allocation, added functionality, bug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fixes</a:t>
            </a:r>
            <a:endParaRPr lang="en-US" sz="2000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Observation Processing Suite upgrade v5.0 (Aug)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New land/sea mask retains marine </a:t>
            </a:r>
            <a:r>
              <a:rPr lang="en-US" sz="1800" dirty="0">
                <a:solidFill>
                  <a:srgbClr val="FF0000"/>
                </a:solidFill>
              </a:rPr>
              <a:t>reports </a:t>
            </a:r>
            <a:r>
              <a:rPr lang="en-US" sz="1800" dirty="0" smtClean="0">
                <a:solidFill>
                  <a:srgbClr val="FF0000"/>
                </a:solidFill>
              </a:rPr>
              <a:t>previously tossed as over land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Added hourly early (T+0:16) HRRR dump of NeXRAD WSR-88D Level 2 reflectivity/radial wind data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(under evaluation for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next HRRR upgrade)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Gross check for unrealistically high moisture obs in RAP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Improved vvel calculation (using Tension Spline interpolation) in aircraft QC vertical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profiles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(used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 bias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correction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generation in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next GSI upgrade)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HiRes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Window (</a:t>
            </a:r>
            <a:r>
              <a:rPr lang="en-US" sz="2000" dirty="0" smtClean="0"/>
              <a:t>HiResW) </a:t>
            </a:r>
            <a:r>
              <a:rPr lang="en-US" sz="2000" dirty="0"/>
              <a:t>model upgrade v6.1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(Sep)</a:t>
            </a:r>
          </a:p>
          <a:p>
            <a:pPr lvl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/>
              <a:t>ncrease </a:t>
            </a:r>
            <a:r>
              <a:rPr lang="en-US" sz="1800" dirty="0"/>
              <a:t>in vertical resolution, modifications to parameterized physics, new product fields, new High-Resolution Ensemble Forecast </a:t>
            </a:r>
            <a:r>
              <a:rPr lang="en-US" sz="1800" dirty="0" smtClean="0"/>
              <a:t>suite </a:t>
            </a:r>
            <a:r>
              <a:rPr lang="en-US" sz="1800" dirty="0"/>
              <a:t>of </a:t>
            </a:r>
            <a:r>
              <a:rPr lang="en-US" sz="1800" dirty="0" smtClean="0"/>
              <a:t>products  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/ 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29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44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76" y="1370013"/>
            <a:ext cx="441960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57" y="1959949"/>
            <a:ext cx="3127375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1719590"/>
            <a:ext cx="70724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124 FTE</a:t>
            </a:r>
            <a:endParaRPr lang="en-US" sz="11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37477-DA8E-584A-B2D7-6D958C734131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43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22312" y="4406900"/>
            <a:ext cx="8421688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>
                <a:latin typeface="Calibri" pitchFamily="34" charset="0"/>
              </a:rPr>
              <a:t>Planned Model Upgrades</a:t>
            </a:r>
          </a:p>
        </p:txBody>
      </p:sp>
      <p:sp>
        <p:nvSpPr>
          <p:cNvPr id="47108" name="Text Placeholder 2"/>
          <p:cNvSpPr txBox="1">
            <a:spLocks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latin typeface="Calibri" charset="0"/>
              </a:rPr>
              <a:t>FY16Q1/FY16Q3 </a:t>
            </a:r>
            <a:r>
              <a:rPr lang="en-US" sz="2000" b="1" dirty="0">
                <a:latin typeface="Calibri" charset="0"/>
              </a:rPr>
              <a:t>– NCEP Computing Activities</a:t>
            </a:r>
            <a:endParaRPr lang="en-US" sz="2000" dirty="0">
              <a:latin typeface="Calibri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30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http://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www.nco.ncep.noaa.gov/pmb/changes/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endParaRPr lang="en-US" sz="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/>
              <a:t>Short Range Ensemble </a:t>
            </a:r>
            <a:r>
              <a:rPr lang="en-US" sz="2000" dirty="0" smtClean="0"/>
              <a:t>Forecast (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SREF)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v7.7 (sch. Oct 2015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delayed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</a:rPr>
              <a:t>I</a:t>
            </a:r>
            <a:r>
              <a:rPr lang="en-US" sz="1800" dirty="0" smtClean="0"/>
              <a:t>ncrease the </a:t>
            </a:r>
            <a:r>
              <a:rPr lang="en-US" sz="1800" dirty="0"/>
              <a:t>total members from 21 to </a:t>
            </a:r>
            <a:r>
              <a:rPr lang="en-US" sz="1800" dirty="0" smtClean="0"/>
              <a:t>26, increase number of vertical levels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/>
              <a:t>Gridded </a:t>
            </a:r>
            <a:r>
              <a:rPr lang="en-US" sz="2000" dirty="0"/>
              <a:t>Localized Aviation Model Output </a:t>
            </a:r>
            <a:r>
              <a:rPr lang="en-US" sz="2000" dirty="0" smtClean="0"/>
              <a:t>Statistics Program (G-LAMP)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v1.1.0 (sch. Oct 2015)</a:t>
            </a:r>
          </a:p>
          <a:p>
            <a:pPr lvl="1" eaLnBrk="1" hangingPunct="1"/>
            <a:r>
              <a:rPr lang="en-US" sz="1800" dirty="0"/>
              <a:t>LAMP will be upgraded on NDGD to include new </a:t>
            </a:r>
            <a:r>
              <a:rPr lang="en-US" sz="1800" dirty="0" smtClean="0"/>
              <a:t>elements</a:t>
            </a:r>
          </a:p>
          <a:p>
            <a:pPr lvl="1" eaLnBrk="1" hangingPunct="1"/>
            <a:r>
              <a:rPr lang="en-US" sz="1800" dirty="0"/>
              <a:t>The GFS MOS will </a:t>
            </a:r>
            <a:r>
              <a:rPr lang="en-US" sz="1800" dirty="0" smtClean="0"/>
              <a:t>also be upgraded v4.2.2, add day 8-11 products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NAM Model Output Statistics (MOS)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update (sch. Oct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2015)</a:t>
            </a:r>
          </a:p>
          <a:p>
            <a:pPr lvl="1"/>
            <a:r>
              <a:rPr lang="en-US" sz="1800" dirty="0" smtClean="0"/>
              <a:t>New </a:t>
            </a:r>
            <a:r>
              <a:rPr lang="en-US" sz="1800" dirty="0"/>
              <a:t>equations for snowfall amount </a:t>
            </a:r>
            <a:r>
              <a:rPr lang="en-US" sz="1800" dirty="0" smtClean="0"/>
              <a:t>forecasts</a:t>
            </a:r>
          </a:p>
          <a:p>
            <a:pPr lvl="1"/>
            <a:r>
              <a:rPr lang="en-US" sz="1800" dirty="0" smtClean="0"/>
              <a:t>New </a:t>
            </a:r>
            <a:r>
              <a:rPr lang="en-US" sz="1800" dirty="0"/>
              <a:t>NAM MOS probabilistic </a:t>
            </a:r>
            <a:r>
              <a:rPr lang="en-US" sz="1800" dirty="0" smtClean="0"/>
              <a:t>&amp; categorical </a:t>
            </a:r>
            <a:r>
              <a:rPr lang="en-US" sz="1800" dirty="0"/>
              <a:t>guidance for cool-season precipitation </a:t>
            </a:r>
            <a:r>
              <a:rPr lang="en-US" sz="1800" dirty="0" smtClean="0"/>
              <a:t>type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Extra-tropical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Storm Surge (ETSS)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v2.1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Alaska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(sch .Oct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2015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New Alaskan basin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30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/>
              <a:t>Aviation </a:t>
            </a:r>
            <a:r>
              <a:rPr lang="en-US" sz="2000" dirty="0"/>
              <a:t>Weather Center's Graphical Turbulence Guidance (GTG) </a:t>
            </a:r>
            <a:r>
              <a:rPr lang="en-US" sz="2000" dirty="0" smtClean="0"/>
              <a:t>suite implementation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(sch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. Oct 2015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 smtClean="0"/>
              <a:t>Moved </a:t>
            </a:r>
            <a:r>
              <a:rPr lang="en-US" sz="1800" dirty="0"/>
              <a:t>from AWC to </a:t>
            </a:r>
            <a:r>
              <a:rPr lang="en-US" sz="1800" dirty="0" smtClean="0"/>
              <a:t>NCEP’s WCOSS</a:t>
            </a:r>
          </a:p>
          <a:p>
            <a:pPr eaLnBrk="1" hangingPunct="1"/>
            <a:r>
              <a:rPr lang="en-US" sz="2000" dirty="0" smtClean="0"/>
              <a:t>Global </a:t>
            </a:r>
            <a:r>
              <a:rPr lang="en-US" sz="2000" dirty="0"/>
              <a:t>Ensemble Forecast System (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GEFS)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v11.0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(sch. Oct 2015)</a:t>
            </a:r>
          </a:p>
          <a:p>
            <a:pPr lvl="1" eaLnBrk="1" hangingPunct="1"/>
            <a:r>
              <a:rPr lang="en-US" sz="1800" dirty="0"/>
              <a:t>Major upgrade, running latest GFS, increased horizontal (T254 to TL574 first 192 hrs) and vertical resolution (42 to 64 levels), 0.5 deg resolution output</a:t>
            </a:r>
            <a:r>
              <a:rPr lang="en-US" sz="1800" dirty="0" smtClean="0"/>
              <a:t>.</a:t>
            </a:r>
          </a:p>
          <a:p>
            <a:r>
              <a:rPr lang="en-US" sz="2000" dirty="0"/>
              <a:t>Global-Real Time Ocean </a:t>
            </a:r>
            <a:r>
              <a:rPr lang="en-US" sz="2000" dirty="0" smtClean="0"/>
              <a:t>Forecast (</a:t>
            </a:r>
            <a:r>
              <a:rPr lang="en-US" sz="2000" dirty="0"/>
              <a:t>RTOFS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v1.1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(sch. Nov 2015)</a:t>
            </a:r>
          </a:p>
          <a:p>
            <a:pPr lvl="1" eaLnBrk="1" hangingPunct="1"/>
            <a:r>
              <a:rPr lang="en-US" sz="1800" dirty="0"/>
              <a:t>Increase number of vertical layers from 32 to 41T</a:t>
            </a:r>
          </a:p>
          <a:p>
            <a:pPr lvl="1" eaLnBrk="1" hangingPunct="1"/>
            <a:r>
              <a:rPr lang="en-US" sz="1800" dirty="0" smtClean="0"/>
              <a:t>Updated </a:t>
            </a:r>
            <a:r>
              <a:rPr lang="en-US" sz="1800" dirty="0"/>
              <a:t>bathymetry</a:t>
            </a:r>
          </a:p>
          <a:p>
            <a:pPr lvl="1" eaLnBrk="1" hangingPunct="1"/>
            <a:r>
              <a:rPr lang="en-US" sz="1800" dirty="0"/>
              <a:t>An update of the </a:t>
            </a:r>
            <a:r>
              <a:rPr lang="en-US" sz="1800" dirty="0" smtClean="0"/>
              <a:t>climatology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Added products</a:t>
            </a:r>
          </a:p>
          <a:p>
            <a:pPr eaLnBrk="1" hangingPunct="1"/>
            <a:r>
              <a:rPr lang="en-US" sz="2000" dirty="0"/>
              <a:t>Community Multi-scale Air Quality (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CMAQ) upgrade v4.7 (sch. Nov 2015)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/>
              <a:t>mproved chemistry mechanism &amp; vertical transport</a:t>
            </a:r>
          </a:p>
          <a:p>
            <a:pPr lvl="1" eaLnBrk="1" hangingPunct="1"/>
            <a:r>
              <a:rPr lang="en-US" sz="1800" dirty="0"/>
              <a:t>Inclusion of additional vertical levels (35 levels</a:t>
            </a:r>
            <a:r>
              <a:rPr lang="en-US" sz="1800" dirty="0" smtClean="0"/>
              <a:t>)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10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Implementation of </a:t>
            </a:r>
            <a:r>
              <a:rPr lang="en-US" sz="2000" dirty="0" smtClean="0"/>
              <a:t>Global </a:t>
            </a:r>
            <a:r>
              <a:rPr lang="en-US" sz="2000" dirty="0"/>
              <a:t>Current Icing </a:t>
            </a:r>
            <a:r>
              <a:rPr lang="en-US" sz="2000" dirty="0" smtClean="0"/>
              <a:t>Potential (GCIP) i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n-flight icing analysis products (sch. Nov 2015)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Used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to verify GFS World Area Forecast System (WAFS)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Global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Icing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Forecast</a:t>
            </a:r>
          </a:p>
          <a:p>
            <a:r>
              <a:rPr lang="en-US" sz="2000" dirty="0" smtClean="0"/>
              <a:t>Real </a:t>
            </a:r>
            <a:r>
              <a:rPr lang="en-US" sz="2000" dirty="0"/>
              <a:t>Time Ocean </a:t>
            </a:r>
            <a:r>
              <a:rPr lang="en-US" sz="2000" dirty="0" smtClean="0"/>
              <a:t>Forecast System </a:t>
            </a:r>
            <a:r>
              <a:rPr lang="en-US" sz="2000" dirty="0"/>
              <a:t>(RTOFS</a:t>
            </a:r>
            <a:r>
              <a:rPr lang="en-US" sz="2000" dirty="0" smtClean="0"/>
              <a:t>)-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Atlantic upgrade v3.0 (sch. Nov 2015)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1800" dirty="0" smtClean="0"/>
              <a:t>ew initialization</a:t>
            </a:r>
          </a:p>
          <a:p>
            <a:pPr lvl="1" eaLnBrk="1" hangingPunct="1"/>
            <a:r>
              <a:rPr lang="en-US" sz="1800" dirty="0" smtClean="0"/>
              <a:t>Improved DA </a:t>
            </a:r>
            <a:r>
              <a:rPr lang="en-US" sz="1800" dirty="0"/>
              <a:t>algorithms for SSH, and sub-surface </a:t>
            </a:r>
            <a:r>
              <a:rPr lang="en-US" sz="1800" dirty="0" smtClean="0"/>
              <a:t>profiles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/>
              <a:t>NOAA Environmental Modeling System Global Forecast System (GFS) Aerosol Component (NGAC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(sch. Dec 2015)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</a:rPr>
              <a:t>Upgraded</a:t>
            </a:r>
            <a:r>
              <a:rPr lang="en-US" sz="1800" dirty="0" smtClean="0"/>
              <a:t> </a:t>
            </a:r>
            <a:r>
              <a:rPr lang="en-US" sz="1800" dirty="0"/>
              <a:t>aerosol </a:t>
            </a:r>
            <a:r>
              <a:rPr lang="en-US" sz="1800" dirty="0" smtClean="0"/>
              <a:t>model</a:t>
            </a:r>
          </a:p>
          <a:p>
            <a:pPr lvl="1" eaLnBrk="1" hangingPunct="1"/>
            <a:r>
              <a:rPr lang="en-US" sz="1800" dirty="0" smtClean="0"/>
              <a:t>Extend </a:t>
            </a:r>
            <a:r>
              <a:rPr lang="en-US" sz="1800" dirty="0"/>
              <a:t>aerosol species from dust only to multi-species </a:t>
            </a:r>
            <a:r>
              <a:rPr lang="en-US" sz="1800" dirty="0" smtClean="0"/>
              <a:t>(dust, sea </a:t>
            </a:r>
            <a:r>
              <a:rPr lang="en-US" sz="1800" dirty="0"/>
              <a:t>salt, sulfate, organic carbon and black carbon </a:t>
            </a:r>
            <a:r>
              <a:rPr lang="en-US" sz="1800" dirty="0" smtClean="0"/>
              <a:t>aerosols) </a:t>
            </a:r>
            <a:r>
              <a:rPr lang="en-US" sz="1800" dirty="0"/>
              <a:t>to provide aerosol forecast using near real global biomass burning emission </a:t>
            </a:r>
            <a:r>
              <a:rPr lang="en-US" sz="1800" dirty="0" smtClean="0"/>
              <a:t>data</a:t>
            </a:r>
          </a:p>
          <a:p>
            <a:pPr lvl="1" eaLnBrk="1" hangingPunct="1"/>
            <a:r>
              <a:rPr lang="en-US" sz="1800" dirty="0" smtClean="0"/>
              <a:t>Add </a:t>
            </a:r>
            <a:r>
              <a:rPr lang="en-US" sz="1800" dirty="0"/>
              <a:t>12Z cycle forecast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8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Real-Time Mesoscale Analysis/Unrestricted Mesoscale Analysis (RTMA/URMA)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v2.4 (sch. Dec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2015)</a:t>
            </a:r>
          </a:p>
          <a:p>
            <a:pPr lvl="1" eaLnBrk="1" hangingPunct="1"/>
            <a:r>
              <a:rPr lang="en-US" sz="1800" dirty="0" smtClean="0"/>
              <a:t>Add </a:t>
            </a:r>
            <a:r>
              <a:rPr lang="en-US" sz="1800" dirty="0"/>
              <a:t>NAM smartinit downscaling for westward extended CONUS </a:t>
            </a:r>
            <a:r>
              <a:rPr lang="en-US" sz="1800" dirty="0" smtClean="0"/>
              <a:t>domain</a:t>
            </a:r>
          </a:p>
          <a:p>
            <a:pPr lvl="1" eaLnBrk="1" hangingPunct="1"/>
            <a:r>
              <a:rPr lang="en-US" sz="1800" dirty="0" smtClean="0"/>
              <a:t>Use </a:t>
            </a:r>
            <a:r>
              <a:rPr lang="en-US" sz="1800" dirty="0"/>
              <a:t>Stage IV hourly as primary source of </a:t>
            </a:r>
            <a:r>
              <a:rPr lang="en-US" sz="1800" dirty="0" smtClean="0"/>
              <a:t>precip</a:t>
            </a:r>
          </a:p>
          <a:p>
            <a:pPr lvl="1" eaLnBrk="1" hangingPunct="1"/>
            <a:r>
              <a:rPr lang="en-US" sz="1800" dirty="0" smtClean="0"/>
              <a:t>Implement </a:t>
            </a:r>
            <a:r>
              <a:rPr lang="en-US" sz="1800" dirty="0"/>
              <a:t>URMA systems for </a:t>
            </a:r>
            <a:r>
              <a:rPr lang="en-US" sz="1800" dirty="0" smtClean="0"/>
              <a:t>Alaska</a:t>
            </a:r>
          </a:p>
          <a:p>
            <a:pPr lvl="1" eaLnBrk="1" hangingPunct="1"/>
            <a:r>
              <a:rPr lang="en-US" sz="1800" dirty="0" smtClean="0"/>
              <a:t>Analyze </a:t>
            </a:r>
            <a:r>
              <a:rPr lang="en-US" sz="1800" dirty="0"/>
              <a:t>min/max </a:t>
            </a:r>
            <a:r>
              <a:rPr lang="en-US" sz="1800" dirty="0" smtClean="0"/>
              <a:t>temperature</a:t>
            </a:r>
          </a:p>
          <a:p>
            <a:pPr lvl="1" eaLnBrk="1" hangingPunct="1"/>
            <a:r>
              <a:rPr lang="en-US" sz="1800" dirty="0" smtClean="0"/>
              <a:t>Use new </a:t>
            </a:r>
            <a:r>
              <a:rPr lang="en-US" sz="1800" dirty="0"/>
              <a:t>observation variational  quality control  within the </a:t>
            </a:r>
            <a:r>
              <a:rPr lang="en-US" sz="1800" dirty="0" smtClean="0"/>
              <a:t>GSI</a:t>
            </a:r>
          </a:p>
          <a:p>
            <a:pPr lvl="1" eaLnBrk="1" hangingPunct="1"/>
            <a:r>
              <a:rPr lang="en-US" sz="1800" dirty="0"/>
              <a:t>U</a:t>
            </a:r>
            <a:r>
              <a:rPr lang="en-US" sz="1800" dirty="0" smtClean="0"/>
              <a:t>se </a:t>
            </a:r>
            <a:r>
              <a:rPr lang="en-US" sz="1800" dirty="0"/>
              <a:t>EMC/GFE common topography and land/sea mask </a:t>
            </a:r>
            <a:r>
              <a:rPr lang="en-US" sz="1800" dirty="0" smtClean="0"/>
              <a:t>fields</a:t>
            </a:r>
          </a:p>
          <a:p>
            <a:pPr lvl="1" eaLnBrk="1" hangingPunct="1"/>
            <a:r>
              <a:rPr lang="en-US" sz="1800" dirty="0" smtClean="0"/>
              <a:t>Synchronize </a:t>
            </a:r>
            <a:r>
              <a:rPr lang="en-US" sz="1800" dirty="0"/>
              <a:t>all RTMA/URMA applications to use the same code</a:t>
            </a:r>
          </a:p>
          <a:p>
            <a:pPr eaLnBrk="1" hangingPunct="1"/>
            <a:r>
              <a:rPr lang="en-US" sz="2000" dirty="0"/>
              <a:t>North American Ensemble Forecast System (NAEFS)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v5.0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dirty="0"/>
              <a:t> Climatologically Calibrated Precipitation Analysis 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CCPA)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(sch. Jan 2016)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Climate Forecast System (CFS)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v2.2 (sch. Jan 2016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Update of GSI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 eaLnBrk="1" hangingPunct="1"/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00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/>
              <a:t>Hybrid Single-Particle Lagrangian Integrated Trajectory (HYSPLIT) Model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v7.4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(sch. Jan 2016)</a:t>
            </a:r>
          </a:p>
          <a:p>
            <a:pPr lvl="1" eaLnBrk="1" hangingPunct="1"/>
            <a:r>
              <a:rPr lang="en-US" sz="1800" dirty="0"/>
              <a:t>Add trajectories for lake effect snow forecasts (WFO request)</a:t>
            </a:r>
          </a:p>
          <a:p>
            <a:pPr lvl="1" eaLnBrk="1" hangingPunct="1"/>
            <a:r>
              <a:rPr lang="en-US" sz="1800" dirty="0"/>
              <a:t>Upgrade to BlueSky v3.5.1 smoke </a:t>
            </a:r>
            <a:r>
              <a:rPr lang="en-US" sz="1800" dirty="0" smtClean="0"/>
              <a:t>emissions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Nearshore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Wave Prediction System (NWPS)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v1.0 (Feb 2016)</a:t>
            </a:r>
          </a:p>
          <a:p>
            <a:pPr lvl="1" eaLnBrk="1" hangingPunct="1"/>
            <a:r>
              <a:rPr lang="en-US" sz="1800" dirty="0"/>
              <a:t>Involves separate implementations for approx. 20 WFOs, </a:t>
            </a:r>
            <a:r>
              <a:rPr lang="en-US" sz="1800" dirty="0" smtClean="0"/>
              <a:t>shared scripting</a:t>
            </a:r>
          </a:p>
          <a:p>
            <a:pPr lvl="1" eaLnBrk="1" hangingPunct="1"/>
            <a:r>
              <a:rPr lang="en-US" sz="1800" dirty="0" smtClean="0"/>
              <a:t>Novel </a:t>
            </a:r>
            <a:r>
              <a:rPr lang="en-US" sz="1800" dirty="0"/>
              <a:t>on-demand run </a:t>
            </a:r>
            <a:r>
              <a:rPr lang="en-US" sz="1800" dirty="0" smtClean="0"/>
              <a:t>triggering</a:t>
            </a:r>
          </a:p>
          <a:p>
            <a:pPr lvl="1" eaLnBrk="1" hangingPunct="1"/>
            <a:r>
              <a:rPr lang="en-US" sz="1800" dirty="0" smtClean="0"/>
              <a:t>Centralized </a:t>
            </a:r>
            <a:r>
              <a:rPr lang="en-US" sz="1800" dirty="0"/>
              <a:t>implementation of NWPS that is currently run locally at a number of coastal </a:t>
            </a:r>
            <a:r>
              <a:rPr lang="en-US" sz="1800" dirty="0" smtClean="0"/>
              <a:t>WFOs</a:t>
            </a:r>
            <a:endParaRPr lang="en-US" sz="1800" i="1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Rapid Refresh (RAP) Analysis </a:t>
            </a:r>
            <a:r>
              <a:rPr lang="en-US" sz="2000" dirty="0" smtClean="0">
                <a:solidFill>
                  <a:srgbClr val="FF0000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Forecast </a:t>
            </a:r>
            <a:r>
              <a:rPr lang="en-US" sz="2000" dirty="0" smtClean="0">
                <a:solidFill>
                  <a:srgbClr val="FF0000"/>
                </a:solidFill>
              </a:rPr>
              <a:t>System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upgrade v3.0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/ High-Resolution Rapid Refresh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(HRRR) upgrade v2.0 (sch. Feb 2016)</a:t>
            </a:r>
          </a:p>
          <a:p>
            <a:pPr lvl="1" eaLnBrk="1" hangingPunct="1"/>
            <a:r>
              <a:rPr lang="en-US" sz="1800" dirty="0">
                <a:solidFill>
                  <a:srgbClr val="FF0000"/>
                </a:solidFill>
              </a:rPr>
              <a:t>Upgrade to assimilation of radar reflectivity data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</a:rPr>
              <a:t>U</a:t>
            </a:r>
            <a:r>
              <a:rPr lang="en-US" sz="1800" dirty="0" smtClean="0"/>
              <a:t>pgrades to model core and initialization</a:t>
            </a:r>
          </a:p>
          <a:p>
            <a:pPr lvl="1" eaLnBrk="1" hangingPunct="1"/>
            <a:r>
              <a:rPr lang="en-US" sz="1800" dirty="0" smtClean="0"/>
              <a:t>Expansion of RAP domain to match NAM domain</a:t>
            </a:r>
          </a:p>
          <a:p>
            <a:pPr lvl="1" eaLnBrk="1" hangingPunct="1"/>
            <a:r>
              <a:rPr lang="en-US" sz="1800" dirty="0" smtClean="0"/>
              <a:t>Extension of forecast length for both models</a:t>
            </a:r>
            <a:r>
              <a:rPr lang="en-US" sz="1600" dirty="0" smtClean="0"/>
              <a:t>   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6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North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American Land Data Assimilation System (NLDAS) upgrade v3.0 (sch. Feb 2016)</a:t>
            </a:r>
          </a:p>
          <a:p>
            <a:pPr lvl="1" eaLnBrk="1" hangingPunct="1"/>
            <a:r>
              <a:rPr lang="en-US" sz="1800" dirty="0"/>
              <a:t>Cover NAM domain (North America) with higher-resolution (3-4km) than the current 0.125-deg, and include improved surface forcing (e.g. precipitation), upgrades to land model physics and land data sets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/>
              <a:t>Global-Real Time Ocean Forecast System (RTOFS)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v1.1.1 (sch. Mar 2016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Great Lakes Wave (GLW) upgrade v3.4 (sch. Mar 2016)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Great Lakes Operational Forecast System (GLOFS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 [Lake Erie Operational Forecast System (LEOFS) v2.0.0]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upgrade (sch. March 2016)</a:t>
            </a:r>
          </a:p>
          <a:p>
            <a:pPr eaLnBrk="1" hangingPunct="1"/>
            <a:r>
              <a:rPr lang="en-US" sz="2000" dirty="0" smtClean="0"/>
              <a:t>Global </a:t>
            </a:r>
            <a:r>
              <a:rPr lang="en-US" sz="2000" dirty="0"/>
              <a:t>Wave Ensemble </a:t>
            </a:r>
            <a:r>
              <a:rPr lang="en-US" sz="2000" dirty="0" smtClean="0"/>
              <a:t>System (GWES) v3.1 (sch. </a:t>
            </a:r>
            <a:r>
              <a:rPr lang="en-US" sz="2000" dirty="0"/>
              <a:t>May </a:t>
            </a:r>
            <a:r>
              <a:rPr lang="en-US" sz="2000" dirty="0" smtClean="0"/>
              <a:t>2016)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Global Data Assimilation System/Global Forecast System (GDAS/GFS)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(sch. May 2016)</a:t>
            </a:r>
          </a:p>
          <a:p>
            <a:pPr lvl="1" eaLnBrk="1" hangingPunct="1"/>
            <a:r>
              <a:rPr lang="en-US" sz="1800" dirty="0" smtClean="0"/>
              <a:t>Upgrade </a:t>
            </a:r>
            <a:r>
              <a:rPr lang="en-US" sz="1800" dirty="0"/>
              <a:t>to 4D hybrid EnVar data </a:t>
            </a:r>
            <a:r>
              <a:rPr lang="en-US" sz="1800" dirty="0" smtClean="0"/>
              <a:t>assimilation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1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Planned Model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Upgrades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Oct 2015  – Jun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North </a:t>
            </a:r>
            <a:r>
              <a:rPr lang="en-US" sz="2000" dirty="0">
                <a:solidFill>
                  <a:srgbClr val="FF0000"/>
                </a:solidFill>
              </a:rPr>
              <a:t>American Mesoscale (NAM) Analysis </a:t>
            </a:r>
            <a:r>
              <a:rPr lang="en-US" sz="2000" dirty="0" smtClean="0">
                <a:solidFill>
                  <a:srgbClr val="FF0000"/>
                </a:solidFill>
              </a:rPr>
              <a:t>and Forecast </a:t>
            </a:r>
            <a:r>
              <a:rPr lang="en-US" sz="2000" dirty="0">
                <a:solidFill>
                  <a:srgbClr val="FF0000"/>
                </a:solidFill>
              </a:rPr>
              <a:t>System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(NAM) upgrade v4.0 (sch. Jun 2016)</a:t>
            </a:r>
          </a:p>
          <a:p>
            <a:pPr lvl="1" eaLnBrk="1" hangingPunct="1"/>
            <a:r>
              <a:rPr lang="en-US" sz="1800" dirty="0" smtClean="0">
                <a:solidFill>
                  <a:srgbClr val="FF0000"/>
                </a:solidFill>
              </a:rPr>
              <a:t>Obs  changes: assimilate </a:t>
            </a:r>
            <a:r>
              <a:rPr lang="en-US" sz="1800" dirty="0" smtClean="0">
                <a:solidFill>
                  <a:srgbClr val="FF0000"/>
                </a:solidFill>
              </a:rPr>
              <a:t>SEVIRI CSR; </a:t>
            </a:r>
            <a:r>
              <a:rPr lang="en-US" sz="1800" dirty="0" smtClean="0">
                <a:solidFill>
                  <a:srgbClr val="FF0000"/>
                </a:solidFill>
              </a:rPr>
              <a:t>SSM/IS </a:t>
            </a:r>
            <a:r>
              <a:rPr lang="en-US" sz="1800" dirty="0" smtClean="0">
                <a:solidFill>
                  <a:srgbClr val="FF0000"/>
                </a:solidFill>
              </a:rPr>
              <a:t>F-17/18</a:t>
            </a:r>
            <a:r>
              <a:rPr lang="en-US" sz="1800" dirty="0" smtClean="0">
                <a:solidFill>
                  <a:srgbClr val="FF0000"/>
                </a:solidFill>
              </a:rPr>
              <a:t>; METOP-B IASI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HIRS-4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AMSU-A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MHS; S-NPP ATMS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CRIS</a:t>
            </a:r>
          </a:p>
          <a:p>
            <a:pPr lvl="1" eaLnBrk="1" hangingPunct="1"/>
            <a:r>
              <a:rPr lang="en-US" sz="1800" dirty="0" smtClean="0"/>
              <a:t>Analysis changes: upgrades </a:t>
            </a:r>
            <a:r>
              <a:rPr lang="en-US" sz="1800" dirty="0"/>
              <a:t>to GSI analysis and data </a:t>
            </a:r>
            <a:r>
              <a:rPr lang="en-US" sz="1800" dirty="0" smtClean="0"/>
              <a:t>assimilation, NDAS </a:t>
            </a:r>
            <a:r>
              <a:rPr lang="en-US" sz="1800" dirty="0"/>
              <a:t>changed to do hourly cycle (NAM Rapid Refresh (NAMRR)) with catchup cycle off GDAS every 6-h or 12-h ​ </a:t>
            </a:r>
            <a:r>
              <a:rPr lang="en-US" sz="1800" dirty="0" smtClean="0"/>
              <a:t>4-d </a:t>
            </a:r>
            <a:r>
              <a:rPr lang="en-US" sz="1800" dirty="0"/>
              <a:t>version of hybrid GSI analysis (</a:t>
            </a:r>
            <a:r>
              <a:rPr lang="en-US" sz="1800" dirty="0" smtClean="0"/>
              <a:t>tentative), tropical </a:t>
            </a:r>
            <a:r>
              <a:rPr lang="en-US" sz="1800" dirty="0"/>
              <a:t>cyclone </a:t>
            </a:r>
            <a:r>
              <a:rPr lang="en-US" sz="1800" dirty="0" smtClean="0"/>
              <a:t>relocation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changes: u</a:t>
            </a:r>
            <a:r>
              <a:rPr lang="en-US" sz="1800" dirty="0"/>
              <a:t>pgrade NMMB prediction model, increase resolution of CONUS and Alaska nests to 3 km, </a:t>
            </a:r>
            <a:r>
              <a:rPr lang="en-US" sz="1800" dirty="0" smtClean="0"/>
              <a:t>physics </a:t>
            </a:r>
            <a:r>
              <a:rPr lang="en-US" sz="1800" dirty="0"/>
              <a:t>changes to improve model biases and convective </a:t>
            </a:r>
            <a:r>
              <a:rPr lang="en-US" sz="1800" dirty="0" smtClean="0"/>
              <a:t>structure</a:t>
            </a:r>
            <a:endParaRPr lang="en-US" sz="1800" dirty="0"/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Global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Wave Grids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upgrade (sch. Jun 2016)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2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22312" y="4406900"/>
            <a:ext cx="8421688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 smtClean="0">
                <a:latin typeface="Calibri" pitchFamily="34" charset="0"/>
              </a:rPr>
              <a:t>PLANNED Data </a:t>
            </a:r>
            <a:r>
              <a:rPr lang="en-US" sz="4000" b="1" kern="0" cap="all" dirty="0">
                <a:latin typeface="Calibri" pitchFamily="34" charset="0"/>
              </a:rPr>
              <a:t>acquisition </a:t>
            </a:r>
            <a:r>
              <a:rPr lang="en-US" sz="4000" b="1" kern="0" cap="all" dirty="0" smtClean="0">
                <a:latin typeface="Calibri" pitchFamily="34" charset="0"/>
              </a:rPr>
              <a:t>GOING FORWARD</a:t>
            </a:r>
            <a:endParaRPr lang="en-US" sz="4000" b="1" kern="0" cap="all" dirty="0">
              <a:latin typeface="Calibri" pitchFamily="34" charset="0"/>
            </a:endParaRPr>
          </a:p>
        </p:txBody>
      </p:sp>
      <p:sp>
        <p:nvSpPr>
          <p:cNvPr id="47108" name="Text Placeholder 2"/>
          <p:cNvSpPr txBox="1">
            <a:spLocks/>
          </p:cNvSpPr>
          <p:nvPr/>
        </p:nvSpPr>
        <p:spPr bwMode="auto">
          <a:xfrm>
            <a:off x="722312" y="29257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2000" dirty="0">
              <a:latin typeface="Calibri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plans: 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Observational 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Jason-3 altimeter SSHA, wind/wave (after launch)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Reintroduce WindSat scatterometer winds (format change at NRL)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CrIS </a:t>
            </a:r>
            <a:r>
              <a:rPr lang="en-US" sz="2000" dirty="0">
                <a:solidFill>
                  <a:srgbClr val="000000"/>
                </a:solidFill>
              </a:rPr>
              <a:t>full spectrum resolution [2223 chn (2211 regular chn + 12 guard chn</a:t>
            </a:r>
            <a:r>
              <a:rPr lang="en-US" sz="2000" dirty="0" smtClean="0">
                <a:solidFill>
                  <a:srgbClr val="000000"/>
                </a:solidFill>
              </a:rPr>
              <a:t>)]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S-NPP VIIRS:  radiances, SST, AOD, smoke, dust, Green </a:t>
            </a:r>
            <a:r>
              <a:rPr lang="en-US" sz="2000" dirty="0">
                <a:solidFill>
                  <a:srgbClr val="000000"/>
                </a:solidFill>
              </a:rPr>
              <a:t>Vegetative Fraction (GVF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ISS RapidScat</a:t>
            </a: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Direct readout of AIRS, CrIS, ATMS, AMSU-A, HIRS-4, </a:t>
            </a:r>
            <a:r>
              <a:rPr lang="en-US" sz="2000" dirty="0" smtClean="0">
                <a:solidFill>
                  <a:srgbClr val="000000"/>
                </a:solidFill>
              </a:rPr>
              <a:t>MHS, IASI from UW/SSEC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Global </a:t>
            </a:r>
            <a:r>
              <a:rPr lang="en-US" sz="2000" dirty="0">
                <a:solidFill>
                  <a:srgbClr val="000000"/>
                </a:solidFill>
              </a:rPr>
              <a:t>geostationary satellite composite mosaic imagery </a:t>
            </a:r>
            <a:r>
              <a:rPr lang="en-US" sz="2000" dirty="0" smtClean="0">
                <a:solidFill>
                  <a:srgbClr val="000000"/>
                </a:solidFill>
              </a:rPr>
              <a:t>files (SSEC)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Burned </a:t>
            </a:r>
            <a:r>
              <a:rPr lang="en-US" sz="2000" dirty="0">
                <a:solidFill>
                  <a:srgbClr val="000000"/>
                </a:solidFill>
              </a:rPr>
              <a:t>area &amp; blended Global Biomass Burning Emissions </a:t>
            </a:r>
            <a:r>
              <a:rPr lang="en-US" sz="2000" dirty="0" smtClean="0">
                <a:solidFill>
                  <a:srgbClr val="000000"/>
                </a:solidFill>
              </a:rPr>
              <a:t>Products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Geostationary </a:t>
            </a:r>
            <a:r>
              <a:rPr lang="en-US" sz="2000" dirty="0">
                <a:solidFill>
                  <a:srgbClr val="000000"/>
                </a:solidFill>
              </a:rPr>
              <a:t>Surface &amp; Insolation Product (GSIP) [daily global file, full disk (GOES-E &amp; W), ext. NHem (GOES-E &amp; W), full disk (MTSAT-2), full disk (METEOSAT-10)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39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11125"/>
            <a:ext cx="7316787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200" b="1" dirty="0" smtClean="0">
                <a:ea typeface="ＭＳ Ｐゴシック" pitchFamily="34" charset="-128"/>
                <a:cs typeface="Times New Roman" pitchFamily="18" charset="0"/>
              </a:rPr>
              <a:t>NOAA’s Operational Numerical Guidance Suite (Feb 2015)</a:t>
            </a:r>
          </a:p>
        </p:txBody>
      </p:sp>
      <p:sp>
        <p:nvSpPr>
          <p:cNvPr id="123" name="Rectangle 1"/>
          <p:cNvSpPr>
            <a:spLocks noChangeArrowheads="1"/>
          </p:cNvSpPr>
          <p:nvPr/>
        </p:nvSpPr>
        <p:spPr bwMode="auto">
          <a:xfrm>
            <a:off x="0" y="5975350"/>
            <a:ext cx="9144000" cy="8826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+mn-ea"/>
              <a:cs typeface="微软雅黑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89025" y="1295400"/>
            <a:ext cx="1658938" cy="1063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27063" y="3856038"/>
            <a:ext cx="2266950" cy="850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08013" y="4862513"/>
            <a:ext cx="2286000" cy="866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40175" y="5106988"/>
            <a:ext cx="1573213" cy="438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983038" y="4106863"/>
            <a:ext cx="1528762" cy="858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647700" y="2754313"/>
            <a:ext cx="1949450" cy="898525"/>
          </a:xfrm>
          <a:prstGeom prst="rect">
            <a:avLst/>
          </a:prstGeom>
          <a:solidFill>
            <a:srgbClr val="FFFF00"/>
          </a:soli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lIns="91430" tIns="45715" rIns="91430" bIns="45715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3371850" y="1257300"/>
            <a:ext cx="1371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Regional Hurricane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GFDL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WRF-NMM</a:t>
            </a:r>
          </a:p>
        </p:txBody>
      </p:sp>
      <p:sp>
        <p:nvSpPr>
          <p:cNvPr id="132" name="Text Box 4"/>
          <p:cNvSpPr txBox="1">
            <a:spLocks noChangeArrowheads="1"/>
          </p:cNvSpPr>
          <p:nvPr/>
        </p:nvSpPr>
        <p:spPr bwMode="auto">
          <a:xfrm>
            <a:off x="3819525" y="4516438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WRF(ARW, NMM)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NMMB </a:t>
            </a:r>
            <a:r>
              <a:rPr 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7 members each</a:t>
            </a:r>
            <a:endParaRPr 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>
            <a:off x="984250" y="1295400"/>
            <a:ext cx="1763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Climate Forecast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System (CFS)</a:t>
            </a:r>
          </a:p>
        </p:txBody>
      </p:sp>
      <p:sp>
        <p:nvSpPr>
          <p:cNvPr id="134" name="Text Box 34"/>
          <p:cNvSpPr txBox="1">
            <a:spLocks noChangeArrowheads="1"/>
          </p:cNvSpPr>
          <p:nvPr/>
        </p:nvSpPr>
        <p:spPr bwMode="auto">
          <a:xfrm>
            <a:off x="3966369" y="4087813"/>
            <a:ext cx="1501775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Short-Range Ensemble Forecast 21 members</a:t>
            </a:r>
            <a:endParaRPr lang="en-US" sz="11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  <p:sp>
        <p:nvSpPr>
          <p:cNvPr id="136" name="Line 46"/>
          <p:cNvSpPr>
            <a:spLocks noChangeShapeType="1"/>
          </p:cNvSpPr>
          <p:nvPr/>
        </p:nvSpPr>
        <p:spPr bwMode="auto">
          <a:xfrm>
            <a:off x="1228725" y="18605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8" name="Line 56"/>
          <p:cNvSpPr>
            <a:spLocks noChangeShapeType="1"/>
          </p:cNvSpPr>
          <p:nvPr/>
        </p:nvSpPr>
        <p:spPr bwMode="auto">
          <a:xfrm>
            <a:off x="4070350" y="4532313"/>
            <a:ext cx="1370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39" name="Group 10"/>
          <p:cNvGrpSpPr>
            <a:grpSpLocks/>
          </p:cNvGrpSpPr>
          <p:nvPr/>
        </p:nvGrpSpPr>
        <p:grpSpPr bwMode="auto">
          <a:xfrm>
            <a:off x="530225" y="4862513"/>
            <a:ext cx="2362200" cy="866775"/>
            <a:chOff x="1066800" y="5532374"/>
            <a:chExt cx="2362200" cy="866775"/>
          </a:xfrm>
        </p:grpSpPr>
        <p:sp>
          <p:nvSpPr>
            <p:cNvPr id="140" name="Text Box 12"/>
            <p:cNvSpPr txBox="1">
              <a:spLocks noChangeArrowheads="1"/>
            </p:cNvSpPr>
            <p:nvPr/>
          </p:nvSpPr>
          <p:spPr bwMode="auto">
            <a:xfrm>
              <a:off x="1143000" y="5532374"/>
              <a:ext cx="2286000" cy="866775"/>
            </a:xfrm>
            <a:prstGeom prst="rect">
              <a:avLst/>
            </a:prstGeom>
            <a:noFill/>
            <a:ln w="5715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North American Ensemble Forecast System</a:t>
              </a:r>
            </a:p>
          </p:txBody>
        </p:sp>
        <p:sp>
          <p:nvSpPr>
            <p:cNvPr id="141" name="Text Box 5"/>
            <p:cNvSpPr txBox="1">
              <a:spLocks noChangeArrowheads="1"/>
            </p:cNvSpPr>
            <p:nvPr/>
          </p:nvSpPr>
          <p:spPr bwMode="auto">
            <a:xfrm>
              <a:off x="1066800" y="6026086"/>
              <a:ext cx="23622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2625"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682625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6826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682625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682625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6826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6826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6826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6826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GEFS, Canadian Global Model </a:t>
              </a:r>
            </a:p>
          </p:txBody>
        </p:sp>
        <p:sp>
          <p:nvSpPr>
            <p:cNvPr id="142" name="Line 57"/>
            <p:cNvSpPr>
              <a:spLocks noChangeShapeType="1"/>
            </p:cNvSpPr>
            <p:nvPr/>
          </p:nvSpPr>
          <p:spPr bwMode="auto">
            <a:xfrm>
              <a:off x="1295400" y="6053074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44" name="Line 58"/>
          <p:cNvSpPr>
            <a:spLocks noChangeShapeType="1"/>
          </p:cNvSpPr>
          <p:nvPr/>
        </p:nvSpPr>
        <p:spPr bwMode="auto">
          <a:xfrm>
            <a:off x="3616325" y="1857375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45" name="Group 18"/>
          <p:cNvGrpSpPr>
            <a:grpSpLocks/>
          </p:cNvGrpSpPr>
          <p:nvPr/>
        </p:nvGrpSpPr>
        <p:grpSpPr bwMode="auto">
          <a:xfrm>
            <a:off x="6659563" y="3740150"/>
            <a:ext cx="1481137" cy="492125"/>
            <a:chOff x="7265988" y="3134025"/>
            <a:chExt cx="1481137" cy="492113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7265988" y="3134025"/>
              <a:ext cx="1447800" cy="4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Dispersion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 </a:t>
              </a:r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HYSPLIT</a:t>
              </a:r>
            </a:p>
          </p:txBody>
        </p:sp>
        <p:sp>
          <p:nvSpPr>
            <p:cNvPr id="147" name="Rectangle 21"/>
            <p:cNvSpPr>
              <a:spLocks noChangeArrowheads="1"/>
            </p:cNvSpPr>
            <p:nvPr/>
          </p:nvSpPr>
          <p:spPr bwMode="auto">
            <a:xfrm>
              <a:off x="7265988" y="3167362"/>
              <a:ext cx="1481137" cy="414327"/>
            </a:xfrm>
            <a:prstGeom prst="rect">
              <a:avLst/>
            </a:prstGeom>
            <a:noFill/>
            <a:ln w="57150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7451725" y="338960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0" tIns="45715" rIns="91430" bIns="45715"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49" name="Line 59"/>
          <p:cNvSpPr>
            <a:spLocks noChangeShapeType="1"/>
          </p:cNvSpPr>
          <p:nvPr/>
        </p:nvSpPr>
        <p:spPr bwMode="auto">
          <a:xfrm>
            <a:off x="5168900" y="1563688"/>
            <a:ext cx="846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50" name="Group 21"/>
          <p:cNvGrpSpPr>
            <a:grpSpLocks/>
          </p:cNvGrpSpPr>
          <p:nvPr/>
        </p:nvGrpSpPr>
        <p:grpSpPr bwMode="auto">
          <a:xfrm>
            <a:off x="6669088" y="4310063"/>
            <a:ext cx="1479550" cy="596900"/>
            <a:chOff x="7265988" y="4059238"/>
            <a:chExt cx="1479550" cy="596686"/>
          </a:xfrm>
        </p:grpSpPr>
        <p:sp>
          <p:nvSpPr>
            <p:cNvPr id="151" name="Text Box 2"/>
            <p:cNvSpPr txBox="1">
              <a:spLocks noChangeArrowheads="1"/>
            </p:cNvSpPr>
            <p:nvPr/>
          </p:nvSpPr>
          <p:spPr bwMode="auto">
            <a:xfrm>
              <a:off x="7394575" y="4059238"/>
              <a:ext cx="1100138" cy="33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Air Quality</a:t>
              </a:r>
            </a:p>
          </p:txBody>
        </p:sp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7265988" y="4059238"/>
              <a:ext cx="1479550" cy="558600"/>
            </a:xfrm>
            <a:prstGeom prst="rect">
              <a:avLst/>
            </a:prstGeom>
            <a:noFill/>
            <a:ln w="57150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450138" y="4365515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0" tIns="45715" rIns="91430" bIns="45715"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662863" y="4348059"/>
              <a:ext cx="666750" cy="30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CMAQ</a:t>
              </a:r>
            </a:p>
          </p:txBody>
        </p:sp>
      </p:grpSp>
      <p:grpSp>
        <p:nvGrpSpPr>
          <p:cNvPr id="156" name="Group 5"/>
          <p:cNvGrpSpPr>
            <a:grpSpLocks/>
          </p:cNvGrpSpPr>
          <p:nvPr/>
        </p:nvGrpSpPr>
        <p:grpSpPr bwMode="auto">
          <a:xfrm>
            <a:off x="3787774" y="2932116"/>
            <a:ext cx="1987551" cy="955677"/>
            <a:chOff x="3749823" y="2895600"/>
            <a:chExt cx="1987403" cy="956385"/>
          </a:xfrm>
        </p:grpSpPr>
        <p:sp>
          <p:nvSpPr>
            <p:cNvPr id="157" name="Text Box 8"/>
            <p:cNvSpPr txBox="1">
              <a:spLocks noChangeArrowheads="1"/>
            </p:cNvSpPr>
            <p:nvPr/>
          </p:nvSpPr>
          <p:spPr bwMode="auto">
            <a:xfrm>
              <a:off x="4060951" y="2959148"/>
              <a:ext cx="1676275" cy="89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Regional NAM</a:t>
              </a:r>
            </a:p>
            <a:p>
              <a:pPr algn="ctr"/>
              <a:endParaRPr lang="en-US" sz="6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NMMB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NOAH</a:t>
              </a:r>
              <a:endPara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endParaRPr>
            </a:p>
          </p:txBody>
        </p:sp>
        <p:sp>
          <p:nvSpPr>
            <p:cNvPr id="158" name="TextBox 70"/>
            <p:cNvSpPr txBox="1">
              <a:spLocks noChangeArrowheads="1"/>
            </p:cNvSpPr>
            <p:nvPr/>
          </p:nvSpPr>
          <p:spPr bwMode="auto">
            <a:xfrm rot="-5400000">
              <a:off x="3518483" y="3126941"/>
              <a:ext cx="924610" cy="46192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cs typeface="+mn-cs"/>
                </a:rPr>
                <a:t>3D-VAR</a:t>
              </a:r>
            </a:p>
            <a:p>
              <a:pPr algn="ctr"/>
              <a:r>
                <a:rPr 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cs typeface="+mn-cs"/>
                </a:rPr>
                <a:t>DA</a:t>
              </a:r>
            </a:p>
          </p:txBody>
        </p:sp>
        <p:sp>
          <p:nvSpPr>
            <p:cNvPr id="159" name="Rectangle 13"/>
            <p:cNvSpPr>
              <a:spLocks noChangeArrowheads="1"/>
            </p:cNvSpPr>
            <p:nvPr/>
          </p:nvSpPr>
          <p:spPr bwMode="auto">
            <a:xfrm>
              <a:off x="3772047" y="2895600"/>
              <a:ext cx="1828664" cy="915078"/>
            </a:xfrm>
            <a:prstGeom prst="rect">
              <a:avLst/>
            </a:prstGeom>
            <a:noFill/>
            <a:ln w="57150">
              <a:solidFill>
                <a:srgbClr val="66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000" dirty="0">
                <a:solidFill>
                  <a:srgbClr val="00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0" name="Line 56"/>
            <p:cNvSpPr>
              <a:spLocks noChangeShapeType="1"/>
            </p:cNvSpPr>
            <p:nvPr/>
          </p:nvSpPr>
          <p:spPr bwMode="auto">
            <a:xfrm>
              <a:off x="4265724" y="3369026"/>
              <a:ext cx="1295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61" name="Text Box 64"/>
          <p:cNvSpPr txBox="1">
            <a:spLocks noChangeArrowheads="1"/>
          </p:cNvSpPr>
          <p:nvPr/>
        </p:nvSpPr>
        <p:spPr bwMode="auto">
          <a:xfrm>
            <a:off x="7461250" y="2420938"/>
            <a:ext cx="1644650" cy="120015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Regional Bays</a:t>
            </a: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Great Lakes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(POM)</a:t>
            </a: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N Gulf of Mexico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FVCOM)</a:t>
            </a:r>
            <a:endParaRPr 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Columbia R.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SELFE)</a:t>
            </a:r>
            <a:endParaRPr 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Chesapeake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(ROMS)</a:t>
            </a: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Tampa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(ROMS)</a:t>
            </a:r>
            <a:endParaRPr lang="en-US" sz="900" b="1" dirty="0">
              <a:solidFill>
                <a:srgbClr val="00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  <a:p>
            <a:pPr algn="ctr">
              <a:buFontTx/>
              <a:buChar char="•"/>
            </a:pPr>
            <a:r>
              <a:rPr lang="en-US" sz="9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Delaware </a:t>
            </a:r>
            <a:r>
              <a:rPr 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(ROMS)</a:t>
            </a:r>
          </a:p>
        </p:txBody>
      </p:sp>
      <p:sp>
        <p:nvSpPr>
          <p:cNvPr id="162" name="Rectangle 35"/>
          <p:cNvSpPr>
            <a:spLocks noChangeArrowheads="1"/>
          </p:cNvSpPr>
          <p:nvPr/>
        </p:nvSpPr>
        <p:spPr bwMode="auto">
          <a:xfrm>
            <a:off x="5534025" y="5753100"/>
            <a:ext cx="838200" cy="10715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3" name="Text Box 78"/>
          <p:cNvSpPr txBox="1">
            <a:spLocks noChangeArrowheads="1"/>
          </p:cNvSpPr>
          <p:nvPr/>
        </p:nvSpPr>
        <p:spPr bwMode="auto">
          <a:xfrm>
            <a:off x="5545138" y="5829300"/>
            <a:ext cx="83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Times New Roman" charset="0"/>
              </a:rPr>
              <a:t>Space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Times New Roman" charset="0"/>
              </a:rPr>
              <a:t>Weather</a:t>
            </a:r>
          </a:p>
        </p:txBody>
      </p:sp>
      <p:sp>
        <p:nvSpPr>
          <p:cNvPr id="164" name="Line 57"/>
          <p:cNvSpPr>
            <a:spLocks noChangeShapeType="1"/>
          </p:cNvSpPr>
          <p:nvPr/>
        </p:nvSpPr>
        <p:spPr bwMode="auto">
          <a:xfrm>
            <a:off x="5610225" y="6353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5" name="Text Box 80"/>
          <p:cNvSpPr txBox="1">
            <a:spLocks noChangeArrowheads="1"/>
          </p:cNvSpPr>
          <p:nvPr/>
        </p:nvSpPr>
        <p:spPr bwMode="auto">
          <a:xfrm>
            <a:off x="5678488" y="6424613"/>
            <a:ext cx="59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ENLIL</a:t>
            </a:r>
          </a:p>
        </p:txBody>
      </p:sp>
      <p:sp>
        <p:nvSpPr>
          <p:cNvPr id="166" name="Rectangle 35"/>
          <p:cNvSpPr>
            <a:spLocks noChangeArrowheads="1"/>
          </p:cNvSpPr>
          <p:nvPr/>
        </p:nvSpPr>
        <p:spPr bwMode="auto">
          <a:xfrm>
            <a:off x="3938588" y="4087813"/>
            <a:ext cx="1573212" cy="882650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7" name="Text Box 12"/>
          <p:cNvSpPr txBox="1">
            <a:spLocks noChangeArrowheads="1"/>
          </p:cNvSpPr>
          <p:nvPr/>
        </p:nvSpPr>
        <p:spPr bwMode="auto">
          <a:xfrm>
            <a:off x="606425" y="5907088"/>
            <a:ext cx="2286000" cy="866775"/>
          </a:xfrm>
          <a:prstGeom prst="rect">
            <a:avLst/>
          </a:prstGeom>
          <a:noFill/>
          <a:ln w="57150">
            <a:solidFill>
              <a:srgbClr val="0066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North American Land Surface Data Assimilation System</a:t>
            </a:r>
          </a:p>
        </p:txBody>
      </p:sp>
      <p:sp>
        <p:nvSpPr>
          <p:cNvPr id="168" name="Rectangle 48"/>
          <p:cNvSpPr>
            <a:spLocks noChangeArrowheads="1"/>
          </p:cNvSpPr>
          <p:nvPr/>
        </p:nvSpPr>
        <p:spPr bwMode="auto">
          <a:xfrm>
            <a:off x="493713" y="6540500"/>
            <a:ext cx="2362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+mn-ea"/>
                <a:cs typeface="+mn-cs"/>
              </a:rPr>
              <a:t>NOAH Land 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+mn-ea"/>
                <a:cs typeface="+mn-cs"/>
              </a:rPr>
              <a:t>Surface Model</a:t>
            </a:r>
          </a:p>
        </p:txBody>
      </p:sp>
      <p:sp>
        <p:nvSpPr>
          <p:cNvPr id="169" name="Line 57"/>
          <p:cNvSpPr>
            <a:spLocks noChangeShapeType="1"/>
          </p:cNvSpPr>
          <p:nvPr/>
        </p:nvSpPr>
        <p:spPr bwMode="auto">
          <a:xfrm>
            <a:off x="719138" y="658336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0" name="Line 56"/>
          <p:cNvSpPr>
            <a:spLocks noChangeShapeType="1"/>
          </p:cNvSpPr>
          <p:nvPr/>
        </p:nvSpPr>
        <p:spPr bwMode="auto">
          <a:xfrm>
            <a:off x="1152525" y="3240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2" name="Text Box 4"/>
          <p:cNvSpPr txBox="1">
            <a:spLocks noChangeArrowheads="1"/>
          </p:cNvSpPr>
          <p:nvPr/>
        </p:nvSpPr>
        <p:spPr bwMode="auto">
          <a:xfrm>
            <a:off x="1054100" y="3157538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Global Spectral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NOAH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  <p:sp>
        <p:nvSpPr>
          <p:cNvPr id="173" name="TextBox 70"/>
          <p:cNvSpPr txBox="1">
            <a:spLocks noChangeArrowheads="1"/>
          </p:cNvSpPr>
          <p:nvPr/>
        </p:nvSpPr>
        <p:spPr bwMode="auto">
          <a:xfrm rot="16200000">
            <a:off x="466726" y="2957512"/>
            <a:ext cx="868362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3D-En-Var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DA</a:t>
            </a:r>
          </a:p>
        </p:txBody>
      </p:sp>
      <p:sp>
        <p:nvSpPr>
          <p:cNvPr id="174" name="Text Box 4"/>
          <p:cNvSpPr txBox="1">
            <a:spLocks noChangeArrowheads="1"/>
          </p:cNvSpPr>
          <p:nvPr/>
        </p:nvSpPr>
        <p:spPr bwMode="auto">
          <a:xfrm>
            <a:off x="998538" y="2716213"/>
            <a:ext cx="1598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Global Forecast System (GFS)</a:t>
            </a:r>
          </a:p>
        </p:txBody>
      </p:sp>
      <p:sp>
        <p:nvSpPr>
          <p:cNvPr id="175" name="TextBox 70"/>
          <p:cNvSpPr txBox="1">
            <a:spLocks noChangeArrowheads="1"/>
          </p:cNvSpPr>
          <p:nvPr/>
        </p:nvSpPr>
        <p:spPr bwMode="auto">
          <a:xfrm rot="16200000">
            <a:off x="6532563" y="5089525"/>
            <a:ext cx="708025" cy="460375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3D-VAR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DA</a:t>
            </a:r>
          </a:p>
        </p:txBody>
      </p:sp>
      <p:sp>
        <p:nvSpPr>
          <p:cNvPr id="176" name="TextBox 70"/>
          <p:cNvSpPr txBox="1">
            <a:spLocks noChangeArrowheads="1"/>
          </p:cNvSpPr>
          <p:nvPr/>
        </p:nvSpPr>
        <p:spPr bwMode="auto">
          <a:xfrm rot="16200000">
            <a:off x="357188" y="1592263"/>
            <a:ext cx="1001712" cy="461962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3D-VAR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DA</a:t>
            </a:r>
          </a:p>
        </p:txBody>
      </p:sp>
      <p:sp>
        <p:nvSpPr>
          <p:cNvPr id="177" name="Line 65"/>
          <p:cNvSpPr>
            <a:spLocks noChangeShapeType="1"/>
          </p:cNvSpPr>
          <p:nvPr/>
        </p:nvSpPr>
        <p:spPr bwMode="auto">
          <a:xfrm>
            <a:off x="7315200" y="53387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8" name="Text Box 66"/>
          <p:cNvSpPr txBox="1">
            <a:spLocks noChangeArrowheads="1"/>
          </p:cNvSpPr>
          <p:nvPr/>
        </p:nvSpPr>
        <p:spPr bwMode="auto">
          <a:xfrm>
            <a:off x="7461250" y="5330825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WRF ARW</a:t>
            </a:r>
          </a:p>
        </p:txBody>
      </p:sp>
      <p:sp>
        <p:nvSpPr>
          <p:cNvPr id="179" name="Text Box 29"/>
          <p:cNvSpPr txBox="1">
            <a:spLocks noChangeArrowheads="1"/>
          </p:cNvSpPr>
          <p:nvPr/>
        </p:nvSpPr>
        <p:spPr bwMode="auto">
          <a:xfrm>
            <a:off x="6661150" y="4976813"/>
            <a:ext cx="2100263" cy="708025"/>
          </a:xfrm>
          <a:prstGeom prst="rect">
            <a:avLst/>
          </a:prstGeom>
          <a:noFill/>
          <a:ln w="5715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       Rapid Refresh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0" name="Rectangle 30"/>
          <p:cNvSpPr>
            <a:spLocks noChangeArrowheads="1"/>
          </p:cNvSpPr>
          <p:nvPr/>
        </p:nvSpPr>
        <p:spPr bwMode="auto">
          <a:xfrm>
            <a:off x="627063" y="1295400"/>
            <a:ext cx="2120900" cy="1066800"/>
          </a:xfrm>
          <a:prstGeom prst="rect">
            <a:avLst/>
          </a:prstGeom>
          <a:noFill/>
          <a:ln w="635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1" name="TextBox 70"/>
          <p:cNvSpPr txBox="1">
            <a:spLocks noChangeArrowheads="1"/>
          </p:cNvSpPr>
          <p:nvPr/>
        </p:nvSpPr>
        <p:spPr bwMode="auto">
          <a:xfrm rot="16200000">
            <a:off x="2842420" y="1554956"/>
            <a:ext cx="1001712" cy="460375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3D-VAR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DA</a:t>
            </a:r>
          </a:p>
        </p:txBody>
      </p:sp>
      <p:sp>
        <p:nvSpPr>
          <p:cNvPr id="182" name="Rectangle 15"/>
          <p:cNvSpPr>
            <a:spLocks noChangeArrowheads="1"/>
          </p:cNvSpPr>
          <p:nvPr/>
        </p:nvSpPr>
        <p:spPr bwMode="auto">
          <a:xfrm>
            <a:off x="3105150" y="1295400"/>
            <a:ext cx="1589088" cy="1001713"/>
          </a:xfrm>
          <a:prstGeom prst="rect">
            <a:avLst/>
          </a:prstGeom>
          <a:noFill/>
          <a:ln w="57150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83" name="Text Box 64"/>
          <p:cNvSpPr txBox="1">
            <a:spLocks noChangeArrowheads="1"/>
          </p:cNvSpPr>
          <p:nvPr/>
        </p:nvSpPr>
        <p:spPr bwMode="auto">
          <a:xfrm>
            <a:off x="5043488" y="1314450"/>
            <a:ext cx="1054100" cy="476250"/>
          </a:xfrm>
          <a:prstGeom prst="rect">
            <a:avLst/>
          </a:prstGeom>
          <a:noFill/>
          <a:ln w="57150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Waves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WaveWatch III</a:t>
            </a:r>
          </a:p>
        </p:txBody>
      </p:sp>
      <p:grpSp>
        <p:nvGrpSpPr>
          <p:cNvPr id="184" name="Group 6"/>
          <p:cNvGrpSpPr>
            <a:grpSpLocks/>
          </p:cNvGrpSpPr>
          <p:nvPr/>
        </p:nvGrpSpPr>
        <p:grpSpPr bwMode="auto">
          <a:xfrm>
            <a:off x="5060948" y="1981201"/>
            <a:ext cx="1187451" cy="553998"/>
            <a:chOff x="4770830" y="1889083"/>
            <a:chExt cx="1109868" cy="955682"/>
          </a:xfrm>
        </p:grpSpPr>
        <p:sp>
          <p:nvSpPr>
            <p:cNvPr id="185" name="Text Box 64"/>
            <p:cNvSpPr txBox="1">
              <a:spLocks noChangeArrowheads="1"/>
            </p:cNvSpPr>
            <p:nvPr/>
          </p:nvSpPr>
          <p:spPr bwMode="auto">
            <a:xfrm>
              <a:off x="4770830" y="1889083"/>
              <a:ext cx="1109868" cy="955682"/>
            </a:xfrm>
            <a:prstGeom prst="rect">
              <a:avLst/>
            </a:prstGeom>
            <a:noFill/>
            <a:ln w="57150">
              <a:solidFill>
                <a:srgbClr val="33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+mn-cs"/>
                </a:rPr>
                <a:t>Ocean (</a:t>
              </a:r>
              <a:r>
                <a:rPr lang="en-US" altLang="en-US" sz="1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+mn-cs"/>
                </a:rPr>
                <a:t>RTOFS)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+mn-cs"/>
                </a:rPr>
                <a:t> HYCOM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7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6" name="Line 59"/>
            <p:cNvSpPr>
              <a:spLocks noChangeShapeType="1"/>
            </p:cNvSpPr>
            <p:nvPr/>
          </p:nvSpPr>
          <p:spPr bwMode="auto">
            <a:xfrm flipV="1">
              <a:off x="4856448" y="2283431"/>
              <a:ext cx="94814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7" name="Group 9"/>
          <p:cNvGrpSpPr>
            <a:grpSpLocks/>
          </p:cNvGrpSpPr>
          <p:nvPr/>
        </p:nvGrpSpPr>
        <p:grpSpPr bwMode="auto">
          <a:xfrm>
            <a:off x="7767638" y="1724025"/>
            <a:ext cx="1022350" cy="477838"/>
            <a:chOff x="7985094" y="1686952"/>
            <a:chExt cx="1022335" cy="652193"/>
          </a:xfrm>
        </p:grpSpPr>
        <p:sp>
          <p:nvSpPr>
            <p:cNvPr id="188" name="Text Box 64"/>
            <p:cNvSpPr txBox="1">
              <a:spLocks noChangeArrowheads="1"/>
            </p:cNvSpPr>
            <p:nvPr/>
          </p:nvSpPr>
          <p:spPr bwMode="auto">
            <a:xfrm>
              <a:off x="7985094" y="1686952"/>
              <a:ext cx="1022335" cy="652193"/>
            </a:xfrm>
            <a:prstGeom prst="rect">
              <a:avLst/>
            </a:prstGeom>
            <a:noFill/>
            <a:ln w="57150">
              <a:solidFill>
                <a:srgbClr val="33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Ecosystem</a:t>
              </a:r>
            </a:p>
            <a:p>
              <a:pPr algn="ctr"/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 EwE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8043830" y="2037966"/>
              <a:ext cx="904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Elbow Connector 189"/>
          <p:cNvCxnSpPr>
            <a:stCxn id="130" idx="3"/>
            <a:endCxn id="158" idx="0"/>
          </p:cNvCxnSpPr>
          <p:nvPr/>
        </p:nvCxnSpPr>
        <p:spPr>
          <a:xfrm>
            <a:off x="2597150" y="3203575"/>
            <a:ext cx="1190625" cy="190500"/>
          </a:xfrm>
          <a:prstGeom prst="bentConnector3">
            <a:avLst>
              <a:gd name="adj1" fmla="val 542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/>
          <p:nvPr/>
        </p:nvCxnSpPr>
        <p:spPr>
          <a:xfrm>
            <a:off x="2578100" y="3203575"/>
            <a:ext cx="1341438" cy="13255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30" idx="0"/>
            <a:endCxn id="182" idx="2"/>
          </p:cNvCxnSpPr>
          <p:nvPr/>
        </p:nvCxnSpPr>
        <p:spPr>
          <a:xfrm rot="5400000" flipH="1" flipV="1">
            <a:off x="2532063" y="1387475"/>
            <a:ext cx="457200" cy="22764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9" idx="3"/>
          </p:cNvCxnSpPr>
          <p:nvPr/>
        </p:nvCxnSpPr>
        <p:spPr>
          <a:xfrm flipV="1">
            <a:off x="5638800" y="3381375"/>
            <a:ext cx="1824038" cy="7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134100" y="3381375"/>
            <a:ext cx="0" cy="1208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52" idx="1"/>
          </p:cNvCxnSpPr>
          <p:nvPr/>
        </p:nvCxnSpPr>
        <p:spPr>
          <a:xfrm>
            <a:off x="6124575" y="4589463"/>
            <a:ext cx="5445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47650" y="3181350"/>
            <a:ext cx="0" cy="31797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7650" y="3195638"/>
            <a:ext cx="4000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27013" y="4348163"/>
            <a:ext cx="4000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473450" y="2525713"/>
            <a:ext cx="1350963" cy="15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4811713" y="1606550"/>
            <a:ext cx="0" cy="118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4808538" y="1617663"/>
            <a:ext cx="231775" cy="63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61" idx="0"/>
            <a:endCxn id="188" idx="2"/>
          </p:cNvCxnSpPr>
          <p:nvPr/>
        </p:nvCxnSpPr>
        <p:spPr>
          <a:xfrm flipH="1" flipV="1">
            <a:off x="8278813" y="2201863"/>
            <a:ext cx="4762" cy="219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9" idx="2"/>
            <a:endCxn id="166" idx="0"/>
          </p:cNvCxnSpPr>
          <p:nvPr/>
        </p:nvCxnSpPr>
        <p:spPr>
          <a:xfrm>
            <a:off x="4724400" y="3846513"/>
            <a:ext cx="0" cy="241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867400" y="5276850"/>
            <a:ext cx="8016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27063" y="2754313"/>
            <a:ext cx="1979612" cy="86836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" name="Text Box 12"/>
          <p:cNvSpPr txBox="1">
            <a:spLocks noChangeArrowheads="1"/>
          </p:cNvSpPr>
          <p:nvPr/>
        </p:nvSpPr>
        <p:spPr bwMode="auto">
          <a:xfrm>
            <a:off x="608013" y="3840163"/>
            <a:ext cx="2286000" cy="866775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Global Ensemble Forecast System (GEFS)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614363" y="4340225"/>
            <a:ext cx="236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21 GFS Members</a:t>
            </a:r>
          </a:p>
        </p:txBody>
      </p:sp>
      <p:sp>
        <p:nvSpPr>
          <p:cNvPr id="208" name="Line 57"/>
          <p:cNvSpPr>
            <a:spLocks noChangeShapeType="1"/>
          </p:cNvSpPr>
          <p:nvPr/>
        </p:nvSpPr>
        <p:spPr bwMode="auto">
          <a:xfrm>
            <a:off x="760413" y="436086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227013" y="6334125"/>
            <a:ext cx="4000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2"/>
            <a:endCxn id="140" idx="0"/>
          </p:cNvCxnSpPr>
          <p:nvPr/>
        </p:nvCxnSpPr>
        <p:spPr>
          <a:xfrm flipH="1">
            <a:off x="1749425" y="4706938"/>
            <a:ext cx="1588" cy="155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240088" y="4516438"/>
            <a:ext cx="0" cy="1155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240088" y="5672138"/>
            <a:ext cx="34163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4827588" y="2220913"/>
            <a:ext cx="231775" cy="63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 Box 64"/>
          <p:cNvSpPr txBox="1">
            <a:spLocks noChangeArrowheads="1"/>
          </p:cNvSpPr>
          <p:nvPr/>
        </p:nvSpPr>
        <p:spPr bwMode="auto">
          <a:xfrm>
            <a:off x="6346825" y="2547938"/>
            <a:ext cx="815975" cy="477837"/>
          </a:xfrm>
          <a:prstGeom prst="rect">
            <a:avLst/>
          </a:prstGeom>
          <a:noFill/>
          <a:ln w="57150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ESTOFS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ADCIRC</a:t>
            </a:r>
            <a:r>
              <a:rPr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 </a:t>
            </a:r>
            <a:endParaRPr lang="en-US" altLang="en-US" sz="7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6400800" y="2789238"/>
            <a:ext cx="69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endCxn id="214" idx="1"/>
          </p:cNvCxnSpPr>
          <p:nvPr/>
        </p:nvCxnSpPr>
        <p:spPr>
          <a:xfrm>
            <a:off x="4811713" y="2786063"/>
            <a:ext cx="1535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6142038" y="4000500"/>
            <a:ext cx="5445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64"/>
          <p:cNvSpPr txBox="1">
            <a:spLocks noChangeArrowheads="1"/>
          </p:cNvSpPr>
          <p:nvPr/>
        </p:nvSpPr>
        <p:spPr bwMode="auto">
          <a:xfrm>
            <a:off x="6319838" y="1314450"/>
            <a:ext cx="815975" cy="523875"/>
          </a:xfrm>
          <a:prstGeom prst="rect">
            <a:avLst/>
          </a:prstGeom>
          <a:noFill/>
          <a:ln w="57150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SURGE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SLOSH</a:t>
            </a:r>
          </a:p>
        </p:txBody>
      </p:sp>
      <p:sp>
        <p:nvSpPr>
          <p:cNvPr id="219" name="Text Box 64"/>
          <p:cNvSpPr txBox="1">
            <a:spLocks noChangeArrowheads="1"/>
          </p:cNvSpPr>
          <p:nvPr/>
        </p:nvSpPr>
        <p:spPr bwMode="auto">
          <a:xfrm>
            <a:off x="6330950" y="1927225"/>
            <a:ext cx="850900" cy="523875"/>
          </a:xfrm>
          <a:prstGeom prst="rect">
            <a:avLst/>
          </a:prstGeom>
          <a:noFill/>
          <a:ln w="57150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P-SURGE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SLOSH</a:t>
            </a:r>
          </a:p>
        </p:txBody>
      </p:sp>
      <p:cxnSp>
        <p:nvCxnSpPr>
          <p:cNvPr id="220" name="Straight Connector 219"/>
          <p:cNvCxnSpPr/>
          <p:nvPr/>
        </p:nvCxnSpPr>
        <p:spPr>
          <a:xfrm>
            <a:off x="6418263" y="2189163"/>
            <a:ext cx="69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388100" y="1563688"/>
            <a:ext cx="69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1"/>
          <p:cNvGrpSpPr>
            <a:grpSpLocks/>
          </p:cNvGrpSpPr>
          <p:nvPr/>
        </p:nvGrpSpPr>
        <p:grpSpPr bwMode="auto">
          <a:xfrm>
            <a:off x="7196138" y="6186488"/>
            <a:ext cx="1219200" cy="307975"/>
            <a:chOff x="7196656" y="6185986"/>
            <a:chExt cx="1219200" cy="307767"/>
          </a:xfrm>
        </p:grpSpPr>
        <p:sp>
          <p:nvSpPr>
            <p:cNvPr id="223" name="Line 65"/>
            <p:cNvSpPr>
              <a:spLocks noChangeShapeType="1"/>
            </p:cNvSpPr>
            <p:nvPr/>
          </p:nvSpPr>
          <p:spPr bwMode="auto">
            <a:xfrm>
              <a:off x="7196656" y="619391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0" tIns="45715" rIns="91430" bIns="45715"/>
            <a:lstStyle/>
            <a:p>
              <a:pPr>
                <a:defRPr/>
              </a:pPr>
              <a:endPara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4" name="Text Box 66"/>
            <p:cNvSpPr txBox="1">
              <a:spLocks noChangeArrowheads="1"/>
            </p:cNvSpPr>
            <p:nvPr/>
          </p:nvSpPr>
          <p:spPr bwMode="auto">
            <a:xfrm>
              <a:off x="7342706" y="6185986"/>
              <a:ext cx="942975" cy="30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+mn-cs"/>
                </a:rPr>
                <a:t>WRF ARW</a:t>
              </a:r>
            </a:p>
          </p:txBody>
        </p:sp>
      </p:grpSp>
      <p:sp>
        <p:nvSpPr>
          <p:cNvPr id="226" name="TextBox 70"/>
          <p:cNvSpPr txBox="1">
            <a:spLocks noChangeArrowheads="1"/>
          </p:cNvSpPr>
          <p:nvPr/>
        </p:nvSpPr>
        <p:spPr bwMode="auto">
          <a:xfrm rot="16200000">
            <a:off x="6584949" y="6048379"/>
            <a:ext cx="646113" cy="4302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3D-VAR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cs typeface="+mn-cs"/>
              </a:rPr>
              <a:t>DA</a:t>
            </a:r>
          </a:p>
        </p:txBody>
      </p:sp>
      <p:sp>
        <p:nvSpPr>
          <p:cNvPr id="227" name="Text Box 29"/>
          <p:cNvSpPr txBox="1">
            <a:spLocks noChangeArrowheads="1"/>
          </p:cNvSpPr>
          <p:nvPr/>
        </p:nvSpPr>
        <p:spPr bwMode="auto">
          <a:xfrm>
            <a:off x="6710363" y="5951538"/>
            <a:ext cx="2033587" cy="615543"/>
          </a:xfrm>
          <a:prstGeom prst="rect">
            <a:avLst/>
          </a:prstGeom>
          <a:noFill/>
          <a:ln w="57150">
            <a:solidFill>
              <a:srgbClr val="6633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       </a:t>
            </a:r>
            <a:r>
              <a:rPr lang="en-US" altLang="en-US" sz="14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+mn-cs"/>
              </a:rPr>
              <a:t>High-Res RR  (HRRR)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228" name="Straight Arrow Connector 227"/>
          <p:cNvCxnSpPr/>
          <p:nvPr/>
        </p:nvCxnSpPr>
        <p:spPr>
          <a:xfrm>
            <a:off x="7767638" y="5673725"/>
            <a:ext cx="0" cy="287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12"/>
          <p:cNvSpPr txBox="1">
            <a:spLocks noChangeArrowheads="1"/>
          </p:cNvSpPr>
          <p:nvPr/>
        </p:nvSpPr>
        <p:spPr bwMode="auto">
          <a:xfrm>
            <a:off x="3343275" y="5910263"/>
            <a:ext cx="1947863" cy="866775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NEMS Aerosol Global Component (NGAC)</a:t>
            </a:r>
          </a:p>
        </p:txBody>
      </p:sp>
      <p:sp>
        <p:nvSpPr>
          <p:cNvPr id="230" name="Text Box 5"/>
          <p:cNvSpPr txBox="1">
            <a:spLocks noChangeArrowheads="1"/>
          </p:cNvSpPr>
          <p:nvPr/>
        </p:nvSpPr>
        <p:spPr bwMode="auto">
          <a:xfrm>
            <a:off x="3619500" y="6435725"/>
            <a:ext cx="1455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GFS &amp;  GOCART</a:t>
            </a:r>
          </a:p>
        </p:txBody>
      </p:sp>
      <p:sp>
        <p:nvSpPr>
          <p:cNvPr id="231" name="Line 57"/>
          <p:cNvSpPr>
            <a:spLocks noChangeShapeType="1"/>
          </p:cNvSpPr>
          <p:nvPr/>
        </p:nvSpPr>
        <p:spPr bwMode="auto">
          <a:xfrm>
            <a:off x="3435350" y="6424613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232" name="Straight Arrow Connector 231"/>
          <p:cNvCxnSpPr/>
          <p:nvPr/>
        </p:nvCxnSpPr>
        <p:spPr>
          <a:xfrm>
            <a:off x="255588" y="5819775"/>
            <a:ext cx="39941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4243388" y="5795963"/>
            <a:ext cx="1587" cy="155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5511800" y="4559300"/>
            <a:ext cx="36512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867400" y="4545013"/>
            <a:ext cx="0" cy="73183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 Box 4"/>
          <p:cNvSpPr txBox="1">
            <a:spLocks noChangeArrowheads="1"/>
          </p:cNvSpPr>
          <p:nvPr/>
        </p:nvSpPr>
        <p:spPr bwMode="auto">
          <a:xfrm>
            <a:off x="3765550" y="5311775"/>
            <a:ext cx="1908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defTabSz="682625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6826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6826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6826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6826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WRF-ARW &amp; NMMB</a:t>
            </a:r>
            <a:endParaRPr lang="en-US" sz="10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n-cs"/>
            </a:endParaRPr>
          </a:p>
        </p:txBody>
      </p:sp>
      <p:sp>
        <p:nvSpPr>
          <p:cNvPr id="237" name="Text Box 34"/>
          <p:cNvSpPr txBox="1">
            <a:spLocks noChangeArrowheads="1"/>
          </p:cNvSpPr>
          <p:nvPr/>
        </p:nvSpPr>
        <p:spPr bwMode="auto">
          <a:xfrm>
            <a:off x="3984625" y="5078413"/>
            <a:ext cx="1501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High Res Windows</a:t>
            </a:r>
          </a:p>
        </p:txBody>
      </p:sp>
      <p:sp>
        <p:nvSpPr>
          <p:cNvPr id="238" name="Line 56"/>
          <p:cNvSpPr>
            <a:spLocks noChangeShapeType="1"/>
          </p:cNvSpPr>
          <p:nvPr/>
        </p:nvSpPr>
        <p:spPr bwMode="auto">
          <a:xfrm>
            <a:off x="4083050" y="5087938"/>
            <a:ext cx="1370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9" name="Rectangle 35"/>
          <p:cNvSpPr>
            <a:spLocks noChangeArrowheads="1"/>
          </p:cNvSpPr>
          <p:nvPr/>
        </p:nvSpPr>
        <p:spPr bwMode="auto">
          <a:xfrm>
            <a:off x="3940175" y="5106988"/>
            <a:ext cx="1573213" cy="438150"/>
          </a:xfrm>
          <a:prstGeom prst="rect">
            <a:avLst/>
          </a:prstGeom>
          <a:noFill/>
          <a:ln w="571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40" name="Line 56"/>
          <p:cNvSpPr>
            <a:spLocks noChangeShapeType="1"/>
          </p:cNvSpPr>
          <p:nvPr/>
        </p:nvSpPr>
        <p:spPr bwMode="auto">
          <a:xfrm>
            <a:off x="4067175" y="5319713"/>
            <a:ext cx="1370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3213100" y="5354638"/>
            <a:ext cx="727075" cy="47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 Box 47"/>
          <p:cNvSpPr txBox="1">
            <a:spLocks noChangeArrowheads="1"/>
          </p:cNvSpPr>
          <p:nvPr/>
        </p:nvSpPr>
        <p:spPr bwMode="auto">
          <a:xfrm>
            <a:off x="990600" y="1835150"/>
            <a:ext cx="1828800" cy="5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GFS, 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MOM4, GLDAS/LIS/Noah, 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n-cs"/>
              </a:rPr>
              <a:t>Sea 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A8AA-820E-49EB-AF91-F4DE9D3BB57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576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Future Observational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(cont.)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MDCRS from Sky West, Alaska, </a:t>
            </a:r>
            <a:r>
              <a:rPr lang="en-US" sz="2000" dirty="0" smtClean="0">
                <a:solidFill>
                  <a:srgbClr val="000000"/>
                </a:solidFill>
              </a:rPr>
              <a:t>additional ADS sources, </a:t>
            </a:r>
            <a:r>
              <a:rPr lang="en-US" sz="2000" dirty="0" smtClean="0">
                <a:solidFill>
                  <a:srgbClr val="000000"/>
                </a:solidFill>
              </a:rPr>
              <a:t>etc.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TAC to BUFR: AMDAR, SYNOP, Upper-air, SHIP, BUOY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Improved </a:t>
            </a:r>
            <a:r>
              <a:rPr lang="en-US" sz="2000" dirty="0" smtClean="0">
                <a:solidFill>
                  <a:srgbClr val="000000"/>
                </a:solidFill>
              </a:rPr>
              <a:t>mesonet roadway data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GPS-RO from Oceansat-2</a:t>
            </a:r>
            <a:r>
              <a:rPr lang="en-US" sz="2000" dirty="0">
                <a:solidFill>
                  <a:srgbClr val="000000"/>
                </a:solidFill>
              </a:rPr>
              <a:t>, SAC-D, </a:t>
            </a:r>
            <a:r>
              <a:rPr lang="en-US" sz="2000" dirty="0" smtClean="0">
                <a:solidFill>
                  <a:srgbClr val="000000"/>
                </a:solidFill>
              </a:rPr>
              <a:t>Megha-Tropiques, KOMPSAT-5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Aeolus ADM</a:t>
            </a: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Sentinel </a:t>
            </a:r>
            <a:r>
              <a:rPr lang="en-US" sz="2000" dirty="0" smtClean="0">
                <a:solidFill>
                  <a:srgbClr val="000000"/>
                </a:solidFill>
              </a:rPr>
              <a:t>SSHA, wind/wave and ocean color data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SEVIRI ASR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GPM-CORE radiances, precipitation retrievals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AMSR-2 radiances and SST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Himawari-8 AMVs, CSR, and raw AHI radiances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Megha-Tropiques SAPHIR</a:t>
            </a: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GOES-R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40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8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Questions ???</a:t>
            </a:r>
          </a:p>
        </p:txBody>
      </p:sp>
      <p:grpSp>
        <p:nvGrpSpPr>
          <p:cNvPr id="52226" name="Group 4"/>
          <p:cNvGrpSpPr>
            <a:grpSpLocks/>
          </p:cNvGrpSpPr>
          <p:nvPr/>
        </p:nvGrpSpPr>
        <p:grpSpPr bwMode="auto">
          <a:xfrm>
            <a:off x="762000" y="2133600"/>
            <a:ext cx="7772400" cy="2819400"/>
            <a:chOff x="762000" y="2133600"/>
            <a:chExt cx="7772400" cy="2819400"/>
          </a:xfrm>
        </p:grpSpPr>
        <p:grpSp>
          <p:nvGrpSpPr>
            <p:cNvPr id="52229" name="Group 8"/>
            <p:cNvGrpSpPr>
              <a:grpSpLocks/>
            </p:cNvGrpSpPr>
            <p:nvPr/>
          </p:nvGrpSpPr>
          <p:grpSpPr bwMode="auto">
            <a:xfrm>
              <a:off x="1066800" y="2743200"/>
              <a:ext cx="7467600" cy="2209800"/>
              <a:chOff x="1066800" y="2743200"/>
              <a:chExt cx="7467600" cy="2209800"/>
            </a:xfrm>
          </p:grpSpPr>
          <p:graphicFrame>
            <p:nvGraphicFramePr>
              <p:cNvPr id="8" name="Diagram 7"/>
              <p:cNvGraphicFramePr/>
              <p:nvPr/>
            </p:nvGraphicFramePr>
            <p:xfrm>
              <a:off x="1066800" y="2743200"/>
              <a:ext cx="7467600" cy="2209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203325" y="3389313"/>
                <a:ext cx="7254875" cy="11079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2200" i="1">
                    <a:solidFill>
                      <a:schemeClr val="bg1"/>
                    </a:solidFill>
                  </a:rPr>
                  <a:t>“</a:t>
                </a:r>
                <a:r>
                  <a:rPr lang="en-US" altLang="ja-JP" sz="2200" i="1" dirty="0">
                    <a:solidFill>
                      <a:schemeClr val="bg1"/>
                    </a:solidFill>
                  </a:rPr>
                  <a:t>From the Sun to the Sea… </a:t>
                </a:r>
              </a:p>
              <a:p>
                <a:pPr eaLnBrk="1" hangingPunct="1"/>
                <a:r>
                  <a:rPr lang="en-US" sz="2200" i="1" dirty="0">
                    <a:solidFill>
                      <a:schemeClr val="bg1"/>
                    </a:solidFill>
                  </a:rPr>
                  <a:t> Where  America</a:t>
                </a:r>
                <a:r>
                  <a:rPr lang="ja-JP" altLang="en-US" sz="2200" i="1">
                    <a:solidFill>
                      <a:schemeClr val="bg1"/>
                    </a:solidFill>
                  </a:rPr>
                  <a:t>’</a:t>
                </a:r>
                <a:r>
                  <a:rPr lang="en-US" altLang="ja-JP" sz="2200" i="1" dirty="0">
                    <a:solidFill>
                      <a:schemeClr val="bg1"/>
                    </a:solidFill>
                  </a:rPr>
                  <a:t>s Climate, Weather, Ocean and Space Weather Services Begin</a:t>
                </a:r>
                <a:r>
                  <a:rPr lang="ja-JP" altLang="en-US" sz="2200" i="1">
                    <a:solidFill>
                      <a:schemeClr val="bg1"/>
                    </a:solidFill>
                  </a:rPr>
                  <a:t>”</a:t>
                </a:r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2230" name="Picture 5" descr="ncep_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133600"/>
              <a:ext cx="2049463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41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722313" y="4406900"/>
            <a:ext cx="7772400" cy="13842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4000" b="1" kern="0" cap="all" dirty="0">
                <a:latin typeface="Calibri" pitchFamily="34" charset="0"/>
              </a:rPr>
              <a:t>High Performance Computing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000" b="1" dirty="0">
                <a:latin typeface="Calibri" charset="0"/>
              </a:rPr>
              <a:t>NCEP Computing Update</a:t>
            </a:r>
            <a:endParaRPr lang="en-US" sz="2000" dirty="0">
              <a:latin typeface="Calibri" charset="0"/>
            </a:endParaRP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620000" cy="914400"/>
          </a:xfrm>
        </p:spPr>
        <p:txBody>
          <a:bodyPr/>
          <a:lstStyle/>
          <a:p>
            <a:pPr algn="ctr"/>
            <a:r>
              <a:rPr lang="en-US" sz="2800" b="1" dirty="0" smtClean="0">
                <a:ea typeface="ＭＳ Ｐゴシック" pitchFamily="-111" charset="-128"/>
              </a:rPr>
              <a:t/>
            </a:r>
            <a:br>
              <a:rPr lang="en-US" sz="2800" b="1" dirty="0" smtClean="0">
                <a:ea typeface="ＭＳ Ｐゴシック" pitchFamily="-111" charset="-128"/>
              </a:rPr>
            </a:br>
            <a:r>
              <a:rPr lang="en-US" sz="2800" dirty="0">
                <a:ea typeface="ＭＳ Ｐゴシック" pitchFamily="-111" charset="-128"/>
              </a:rPr>
              <a:t/>
            </a:r>
            <a:br>
              <a:rPr lang="en-US" sz="2800" dirty="0">
                <a:ea typeface="ＭＳ Ｐゴシック" pitchFamily="-111" charset="-128"/>
              </a:rPr>
            </a:br>
            <a:r>
              <a:rPr lang="en-US" sz="2800" b="1" dirty="0" smtClean="0">
                <a:ea typeface="ＭＳ Ｐゴシック" pitchFamily="-111" charset="-128"/>
              </a:rPr>
              <a:t>Weather &amp; Climate </a:t>
            </a:r>
            <a:br>
              <a:rPr lang="en-US" sz="2800" b="1" dirty="0" smtClean="0">
                <a:ea typeface="ＭＳ Ｐゴシック" pitchFamily="-111" charset="-128"/>
              </a:rPr>
            </a:br>
            <a:r>
              <a:rPr lang="en-US" sz="2800" b="1" dirty="0" smtClean="0">
                <a:ea typeface="ＭＳ Ｐゴシック" pitchFamily="-111" charset="-128"/>
              </a:rPr>
              <a:t>Supercomputing </a:t>
            </a:r>
            <a:r>
              <a:rPr lang="en-US" sz="2800" b="1" dirty="0">
                <a:ea typeface="ＭＳ Ｐゴシック" pitchFamily="-111" charset="-128"/>
              </a:rPr>
              <a:t>System </a:t>
            </a:r>
            <a:r>
              <a:rPr lang="en-US" sz="2800" b="1" dirty="0" smtClean="0">
                <a:ea typeface="ＭＳ Ｐゴシック" pitchFamily="-111" charset="-128"/>
              </a:rPr>
              <a:t>(</a:t>
            </a:r>
            <a:r>
              <a:rPr lang="en-US" sz="2800" b="1" dirty="0">
                <a:ea typeface="ＭＳ Ｐゴシック" pitchFamily="-111" charset="-128"/>
              </a:rPr>
              <a:t>WCOSS</a:t>
            </a:r>
            <a:r>
              <a:rPr lang="en-US" sz="2800" b="1" dirty="0" smtClean="0">
                <a:ea typeface="ＭＳ Ｐゴシック" pitchFamily="-111" charset="-128"/>
              </a:rPr>
              <a:t>)</a:t>
            </a:r>
            <a:br>
              <a:rPr lang="en-US" sz="2800" b="1" dirty="0" smtClean="0">
                <a:ea typeface="ＭＳ Ｐゴシック" pitchFamily="-111" charset="-128"/>
              </a:rPr>
            </a:br>
            <a:r>
              <a:rPr lang="en-US" sz="3600" dirty="0">
                <a:ea typeface="ＭＳ Ｐゴシック" pitchFamily="-111" charset="-128"/>
              </a:rPr>
              <a:t/>
            </a:r>
            <a:br>
              <a:rPr lang="en-US" sz="3600" dirty="0">
                <a:ea typeface="ＭＳ Ｐゴシック" pitchFamily="-111" charset="-128"/>
              </a:rPr>
            </a:br>
            <a:endParaRPr lang="en-US" sz="3600" b="1" dirty="0" smtClean="0"/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>
          <a:xfrm>
            <a:off x="228601" y="1600200"/>
            <a:ext cx="47244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cs typeface="Times New Roman" pitchFamily="18" charset="0"/>
              </a:rPr>
              <a:t>Location</a:t>
            </a: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Primary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Reston, VA (IBM provided facility) – Tide</a:t>
            </a: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Backup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Orlando, FL (IBM provided facility) – Gyre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b="1" dirty="0" smtClean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cs typeface="Times New Roman" pitchFamily="18" charset="0"/>
              </a:rPr>
              <a:t>Configuration</a:t>
            </a:r>
          </a:p>
          <a:p>
            <a:pPr marL="171450" indent="-17145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Identical Systems (per site)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IBM iDataPlex/Nextscale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831 trillion calculations/sec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35,840 processing cores</a:t>
            </a:r>
          </a:p>
          <a:p>
            <a:pPr marL="34290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              (Sandybridge/Ivorybridge)</a:t>
            </a:r>
          </a:p>
          <a:p>
            <a:pPr marL="514350" lvl="1" indent="-171450">
              <a:lnSpc>
                <a:spcPct val="90000"/>
              </a:lnSpc>
              <a:defRPr/>
            </a:pPr>
            <a:r>
              <a:rPr lang="en-US" sz="1200" dirty="0" smtClean="0">
                <a:cs typeface="Times New Roman" pitchFamily="18" charset="0"/>
              </a:rPr>
              <a:t>4.62 petabytes of storage</a:t>
            </a:r>
          </a:p>
          <a:p>
            <a:pPr marL="171450" indent="-17145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Performance Requirements</a:t>
            </a:r>
          </a:p>
          <a:p>
            <a:pPr marL="514350" lvl="2" indent="-171450" fontAlgn="auto">
              <a:lnSpc>
                <a:spcPct val="90000"/>
              </a:lnSpc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1200" dirty="0" smtClean="0">
                <a:cs typeface="Times New Roman" pitchFamily="18" charset="0"/>
              </a:rPr>
              <a:t>Minimum 99.9% Operational Use Time</a:t>
            </a:r>
          </a:p>
          <a:p>
            <a:pPr marL="514350" lvl="2" indent="-1714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200" dirty="0" smtClean="0">
                <a:cs typeface="Times New Roman" pitchFamily="18" charset="0"/>
              </a:rPr>
              <a:t>Minimum 99.0% On-time Product Generation</a:t>
            </a:r>
          </a:p>
          <a:p>
            <a:pPr marL="514350" lvl="2" indent="-1714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200" dirty="0" smtClean="0">
                <a:cs typeface="Times New Roman" pitchFamily="18" charset="0"/>
              </a:rPr>
              <a:t>Minimum 99.0% Development Use Time</a:t>
            </a:r>
          </a:p>
          <a:p>
            <a:pPr marL="514350" lvl="2" indent="-1714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200" dirty="0" smtClean="0">
                <a:cs typeface="Times New Roman" pitchFamily="18" charset="0"/>
              </a:rPr>
              <a:t>Minimum 99.0% System Availability</a:t>
            </a:r>
          </a:p>
          <a:p>
            <a:pPr marL="514350" lvl="2" indent="-1714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200" dirty="0" smtClean="0">
                <a:cs typeface="Times New Roman" pitchFamily="18" charset="0"/>
              </a:rPr>
              <a:t>Failover tested regularly</a:t>
            </a:r>
          </a:p>
          <a:p>
            <a:pPr marL="342900" lvl="2" indent="0">
              <a:lnSpc>
                <a:spcPct val="90000"/>
              </a:lnSpc>
              <a:buNone/>
              <a:defRPr/>
            </a:pPr>
            <a:endParaRPr lang="en-US" sz="1200" dirty="0" smtClean="0">
              <a:cs typeface="Times New Roman" pitchFamily="18" charset="0"/>
            </a:endParaRP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" b="1" dirty="0" smtClean="0">
              <a:cs typeface="Times New Roman" pitchFamily="18" charset="0"/>
            </a:endParaRP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cs typeface="Times New Roman" pitchFamily="18" charset="0"/>
              </a:rPr>
              <a:t>Inputs and Outputs</a:t>
            </a:r>
            <a:endParaRPr lang="en-US" sz="1200" b="1" dirty="0" smtClean="0"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Processes 3.5 billion observations/day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Produces over 15 million products/day</a:t>
            </a:r>
          </a:p>
        </p:txBody>
      </p:sp>
      <p:sp>
        <p:nvSpPr>
          <p:cNvPr id="13" name="Rectangle 23"/>
          <p:cNvSpPr txBox="1">
            <a:spLocks noChangeArrowheads="1"/>
          </p:cNvSpPr>
          <p:nvPr/>
        </p:nvSpPr>
        <p:spPr bwMode="auto">
          <a:xfrm>
            <a:off x="4267200" y="1504950"/>
            <a:ext cx="4191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Significance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Where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United States weather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forecast process starts for the protection of lives and livelihood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Produces model guidance at global, national, and regional scales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solidFill>
                  <a:prstClr val="black"/>
                </a:solidFill>
                <a:latin typeface="Calibri"/>
              </a:rPr>
              <a:t>Examples: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Hurricane Forecasts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Aviation / Transportation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Air Quality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Fire 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Weather</a:t>
            </a:r>
            <a:endParaRPr lang="en-US" sz="1200" dirty="0">
              <a:solidFill>
                <a:srgbClr val="FF0000"/>
              </a:solidFill>
              <a:latin typeface="Calibri"/>
            </a:endParaRPr>
          </a:p>
          <a:p>
            <a:pPr marL="742950" lvl="1" indent="-28575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–"/>
              <a:defRPr/>
            </a:pPr>
            <a:endParaRPr lang="en-US" sz="12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41" y="3638764"/>
            <a:ext cx="4844117" cy="27249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37477-DA8E-584A-B2D7-6D958C734131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33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9144000" cy="10668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NOAA Research &amp; Development </a:t>
            </a:r>
            <a:br>
              <a:rPr lang="en-US" sz="3200" b="1" dirty="0"/>
            </a:b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Supercomputing</a:t>
            </a:r>
            <a:endParaRPr lang="en-US" sz="32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970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199" y="4442534"/>
            <a:ext cx="4091473" cy="21186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52649"/>
              </p:ext>
            </p:extLst>
          </p:nvPr>
        </p:nvGraphicFramePr>
        <p:xfrm>
          <a:off x="152400" y="1675007"/>
          <a:ext cx="6629400" cy="43708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1066800"/>
                <a:gridCol w="773340"/>
                <a:gridCol w="979260"/>
                <a:gridCol w="2209800"/>
                <a:gridCol w="762000"/>
              </a:tblGrid>
              <a:tr h="7268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Owner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Vendor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Capability (number</a:t>
                      </a:r>
                      <a:r>
                        <a:rPr lang="en-US" sz="1400" baseline="0" dirty="0" smtClean="0"/>
                        <a:t> and</a:t>
                      </a:r>
                      <a:r>
                        <a:rPr lang="en-US" sz="1400" dirty="0" smtClean="0"/>
                        <a:t> clock</a:t>
                      </a:r>
                      <a:r>
                        <a:rPr lang="en-US" sz="1400" baseline="0" dirty="0" smtClean="0"/>
                        <a:t> speed of cores)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baseline="0" dirty="0" smtClean="0"/>
                        <a:t>Avail</a:t>
                      </a:r>
                    </a:p>
                    <a:p>
                      <a:r>
                        <a:rPr lang="en-US" sz="1400" baseline="0" dirty="0" smtClean="0"/>
                        <a:t>NCEP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75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Oak Ridge, 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NOAA OCIO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127,168 Cores/ 1.1 PF</a:t>
                      </a:r>
                    </a:p>
                    <a:p>
                      <a:r>
                        <a:rPr lang="en-US" sz="1200" dirty="0" smtClean="0"/>
                        <a:t>AMD/Linux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6.2%</a:t>
                      </a:r>
                      <a:endParaRPr lang="en-US" sz="1200" dirty="0"/>
                    </a:p>
                  </a:txBody>
                  <a:tcPr/>
                </a:tc>
              </a:tr>
              <a:tr h="5875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Fairmont, WV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NOAA 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26,112 Cores/ 1.076 PF</a:t>
                      </a:r>
                    </a:p>
                    <a:p>
                      <a:r>
                        <a:rPr lang="en-US" sz="1200" dirty="0" smtClean="0"/>
                        <a:t>Intel Haswell 2.6 GHz Linux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44.8%</a:t>
                      </a:r>
                      <a:endParaRPr lang="en-US" sz="1200" dirty="0"/>
                    </a:p>
                  </a:txBody>
                  <a:tcPr/>
                </a:tc>
              </a:tr>
              <a:tr h="6360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Madison, WI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</a:t>
                      </a:r>
                      <a:r>
                        <a:rPr lang="en-US" sz="1200" baseline="0" dirty="0" smtClean="0"/>
                        <a:t> of Wi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aseline="0" dirty="0" smtClean="0"/>
                        <a:t>3,072 Cores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AMD Opteron 2.2 GHz;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1600 Cores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Intel</a:t>
                      </a:r>
                      <a:r>
                        <a:rPr lang="en-US" sz="1200" baseline="0" dirty="0" smtClean="0"/>
                        <a:t> Sandy Bridge 2.9 GHz</a:t>
                      </a:r>
                      <a:endParaRPr lang="en-US" sz="1200" dirty="0" smtClean="0"/>
                    </a:p>
                    <a:p>
                      <a:pPr marL="228600" indent="-228600">
                        <a:buNone/>
                      </a:pPr>
                      <a:r>
                        <a:rPr lang="en-US" sz="1200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Set Limit</a:t>
                      </a:r>
                      <a:endParaRPr lang="en-US" sz="1200" dirty="0"/>
                    </a:p>
                  </a:txBody>
                  <a:tcPr/>
                </a:tc>
              </a:tr>
              <a:tr h="6360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JIBB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Greenbelt</a:t>
                      </a:r>
                      <a:r>
                        <a:rPr lang="en-US" sz="1200" baseline="0" dirty="0" smtClean="0"/>
                        <a:t>, MD</a:t>
                      </a:r>
                    </a:p>
                    <a:p>
                      <a:r>
                        <a:rPr lang="en-US" sz="1200" baseline="0" dirty="0" smtClean="0"/>
                        <a:t>(GSFC)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JCSDA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3,456</a:t>
                      </a:r>
                      <a:r>
                        <a:rPr lang="en-US" sz="1200" baseline="0" dirty="0" smtClean="0"/>
                        <a:t> Cores/37.8 TF</a:t>
                      </a:r>
                    </a:p>
                    <a:p>
                      <a:r>
                        <a:rPr lang="en-US" sz="1200" baseline="0" dirty="0" smtClean="0"/>
                        <a:t>iDataPlex/Intel/Linux;</a:t>
                      </a:r>
                    </a:p>
                    <a:p>
                      <a:r>
                        <a:rPr lang="en-US" sz="1200" baseline="0" dirty="0" smtClean="0"/>
                        <a:t>1900 Cores Intel SB 2.8 GHz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Set Limit</a:t>
                      </a:r>
                      <a:endParaRPr lang="en-US" sz="1200" dirty="0"/>
                    </a:p>
                  </a:txBody>
                  <a:tcPr/>
                </a:tc>
              </a:tr>
              <a:tr h="6360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Boulder, CO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NOAA 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Aspen/</a:t>
                      </a:r>
                    </a:p>
                    <a:p>
                      <a:pPr algn="ctr"/>
                      <a:r>
                        <a:rPr lang="en-US" sz="1200" dirty="0" smtClean="0"/>
                        <a:t>Supermicro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T-Jet 10,000 cores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U-Jet 16,648 cores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S-Jet 23,050 cores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(all 421 TF)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82% for HFIP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37477-DA8E-584A-B2D7-6D958C734131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40282"/>
              </p:ext>
            </p:extLst>
          </p:nvPr>
        </p:nvGraphicFramePr>
        <p:xfrm>
          <a:off x="685800" y="1704975"/>
          <a:ext cx="7848600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16765" y="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ea typeface="MS PGothic" pitchFamily="34" charset="-128"/>
              </a:rPr>
              <a:t>HPC Growth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1325366" y="1797040"/>
            <a:ext cx="2971800" cy="1708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prstClr val="black"/>
                </a:solidFill>
                <a:latin typeface="Calibri" pitchFamily="34" charset="0"/>
              </a:rPr>
              <a:t>Built into the </a:t>
            </a: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contract </a:t>
            </a:r>
            <a:r>
              <a:rPr lang="en-US" sz="1500" b="1" dirty="0">
                <a:solidFill>
                  <a:prstClr val="black"/>
                </a:solidFill>
                <a:latin typeface="Calibri" pitchFamily="34" charset="0"/>
              </a:rPr>
              <a:t>are </a:t>
            </a: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capability </a:t>
            </a:r>
            <a:r>
              <a:rPr lang="en-US" sz="1500" b="1" dirty="0">
                <a:solidFill>
                  <a:prstClr val="black"/>
                </a:solidFill>
                <a:latin typeface="Calibri" pitchFamily="34" charset="0"/>
              </a:rPr>
              <a:t>and storage increases approximately every </a:t>
            </a: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3 years </a:t>
            </a:r>
            <a:r>
              <a:rPr lang="en-US" sz="1500" b="1" dirty="0">
                <a:solidFill>
                  <a:prstClr val="black"/>
                </a:solidFill>
                <a:latin typeface="Calibri" pitchFamily="34" charset="0"/>
              </a:rPr>
              <a:t>with </a:t>
            </a: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no increase in funding</a:t>
            </a:r>
            <a:endParaRPr lang="en-US" sz="1500" b="1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5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NOAA </a:t>
            </a:r>
            <a:r>
              <a:rPr lang="en-US" sz="1500" b="1" dirty="0">
                <a:solidFill>
                  <a:prstClr val="black"/>
                </a:solidFill>
                <a:latin typeface="Calibri" pitchFamily="34" charset="0"/>
              </a:rPr>
              <a:t>modeling plans rely heavily on “built-in” contractual </a:t>
            </a:r>
            <a:r>
              <a:rPr lang="en-US" sz="1500" b="1" dirty="0" smtClean="0">
                <a:solidFill>
                  <a:prstClr val="black"/>
                </a:solidFill>
                <a:latin typeface="Calibri" pitchFamily="34" charset="0"/>
              </a:rPr>
              <a:t>increases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4135" y="914400"/>
            <a:ext cx="461665" cy="518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TeraFLOP per operational system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6139979" y="5856209"/>
            <a:ext cx="228600" cy="708183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945392" y="5856209"/>
            <a:ext cx="228600" cy="708183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25116" y="6392049"/>
            <a:ext cx="719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Bridge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8692" y="632460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WCOSS</a:t>
            </a:r>
          </a:p>
          <a:p>
            <a:pPr algn="ct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Phase 1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0520" y="6324601"/>
            <a:ext cx="822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WCOSS</a:t>
            </a:r>
          </a:p>
          <a:p>
            <a:pPr algn="ct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Ph. 1+2</a:t>
            </a:r>
          </a:p>
          <a:p>
            <a:pPr algn="ctr"/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+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CRAY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2415891"/>
              </p:ext>
            </p:extLst>
          </p:nvPr>
        </p:nvGraphicFramePr>
        <p:xfrm>
          <a:off x="381000" y="1485900"/>
          <a:ext cx="80010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8218409" y="5856208"/>
            <a:ext cx="228600" cy="708183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432584" y="1975475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0000">
                    <a:lumMod val="75000"/>
                  </a:srgbClr>
                </a:solidFill>
                <a:latin typeface="Arial"/>
              </a:rPr>
              <a:t>        </a:t>
            </a:r>
          </a:p>
          <a:p>
            <a:r>
              <a:rPr lang="en-US" sz="1000" b="1" dirty="0" smtClean="0">
                <a:solidFill>
                  <a:srgbClr val="000000">
                    <a:lumMod val="75000"/>
                  </a:srgbClr>
                </a:solidFill>
                <a:latin typeface="Arial"/>
              </a:rPr>
              <a:t>         2015:  WCOSS Phase 1: 208 TF</a:t>
            </a:r>
          </a:p>
          <a:p>
            <a:r>
              <a:rPr lang="en-US" sz="1000" b="1" dirty="0" smtClean="0">
                <a:solidFill>
                  <a:srgbClr val="000000">
                    <a:lumMod val="75000"/>
                  </a:srgbClr>
                </a:solidFill>
                <a:latin typeface="Arial"/>
              </a:rPr>
              <a:t>                     WCOSS Phase 2: 623 TF</a:t>
            </a:r>
          </a:p>
          <a:p>
            <a:r>
              <a:rPr lang="en-US" sz="1000" b="1" dirty="0">
                <a:solidFill>
                  <a:srgbClr val="000000">
                    <a:lumMod val="75000"/>
                  </a:srgbClr>
                </a:solidFill>
                <a:latin typeface="Arial"/>
              </a:rPr>
              <a:t> </a:t>
            </a:r>
            <a:r>
              <a:rPr lang="en-US" sz="1000" b="1" dirty="0" smtClean="0">
                <a:solidFill>
                  <a:srgbClr val="000000">
                    <a:lumMod val="75000"/>
                  </a:srgbClr>
                </a:solidFill>
                <a:latin typeface="Arial"/>
              </a:rPr>
              <a:t>          (Dec) CRAY XC40:       2060 TF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7649722" y="5992891"/>
            <a:ext cx="146778" cy="434817"/>
          </a:xfrm>
          <a:prstGeom prst="lef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354970" y="6315104"/>
            <a:ext cx="803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b="1" dirty="0">
                <a:solidFill>
                  <a:srgbClr val="000000">
                    <a:lumMod val="75000"/>
                  </a:srgbClr>
                </a:solidFill>
                <a:latin typeface="Arial"/>
              </a:rPr>
              <a:t>WCOSS</a:t>
            </a:r>
          </a:p>
          <a:p>
            <a:pPr lvl="0" algn="ctr"/>
            <a:r>
              <a:rPr lang="en-US" sz="1000" b="1" dirty="0">
                <a:solidFill>
                  <a:srgbClr val="000000">
                    <a:lumMod val="75000"/>
                  </a:srgbClr>
                </a:solidFill>
                <a:latin typeface="Arial"/>
              </a:rPr>
              <a:t> </a:t>
            </a:r>
            <a:r>
              <a:rPr lang="en-US" sz="1000" b="1" dirty="0" smtClean="0">
                <a:solidFill>
                  <a:srgbClr val="000000">
                    <a:lumMod val="75000"/>
                  </a:srgbClr>
                </a:solidFill>
                <a:latin typeface="Arial"/>
              </a:rPr>
              <a:t>Ph. 1+2</a:t>
            </a:r>
            <a:endParaRPr lang="en-US" sz="1000" b="1" dirty="0">
              <a:solidFill>
                <a:srgbClr val="000000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CC08E-1B7A-1A4F-9CFB-3FC33ACE7494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7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620000" cy="914400"/>
          </a:xfrm>
        </p:spPr>
        <p:txBody>
          <a:bodyPr/>
          <a:lstStyle/>
          <a:p>
            <a:pPr algn="ctr"/>
            <a:r>
              <a:rPr lang="en-US" sz="2800" b="1" dirty="0">
                <a:ea typeface="ＭＳ Ｐゴシック" pitchFamily="-111" charset="-128"/>
              </a:rPr>
              <a:t>Weather </a:t>
            </a:r>
            <a:r>
              <a:rPr lang="en-US" sz="2800" b="1" dirty="0" smtClean="0">
                <a:ea typeface="ＭＳ Ｐゴシック" pitchFamily="-111" charset="-128"/>
              </a:rPr>
              <a:t>&amp; Climate </a:t>
            </a:r>
            <a:br>
              <a:rPr lang="en-US" sz="2800" b="1" dirty="0" smtClean="0">
                <a:ea typeface="ＭＳ Ｐゴシック" pitchFamily="-111" charset="-128"/>
              </a:rPr>
            </a:br>
            <a:r>
              <a:rPr lang="en-US" sz="2800" b="1" dirty="0" smtClean="0">
                <a:ea typeface="ＭＳ Ｐゴシック" pitchFamily="-111" charset="-128"/>
              </a:rPr>
              <a:t>Supercomputing </a:t>
            </a:r>
            <a:r>
              <a:rPr lang="en-US" sz="2800" b="1" dirty="0">
                <a:ea typeface="ＭＳ Ｐゴシック" pitchFamily="-111" charset="-128"/>
              </a:rPr>
              <a:t>System </a:t>
            </a:r>
            <a:r>
              <a:rPr lang="en-US" sz="2800" b="1" dirty="0" smtClean="0">
                <a:ea typeface="ＭＳ Ｐゴシック" pitchFamily="-111" charset="-128"/>
              </a:rPr>
              <a:t>(</a:t>
            </a:r>
            <a:r>
              <a:rPr lang="en-US" sz="2800" b="1" dirty="0">
                <a:ea typeface="ＭＳ Ｐゴシック" pitchFamily="-111" charset="-128"/>
              </a:rPr>
              <a:t>WCOSS</a:t>
            </a:r>
            <a:r>
              <a:rPr lang="en-US" sz="2800" b="1" dirty="0" smtClean="0">
                <a:ea typeface="ＭＳ Ｐゴシック" pitchFamily="-111" charset="-128"/>
              </a:rPr>
              <a:t>)</a:t>
            </a:r>
            <a:br>
              <a:rPr lang="en-US" sz="2800" b="1" dirty="0" smtClean="0">
                <a:ea typeface="ＭＳ Ｐゴシック" pitchFamily="-111" charset="-128"/>
              </a:rPr>
            </a:br>
            <a:r>
              <a:rPr lang="en-US" sz="2800" b="1" dirty="0" smtClean="0">
                <a:ea typeface="ＭＳ Ｐゴシック" pitchFamily="-111" charset="-128"/>
              </a:rPr>
              <a:t>2015 Upgrade</a:t>
            </a:r>
            <a:r>
              <a:rPr lang="en-US" sz="3600" dirty="0">
                <a:ea typeface="ＭＳ Ｐゴシック" pitchFamily="-111" charset="-128"/>
              </a:rPr>
              <a:t/>
            </a:r>
            <a:br>
              <a:rPr lang="en-US" sz="3600" dirty="0">
                <a:ea typeface="ＭＳ Ｐゴシック" pitchFamily="-111" charset="-128"/>
              </a:rPr>
            </a:br>
            <a:endParaRPr lang="en-US" sz="3600" b="1" dirty="0" smtClean="0"/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>
          <a:xfrm>
            <a:off x="228601" y="1600200"/>
            <a:ext cx="4724400" cy="13716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cs typeface="Times New Roman" pitchFamily="18" charset="0"/>
              </a:rPr>
              <a:t>Location</a:t>
            </a: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Primary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Reston, VA (IBM provided facility) – Luna</a:t>
            </a: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Backup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Orlando, FL (IBM provided facility) – Surge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b="1" dirty="0" smtClean="0">
              <a:cs typeface="Times New Roman" pitchFamily="18" charset="0"/>
            </a:endParaRPr>
          </a:p>
          <a:p>
            <a:pPr marL="342900" lvl="2" indent="0">
              <a:lnSpc>
                <a:spcPct val="90000"/>
              </a:lnSpc>
              <a:buNone/>
              <a:defRPr/>
            </a:pPr>
            <a:endParaRPr lang="en-US" sz="1200" dirty="0" smtClean="0">
              <a:cs typeface="Times New Roman" pitchFamily="18" charset="0"/>
            </a:endParaRPr>
          </a:p>
          <a:p>
            <a:pPr marL="171450" indent="-1714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" b="1" dirty="0" smtClean="0">
              <a:cs typeface="Times New Roman" pitchFamily="18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6200" y="64770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APSDEU-14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/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NAEDEX-26 </a:t>
            </a:r>
            <a:r>
              <a:rPr lang="en-US" sz="1000" dirty="0">
                <a:solidFill>
                  <a:srgbClr val="363636"/>
                </a:solidFill>
                <a:latin typeface="Tahoma" charset="0"/>
              </a:rPr>
              <a:t>– NCEP Update – </a:t>
            </a:r>
            <a:r>
              <a:rPr lang="en-US" sz="1000" dirty="0" smtClean="0">
                <a:solidFill>
                  <a:srgbClr val="363636"/>
                </a:solidFill>
                <a:latin typeface="Tahoma" charset="0"/>
              </a:rPr>
              <a:t>October 2015</a:t>
            </a:r>
            <a:endParaRPr lang="en-US" sz="1000" dirty="0">
              <a:solidFill>
                <a:srgbClr val="363636"/>
              </a:solidFill>
              <a:latin typeface="Tahoma" charset="0"/>
            </a:endParaRPr>
          </a:p>
        </p:txBody>
      </p:sp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1500" y="1611428"/>
            <a:ext cx="4305300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>
                <a:cs typeface="Times New Roman" pitchFamily="18" charset="0"/>
              </a:rPr>
              <a:t>Configuration</a:t>
            </a:r>
          </a:p>
          <a:p>
            <a:pPr marL="171450" indent="-17145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200" dirty="0">
                <a:cs typeface="Times New Roman" pitchFamily="18" charset="0"/>
              </a:rPr>
              <a:t>Identical Systems (per site)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>
                <a:cs typeface="Times New Roman" pitchFamily="18" charset="0"/>
              </a:rPr>
              <a:t>CRAY </a:t>
            </a:r>
            <a:r>
              <a:rPr lang="en-US" sz="1200" dirty="0" smtClean="0">
                <a:cs typeface="Times New Roman" pitchFamily="18" charset="0"/>
              </a:rPr>
              <a:t>XC40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1200" dirty="0">
                <a:ea typeface="ＭＳ Ｐゴシック" pitchFamily="34" charset="-128"/>
              </a:rPr>
              <a:t>+1704 compute nodes </a:t>
            </a:r>
            <a:endParaRPr lang="en-US" sz="1200" dirty="0">
              <a:cs typeface="Times New Roman" pitchFamily="18" charset="0"/>
            </a:endParaRP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>
                <a:cs typeface="Times New Roman" pitchFamily="18" charset="0"/>
              </a:rPr>
              <a:t>2,060 trillion calculations/sec</a:t>
            </a:r>
          </a:p>
          <a:p>
            <a:pPr marL="514350" lvl="1" indent="-1714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200" dirty="0">
                <a:cs typeface="Times New Roman" pitchFamily="18" charset="0"/>
              </a:rPr>
              <a:t>46,672 processing cores</a:t>
            </a:r>
          </a:p>
          <a:p>
            <a:pPr marL="34290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200" dirty="0">
                <a:cs typeface="Times New Roman" pitchFamily="18" charset="0"/>
              </a:rPr>
              <a:t>               (Haswell)</a:t>
            </a:r>
          </a:p>
          <a:p>
            <a:pPr marL="514350" lvl="1" indent="-171450">
              <a:lnSpc>
                <a:spcPct val="90000"/>
              </a:lnSpc>
              <a:defRPr/>
            </a:pPr>
            <a:r>
              <a:rPr lang="en-US" sz="1200" dirty="0">
                <a:cs typeface="Times New Roman" pitchFamily="18" charset="0"/>
              </a:rPr>
              <a:t>3.5 petabytes of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37477-DA8E-584A-B2D7-6D958C734131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11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21716</TotalTime>
  <Words>4150</Words>
  <Application>Microsoft Office PowerPoint</Application>
  <PresentationFormat>On-screen Show (4:3)</PresentationFormat>
  <Paragraphs>859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6_Default Design</vt:lpstr>
      <vt:lpstr>NCEP Status Update  Joint APSDEU-14/NAEDEX-26 Annual Meeting       </vt:lpstr>
      <vt:lpstr>Topics</vt:lpstr>
      <vt:lpstr>PowerPoint Presentation</vt:lpstr>
      <vt:lpstr>NOAA’s Operational Numerical Guidance Suite (Feb 2015)</vt:lpstr>
      <vt:lpstr>PowerPoint Presentation</vt:lpstr>
      <vt:lpstr>  Weather &amp; Climate  Supercomputing System (WCOSS)  </vt:lpstr>
      <vt:lpstr>NOAA Research &amp; Development  Supercomputing</vt:lpstr>
      <vt:lpstr>HPC Growth</vt:lpstr>
      <vt:lpstr>Weather &amp; Climate  Supercomputing System (WCOSS) 2015 Upgrade </vt:lpstr>
      <vt:lpstr>PowerPoint Presentation</vt:lpstr>
      <vt:lpstr>PowerPoint Presentation</vt:lpstr>
      <vt:lpstr>Conventional Data Received</vt:lpstr>
      <vt:lpstr>PowerPoint Presentation</vt:lpstr>
      <vt:lpstr>PowerPoint Presentation</vt:lpstr>
      <vt:lpstr>Non-Conventional Data Received</vt:lpstr>
      <vt:lpstr>Non-Conventional Assimilated Data</vt:lpstr>
      <vt:lpstr>PowerPoint Presentation</vt:lpstr>
      <vt:lpstr>New Obs Ingested/ Obs Discontinued</vt:lpstr>
      <vt:lpstr>New Obs Ingested/ Obs Discontinued (cont.)</vt:lpstr>
      <vt:lpstr>New Obs Ingested/ Obs Discontinued (cont.)</vt:lpstr>
      <vt:lpstr>PowerPoint Presentation</vt:lpstr>
      <vt:lpstr>Model Upgrades  May 2014 – Sep 2014</vt:lpstr>
      <vt:lpstr>Model Upgrades  May 2014 – Sep 2014 (cont.)</vt:lpstr>
      <vt:lpstr>Model Upgrades  May 2014 – Sep 2014 (cont.)</vt:lpstr>
      <vt:lpstr>Model Upgrades  May 2014 – Sep 2014 (cont.)</vt:lpstr>
      <vt:lpstr>Model Upgrades  Oct 2014 – Sep 2015</vt:lpstr>
      <vt:lpstr>Model Upgrades  Oct 2014 – Sep 2015 (cont.)</vt:lpstr>
      <vt:lpstr>Model Upgrades  Oct 2014 – Sep 2015 (cont.)</vt:lpstr>
      <vt:lpstr>Model Upgrades  Oct 2014 – Sep 2015 (cont.)</vt:lpstr>
      <vt:lpstr>PowerPoint Presentation</vt:lpstr>
      <vt:lpstr>Planned Model Upgrades  Oct 2015  – Jun 2016</vt:lpstr>
      <vt:lpstr>Planned Model Upgrades  Oct 2015  – Jun 2016</vt:lpstr>
      <vt:lpstr>Planned Model Upgrades  Oct 2015  – Jun 2016</vt:lpstr>
      <vt:lpstr>Planned Model Upgrades  Oct 2015  – Jun 2016</vt:lpstr>
      <vt:lpstr>Planned Model Upgrades  Oct 2015  – Jun 2016</vt:lpstr>
      <vt:lpstr>Planned Model Upgrades  Oct 2015  – Jun 2016</vt:lpstr>
      <vt:lpstr>Planned Model Upgrades  Oct 2015  – Jun 2016</vt:lpstr>
      <vt:lpstr>PowerPoint Presentation</vt:lpstr>
      <vt:lpstr>Future plans:   Observational Data</vt:lpstr>
      <vt:lpstr>Future Observational Data (cont.)</vt:lpstr>
      <vt:lpstr>Questions ???</vt:lpstr>
    </vt:vector>
  </TitlesOfParts>
  <Company>DOC/NOAA/NWS/NCEP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NCEP Status</dc:title>
  <dc:subject>APSDEU/NAEDEX 2014</dc:subject>
  <dc:creator>MMainelli</dc:creator>
  <cp:lastModifiedBy>Dennis Keyser</cp:lastModifiedBy>
  <cp:revision>719</cp:revision>
  <cp:lastPrinted>2012-09-21T16:59:58Z</cp:lastPrinted>
  <dcterms:created xsi:type="dcterms:W3CDTF">2011-05-02T20:48:32Z</dcterms:created>
  <dcterms:modified xsi:type="dcterms:W3CDTF">2015-10-07T04:53:06Z</dcterms:modified>
</cp:coreProperties>
</file>