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73" r:id="rId5"/>
    <p:sldId id="383" r:id="rId6"/>
    <p:sldId id="342" r:id="rId7"/>
    <p:sldId id="384" r:id="rId8"/>
    <p:sldId id="386" r:id="rId9"/>
    <p:sldId id="385" r:id="rId10"/>
    <p:sldId id="388" r:id="rId11"/>
    <p:sldId id="390" r:id="rId12"/>
    <p:sldId id="397" r:id="rId13"/>
    <p:sldId id="391" r:id="rId14"/>
    <p:sldId id="392" r:id="rId15"/>
    <p:sldId id="393" r:id="rId16"/>
    <p:sldId id="394" r:id="rId17"/>
    <p:sldId id="396" r:id="rId18"/>
    <p:sldId id="395" r:id="rId19"/>
    <p:sldId id="398" r:id="rId20"/>
    <p:sldId id="399" r:id="rId2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3" autoAdjust="0"/>
    <p:restoredTop sz="95388" autoAdjust="0"/>
  </p:normalViewPr>
  <p:slideViewPr>
    <p:cSldViewPr snapToGrid="0" snapToObjects="1" showGuides="1">
      <p:cViewPr varScale="1">
        <p:scale>
          <a:sx n="62" d="100"/>
          <a:sy n="62" d="100"/>
        </p:scale>
        <p:origin x="-648" y="-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948" y="9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modSld">
      <pc:chgData name="Fake Test User" userId="SID-0" providerId="Test" clId="FakeClientId" dt="2024-03-13T07:28:56.592" v="9"/>
      <pc:docMkLst>
        <pc:docMk/>
      </pc:docMkLst>
      <pc:sldChg chg="modSp mod">
        <pc:chgData name="Fake Test User" userId="SID-0" providerId="Test" clId="FakeClientId" dt="2024-03-13T07:28:56.592" v="9"/>
        <pc:sldMkLst>
          <pc:docMk/>
          <pc:sldMk cId="2498031464" sldId="342"/>
        </pc:sldMkLst>
        <pc:spChg chg="mod">
          <ac:chgData name="Fake Test User" userId="SID-0" providerId="Test" clId="FakeClientId" dt="2024-03-13T07:28:56.592" v="9"/>
          <ac:spMkLst>
            <pc:docMk/>
            <pc:sldMk cId="2498031464" sldId="342"/>
            <ac:spMk id="9" creationId="{2981AB9E-AF0F-CAD0-2DD2-D640FB871E66}"/>
          </ac:spMkLst>
        </pc:spChg>
      </pc:sldChg>
      <pc:sldChg chg="modSp mod">
        <pc:chgData name="Fake Test User" userId="SID-0" providerId="Test" clId="FakeClientId" dt="2024-03-13T07:28:08.669" v="6" actId="1076"/>
        <pc:sldMkLst>
          <pc:docMk/>
          <pc:sldMk cId="1330733909" sldId="365"/>
        </pc:sldMkLst>
        <pc:spChg chg="mod">
          <ac:chgData name="Fake Test User" userId="SID-0" providerId="Test" clId="FakeClientId" dt="2024-03-13T07:28:08.669" v="6" actId="1076"/>
          <ac:spMkLst>
            <pc:docMk/>
            <pc:sldMk cId="1330733909" sldId="365"/>
            <ac:spMk id="9" creationId="{0FD6A3FE-1BF6-4C1A-0553-EBD497A69F2D}"/>
          </ac:spMkLst>
        </pc:spChg>
      </pc:sldChg>
      <pc:sldChg chg="modSp mod">
        <pc:chgData name="Fake Test User" userId="SID-0" providerId="Test" clId="FakeClientId" dt="2024-03-13T07:28:41.857" v="8"/>
        <pc:sldMkLst>
          <pc:docMk/>
          <pc:sldMk cId="1397193754" sldId="373"/>
        </pc:sldMkLst>
        <pc:spChg chg="mod">
          <ac:chgData name="Fake Test User" userId="SID-0" providerId="Test" clId="FakeClientId" dt="2024-03-13T07:28:41.857" v="8"/>
          <ac:spMkLst>
            <pc:docMk/>
            <pc:sldMk cId="1397193754" sldId="373"/>
            <ac:spMk id="4" creationId="{260D053B-A40A-3228-B6D5-3371B9EE2E56}"/>
          </ac:spMkLst>
        </pc:spChg>
      </pc:sldChg>
      <pc:sldChg chg="modSp mod">
        <pc:chgData name="Fake Test User" userId="SID-0" providerId="Test" clId="FakeClientId" dt="2024-03-13T07:28:18.435" v="7" actId="14100"/>
        <pc:sldMkLst>
          <pc:docMk/>
          <pc:sldMk cId="1962637282" sldId="375"/>
        </pc:sldMkLst>
        <pc:spChg chg="mod">
          <ac:chgData name="Fake Test User" userId="SID-0" providerId="Test" clId="FakeClientId" dt="2024-03-13T07:28:18.435" v="7" actId="14100"/>
          <ac:spMkLst>
            <pc:docMk/>
            <pc:sldMk cId="1962637282" sldId="375"/>
            <ac:spMk id="4" creationId="{74160DFF-2E7E-7A22-819A-C011020DFF01}"/>
          </ac:spMkLst>
        </pc:spChg>
      </pc:sldChg>
      <pc:sldChg chg="modSp mod">
        <pc:chgData name="Fake Test User" userId="SID-0" providerId="Test" clId="FakeClientId" dt="2024-03-13T07:26:09.419" v="3" actId="14734"/>
        <pc:sldMkLst>
          <pc:docMk/>
          <pc:sldMk cId="2170071140" sldId="379"/>
        </pc:sldMkLst>
        <pc:graphicFrameChg chg="modGraphic">
          <ac:chgData name="Fake Test User" userId="SID-0" providerId="Test" clId="FakeClientId" dt="2024-03-13T07:26:09.419" v="3" actId="14734"/>
          <ac:graphicFrameMkLst>
            <pc:docMk/>
            <pc:sldMk cId="2170071140" sldId="379"/>
            <ac:graphicFrameMk id="5" creationId="{67588EB3-ED1D-6AD3-5960-55BD64293774}"/>
          </ac:graphicFrameMkLst>
        </pc:graphicFrameChg>
      </pc:sldChg>
      <pc:sldChg chg="modSp mod">
        <pc:chgData name="Fake Test User" userId="SID-0" providerId="Test" clId="FakeClientId" dt="2024-03-13T07:25:39.293" v="0" actId="14100"/>
        <pc:sldMkLst>
          <pc:docMk/>
          <pc:sldMk cId="79695288" sldId="380"/>
        </pc:sldMkLst>
        <pc:spChg chg="mod">
          <ac:chgData name="Fake Test User" userId="SID-0" providerId="Test" clId="FakeClientId" dt="2024-03-13T07:25:39.293" v="0" actId="14100"/>
          <ac:spMkLst>
            <pc:docMk/>
            <pc:sldMk cId="79695288" sldId="380"/>
            <ac:spMk id="3" creationId="{7D7CECA3-144C-CD4B-9246-81B4F2E6546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=""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BD9F0D7B-CC30-49B2-84DF-4EF2AF81DB57}" type="datetime1">
              <a:rPr lang="ru-RU" smtClean="0"/>
              <a:pPr rtl="0"/>
              <a:t>25.03.2025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9E9D61A1-75D9-49F7-83EB-F5872642613A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2FB9301F-F85E-4923-A4E4-7DB1529AA245}" type="datetime1">
              <a:rPr lang="ru-RU" smtClean="0"/>
              <a:pPr/>
              <a:t>25.03.2025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EF75CB5-5666-5049-9AE0-38EFD385C21E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pPr rtl="0"/>
              <a:t>1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860164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pPr rtl="0"/>
              <a:t>3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75999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pPr rtl="0"/>
              <a:t>10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75999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pPr rtl="0"/>
              <a:t>15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75999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под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D1BA6450-E291-DC40-F198-C02B485137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=""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=""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7123B0D0-B01D-0BB0-6127-A878BE49D1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=""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=""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=""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="" xmlns:a16="http://schemas.microsoft.com/office/drawing/2014/main" id="{F0712911-615E-724B-FC0F-996291526D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BCFFF0E2-6B47-67EB-D6AA-D972E7B7C3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="" xmlns:a16="http://schemas.microsoft.com/office/drawing/2014/main" id="{94827F6F-999F-23E9-8C09-325D1A76B0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=""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2" name="Заполнитель таблицы 11">
            <a:extLst>
              <a:ext uri="{FF2B5EF4-FFF2-40B4-BE49-F238E27FC236}">
                <a16:creationId xmlns=""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=""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</p:spTree>
    <p:extLst>
      <p:ext uri="{BB962C8B-B14F-4D97-AF65-F5344CB8AC3E}">
        <p14:creationId xmlns=""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4196A82D-0723-4BA3-0283-9F0D67B0CE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="" xmlns:a16="http://schemas.microsoft.com/office/drawing/2014/main" id="{6A20A5FD-BDFB-45F2-E644-E93FB81CA5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=""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=""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=""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=""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02D51531-1219-2E4B-DCE7-C6FD9D809F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="" xmlns:a16="http://schemas.microsoft.com/office/drawing/2014/main" id="{BEC02E56-87A4-158A-F0B0-DB8E9BE3AE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Заполнитель таблицы 9">
            <a:extLst>
              <a:ext uri="{FF2B5EF4-FFF2-40B4-BE49-F238E27FC236}">
                <a16:creationId xmlns=""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="" xmlns:a16="http://schemas.microsoft.com/office/drawing/2014/main" id="{6468DE94-FC46-A848-7949-ABFEADADE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ижний колонтитул 4">
            <a:extLst>
              <a:ext uri="{FF2B5EF4-FFF2-40B4-BE49-F238E27FC236}">
                <a16:creationId xmlns=""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=""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="" xmlns:a16="http://schemas.microsoft.com/office/drawing/2014/main" id="{289F5C3D-E9E6-75E0-BF7D-799B5CFE5E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Группа 15">
              <a:extLst>
                <a:ext uri="{FF2B5EF4-FFF2-40B4-BE49-F238E27FC236}">
                  <a16:creationId xmlns=""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Овал 26">
                <a:extLst>
                  <a:ext uri="{FF2B5EF4-FFF2-40B4-BE49-F238E27FC236}">
                    <a16:creationId xmlns="" xmlns:a16="http://schemas.microsoft.com/office/drawing/2014/main" id="{7C904D88-E1BE-F1FA-D405-F55DA966DA8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" name="Графический объект 12">
                <a:extLst>
                  <a:ext uri="{FF2B5EF4-FFF2-40B4-BE49-F238E27FC236}">
                    <a16:creationId xmlns="" xmlns:a16="http://schemas.microsoft.com/office/drawing/2014/main" id="{1D8F0816-C429-D32E-058B-33405874DFA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pic>
          <p:nvPicPr>
            <p:cNvPr id="4" name="Объект 14">
              <a:extLst>
                <a:ext uri="{FF2B5EF4-FFF2-40B4-BE49-F238E27FC236}">
                  <a16:creationId xmlns="" xmlns:a16="http://schemas.microsoft.com/office/drawing/2014/main" id="{14AC0A97-7D79-3DBE-FB53-A9EBFD806E0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ru-RU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=""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="" xmlns:a16="http://schemas.microsoft.com/office/drawing/2014/main" id="{61CFC792-44F7-2497-E19D-8FB08AFF94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D1BA6450-E291-DC40-F198-C02B485137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=""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="" xmlns:a16="http://schemas.microsoft.com/office/drawing/2014/main" id="{9A084D09-1B2D-4EE2-82A7-83196133B8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="" xmlns:a16="http://schemas.microsoft.com/office/drawing/2014/main" id="{53860AA6-1B14-DF89-B725-CC444E50202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Объект 14">
              <a:extLst>
                <a:ext uri="{FF2B5EF4-FFF2-40B4-BE49-F238E27FC236}">
                  <a16:creationId xmlns="" xmlns:a16="http://schemas.microsoft.com/office/drawing/2014/main" id="{D172E570-D67F-4980-88C2-CF6560C1C1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=""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Овал 7">
                <a:extLst>
                  <a:ext uri="{FF2B5EF4-FFF2-40B4-BE49-F238E27FC236}">
                    <a16:creationId xmlns="" xmlns:a16="http://schemas.microsoft.com/office/drawing/2014/main" id="{1066F635-8DB9-B091-8467-D8F0327217F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9" name="Графический объект 12">
                <a:extLst>
                  <a:ext uri="{FF2B5EF4-FFF2-40B4-BE49-F238E27FC236}">
                    <a16:creationId xmlns="" xmlns:a16="http://schemas.microsoft.com/office/drawing/2014/main" id="{882D2FD3-A05B-400C-6347-115486FFD94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ru-RU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="" xmlns:a16="http://schemas.microsoft.com/office/drawing/2014/main" id="{34F613B1-323C-4C25-4526-1D3313A716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12">
            <a:extLst>
              <a:ext uri="{FF2B5EF4-FFF2-40B4-BE49-F238E27FC236}">
                <a16:creationId xmlns=""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=""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8EB5B81B-FCE8-FE9C-8F0A-6488B25F0F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ru-RU" sz="32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=""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=""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=""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3664209F-41AB-70E5-1B9E-7490900C59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032D3409-585B-54E2-1DCC-AC58804E4A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ru-RU" sz="24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=""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=""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=""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=""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Заголовок и 2 столбц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14">
            <a:extLst>
              <a:ext uri="{FF2B5EF4-FFF2-40B4-BE49-F238E27FC236}">
                <a16:creationId xmlns="" xmlns:a16="http://schemas.microsoft.com/office/drawing/2014/main" id="{318CE367-BBCB-F4AB-635F-4C9995EAE3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5CE3FBBA-81E2-31F1-EF51-02706B5B5C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="" xmlns:a16="http://schemas.microsoft.com/office/drawing/2014/main" id="{9AD3746D-3CD1-FFA5-0019-AD0C588B19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=""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=""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=""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="" xmlns:a16="http://schemas.microsoft.com/office/drawing/2014/main" id="{4361F2FA-20C7-5447-C138-CE2CA1867F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=""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" name="Рисунок 2">
              <a:extLst>
                <a:ext uri="{FF2B5EF4-FFF2-40B4-BE49-F238E27FC236}">
                  <a16:creationId xmlns="" xmlns:a16="http://schemas.microsoft.com/office/drawing/2014/main" id="{CDC952AF-CE06-54F7-CB4A-1722F90AC3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Группа 10">
              <a:extLst>
                <a:ext uri="{FF2B5EF4-FFF2-40B4-BE49-F238E27FC236}">
                  <a16:creationId xmlns=""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Графический объект 15">
                <a:extLst>
                  <a:ext uri="{FF2B5EF4-FFF2-40B4-BE49-F238E27FC236}">
                    <a16:creationId xmlns="" xmlns:a16="http://schemas.microsoft.com/office/drawing/2014/main" id="{312F4F85-6C79-201D-E20D-64CD4728E4C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="" xmlns:a16="http://schemas.microsoft.com/office/drawing/2014/main" id="{01D71DAD-ECC6-A850-88E4-A4EDCF494A2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14" name="Группа 13">
              <a:extLst>
                <a:ext uri="{FF2B5EF4-FFF2-40B4-BE49-F238E27FC236}">
                  <a16:creationId xmlns=""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Графический объект 15">
                <a:extLst>
                  <a:ext uri="{FF2B5EF4-FFF2-40B4-BE49-F238E27FC236}">
                    <a16:creationId xmlns="" xmlns:a16="http://schemas.microsoft.com/office/drawing/2014/main" id="{B05BE7BE-7D54-A09B-8A67-6B28CF6BB6C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7" name="Графический объект 12">
                <a:extLst>
                  <a:ext uri="{FF2B5EF4-FFF2-40B4-BE49-F238E27FC236}">
                    <a16:creationId xmlns="" xmlns:a16="http://schemas.microsoft.com/office/drawing/2014/main" id="{258346A9-F75C-6704-EEED-CF7A8A0F801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ru-RU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=""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=""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="" xmlns:a16="http://schemas.microsoft.com/office/drawing/2014/main" id="{9C7D5518-914C-92E3-E9EC-26752C9F05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="" xmlns:a16="http://schemas.microsoft.com/office/drawing/2014/main" id="{C82D0B82-F74C-65EF-3BF6-8EEA16F36B7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Рисунок 5" descr="Сине-лиловая спираль&#10;&#10;Автоматически созданное описание">
              <a:extLst>
                <a:ext uri="{FF2B5EF4-FFF2-40B4-BE49-F238E27FC236}">
                  <a16:creationId xmlns=""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=""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Графический объект 15">
                <a:extLst>
                  <a:ext uri="{FF2B5EF4-FFF2-40B4-BE49-F238E27FC236}">
                    <a16:creationId xmlns="" xmlns:a16="http://schemas.microsoft.com/office/drawing/2014/main" id="{2BC89B10-C93E-8CE5-73B3-F6049168C31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2" name="Графический объект 12">
                <a:extLst>
                  <a:ext uri="{FF2B5EF4-FFF2-40B4-BE49-F238E27FC236}">
                    <a16:creationId xmlns="" xmlns:a16="http://schemas.microsoft.com/office/drawing/2014/main" id="{39DB2AA2-9661-AC91-932D-2F1BEC47BD8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="" xmlns:a16="http://schemas.microsoft.com/office/drawing/2014/main" id="{86C9AC9B-3792-E880-03FE-D46FB046AB6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8" name="Группа 7">
              <a:extLst>
                <a:ext uri="{FF2B5EF4-FFF2-40B4-BE49-F238E27FC236}">
                  <a16:creationId xmlns=""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Графический объект 15">
                <a:extLst>
                  <a:ext uri="{FF2B5EF4-FFF2-40B4-BE49-F238E27FC236}">
                    <a16:creationId xmlns="" xmlns:a16="http://schemas.microsoft.com/office/drawing/2014/main" id="{A746B023-387D-4EAC-052B-60F131E6E70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0" name="Графический объект 12">
                <a:extLst>
                  <a:ext uri="{FF2B5EF4-FFF2-40B4-BE49-F238E27FC236}">
                    <a16:creationId xmlns="" xmlns:a16="http://schemas.microsoft.com/office/drawing/2014/main" id="{20760125-21CF-A296-3EA7-3C6C0E9BCB2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cxnSp>
        <p:nvCxnSpPr>
          <p:cNvPr id="14" name="Прямая соединительная линия 13">
            <a:extLst>
              <a:ext uri="{FF2B5EF4-FFF2-40B4-BE49-F238E27FC236}">
                <a16:creationId xmlns="" xmlns:a16="http://schemas.microsoft.com/office/drawing/2014/main" id="{7F851D11-41E3-33F2-CBA6-B2A9A5A2A5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21" name="Объект 4">
            <a:extLst>
              <a:ext uri="{FF2B5EF4-FFF2-40B4-BE49-F238E27FC236}">
                <a16:creationId xmlns=""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=""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=""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B3A7247A-846A-F316-B494-69B42CBF34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="" xmlns:a16="http://schemas.microsoft.com/office/drawing/2014/main" id="{884B3AF6-983E-0901-0045-6CDF4E93E1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>
            <a:extLst>
              <a:ext uri="{FF2B5EF4-FFF2-40B4-BE49-F238E27FC236}">
                <a16:creationId xmlns="" xmlns:a16="http://schemas.microsoft.com/office/drawing/2014/main" id="{3C5B7647-403E-A66E-6CF4-0D3A99AA5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Графический объект 15">
              <a:extLst>
                <a:ext uri="{FF2B5EF4-FFF2-40B4-BE49-F238E27FC236}">
                  <a16:creationId xmlns="" xmlns:a16="http://schemas.microsoft.com/office/drawing/2014/main" id="{E48E731E-FEF1-9C59-64B0-9CB6E88539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Графический объект 12">
              <a:extLst>
                <a:ext uri="{FF2B5EF4-FFF2-40B4-BE49-F238E27FC236}">
                  <a16:creationId xmlns="" xmlns:a16="http://schemas.microsoft.com/office/drawing/2014/main" id="{AFE83BB3-4D12-8E20-CA93-1834D7F0A4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Графический объект 12">
              <a:extLst>
                <a:ext uri="{FF2B5EF4-FFF2-40B4-BE49-F238E27FC236}">
                  <a16:creationId xmlns="" xmlns:a16="http://schemas.microsoft.com/office/drawing/2014/main" id="{3EB1D810-BC05-6C0E-0DE4-3604EBAADCC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=""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=""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=""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ru-RU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896" y="133564"/>
            <a:ext cx="6411075" cy="1500027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000" cap="none" spc="0" dirty="0" smtClean="0">
                <a:solidFill>
                  <a:schemeClr val="accent3">
                    <a:lumMod val="75000"/>
                  </a:schemeClr>
                </a:solidFill>
                <a:latin typeface="Calibri"/>
                <a:ea typeface="+mn-ea"/>
                <a:cs typeface="+mn-cs"/>
              </a:rPr>
              <a:t>Государственное бюджетное</a:t>
            </a:r>
            <a:br>
              <a:rPr lang="ru-RU" sz="2000" cap="none" spc="0" dirty="0" smtClean="0">
                <a:solidFill>
                  <a:schemeClr val="accent3">
                    <a:lumMod val="75000"/>
                  </a:schemeClr>
                </a:solidFill>
                <a:latin typeface="Calibri"/>
                <a:ea typeface="+mn-ea"/>
                <a:cs typeface="+mn-cs"/>
              </a:rPr>
            </a:br>
            <a:r>
              <a:rPr lang="ru-RU" sz="2000" cap="none" spc="0" dirty="0" smtClean="0">
                <a:solidFill>
                  <a:schemeClr val="accent3">
                    <a:lumMod val="75000"/>
                  </a:schemeClr>
                </a:solidFill>
                <a:latin typeface="Calibri"/>
                <a:ea typeface="+mn-ea"/>
                <a:cs typeface="+mn-cs"/>
              </a:rPr>
              <a:t>профессиональное образовательное учреждение</a:t>
            </a:r>
            <a:br>
              <a:rPr lang="ru-RU" sz="2000" cap="none" spc="0" dirty="0" smtClean="0">
                <a:solidFill>
                  <a:schemeClr val="accent3">
                    <a:lumMod val="75000"/>
                  </a:schemeClr>
                </a:solidFill>
                <a:latin typeface="Calibri"/>
                <a:ea typeface="+mn-ea"/>
                <a:cs typeface="+mn-cs"/>
              </a:rPr>
            </a:br>
            <a:r>
              <a:rPr lang="ru-RU" sz="2000" cap="none" spc="0" dirty="0" smtClean="0">
                <a:solidFill>
                  <a:schemeClr val="accent3">
                    <a:lumMod val="75000"/>
                  </a:schemeClr>
                </a:solidFill>
                <a:latin typeface="Calibri"/>
                <a:ea typeface="+mn-ea"/>
                <a:cs typeface="+mn-cs"/>
              </a:rPr>
              <a:t>Московской области</a:t>
            </a:r>
            <a:br>
              <a:rPr lang="ru-RU" sz="2000" cap="none" spc="0" dirty="0" smtClean="0">
                <a:solidFill>
                  <a:schemeClr val="accent3">
                    <a:lumMod val="75000"/>
                  </a:schemeClr>
                </a:solidFill>
                <a:latin typeface="Calibri"/>
                <a:ea typeface="+mn-ea"/>
                <a:cs typeface="+mn-cs"/>
              </a:rPr>
            </a:br>
            <a:r>
              <a:rPr lang="ru-RU" sz="2000" cap="none" spc="0" dirty="0" smtClean="0">
                <a:solidFill>
                  <a:schemeClr val="accent3">
                    <a:lumMod val="75000"/>
                  </a:schemeClr>
                </a:solidFill>
                <a:latin typeface="Calibri"/>
                <a:ea typeface="+mn-ea"/>
                <a:cs typeface="+mn-cs"/>
              </a:rPr>
              <a:t>«Физико-технический колледж»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1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28801" y="1633591"/>
            <a:ext cx="78905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b="1" i="1" dirty="0" smtClean="0">
                <a:solidFill>
                  <a:schemeClr val="bg1"/>
                </a:solidFill>
                <a:ea typeface="+mj-ea"/>
                <a:cs typeface="+mj-cs"/>
              </a:rPr>
              <a:t>Создание модели для прогнозирования рыночных цен на арматуру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034391" y="4194873"/>
            <a:ext cx="355848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000" dirty="0" smtClean="0">
                <a:solidFill>
                  <a:schemeClr val="accent3">
                    <a:lumMod val="75000"/>
                  </a:schemeClr>
                </a:solidFill>
              </a:rPr>
              <a:t>Работу выполнили:</a:t>
            </a:r>
          </a:p>
          <a:p>
            <a:pPr algn="r"/>
            <a:r>
              <a:rPr lang="ru-RU" sz="2000" dirty="0" smtClean="0">
                <a:solidFill>
                  <a:schemeClr val="accent3">
                    <a:lumMod val="75000"/>
                  </a:schemeClr>
                </a:solidFill>
              </a:rPr>
              <a:t>Студенты  группы ИСП-21:</a:t>
            </a:r>
          </a:p>
          <a:p>
            <a:pPr algn="r"/>
            <a:r>
              <a:rPr lang="ru-RU" sz="2000" dirty="0" smtClean="0">
                <a:solidFill>
                  <a:schemeClr val="accent3">
                    <a:lumMod val="75000"/>
                  </a:schemeClr>
                </a:solidFill>
              </a:rPr>
              <a:t>Юрченко Владимир</a:t>
            </a:r>
          </a:p>
          <a:p>
            <a:pPr algn="r"/>
            <a:r>
              <a:rPr lang="ru-RU" sz="2000" dirty="0" smtClean="0">
                <a:solidFill>
                  <a:schemeClr val="accent3">
                    <a:lumMod val="75000"/>
                  </a:schemeClr>
                </a:solidFill>
              </a:rPr>
              <a:t>Бойчук  Карина</a:t>
            </a:r>
          </a:p>
          <a:p>
            <a:pPr algn="r"/>
            <a:r>
              <a:rPr lang="ru-RU" sz="2000" dirty="0" smtClean="0">
                <a:solidFill>
                  <a:schemeClr val="accent3">
                    <a:lumMod val="75000"/>
                  </a:schemeClr>
                </a:solidFill>
              </a:rPr>
              <a:t>Преподаватель: </a:t>
            </a:r>
          </a:p>
          <a:p>
            <a:pPr algn="r"/>
            <a:r>
              <a:rPr lang="ru-RU" sz="2000" dirty="0" smtClean="0">
                <a:solidFill>
                  <a:schemeClr val="accent3">
                    <a:lumMod val="75000"/>
                  </a:schemeClr>
                </a:solidFill>
              </a:rPr>
              <a:t>Базяк Г.В.</a:t>
            </a:r>
          </a:p>
          <a:p>
            <a:pPr algn="r"/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11487" y="5648366"/>
            <a:ext cx="24347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2641600" algn="l"/>
              </a:tabLst>
            </a:pPr>
            <a:r>
              <a:rPr lang="ru-RU" sz="200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Долгопрудный, 2025</a:t>
            </a:r>
            <a:endParaRPr lang="ru-RU" sz="2800" dirty="0" smtClean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719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=""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709087"/>
            <a:ext cx="12191998" cy="3215641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 dirty="0" smtClean="0"/>
              <a:t>Модели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49803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1691640" algn="l"/>
              </a:tabLst>
            </a:pPr>
            <a:r>
              <a:rPr lang="en-US" sz="4000" b="1" dirty="0" smtClean="0">
                <a:latin typeface="+mn-lt"/>
                <a:ea typeface="Calibri"/>
                <a:cs typeface="Times New Roman"/>
              </a:rPr>
              <a:t>arima</a:t>
            </a:r>
            <a:endParaRPr lang="ru-RU" sz="4000" b="1" dirty="0">
              <a:latin typeface="+mn-lt"/>
              <a:ea typeface="Calibri"/>
              <a:cs typeface="Times New Roman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11</a:t>
            </a:fld>
            <a:endParaRPr lang="ru-RU" dirty="0"/>
          </a:p>
        </p:txBody>
      </p:sp>
      <p:pic>
        <p:nvPicPr>
          <p:cNvPr id="5" name="Содержимое 4" descr="output.png"/>
          <p:cNvPicPr>
            <a:picLocks noGrp="1"/>
          </p:cNvPicPr>
          <p:nvPr>
            <p:ph sz="quarter" idx="31"/>
          </p:nvPr>
        </p:nvPicPr>
        <p:blipFill>
          <a:blip r:embed="rId2"/>
          <a:stretch>
            <a:fillRect/>
          </a:stretch>
        </p:blipFill>
        <p:spPr>
          <a:xfrm>
            <a:off x="3451504" y="2189163"/>
            <a:ext cx="7950814" cy="4211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XGBoost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12</a:t>
            </a:fld>
            <a:endParaRPr lang="ru-RU" dirty="0"/>
          </a:p>
        </p:txBody>
      </p:sp>
      <p:pic>
        <p:nvPicPr>
          <p:cNvPr id="5" name="Содержимое 4" descr="output.png"/>
          <p:cNvPicPr>
            <a:picLocks noGrp="1"/>
          </p:cNvPicPr>
          <p:nvPr>
            <p:ph sz="quarter" idx="31"/>
          </p:nvPr>
        </p:nvPicPr>
        <p:blipFill>
          <a:blip r:embed="rId2"/>
          <a:stretch>
            <a:fillRect/>
          </a:stretch>
        </p:blipFill>
        <p:spPr>
          <a:xfrm>
            <a:off x="3183172" y="2470150"/>
            <a:ext cx="7904461" cy="3676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arima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13</a:t>
            </a:fld>
            <a:endParaRPr lang="ru-RU" dirty="0"/>
          </a:p>
        </p:txBody>
      </p:sp>
      <p:pic>
        <p:nvPicPr>
          <p:cNvPr id="5" name="Содержимое 4" descr="photo_5406582013223367211_y.jpg"/>
          <p:cNvPicPr>
            <a:picLocks noGrp="1"/>
          </p:cNvPicPr>
          <p:nvPr>
            <p:ph sz="quarter" idx="31"/>
          </p:nvPr>
        </p:nvPicPr>
        <p:blipFill>
          <a:blip r:embed="rId2"/>
          <a:stretch>
            <a:fillRect/>
          </a:stretch>
        </p:blipFill>
        <p:spPr>
          <a:xfrm>
            <a:off x="3227459" y="2589764"/>
            <a:ext cx="7713145" cy="3831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метрики</a:t>
            </a:r>
            <a:endParaRPr lang="ru-RU" dirty="0"/>
          </a:p>
        </p:txBody>
      </p:sp>
      <p:pic>
        <p:nvPicPr>
          <p:cNvPr id="6" name="Содержимое 5" descr="2025-03-26_14-17-32.png"/>
          <p:cNvPicPr>
            <a:picLocks noGrp="1" noChangeAspect="1"/>
          </p:cNvPicPr>
          <p:nvPr>
            <p:ph sz="quarter" idx="35"/>
          </p:nvPr>
        </p:nvPicPr>
        <p:blipFill>
          <a:blip r:embed="rId2"/>
          <a:stretch>
            <a:fillRect/>
          </a:stretch>
        </p:blipFill>
        <p:spPr>
          <a:xfrm>
            <a:off x="2044557" y="2763749"/>
            <a:ext cx="4674742" cy="3000053"/>
          </a:xfrm>
        </p:spPr>
      </p:pic>
      <p:pic>
        <p:nvPicPr>
          <p:cNvPr id="7" name="Содержимое 6" descr="2025-03-26_14-19-38.png"/>
          <p:cNvPicPr>
            <a:picLocks noGrp="1" noChangeAspect="1"/>
          </p:cNvPicPr>
          <p:nvPr>
            <p:ph sz="quarter" idx="36"/>
          </p:nvPr>
        </p:nvPicPr>
        <p:blipFill>
          <a:blip r:embed="rId3"/>
          <a:stretch>
            <a:fillRect/>
          </a:stretch>
        </p:blipFill>
        <p:spPr>
          <a:xfrm>
            <a:off x="7027214" y="2763749"/>
            <a:ext cx="4227513" cy="3000053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14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=""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709087"/>
            <a:ext cx="12191998" cy="3215641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 dirty="0" smtClean="0"/>
              <a:t>приложение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49803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 descr="2025-03-27_02-11-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88" y="318499"/>
            <a:ext cx="10962525" cy="620559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17</a:t>
            </a:fld>
            <a:endParaRPr lang="ru-RU" dirty="0"/>
          </a:p>
        </p:txBody>
      </p:sp>
      <p:pic>
        <p:nvPicPr>
          <p:cNvPr id="7" name="Рисунок 6" descr="photo_5416006313932091620_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47" y="308225"/>
            <a:ext cx="11545124" cy="62830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2756" y="0"/>
            <a:ext cx="9986481" cy="1153674"/>
          </a:xfrm>
        </p:spPr>
        <p:txBody>
          <a:bodyPr/>
          <a:lstStyle/>
          <a:p>
            <a:r>
              <a:rPr lang="ru-RU" sz="4400" b="1" dirty="0" smtClean="0">
                <a:latin typeface="+mn-lt"/>
              </a:rPr>
              <a:t>ЦЕЛЬ И ЗАДАЧИ</a:t>
            </a:r>
            <a:endParaRPr lang="ru-RU" sz="4400" b="1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3086" y="1376738"/>
            <a:ext cx="10937665" cy="1571946"/>
          </a:xfrm>
        </p:spPr>
        <p:txBody>
          <a:bodyPr/>
          <a:lstStyle/>
          <a:p>
            <a:pPr algn="l"/>
            <a:r>
              <a:rPr lang="ru-RU" sz="2800" b="1" cap="none" dirty="0" smtClean="0">
                <a:latin typeface="+mn-lt"/>
              </a:rPr>
              <a:t>Цель</a:t>
            </a:r>
            <a:r>
              <a:rPr lang="ru-RU" sz="2400" cap="none" dirty="0" smtClean="0">
                <a:latin typeface="+mn-lt"/>
              </a:rPr>
              <a:t>: создать модель прогнозирования цен на арматуру и веб-приложение для рекомендаций по объёму тендера.</a:t>
            </a:r>
            <a:endParaRPr lang="ru-RU" sz="2400" cap="none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3086" y="2348519"/>
            <a:ext cx="1479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</a:rPr>
              <a:t>Задачи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85" y="3174715"/>
            <a:ext cx="80711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b="1" dirty="0" smtClean="0">
                <a:solidFill>
                  <a:schemeClr val="bg1"/>
                </a:solidFill>
              </a:rPr>
              <a:t>Подготовка данных:</a:t>
            </a:r>
            <a:r>
              <a:rPr lang="ru-RU" sz="2400" dirty="0" smtClean="0">
                <a:solidFill>
                  <a:schemeClr val="bg1"/>
                </a:solidFill>
              </a:rPr>
              <a:t> Анализ, очистка, преобразование.</a:t>
            </a:r>
          </a:p>
          <a:p>
            <a:pPr>
              <a:buFont typeface="Arial" pitchFamily="34" charset="0"/>
              <a:buChar char="•"/>
            </a:pPr>
            <a:r>
              <a:rPr lang="ru-RU" sz="2400" b="1" dirty="0" smtClean="0">
                <a:solidFill>
                  <a:schemeClr val="bg1"/>
                </a:solidFill>
              </a:rPr>
              <a:t>Моделирование:</a:t>
            </a:r>
            <a:r>
              <a:rPr lang="ru-RU" sz="2400" dirty="0" smtClean="0">
                <a:solidFill>
                  <a:schemeClr val="bg1"/>
                </a:solidFill>
              </a:rPr>
              <a:t> Построение и тестирование модели прогнозирования.</a:t>
            </a:r>
          </a:p>
          <a:p>
            <a:pPr>
              <a:buFont typeface="Arial" pitchFamily="34" charset="0"/>
              <a:buChar char="•"/>
            </a:pPr>
            <a:r>
              <a:rPr lang="ru-RU" sz="2400" b="1" dirty="0" smtClean="0">
                <a:solidFill>
                  <a:schemeClr val="bg1"/>
                </a:solidFill>
              </a:rPr>
              <a:t>Разработка приложения:</a:t>
            </a:r>
            <a:r>
              <a:rPr lang="ru-RU" sz="2400" dirty="0" smtClean="0">
                <a:solidFill>
                  <a:schemeClr val="bg1"/>
                </a:solidFill>
              </a:rPr>
              <a:t> создание </a:t>
            </a:r>
            <a:r>
              <a:rPr lang="ru-RU" sz="2400" dirty="0" err="1" smtClean="0">
                <a:solidFill>
                  <a:schemeClr val="bg1"/>
                </a:solidFill>
              </a:rPr>
              <a:t>веб-интерфейса</a:t>
            </a:r>
            <a:r>
              <a:rPr lang="ru-RU" sz="2400" dirty="0" smtClean="0">
                <a:solidFill>
                  <a:schemeClr val="bg1"/>
                </a:solidFill>
              </a:rPr>
              <a:t> для ввода параметров и вывода прогнозов.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=""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 dirty="0" smtClean="0"/>
              <a:t>Подготовка</a:t>
            </a:r>
            <a:endParaRPr lang="ru-RU" dirty="0"/>
          </a:p>
        </p:txBody>
      </p:sp>
      <p:sp>
        <p:nvSpPr>
          <p:cNvPr id="9" name="Подзаголовок 3">
            <a:extLst>
              <a:ext uri="{FF2B5EF4-FFF2-40B4-BE49-F238E27FC236}">
                <a16:creationId xmlns=""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 smtClean="0"/>
              <a:t>Данных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49803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доп.данных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35"/>
          </p:nvPr>
        </p:nvSpPr>
        <p:spPr>
          <a:xfrm>
            <a:off x="544530" y="2239766"/>
            <a:ext cx="4962418" cy="3986431"/>
          </a:xfrm>
        </p:spPr>
        <p:txBody>
          <a:bodyPr/>
          <a:lstStyle/>
          <a:p>
            <a:r>
              <a:rPr lang="ru-RU" sz="2000" dirty="0" smtClean="0"/>
              <a:t>'</a:t>
            </a:r>
            <a:r>
              <a:rPr lang="ru-RU" sz="2000" dirty="0" err="1" smtClean="0"/>
              <a:t>Макропоказатели_Чистык</a:t>
            </a:r>
            <a:r>
              <a:rPr lang="ru-RU" sz="2000" dirty="0" smtClean="0"/>
              <a:t>.</a:t>
            </a:r>
            <a:r>
              <a:rPr lang="en-US" sz="2000" dirty="0" err="1" smtClean="0"/>
              <a:t>csv</a:t>
            </a:r>
            <a:r>
              <a:rPr lang="en-US" sz="2000" dirty="0" smtClean="0"/>
              <a:t>',</a:t>
            </a:r>
          </a:p>
          <a:p>
            <a:r>
              <a:rPr lang="en-US" sz="2000" dirty="0" smtClean="0"/>
              <a:t>    '</a:t>
            </a:r>
            <a:r>
              <a:rPr lang="ru-RU" sz="2000" dirty="0" smtClean="0"/>
              <a:t>Индекс-</a:t>
            </a:r>
            <a:r>
              <a:rPr lang="en-US" sz="2000" dirty="0" smtClean="0"/>
              <a:t>LME.csv',</a:t>
            </a:r>
          </a:p>
          <a:p>
            <a:r>
              <a:rPr lang="en-US" sz="2000" dirty="0" smtClean="0"/>
              <a:t>    '</a:t>
            </a:r>
            <a:r>
              <a:rPr lang="ru-RU" sz="2000" dirty="0" err="1" smtClean="0"/>
              <a:t>Данные-рынка-стройматериалов</a:t>
            </a:r>
            <a:r>
              <a:rPr lang="ru-RU" sz="2000" dirty="0" smtClean="0"/>
              <a:t>.</a:t>
            </a:r>
            <a:r>
              <a:rPr lang="en-US" sz="2000" dirty="0" err="1" smtClean="0"/>
              <a:t>csv</a:t>
            </a:r>
            <a:r>
              <a:rPr lang="en-US" sz="2000" dirty="0" smtClean="0"/>
              <a:t>',</a:t>
            </a:r>
          </a:p>
          <a:p>
            <a:r>
              <a:rPr lang="en-US" sz="2000" dirty="0" smtClean="0"/>
              <a:t>    '</a:t>
            </a:r>
            <a:r>
              <a:rPr lang="ru-RU" sz="2000" dirty="0" smtClean="0"/>
              <a:t>Грузоперевозки.</a:t>
            </a:r>
            <a:r>
              <a:rPr lang="en-US" sz="2000" dirty="0" err="1" smtClean="0"/>
              <a:t>csv</a:t>
            </a:r>
            <a:r>
              <a:rPr lang="en-US" sz="2000" dirty="0" smtClean="0"/>
              <a:t>',</a:t>
            </a:r>
          </a:p>
          <a:p>
            <a:r>
              <a:rPr lang="en-US" sz="2000" dirty="0" smtClean="0"/>
              <a:t>    '</a:t>
            </a:r>
            <a:r>
              <a:rPr lang="ru-RU" sz="2000" dirty="0" smtClean="0"/>
              <a:t>Цены-на-сырье.</a:t>
            </a:r>
            <a:r>
              <a:rPr lang="en-US" sz="2000" dirty="0" err="1" smtClean="0"/>
              <a:t>csv</a:t>
            </a:r>
            <a:r>
              <a:rPr lang="en-US" sz="2000" dirty="0" smtClean="0"/>
              <a:t>',</a:t>
            </a:r>
          </a:p>
          <a:p>
            <a:r>
              <a:rPr lang="en-US" sz="2000" dirty="0" smtClean="0"/>
              <a:t>    '</a:t>
            </a:r>
            <a:r>
              <a:rPr lang="ru-RU" sz="2000" dirty="0" smtClean="0"/>
              <a:t>Топливо.</a:t>
            </a:r>
            <a:r>
              <a:rPr lang="en-US" sz="2000" dirty="0" err="1" smtClean="0"/>
              <a:t>csv</a:t>
            </a:r>
            <a:r>
              <a:rPr lang="en-US" sz="2000" dirty="0" smtClean="0"/>
              <a:t>',</a:t>
            </a:r>
          </a:p>
          <a:p>
            <a:r>
              <a:rPr lang="en-US" sz="2000" dirty="0" smtClean="0"/>
              <a:t>    '</a:t>
            </a:r>
            <a:r>
              <a:rPr lang="ru-RU" sz="2000" dirty="0" err="1" smtClean="0"/>
              <a:t>Показатели-рынка-металла</a:t>
            </a:r>
            <a:r>
              <a:rPr lang="ru-RU" sz="2000" dirty="0" smtClean="0"/>
              <a:t>.</a:t>
            </a:r>
            <a:r>
              <a:rPr lang="en-US" sz="2000" dirty="0" err="1" smtClean="0"/>
              <a:t>csv</a:t>
            </a:r>
            <a:r>
              <a:rPr lang="en-US" sz="2000" dirty="0" smtClean="0"/>
              <a:t>',</a:t>
            </a:r>
          </a:p>
          <a:p>
            <a:r>
              <a:rPr lang="en-US" sz="2000" dirty="0" smtClean="0"/>
              <a:t>    'test.csv'</a:t>
            </a:r>
          </a:p>
          <a:p>
            <a:pPr>
              <a:buNone/>
            </a:pPr>
            <a:endParaRPr lang="ru-RU" sz="2000" dirty="0" smtClean="0"/>
          </a:p>
        </p:txBody>
      </p:sp>
      <p:pic>
        <p:nvPicPr>
          <p:cNvPr id="6" name="Содержимое 5" descr="2025-03-25_11-22-35.png"/>
          <p:cNvPicPr>
            <a:picLocks noGrp="1" noChangeAspect="1"/>
          </p:cNvPicPr>
          <p:nvPr>
            <p:ph sz="quarter" idx="36"/>
          </p:nvPr>
        </p:nvPicPr>
        <p:blipFill>
          <a:blip r:embed="rId2"/>
          <a:stretch>
            <a:fillRect/>
          </a:stretch>
        </p:blipFill>
        <p:spPr>
          <a:xfrm>
            <a:off x="5178175" y="2239766"/>
            <a:ext cx="6228886" cy="3935793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9620" y="359596"/>
            <a:ext cx="8843050" cy="2194445"/>
          </a:xfrm>
        </p:spPr>
        <p:txBody>
          <a:bodyPr/>
          <a:lstStyle/>
          <a:p>
            <a:r>
              <a:rPr lang="ru-RU" dirty="0" smtClean="0"/>
              <a:t>Удаление</a:t>
            </a:r>
            <a:r>
              <a:rPr lang="ru-RU" dirty="0" smtClean="0"/>
              <a:t>/</a:t>
            </a:r>
            <a:br>
              <a:rPr lang="ru-RU" dirty="0" smtClean="0"/>
            </a:br>
            <a:r>
              <a:rPr lang="ru-RU" dirty="0" smtClean="0"/>
              <a:t>Заполнение пропусков</a:t>
            </a:r>
            <a:br>
              <a:rPr lang="ru-RU" dirty="0" smtClean="0"/>
            </a:br>
            <a:r>
              <a:rPr lang="ru-RU" sz="2800" dirty="0" smtClean="0"/>
              <a:t>(заполнение  </a:t>
            </a:r>
            <a:r>
              <a:rPr lang="en-US" sz="2800" dirty="0" smtClean="0">
                <a:latin typeface="Consolas"/>
              </a:rPr>
              <a:t>forward </a:t>
            </a:r>
            <a:r>
              <a:rPr lang="en-US" sz="2800" dirty="0" smtClean="0">
                <a:latin typeface="Consolas"/>
              </a:rPr>
              <a:t>fill</a:t>
            </a:r>
            <a:r>
              <a:rPr lang="ru-RU" sz="2800" dirty="0" smtClean="0">
                <a:latin typeface="Consolas"/>
              </a:rPr>
              <a:t>/</a:t>
            </a:r>
            <a:r>
              <a:rPr lang="en-US" sz="2800" dirty="0" smtClean="0">
                <a:latin typeface="Consolas"/>
              </a:rPr>
              <a:t>backward </a:t>
            </a:r>
            <a:r>
              <a:rPr lang="en-US" sz="2800" dirty="0" smtClean="0">
                <a:latin typeface="Consolas"/>
              </a:rPr>
              <a:t>fill</a:t>
            </a:r>
            <a:r>
              <a:rPr lang="ru-RU" sz="2800" dirty="0" smtClean="0">
                <a:latin typeface="Consolas"/>
              </a:rPr>
              <a:t>)</a:t>
            </a:r>
            <a:r>
              <a:rPr lang="en-US" dirty="0" smtClean="0">
                <a:solidFill>
                  <a:srgbClr val="CCCCCC"/>
                </a:solidFill>
                <a:latin typeface="Consolas"/>
              </a:rPr>
              <a:t/>
            </a:r>
            <a:br>
              <a:rPr lang="en-US" dirty="0" smtClean="0">
                <a:solidFill>
                  <a:srgbClr val="CCCCCC"/>
                </a:solidFill>
                <a:latin typeface="Consolas"/>
              </a:rPr>
            </a:br>
            <a:r>
              <a:rPr lang="en-US" dirty="0" smtClean="0">
                <a:solidFill>
                  <a:srgbClr val="CCCCCC"/>
                </a:solidFill>
                <a:latin typeface="Consolas"/>
              </a:rPr>
              <a:t/>
            </a:r>
            <a:br>
              <a:rPr lang="en-US" dirty="0" smtClean="0">
                <a:solidFill>
                  <a:srgbClr val="CCCCCC"/>
                </a:solidFill>
                <a:latin typeface="Consolas"/>
              </a:rPr>
            </a:b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7" name="Содержимое 6" descr="output.png"/>
          <p:cNvPicPr>
            <a:picLocks noGrp="1" noChangeAspect="1"/>
          </p:cNvPicPr>
          <p:nvPr>
            <p:ph sz="quarter" idx="35"/>
          </p:nvPr>
        </p:nvPicPr>
        <p:blipFill>
          <a:blip r:embed="rId2"/>
          <a:stretch>
            <a:fillRect/>
          </a:stretch>
        </p:blipFill>
        <p:spPr>
          <a:xfrm>
            <a:off x="2137024" y="2474912"/>
            <a:ext cx="4140485" cy="3751285"/>
          </a:xfrm>
        </p:spPr>
      </p:pic>
      <p:pic>
        <p:nvPicPr>
          <p:cNvPr id="6" name="Содержимое 5" descr="output.png"/>
          <p:cNvPicPr>
            <a:picLocks noGrp="1" noChangeAspect="1"/>
          </p:cNvPicPr>
          <p:nvPr>
            <p:ph sz="quarter" idx="36"/>
          </p:nvPr>
        </p:nvPicPr>
        <p:blipFill>
          <a:blip r:embed="rId3"/>
          <a:stretch>
            <a:fillRect/>
          </a:stretch>
        </p:blipFill>
        <p:spPr>
          <a:xfrm>
            <a:off x="7068620" y="2474913"/>
            <a:ext cx="4174050" cy="375128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Стационарность</a:t>
            </a:r>
            <a:br>
              <a:rPr lang="ru-RU" dirty="0" smtClean="0"/>
            </a:br>
            <a:r>
              <a:rPr lang="ru-RU" sz="2800" dirty="0" smtClean="0"/>
              <a:t>(</a:t>
            </a:r>
            <a:r>
              <a:rPr lang="ru-RU" sz="2000" dirty="0" smtClean="0"/>
              <a:t>логарифмирование/дифференцирование)</a:t>
            </a:r>
            <a:endParaRPr lang="ru-RU" sz="2800" dirty="0"/>
          </a:p>
        </p:txBody>
      </p:sp>
      <p:pic>
        <p:nvPicPr>
          <p:cNvPr id="5" name="Содержимое 4" descr="output.png"/>
          <p:cNvPicPr>
            <a:picLocks noGrp="1" noChangeAspect="1"/>
          </p:cNvPicPr>
          <p:nvPr>
            <p:ph sz="quarter" idx="31"/>
          </p:nvPr>
        </p:nvPicPr>
        <p:blipFill>
          <a:blip r:embed="rId2"/>
          <a:stretch>
            <a:fillRect/>
          </a:stretch>
        </p:blipFill>
        <p:spPr>
          <a:xfrm>
            <a:off x="3747823" y="2470150"/>
            <a:ext cx="6536266" cy="367665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Выбросы</a:t>
            </a:r>
            <a:endParaRPr lang="ru-RU" dirty="0"/>
          </a:p>
        </p:txBody>
      </p:sp>
      <p:pic>
        <p:nvPicPr>
          <p:cNvPr id="5" name="Содержимое 4" descr="2025-03-25_12-04-16.png"/>
          <p:cNvPicPr>
            <a:picLocks noGrp="1" noChangeAspect="1"/>
          </p:cNvPicPr>
          <p:nvPr>
            <p:ph sz="quarter" idx="31"/>
          </p:nvPr>
        </p:nvPicPr>
        <p:blipFill>
          <a:blip r:embed="rId2"/>
          <a:stretch>
            <a:fillRect/>
          </a:stretch>
        </p:blipFill>
        <p:spPr>
          <a:xfrm>
            <a:off x="3305669" y="2562988"/>
            <a:ext cx="7636309" cy="3786069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outp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65" y="264160"/>
            <a:ext cx="10880333" cy="63517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09158" y="133564"/>
            <a:ext cx="6327105" cy="636998"/>
          </a:xfrm>
        </p:spPr>
        <p:txBody>
          <a:bodyPr/>
          <a:lstStyle/>
          <a:p>
            <a:r>
              <a:rPr lang="ru-RU" sz="2400" dirty="0" smtClean="0"/>
              <a:t>Тест Дики-Фуллер/</a:t>
            </a:r>
            <a:r>
              <a:rPr lang="en-US" sz="2400" dirty="0" smtClean="0"/>
              <a:t>KPSS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32448" y="3397708"/>
            <a:ext cx="6327105" cy="2653771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 descr="2025-03-26_17-21-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29" y="770562"/>
            <a:ext cx="10325528" cy="5976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2377</TotalTime>
  <Words>71</Words>
  <Application>Microsoft Office PowerPoint</Application>
  <PresentationFormat>Произвольный</PresentationFormat>
  <Paragraphs>49</Paragraphs>
  <Slides>17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Пользовательская</vt:lpstr>
      <vt:lpstr>Государственное бюджетное профессиональное образовательное учреждение Московской области «Физико-технический колледж»</vt:lpstr>
      <vt:lpstr>ЦЕЛЬ И ЗАДАЧИ</vt:lpstr>
      <vt:lpstr>Подготовка</vt:lpstr>
      <vt:lpstr>Добавление доп.данных</vt:lpstr>
      <vt:lpstr>Удаление/ Заполнение пропусков (заполнение  forward fill/backward fill)   </vt:lpstr>
      <vt:lpstr>Стационарность (логарифмирование/дифференцирование)</vt:lpstr>
      <vt:lpstr>Выбросы</vt:lpstr>
      <vt:lpstr>Слайд 8</vt:lpstr>
      <vt:lpstr>Тест Дики-Фуллер/KPSS</vt:lpstr>
      <vt:lpstr>Модели</vt:lpstr>
      <vt:lpstr>arima</vt:lpstr>
      <vt:lpstr>XGBoost </vt:lpstr>
      <vt:lpstr>arima</vt:lpstr>
      <vt:lpstr>метрики</vt:lpstr>
      <vt:lpstr>приложение</vt:lpstr>
      <vt:lpstr>Слайд 16</vt:lpstr>
      <vt:lpstr>Слайд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Государственное бюджетное профессиональное образовательное учреждение Московской области «Физико-технический колледж»</dc:title>
  <dc:creator>Karina</dc:creator>
  <cp:lastModifiedBy>Karina</cp:lastModifiedBy>
  <cp:revision>163</cp:revision>
  <dcterms:created xsi:type="dcterms:W3CDTF">2024-01-05T14:58:10Z</dcterms:created>
  <dcterms:modified xsi:type="dcterms:W3CDTF">2025-03-27T00:11:26Z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