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3"/>
  </p:notesMasterIdLst>
  <p:sldIdLst>
    <p:sldId id="256" r:id="rId2"/>
    <p:sldId id="257" r:id="rId3"/>
    <p:sldId id="262" r:id="rId4"/>
    <p:sldId id="258" r:id="rId5"/>
    <p:sldId id="263" r:id="rId6"/>
    <p:sldId id="259" r:id="rId7"/>
    <p:sldId id="264" r:id="rId8"/>
    <p:sldId id="260" r:id="rId9"/>
    <p:sldId id="265"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AA1"/>
    <a:srgbClr val="65AFE1"/>
    <a:srgbClr val="E9DF5D"/>
    <a:srgbClr val="6089E6"/>
    <a:srgbClr val="F9DEB9"/>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43"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A6E5E-CAFB-4CF6-B09A-17EBFDAAF958}" type="datetimeFigureOut">
              <a:rPr lang="en-US" smtClean="0"/>
              <a:t>8/23/2024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F62C1-398C-4A94-A08C-AB0E6B9B6186}" type="slidenum">
              <a:rPr lang="en-US" smtClean="0"/>
              <a:t>‹Nº›</a:t>
            </a:fld>
            <a:endParaRPr lang="en-US"/>
          </a:p>
        </p:txBody>
      </p:sp>
    </p:spTree>
    <p:extLst>
      <p:ext uri="{BB962C8B-B14F-4D97-AF65-F5344CB8AC3E}">
        <p14:creationId xmlns:p14="http://schemas.microsoft.com/office/powerpoint/2010/main" val="3588910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D5FF62C1-398C-4A94-A08C-AB0E6B9B6186}" type="slidenum">
              <a:rPr lang="en-US" smtClean="0"/>
              <a:t>7</a:t>
            </a:fld>
            <a:endParaRPr lang="en-US"/>
          </a:p>
        </p:txBody>
      </p:sp>
    </p:spTree>
    <p:extLst>
      <p:ext uri="{BB962C8B-B14F-4D97-AF65-F5344CB8AC3E}">
        <p14:creationId xmlns:p14="http://schemas.microsoft.com/office/powerpoint/2010/main" val="99595256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8/23/2024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8/23/2024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8/23/2024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Tipos de datos </a:t>
            </a:r>
            <a:endParaRPr lang="en-US" dirty="0"/>
          </a:p>
        </p:txBody>
      </p:sp>
      <p:sp>
        <p:nvSpPr>
          <p:cNvPr id="3" name="Subtítulo 2"/>
          <p:cNvSpPr>
            <a:spLocks noGrp="1"/>
          </p:cNvSpPr>
          <p:nvPr>
            <p:ph type="subTitle" idx="1"/>
          </p:nvPr>
        </p:nvSpPr>
        <p:spPr/>
        <p:txBody>
          <a:bodyPr/>
          <a:lstStyle/>
          <a:p>
            <a:endParaRPr lang="es-ES" dirty="0" smtClean="0"/>
          </a:p>
          <a:p>
            <a:r>
              <a:rPr lang="es-ES" dirty="0" smtClean="0"/>
              <a:t>KARINA CANTILLO</a:t>
            </a:r>
            <a:endParaRPr lang="en-US" dirty="0"/>
          </a:p>
        </p:txBody>
      </p:sp>
    </p:spTree>
    <p:extLst>
      <p:ext uri="{BB962C8B-B14F-4D97-AF65-F5344CB8AC3E}">
        <p14:creationId xmlns:p14="http://schemas.microsoft.com/office/powerpoint/2010/main" val="8458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php</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1118" y="484632"/>
            <a:ext cx="2558811" cy="1383357"/>
          </a:xfrm>
        </p:spPr>
      </p:pic>
      <p:graphicFrame>
        <p:nvGraphicFramePr>
          <p:cNvPr id="5" name="Tabla 4"/>
          <p:cNvGraphicFramePr>
            <a:graphicFrameLocks noGrp="1"/>
          </p:cNvGraphicFramePr>
          <p:nvPr>
            <p:extLst>
              <p:ext uri="{D42A27DB-BD31-4B8C-83A1-F6EECF244321}">
                <p14:modId xmlns:p14="http://schemas.microsoft.com/office/powerpoint/2010/main" val="2865184634"/>
              </p:ext>
            </p:extLst>
          </p:nvPr>
        </p:nvGraphicFramePr>
        <p:xfrm>
          <a:off x="2174419" y="4865589"/>
          <a:ext cx="3319145" cy="1545535"/>
        </p:xfrm>
        <a:graphic>
          <a:graphicData uri="http://schemas.openxmlformats.org/drawingml/2006/table">
            <a:tbl>
              <a:tblPr firstRow="1" bandRow="1">
                <a:tableStyleId>{5C22544A-7EE6-4342-B048-85BDC9FD1C3A}</a:tableStyleId>
              </a:tblPr>
              <a:tblGrid>
                <a:gridCol w="3319145">
                  <a:extLst>
                    <a:ext uri="{9D8B030D-6E8A-4147-A177-3AD203B41FA5}">
                      <a16:colId xmlns:a16="http://schemas.microsoft.com/office/drawing/2014/main" val="1527908638"/>
                    </a:ext>
                  </a:extLst>
                </a:gridCol>
              </a:tblGrid>
              <a:tr h="432750">
                <a:tc>
                  <a:txBody>
                    <a:bodyPr/>
                    <a:lstStyle/>
                    <a:p>
                      <a:pPr algn="ctr"/>
                      <a:r>
                        <a:rPr lang="es-ES" sz="2200" dirty="0" smtClean="0">
                          <a:solidFill>
                            <a:schemeClr val="tx1"/>
                          </a:solidFill>
                        </a:rPr>
                        <a:t>FECHA</a:t>
                      </a:r>
                      <a:endParaRPr lang="en-US" sz="22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373174240"/>
                  </a:ext>
                </a:extLst>
              </a:tr>
              <a:tr h="1112785">
                <a:tc>
                  <a:txBody>
                    <a:bodyPr/>
                    <a:lstStyle/>
                    <a:p>
                      <a:pPr algn="ctr"/>
                      <a:r>
                        <a:rPr lang="en-US" sz="2200" dirty="0" err="1" smtClean="0"/>
                        <a:t>DateTime</a:t>
                      </a:r>
                      <a:endParaRPr lang="en-US" sz="2200" dirty="0" smtClean="0"/>
                    </a:p>
                    <a:p>
                      <a:pPr algn="ctr"/>
                      <a:r>
                        <a:rPr lang="en-US" sz="2200" dirty="0" err="1" smtClean="0"/>
                        <a:t>DateInterval</a:t>
                      </a:r>
                      <a:endParaRPr lang="en-US" sz="2200" dirty="0" smtClean="0"/>
                    </a:p>
                    <a:p>
                      <a:pPr algn="ctr"/>
                      <a:r>
                        <a:rPr lang="en-US" sz="2200" dirty="0" err="1" smtClean="0"/>
                        <a:t>DatePeriod</a:t>
                      </a:r>
                      <a:endParaRPr lang="en-US" sz="2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66AA1"/>
                    </a:solidFill>
                  </a:tcPr>
                </a:tc>
                <a:extLst>
                  <a:ext uri="{0D108BD9-81ED-4DB2-BD59-A6C34878D82A}">
                    <a16:rowId xmlns:a16="http://schemas.microsoft.com/office/drawing/2014/main" val="1235689408"/>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828441653"/>
              </p:ext>
            </p:extLst>
          </p:nvPr>
        </p:nvGraphicFramePr>
        <p:xfrm>
          <a:off x="668598" y="1584543"/>
          <a:ext cx="3165394" cy="1018866"/>
        </p:xfrm>
        <a:graphic>
          <a:graphicData uri="http://schemas.openxmlformats.org/drawingml/2006/table">
            <a:tbl>
              <a:tblPr firstRow="1" bandRow="1">
                <a:tableStyleId>{5C22544A-7EE6-4342-B048-85BDC9FD1C3A}</a:tableStyleId>
              </a:tblPr>
              <a:tblGrid>
                <a:gridCol w="3165394">
                  <a:extLst>
                    <a:ext uri="{9D8B030D-6E8A-4147-A177-3AD203B41FA5}">
                      <a16:colId xmlns:a16="http://schemas.microsoft.com/office/drawing/2014/main" val="3181923790"/>
                    </a:ext>
                  </a:extLst>
                </a:gridCol>
              </a:tblGrid>
              <a:tr h="493393">
                <a:tc>
                  <a:txBody>
                    <a:bodyPr/>
                    <a:lstStyle/>
                    <a:p>
                      <a:pPr algn="ctr"/>
                      <a:r>
                        <a:rPr lang="es-ES" sz="2000" dirty="0" smtClean="0">
                          <a:solidFill>
                            <a:schemeClr val="tx1"/>
                          </a:solidFill>
                        </a:rPr>
                        <a:t>CADENA</a:t>
                      </a:r>
                      <a:endParaRPr lang="en-US" sz="2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621753526"/>
                  </a:ext>
                </a:extLst>
              </a:tr>
              <a:tr h="525473">
                <a:tc>
                  <a:txBody>
                    <a:bodyPr/>
                    <a:lstStyle/>
                    <a:p>
                      <a:pPr algn="ctr"/>
                      <a:r>
                        <a:rPr lang="es-ES" sz="2000" dirty="0" err="1" smtClean="0">
                          <a:solidFill>
                            <a:schemeClr val="tx1"/>
                          </a:solidFill>
                        </a:rPr>
                        <a:t>string</a:t>
                      </a:r>
                      <a:endParaRPr lang="en-US" sz="2000" dirty="0">
                        <a:solidFill>
                          <a:schemeClr val="tx1"/>
                        </a:solidFill>
                      </a:endParaRPr>
                    </a:p>
                  </a:txBody>
                  <a:tcPr>
                    <a:lnT w="38100" cmpd="sng">
                      <a:noFill/>
                    </a:lnT>
                    <a:solidFill>
                      <a:srgbClr val="666AA1"/>
                    </a:solidFill>
                  </a:tcPr>
                </a:tc>
                <a:extLst>
                  <a:ext uri="{0D108BD9-81ED-4DB2-BD59-A6C34878D82A}">
                    <a16:rowId xmlns:a16="http://schemas.microsoft.com/office/drawing/2014/main" val="1561737918"/>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2342619294"/>
              </p:ext>
            </p:extLst>
          </p:nvPr>
        </p:nvGraphicFramePr>
        <p:xfrm>
          <a:off x="1444466" y="2989479"/>
          <a:ext cx="3436710" cy="1381980"/>
        </p:xfrm>
        <a:graphic>
          <a:graphicData uri="http://schemas.openxmlformats.org/drawingml/2006/table">
            <a:tbl>
              <a:tblPr firstRow="1" bandRow="1">
                <a:tableStyleId>{93296810-A885-4BE3-A3E7-6D5BEEA58F35}</a:tableStyleId>
              </a:tblPr>
              <a:tblGrid>
                <a:gridCol w="1718355">
                  <a:extLst>
                    <a:ext uri="{9D8B030D-6E8A-4147-A177-3AD203B41FA5}">
                      <a16:colId xmlns:a16="http://schemas.microsoft.com/office/drawing/2014/main" val="19575931"/>
                    </a:ext>
                  </a:extLst>
                </a:gridCol>
                <a:gridCol w="1718355">
                  <a:extLst>
                    <a:ext uri="{9D8B030D-6E8A-4147-A177-3AD203B41FA5}">
                      <a16:colId xmlns:a16="http://schemas.microsoft.com/office/drawing/2014/main" val="43603949"/>
                    </a:ext>
                  </a:extLst>
                </a:gridCol>
              </a:tblGrid>
              <a:tr h="460660">
                <a:tc gridSpan="2">
                  <a:txBody>
                    <a:bodyPr/>
                    <a:lstStyle/>
                    <a:p>
                      <a:pPr algn="ctr"/>
                      <a:r>
                        <a:rPr lang="es-ES" dirty="0" smtClean="0">
                          <a:solidFill>
                            <a:schemeClr val="tx1"/>
                          </a:solidFill>
                        </a:rPr>
                        <a:t>NUMERICOS</a:t>
                      </a:r>
                      <a:r>
                        <a:rPr lang="es-ES" baseline="0" dirty="0" smtClean="0">
                          <a:solidFill>
                            <a:schemeClr val="tx1"/>
                          </a:solidFill>
                        </a:rPr>
                        <a:t> </a:t>
                      </a:r>
                      <a:endParaRPr lang="en-US" dirty="0">
                        <a:solidFill>
                          <a:schemeClr val="tx1"/>
                        </a:solidFill>
                      </a:endParaRPr>
                    </a:p>
                  </a:txBody>
                  <a:tcPr>
                    <a:solidFill>
                      <a:schemeClr val="bg1">
                        <a:lumMod val="85000"/>
                      </a:schemeClr>
                    </a:solidFill>
                  </a:tcPr>
                </a:tc>
                <a:tc hMerge="1">
                  <a:txBody>
                    <a:bodyPr/>
                    <a:lstStyle/>
                    <a:p>
                      <a:pPr algn="ctr"/>
                      <a:endParaRPr lang="en-US" dirty="0">
                        <a:solidFill>
                          <a:schemeClr val="tx1"/>
                        </a:solidFill>
                      </a:endParaRPr>
                    </a:p>
                  </a:txBody>
                  <a:tcPr>
                    <a:solidFill>
                      <a:schemeClr val="bg1">
                        <a:lumMod val="85000"/>
                      </a:schemeClr>
                    </a:solidFill>
                  </a:tcPr>
                </a:tc>
                <a:extLst>
                  <a:ext uri="{0D108BD9-81ED-4DB2-BD59-A6C34878D82A}">
                    <a16:rowId xmlns:a16="http://schemas.microsoft.com/office/drawing/2014/main" val="956205260"/>
                  </a:ext>
                </a:extLst>
              </a:tr>
              <a:tr h="460660">
                <a:tc>
                  <a:txBody>
                    <a:bodyPr/>
                    <a:lstStyle/>
                    <a:p>
                      <a:pPr algn="ctr"/>
                      <a:r>
                        <a:rPr lang="es-ES" dirty="0" smtClean="0">
                          <a:solidFill>
                            <a:schemeClr val="tx1"/>
                          </a:solidFill>
                        </a:rPr>
                        <a:t>ENTEROS</a:t>
                      </a:r>
                      <a:endParaRPr lang="en-US" dirty="0">
                        <a:solidFill>
                          <a:schemeClr val="tx1"/>
                        </a:solidFill>
                      </a:endParaRPr>
                    </a:p>
                  </a:txBody>
                  <a:tcPr>
                    <a:solidFill>
                      <a:srgbClr val="666AA1"/>
                    </a:solidFill>
                  </a:tcPr>
                </a:tc>
                <a:tc>
                  <a:txBody>
                    <a:bodyPr/>
                    <a:lstStyle/>
                    <a:p>
                      <a:pPr algn="ctr"/>
                      <a:r>
                        <a:rPr lang="es-ES" dirty="0" smtClean="0">
                          <a:solidFill>
                            <a:schemeClr val="tx1"/>
                          </a:solidFill>
                        </a:rPr>
                        <a:t>DECIMALES</a:t>
                      </a:r>
                      <a:endParaRPr lang="en-US" dirty="0">
                        <a:solidFill>
                          <a:schemeClr val="tx1"/>
                        </a:solidFill>
                      </a:endParaRPr>
                    </a:p>
                  </a:txBody>
                  <a:tcPr>
                    <a:solidFill>
                      <a:srgbClr val="666AA1"/>
                    </a:solidFill>
                  </a:tcPr>
                </a:tc>
                <a:extLst>
                  <a:ext uri="{0D108BD9-81ED-4DB2-BD59-A6C34878D82A}">
                    <a16:rowId xmlns:a16="http://schemas.microsoft.com/office/drawing/2014/main" val="822717824"/>
                  </a:ext>
                </a:extLst>
              </a:tr>
              <a:tr h="460660">
                <a:tc>
                  <a:txBody>
                    <a:bodyPr/>
                    <a:lstStyle/>
                    <a:p>
                      <a:pPr algn="ctr"/>
                      <a:r>
                        <a:rPr lang="es-ES" dirty="0" err="1" smtClean="0">
                          <a:solidFill>
                            <a:schemeClr val="tx1"/>
                          </a:solidFill>
                        </a:rPr>
                        <a:t>int</a:t>
                      </a:r>
                      <a:endParaRPr lang="en-US" dirty="0">
                        <a:solidFill>
                          <a:schemeClr val="tx1"/>
                        </a:solidFill>
                      </a:endParaRPr>
                    </a:p>
                  </a:txBody>
                  <a:tcPr>
                    <a:solidFill>
                      <a:srgbClr val="666AA1"/>
                    </a:solidFill>
                  </a:tcPr>
                </a:tc>
                <a:tc>
                  <a:txBody>
                    <a:bodyPr/>
                    <a:lstStyle/>
                    <a:p>
                      <a:pPr algn="ctr"/>
                      <a:r>
                        <a:rPr lang="es-ES" dirty="0" err="1" smtClean="0">
                          <a:solidFill>
                            <a:schemeClr val="tx1"/>
                          </a:solidFill>
                        </a:rPr>
                        <a:t>float</a:t>
                      </a:r>
                      <a:endParaRPr lang="en-US" dirty="0">
                        <a:solidFill>
                          <a:schemeClr val="tx1"/>
                        </a:solidFill>
                      </a:endParaRPr>
                    </a:p>
                  </a:txBody>
                  <a:tcPr>
                    <a:solidFill>
                      <a:srgbClr val="666AA1"/>
                    </a:solidFill>
                  </a:tcPr>
                </a:tc>
                <a:extLst>
                  <a:ext uri="{0D108BD9-81ED-4DB2-BD59-A6C34878D82A}">
                    <a16:rowId xmlns:a16="http://schemas.microsoft.com/office/drawing/2014/main" val="3298572624"/>
                  </a:ext>
                </a:extLst>
              </a:tr>
            </a:tbl>
          </a:graphicData>
        </a:graphic>
      </p:graphicFrame>
      <p:sp>
        <p:nvSpPr>
          <p:cNvPr id="8" name="Rectángulo 7"/>
          <p:cNvSpPr/>
          <p:nvPr/>
        </p:nvSpPr>
        <p:spPr>
          <a:xfrm>
            <a:off x="5928360" y="2591369"/>
            <a:ext cx="4495800" cy="3046988"/>
          </a:xfrm>
          <a:prstGeom prst="rect">
            <a:avLst/>
          </a:prstGeom>
        </p:spPr>
        <p:txBody>
          <a:bodyPr wrap="square">
            <a:spAutoFit/>
          </a:bodyPr>
          <a:lstStyle/>
          <a:p>
            <a:r>
              <a:rPr lang="es-ES" sz="2400" dirty="0"/>
              <a:t>HP es un lenguaje de scripting del lado del servidor para el desarrollo web. Es ideal para generar contenido dinámico y se integra bien con bases de datos. Se usa en sitios web y </a:t>
            </a:r>
            <a:r>
              <a:rPr lang="es-ES" sz="2400" dirty="0" smtClean="0"/>
              <a:t>aplicaciones. Es no </a:t>
            </a:r>
            <a:r>
              <a:rPr lang="es-ES" sz="2400" dirty="0" err="1" smtClean="0"/>
              <a:t>tipado</a:t>
            </a:r>
            <a:r>
              <a:rPr lang="es-ES" sz="2400" dirty="0" smtClean="0"/>
              <a:t> e interpretado</a:t>
            </a:r>
            <a:endParaRPr lang="en-US" sz="2400" dirty="0"/>
          </a:p>
        </p:txBody>
      </p:sp>
    </p:spTree>
    <p:extLst>
      <p:ext uri="{BB962C8B-B14F-4D97-AF65-F5344CB8AC3E}">
        <p14:creationId xmlns:p14="http://schemas.microsoft.com/office/powerpoint/2010/main" val="3682213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pic>
        <p:nvPicPr>
          <p:cNvPr id="4" name="Marcador de contenido 3"/>
          <p:cNvPicPr>
            <a:picLocks noGrp="1" noChangeAspect="1"/>
          </p:cNvPicPr>
          <p:nvPr>
            <p:ph idx="1"/>
          </p:nvPr>
        </p:nvPicPr>
        <p:blipFill rotWithShape="1">
          <a:blip r:embed="rId2"/>
          <a:srcRect l="25270" t="33748" r="50944" b="33650"/>
          <a:stretch/>
        </p:blipFill>
        <p:spPr>
          <a:xfrm>
            <a:off x="808590" y="4344830"/>
            <a:ext cx="5738896" cy="2316837"/>
          </a:xfrm>
          <a:prstGeom prst="rect">
            <a:avLst/>
          </a:prstGeom>
        </p:spPr>
      </p:pic>
      <p:pic>
        <p:nvPicPr>
          <p:cNvPr id="5" name="Imagen 4"/>
          <p:cNvPicPr>
            <a:picLocks noChangeAspect="1"/>
          </p:cNvPicPr>
          <p:nvPr/>
        </p:nvPicPr>
        <p:blipFill rotWithShape="1">
          <a:blip r:embed="rId3"/>
          <a:srcRect l="25628" t="40328" r="51938" b="26811"/>
          <a:stretch/>
        </p:blipFill>
        <p:spPr>
          <a:xfrm>
            <a:off x="808590" y="1892631"/>
            <a:ext cx="5766381" cy="2202619"/>
          </a:xfrm>
          <a:prstGeom prst="rect">
            <a:avLst/>
          </a:prstGeom>
        </p:spPr>
      </p:pic>
      <p:pic>
        <p:nvPicPr>
          <p:cNvPr id="6" name="Imagen 5"/>
          <p:cNvPicPr>
            <a:picLocks noChangeAspect="1"/>
          </p:cNvPicPr>
          <p:nvPr/>
        </p:nvPicPr>
        <p:blipFill rotWithShape="1">
          <a:blip r:embed="rId4"/>
          <a:srcRect l="28247" t="42635" r="35697" b="47633"/>
          <a:stretch/>
        </p:blipFill>
        <p:spPr>
          <a:xfrm>
            <a:off x="4840206" y="484632"/>
            <a:ext cx="6288042" cy="954241"/>
          </a:xfrm>
          <a:prstGeom prst="rect">
            <a:avLst/>
          </a:prstGeom>
        </p:spPr>
      </p:pic>
    </p:spTree>
    <p:extLst>
      <p:ext uri="{BB962C8B-B14F-4D97-AF65-F5344CB8AC3E}">
        <p14:creationId xmlns:p14="http://schemas.microsoft.com/office/powerpoint/2010/main" val="1921475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           </a:t>
            </a:r>
            <a:r>
              <a:rPr lang="es-ES" sz="7200" dirty="0" smtClean="0"/>
              <a:t> C#     </a:t>
            </a:r>
            <a:endParaRPr lang="en-US" dirty="0"/>
          </a:p>
        </p:txBody>
      </p:sp>
      <p:sp>
        <p:nvSpPr>
          <p:cNvPr id="3" name="Marcador de contenido 2"/>
          <p:cNvSpPr>
            <a:spLocks noGrp="1"/>
          </p:cNvSpPr>
          <p:nvPr>
            <p:ph idx="1"/>
          </p:nvPr>
        </p:nvSpPr>
        <p:spPr>
          <a:xfrm>
            <a:off x="1344168" y="2199785"/>
            <a:ext cx="10058400" cy="4050792"/>
          </a:xfrm>
        </p:spPr>
        <p:txBody>
          <a:bodyPr/>
          <a:lstStyle/>
          <a:p>
            <a:pPr marL="0" indent="0">
              <a:buNone/>
            </a:pPr>
            <a:endParaRPr lang="es-ES" dirty="0"/>
          </a:p>
          <a:p>
            <a:endParaRPr lang="es-ES" dirty="0" smtClean="0"/>
          </a:p>
          <a:p>
            <a:endParaRPr lang="es-ES" dirty="0"/>
          </a:p>
          <a:p>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9686" y="484633"/>
            <a:ext cx="2967171" cy="1438628"/>
          </a:xfrm>
          <a:prstGeom prst="rect">
            <a:avLst/>
          </a:prstGeom>
        </p:spPr>
      </p:pic>
      <p:graphicFrame>
        <p:nvGraphicFramePr>
          <p:cNvPr id="7" name="Tabla 6"/>
          <p:cNvGraphicFramePr>
            <a:graphicFrameLocks noGrp="1"/>
          </p:cNvGraphicFramePr>
          <p:nvPr>
            <p:extLst>
              <p:ext uri="{D42A27DB-BD31-4B8C-83A1-F6EECF244321}">
                <p14:modId xmlns:p14="http://schemas.microsoft.com/office/powerpoint/2010/main" val="477549244"/>
              </p:ext>
            </p:extLst>
          </p:nvPr>
        </p:nvGraphicFramePr>
        <p:xfrm>
          <a:off x="678089" y="2333897"/>
          <a:ext cx="3058644" cy="4282440"/>
        </p:xfrm>
        <a:graphic>
          <a:graphicData uri="http://schemas.openxmlformats.org/drawingml/2006/table">
            <a:tbl>
              <a:tblPr firstRow="1" bandRow="1">
                <a:tableStyleId>{93296810-A885-4BE3-A3E7-6D5BEEA58F35}</a:tableStyleId>
              </a:tblPr>
              <a:tblGrid>
                <a:gridCol w="1529322">
                  <a:extLst>
                    <a:ext uri="{9D8B030D-6E8A-4147-A177-3AD203B41FA5}">
                      <a16:colId xmlns:a16="http://schemas.microsoft.com/office/drawing/2014/main" val="2271378381"/>
                    </a:ext>
                  </a:extLst>
                </a:gridCol>
                <a:gridCol w="1529322">
                  <a:extLst>
                    <a:ext uri="{9D8B030D-6E8A-4147-A177-3AD203B41FA5}">
                      <a16:colId xmlns:a16="http://schemas.microsoft.com/office/drawing/2014/main" val="1555437548"/>
                    </a:ext>
                  </a:extLst>
                </a:gridCol>
              </a:tblGrid>
              <a:tr h="533400">
                <a:tc gridSpan="2">
                  <a:txBody>
                    <a:bodyPr/>
                    <a:lstStyle/>
                    <a:p>
                      <a:pPr algn="ctr"/>
                      <a:r>
                        <a:rPr lang="es-ES" dirty="0" smtClean="0">
                          <a:solidFill>
                            <a:schemeClr val="tx1"/>
                          </a:solidFill>
                        </a:rPr>
                        <a:t>NUMERICOS</a:t>
                      </a:r>
                      <a:r>
                        <a:rPr lang="es-ES" baseline="0" dirty="0" smtClean="0">
                          <a:solidFill>
                            <a:schemeClr val="tx1"/>
                          </a:solidFill>
                        </a:rPr>
                        <a:t> </a:t>
                      </a:r>
                      <a:endParaRPr lang="en-US" dirty="0">
                        <a:solidFill>
                          <a:schemeClr val="tx1"/>
                        </a:solidFill>
                      </a:endParaRPr>
                    </a:p>
                  </a:txBody>
                  <a:tcPr>
                    <a:solidFill>
                      <a:schemeClr val="bg1">
                        <a:lumMod val="85000"/>
                      </a:schemeClr>
                    </a:solidFill>
                  </a:tcPr>
                </a:tc>
                <a:tc hMerge="1">
                  <a:txBody>
                    <a:bodyPr/>
                    <a:lstStyle/>
                    <a:p>
                      <a:endParaRPr lang="en-US"/>
                    </a:p>
                  </a:txBody>
                  <a:tcPr/>
                </a:tc>
                <a:extLst>
                  <a:ext uri="{0D108BD9-81ED-4DB2-BD59-A6C34878D82A}">
                    <a16:rowId xmlns:a16="http://schemas.microsoft.com/office/drawing/2014/main" val="135704946"/>
                  </a:ext>
                </a:extLst>
              </a:tr>
              <a:tr h="533400">
                <a:tc rowSpan="5">
                  <a:txBody>
                    <a:bodyPr/>
                    <a:lstStyle/>
                    <a:p>
                      <a:pPr algn="ctr"/>
                      <a:r>
                        <a:rPr lang="es-ES" sz="2000" dirty="0" smtClean="0"/>
                        <a:t>ENTERO</a:t>
                      </a:r>
                      <a:endParaRPr lang="en-US" sz="2000" dirty="0" smtClean="0"/>
                    </a:p>
                    <a:p>
                      <a:pPr algn="ctr"/>
                      <a:endParaRPr lang="es-ES" sz="20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smtClean="0"/>
                        <a:t>int</a:t>
                      </a:r>
                      <a:endParaRPr lang="en-US" sz="20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long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Short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byte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 </a:t>
                      </a:r>
                      <a:r>
                        <a:rPr lang="en-US" sz="2000" dirty="0" err="1" smtClean="0"/>
                        <a:t>uint</a:t>
                      </a:r>
                      <a:endParaRPr lang="en-US" sz="20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 </a:t>
                      </a:r>
                      <a:r>
                        <a:rPr lang="en-US" sz="2000" dirty="0" err="1" smtClean="0"/>
                        <a:t>ulong</a:t>
                      </a:r>
                      <a:endParaRPr lang="en-US" sz="20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 </a:t>
                      </a:r>
                      <a:r>
                        <a:rPr lang="en-US" sz="2000" dirty="0" err="1" smtClean="0"/>
                        <a:t>ushort</a:t>
                      </a:r>
                      <a:r>
                        <a:rPr lang="en-US" sz="2000" dirty="0" smtClean="0"/>
                        <a:t> </a:t>
                      </a:r>
                      <a:r>
                        <a:rPr lang="en-US" sz="2000" dirty="0" err="1" smtClean="0"/>
                        <a:t>sbyte</a:t>
                      </a:r>
                      <a:endParaRPr lang="en-US" sz="2000" dirty="0" smtClean="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smtClean="0"/>
                    </a:p>
                    <a:p>
                      <a:pPr algn="ctr"/>
                      <a:endParaRPr lang="en-US" sz="2000" dirty="0"/>
                    </a:p>
                  </a:txBody>
                  <a:tcPr>
                    <a:solidFill>
                      <a:srgbClr val="CC66FF"/>
                    </a:solidFill>
                  </a:tcPr>
                </a:tc>
                <a:tc rowSpan="5">
                  <a:txBody>
                    <a:bodyPr/>
                    <a:lstStyle/>
                    <a:p>
                      <a:pPr algn="ctr"/>
                      <a:r>
                        <a:rPr lang="es-ES" sz="2000" dirty="0" smtClean="0"/>
                        <a:t>DECIMAL</a:t>
                      </a:r>
                      <a:endParaRPr lang="en-US" sz="2000" dirty="0" smtClean="0"/>
                    </a:p>
                    <a:p>
                      <a:pPr algn="ctr"/>
                      <a:endParaRPr lang="es-ES" sz="20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Float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double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decimal</a:t>
                      </a:r>
                    </a:p>
                    <a:p>
                      <a:pPr algn="ctr"/>
                      <a:endParaRPr lang="en-US" sz="2000" dirty="0"/>
                    </a:p>
                  </a:txBody>
                  <a:tcPr>
                    <a:solidFill>
                      <a:srgbClr val="CC66FF"/>
                    </a:solidFill>
                  </a:tcPr>
                </a:tc>
                <a:extLst>
                  <a:ext uri="{0D108BD9-81ED-4DB2-BD59-A6C34878D82A}">
                    <a16:rowId xmlns:a16="http://schemas.microsoft.com/office/drawing/2014/main" val="2122314278"/>
                  </a:ext>
                </a:extLst>
              </a:tr>
              <a:tr h="533400">
                <a:tc vMerge="1">
                  <a:txBody>
                    <a:bodyPr/>
                    <a:lstStyle/>
                    <a:p>
                      <a:endParaRPr lang="en-US" dirty="0"/>
                    </a:p>
                  </a:txBody>
                  <a:tcPr>
                    <a:solidFill>
                      <a:srgbClr val="CC66FF"/>
                    </a:solidFill>
                  </a:tcPr>
                </a:tc>
                <a:tc vMerge="1">
                  <a:txBody>
                    <a:bodyPr/>
                    <a:lstStyle/>
                    <a:p>
                      <a:endParaRPr lang="en-US"/>
                    </a:p>
                  </a:txBody>
                  <a:tcPr/>
                </a:tc>
                <a:extLst>
                  <a:ext uri="{0D108BD9-81ED-4DB2-BD59-A6C34878D82A}">
                    <a16:rowId xmlns:a16="http://schemas.microsoft.com/office/drawing/2014/main" val="1990705511"/>
                  </a:ext>
                </a:extLst>
              </a:tr>
              <a:tr h="533400">
                <a:tc vMerge="1">
                  <a:txBody>
                    <a:bodyPr/>
                    <a:lstStyle/>
                    <a:p>
                      <a:endParaRPr lang="en-US" dirty="0"/>
                    </a:p>
                  </a:txBody>
                  <a:tcPr>
                    <a:solidFill>
                      <a:srgbClr val="CC66FF"/>
                    </a:solidFill>
                  </a:tcPr>
                </a:tc>
                <a:tc vMerge="1">
                  <a:txBody>
                    <a:bodyPr/>
                    <a:lstStyle/>
                    <a:p>
                      <a:endParaRPr lang="en-US"/>
                    </a:p>
                  </a:txBody>
                  <a:tcPr/>
                </a:tc>
                <a:extLst>
                  <a:ext uri="{0D108BD9-81ED-4DB2-BD59-A6C34878D82A}">
                    <a16:rowId xmlns:a16="http://schemas.microsoft.com/office/drawing/2014/main" val="1993972852"/>
                  </a:ext>
                </a:extLst>
              </a:tr>
              <a:tr h="533400">
                <a:tc vMerge="1">
                  <a:txBody>
                    <a:bodyPr/>
                    <a:lstStyle/>
                    <a:p>
                      <a:endParaRPr lang="en-US" dirty="0"/>
                    </a:p>
                  </a:txBody>
                  <a:tcPr>
                    <a:solidFill>
                      <a:srgbClr val="CC66FF"/>
                    </a:solidFill>
                  </a:tcPr>
                </a:tc>
                <a:tc vMerge="1">
                  <a:txBody>
                    <a:bodyPr/>
                    <a:lstStyle/>
                    <a:p>
                      <a:endParaRPr lang="en-US"/>
                    </a:p>
                  </a:txBody>
                  <a:tcPr/>
                </a:tc>
                <a:extLst>
                  <a:ext uri="{0D108BD9-81ED-4DB2-BD59-A6C34878D82A}">
                    <a16:rowId xmlns:a16="http://schemas.microsoft.com/office/drawing/2014/main" val="827307629"/>
                  </a:ext>
                </a:extLst>
              </a:tr>
              <a:tr h="533400">
                <a:tc vMerge="1">
                  <a:txBody>
                    <a:bodyPr/>
                    <a:lstStyle/>
                    <a:p>
                      <a:endParaRPr lang="en-US" dirty="0"/>
                    </a:p>
                  </a:txBody>
                  <a:tcPr>
                    <a:solidFill>
                      <a:srgbClr val="CC66FF"/>
                    </a:solidFill>
                  </a:tcPr>
                </a:tc>
                <a:tc vMerge="1">
                  <a:txBody>
                    <a:bodyPr/>
                    <a:lstStyle/>
                    <a:p>
                      <a:endParaRPr lang="en-US"/>
                    </a:p>
                  </a:txBody>
                  <a:tcPr/>
                </a:tc>
                <a:extLst>
                  <a:ext uri="{0D108BD9-81ED-4DB2-BD59-A6C34878D82A}">
                    <a16:rowId xmlns:a16="http://schemas.microsoft.com/office/drawing/2014/main" val="260335909"/>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3193147226"/>
              </p:ext>
            </p:extLst>
          </p:nvPr>
        </p:nvGraphicFramePr>
        <p:xfrm>
          <a:off x="4395424" y="3140166"/>
          <a:ext cx="3010263" cy="792480"/>
        </p:xfrm>
        <a:graphic>
          <a:graphicData uri="http://schemas.openxmlformats.org/drawingml/2006/table">
            <a:tbl>
              <a:tblPr firstRow="1" bandRow="1">
                <a:tableStyleId>{5C22544A-7EE6-4342-B048-85BDC9FD1C3A}</a:tableStyleId>
              </a:tblPr>
              <a:tblGrid>
                <a:gridCol w="3010263">
                  <a:extLst>
                    <a:ext uri="{9D8B030D-6E8A-4147-A177-3AD203B41FA5}">
                      <a16:colId xmlns:a16="http://schemas.microsoft.com/office/drawing/2014/main" val="1241219770"/>
                    </a:ext>
                  </a:extLst>
                </a:gridCol>
              </a:tblGrid>
              <a:tr h="0">
                <a:tc>
                  <a:txBody>
                    <a:bodyPr/>
                    <a:lstStyle/>
                    <a:p>
                      <a:pPr algn="ctr"/>
                      <a:r>
                        <a:rPr lang="es-ES" sz="2000" dirty="0" smtClean="0">
                          <a:solidFill>
                            <a:schemeClr val="tx1"/>
                          </a:solidFill>
                        </a:rPr>
                        <a:t>CADENA</a:t>
                      </a:r>
                      <a:endParaRPr lang="en-US" sz="2000" dirty="0">
                        <a:solidFill>
                          <a:schemeClr val="tx1"/>
                        </a:solidFill>
                      </a:endParaRPr>
                    </a:p>
                  </a:txBody>
                  <a:tcPr>
                    <a:solidFill>
                      <a:schemeClr val="bg1">
                        <a:lumMod val="85000"/>
                      </a:schemeClr>
                    </a:solidFill>
                  </a:tcPr>
                </a:tc>
                <a:extLst>
                  <a:ext uri="{0D108BD9-81ED-4DB2-BD59-A6C34878D82A}">
                    <a16:rowId xmlns:a16="http://schemas.microsoft.com/office/drawing/2014/main" val="579948630"/>
                  </a:ext>
                </a:extLst>
              </a:tr>
              <a:tr h="370840">
                <a:tc>
                  <a:txBody>
                    <a:bodyPr/>
                    <a:lstStyle/>
                    <a:p>
                      <a:pPr algn="ctr"/>
                      <a:r>
                        <a:rPr lang="es-ES" sz="2000" dirty="0" err="1" smtClean="0"/>
                        <a:t>string</a:t>
                      </a:r>
                      <a:endParaRPr lang="en-US" sz="2000" dirty="0"/>
                    </a:p>
                  </a:txBody>
                  <a:tcPr>
                    <a:solidFill>
                      <a:srgbClr val="CC66FF"/>
                    </a:solidFill>
                  </a:tcPr>
                </a:tc>
                <a:extLst>
                  <a:ext uri="{0D108BD9-81ED-4DB2-BD59-A6C34878D82A}">
                    <a16:rowId xmlns:a16="http://schemas.microsoft.com/office/drawing/2014/main" val="1013283048"/>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3367866622"/>
              </p:ext>
            </p:extLst>
          </p:nvPr>
        </p:nvGraphicFramePr>
        <p:xfrm>
          <a:off x="4088448" y="4873026"/>
          <a:ext cx="3624217" cy="1483360"/>
        </p:xfrm>
        <a:graphic>
          <a:graphicData uri="http://schemas.openxmlformats.org/drawingml/2006/table">
            <a:tbl>
              <a:tblPr firstRow="1" bandRow="1">
                <a:tableStyleId>{5C22544A-7EE6-4342-B048-85BDC9FD1C3A}</a:tableStyleId>
              </a:tblPr>
              <a:tblGrid>
                <a:gridCol w="3624217">
                  <a:extLst>
                    <a:ext uri="{9D8B030D-6E8A-4147-A177-3AD203B41FA5}">
                      <a16:colId xmlns:a16="http://schemas.microsoft.com/office/drawing/2014/main" val="1870327737"/>
                    </a:ext>
                  </a:extLst>
                </a:gridCol>
              </a:tblGrid>
              <a:tr h="370840">
                <a:tc>
                  <a:txBody>
                    <a:bodyPr/>
                    <a:lstStyle/>
                    <a:p>
                      <a:pPr algn="ctr"/>
                      <a:r>
                        <a:rPr lang="es-ES" dirty="0" smtClean="0">
                          <a:solidFill>
                            <a:schemeClr val="tx1"/>
                          </a:solidFill>
                        </a:rPr>
                        <a:t>FECHA</a:t>
                      </a:r>
                      <a:endParaRPr lang="en-US" dirty="0">
                        <a:solidFill>
                          <a:schemeClr val="tx1"/>
                        </a:solidFill>
                      </a:endParaRPr>
                    </a:p>
                  </a:txBody>
                  <a:tcPr>
                    <a:solidFill>
                      <a:schemeClr val="bg1">
                        <a:lumMod val="85000"/>
                      </a:schemeClr>
                    </a:solidFill>
                  </a:tcPr>
                </a:tc>
                <a:extLst>
                  <a:ext uri="{0D108BD9-81ED-4DB2-BD59-A6C34878D82A}">
                    <a16:rowId xmlns:a16="http://schemas.microsoft.com/office/drawing/2014/main" val="2100445489"/>
                  </a:ext>
                </a:extLst>
              </a:tr>
              <a:tr h="370840">
                <a:tc>
                  <a:txBody>
                    <a:bodyPr/>
                    <a:lstStyle/>
                    <a:p>
                      <a:r>
                        <a:rPr lang="en-US" dirty="0" err="1" smtClean="0"/>
                        <a:t>DateTime</a:t>
                      </a:r>
                      <a:endParaRPr lang="en-US" dirty="0"/>
                    </a:p>
                  </a:txBody>
                  <a:tcPr>
                    <a:solidFill>
                      <a:srgbClr val="CC66FF"/>
                    </a:solidFill>
                  </a:tcPr>
                </a:tc>
                <a:extLst>
                  <a:ext uri="{0D108BD9-81ED-4DB2-BD59-A6C34878D82A}">
                    <a16:rowId xmlns:a16="http://schemas.microsoft.com/office/drawing/2014/main" val="990532268"/>
                  </a:ext>
                </a:extLst>
              </a:tr>
              <a:tr h="370840">
                <a:tc>
                  <a:txBody>
                    <a:bodyPr/>
                    <a:lstStyle/>
                    <a:p>
                      <a:r>
                        <a:rPr lang="en-US" dirty="0" err="1" smtClean="0"/>
                        <a:t>DateOnly</a:t>
                      </a:r>
                      <a:endParaRPr lang="en-US" dirty="0"/>
                    </a:p>
                  </a:txBody>
                  <a:tcPr>
                    <a:solidFill>
                      <a:srgbClr val="CC66FF"/>
                    </a:solidFill>
                  </a:tcPr>
                </a:tc>
                <a:extLst>
                  <a:ext uri="{0D108BD9-81ED-4DB2-BD59-A6C34878D82A}">
                    <a16:rowId xmlns:a16="http://schemas.microsoft.com/office/drawing/2014/main" val="2301534731"/>
                  </a:ext>
                </a:extLst>
              </a:tr>
              <a:tr h="370840">
                <a:tc>
                  <a:txBody>
                    <a:bodyPr/>
                    <a:lstStyle/>
                    <a:p>
                      <a:r>
                        <a:rPr lang="en-US" dirty="0" err="1" smtClean="0"/>
                        <a:t>TimeOnly</a:t>
                      </a:r>
                      <a:endParaRPr lang="en-US" dirty="0"/>
                    </a:p>
                  </a:txBody>
                  <a:tcPr>
                    <a:solidFill>
                      <a:srgbClr val="CC66FF"/>
                    </a:solidFill>
                  </a:tcPr>
                </a:tc>
                <a:extLst>
                  <a:ext uri="{0D108BD9-81ED-4DB2-BD59-A6C34878D82A}">
                    <a16:rowId xmlns:a16="http://schemas.microsoft.com/office/drawing/2014/main" val="2609647813"/>
                  </a:ext>
                </a:extLst>
              </a:tr>
            </a:tbl>
          </a:graphicData>
        </a:graphic>
      </p:graphicFrame>
      <p:sp>
        <p:nvSpPr>
          <p:cNvPr id="10" name="CuadroTexto 9"/>
          <p:cNvSpPr txBox="1"/>
          <p:nvPr/>
        </p:nvSpPr>
        <p:spPr>
          <a:xfrm>
            <a:off x="8205071" y="2766957"/>
            <a:ext cx="2705091" cy="3416320"/>
          </a:xfrm>
          <a:prstGeom prst="rect">
            <a:avLst/>
          </a:prstGeom>
          <a:noFill/>
        </p:spPr>
        <p:txBody>
          <a:bodyPr wrap="square" rtlCol="0">
            <a:spAutoFit/>
          </a:bodyPr>
          <a:lstStyle/>
          <a:p>
            <a:r>
              <a:rPr lang="es-ES" dirty="0" smtClean="0"/>
              <a:t>C# </a:t>
            </a:r>
            <a:r>
              <a:rPr lang="es-ES" dirty="0"/>
              <a:t>es un lenguaje de programación de Microsoft para .NET. Es usado para crear aplicaciones de escritorio, web, móviles y juegos. Destaca por su sintaxis clara y su integración con Windows y </a:t>
            </a:r>
            <a:r>
              <a:rPr lang="es-ES" dirty="0" err="1"/>
              <a:t>Azure</a:t>
            </a:r>
            <a:r>
              <a:rPr lang="es-ES" dirty="0" smtClean="0"/>
              <a:t>.</a:t>
            </a:r>
          </a:p>
          <a:p>
            <a:r>
              <a:rPr lang="es-ES" dirty="0" smtClean="0"/>
              <a:t>Es un lenguaje </a:t>
            </a:r>
            <a:r>
              <a:rPr lang="es-ES" dirty="0" err="1" smtClean="0"/>
              <a:t>tipado</a:t>
            </a:r>
            <a:r>
              <a:rPr lang="es-ES" dirty="0" smtClean="0"/>
              <a:t> y compilado</a:t>
            </a:r>
            <a:endParaRPr lang="en-US" dirty="0"/>
          </a:p>
        </p:txBody>
      </p:sp>
    </p:spTree>
    <p:extLst>
      <p:ext uri="{BB962C8B-B14F-4D97-AF65-F5344CB8AC3E}">
        <p14:creationId xmlns:p14="http://schemas.microsoft.com/office/powerpoint/2010/main" val="3259687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pic>
        <p:nvPicPr>
          <p:cNvPr id="4" name="Marcador de contenido 3"/>
          <p:cNvPicPr>
            <a:picLocks noGrp="1" noChangeAspect="1"/>
          </p:cNvPicPr>
          <p:nvPr>
            <p:ph idx="1"/>
          </p:nvPr>
        </p:nvPicPr>
        <p:blipFill rotWithShape="1">
          <a:blip r:embed="rId2"/>
          <a:srcRect l="25422" t="43197" r="23184" b="28589"/>
          <a:stretch/>
        </p:blipFill>
        <p:spPr>
          <a:xfrm>
            <a:off x="792044" y="3152608"/>
            <a:ext cx="7801661" cy="2407920"/>
          </a:xfrm>
          <a:prstGeom prst="rect">
            <a:avLst/>
          </a:prstGeom>
        </p:spPr>
      </p:pic>
      <p:pic>
        <p:nvPicPr>
          <p:cNvPr id="7" name="Imagen 6"/>
          <p:cNvPicPr>
            <a:picLocks noChangeAspect="1"/>
          </p:cNvPicPr>
          <p:nvPr/>
        </p:nvPicPr>
        <p:blipFill rotWithShape="1">
          <a:blip r:embed="rId3"/>
          <a:srcRect l="25370" t="49107" r="22446" b="37976"/>
          <a:stretch/>
        </p:blipFill>
        <p:spPr>
          <a:xfrm>
            <a:off x="792043" y="1881051"/>
            <a:ext cx="7328215" cy="1087629"/>
          </a:xfrm>
          <a:prstGeom prst="rect">
            <a:avLst/>
          </a:prstGeom>
        </p:spPr>
      </p:pic>
      <p:pic>
        <p:nvPicPr>
          <p:cNvPr id="8" name="Imagen 7"/>
          <p:cNvPicPr>
            <a:picLocks noChangeAspect="1"/>
          </p:cNvPicPr>
          <p:nvPr/>
        </p:nvPicPr>
        <p:blipFill rotWithShape="1">
          <a:blip r:embed="rId4"/>
          <a:srcRect l="25684" t="49624" r="40952" b="40155"/>
          <a:stretch/>
        </p:blipFill>
        <p:spPr>
          <a:xfrm>
            <a:off x="5674397" y="691567"/>
            <a:ext cx="5075568" cy="875213"/>
          </a:xfrm>
          <a:prstGeom prst="rect">
            <a:avLst/>
          </a:prstGeom>
        </p:spPr>
      </p:pic>
      <p:pic>
        <p:nvPicPr>
          <p:cNvPr id="9" name="Imagen 8"/>
          <p:cNvPicPr>
            <a:picLocks noChangeAspect="1"/>
          </p:cNvPicPr>
          <p:nvPr/>
        </p:nvPicPr>
        <p:blipFill rotWithShape="1">
          <a:blip r:embed="rId5"/>
          <a:srcRect l="25537" t="29175" r="37985" b="61210"/>
          <a:stretch/>
        </p:blipFill>
        <p:spPr>
          <a:xfrm>
            <a:off x="792044" y="5744456"/>
            <a:ext cx="7801661" cy="747783"/>
          </a:xfrm>
          <a:prstGeom prst="rect">
            <a:avLst/>
          </a:prstGeom>
        </p:spPr>
      </p:pic>
    </p:spTree>
    <p:extLst>
      <p:ext uri="{BB962C8B-B14F-4D97-AF65-F5344CB8AC3E}">
        <p14:creationId xmlns:p14="http://schemas.microsoft.com/office/powerpoint/2010/main" val="1664324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java</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9217" y="391884"/>
            <a:ext cx="2569032" cy="1541419"/>
          </a:xfrm>
        </p:spPr>
      </p:pic>
      <p:graphicFrame>
        <p:nvGraphicFramePr>
          <p:cNvPr id="5" name="Tabla 4"/>
          <p:cNvGraphicFramePr>
            <a:graphicFrameLocks noGrp="1"/>
          </p:cNvGraphicFramePr>
          <p:nvPr>
            <p:extLst>
              <p:ext uri="{D42A27DB-BD31-4B8C-83A1-F6EECF244321}">
                <p14:modId xmlns:p14="http://schemas.microsoft.com/office/powerpoint/2010/main" val="2106459929"/>
              </p:ext>
            </p:extLst>
          </p:nvPr>
        </p:nvGraphicFramePr>
        <p:xfrm>
          <a:off x="4418693" y="3242310"/>
          <a:ext cx="3057888" cy="2773317"/>
        </p:xfrm>
        <a:graphic>
          <a:graphicData uri="http://schemas.openxmlformats.org/drawingml/2006/table">
            <a:tbl>
              <a:tblPr firstRow="1" bandRow="1">
                <a:tableStyleId>{93296810-A885-4BE3-A3E7-6D5BEEA58F35}</a:tableStyleId>
              </a:tblPr>
              <a:tblGrid>
                <a:gridCol w="1528944">
                  <a:extLst>
                    <a:ext uri="{9D8B030D-6E8A-4147-A177-3AD203B41FA5}">
                      <a16:colId xmlns:a16="http://schemas.microsoft.com/office/drawing/2014/main" val="3570572290"/>
                    </a:ext>
                  </a:extLst>
                </a:gridCol>
                <a:gridCol w="1528944">
                  <a:extLst>
                    <a:ext uri="{9D8B030D-6E8A-4147-A177-3AD203B41FA5}">
                      <a16:colId xmlns:a16="http://schemas.microsoft.com/office/drawing/2014/main" val="3923723260"/>
                    </a:ext>
                  </a:extLst>
                </a:gridCol>
              </a:tblGrid>
              <a:tr h="430288">
                <a:tc gridSpan="2">
                  <a:txBody>
                    <a:bodyPr/>
                    <a:lstStyle/>
                    <a:p>
                      <a:pPr algn="ctr"/>
                      <a:r>
                        <a:rPr lang="es-ES" dirty="0" smtClean="0">
                          <a:solidFill>
                            <a:schemeClr val="tx1"/>
                          </a:solidFill>
                        </a:rPr>
                        <a:t>NUMERICOS</a:t>
                      </a:r>
                      <a:r>
                        <a:rPr lang="es-ES" baseline="0" dirty="0" smtClean="0">
                          <a:solidFill>
                            <a:schemeClr val="tx1"/>
                          </a:solidFill>
                        </a:rPr>
                        <a:t> </a:t>
                      </a:r>
                      <a:endParaRPr lang="en-US" dirty="0">
                        <a:solidFill>
                          <a:schemeClr val="tx1"/>
                        </a:solidFill>
                      </a:endParaRPr>
                    </a:p>
                  </a:txBody>
                  <a:tcPr>
                    <a:solidFill>
                      <a:schemeClr val="bg1">
                        <a:lumMod val="85000"/>
                      </a:schemeClr>
                    </a:solidFill>
                  </a:tcPr>
                </a:tc>
                <a:tc hMerge="1">
                  <a:txBody>
                    <a:bodyPr/>
                    <a:lstStyle/>
                    <a:p>
                      <a:endParaRPr lang="en-US"/>
                    </a:p>
                  </a:txBody>
                  <a:tcPr/>
                </a:tc>
                <a:extLst>
                  <a:ext uri="{0D108BD9-81ED-4DB2-BD59-A6C34878D82A}">
                    <a16:rowId xmlns:a16="http://schemas.microsoft.com/office/drawing/2014/main" val="440349897"/>
                  </a:ext>
                </a:extLst>
              </a:tr>
              <a:tr h="2343029">
                <a:tc>
                  <a:txBody>
                    <a:bodyPr/>
                    <a:lstStyle/>
                    <a:p>
                      <a:pPr algn="ctr"/>
                      <a:r>
                        <a:rPr lang="es-ES" sz="2000" dirty="0" smtClean="0"/>
                        <a:t>ENTERO</a:t>
                      </a:r>
                      <a:endParaRPr lang="en-US" sz="2000" dirty="0" smtClean="0"/>
                    </a:p>
                    <a:p>
                      <a:pPr algn="ctr"/>
                      <a:endParaRPr lang="es-ES" sz="20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smtClean="0"/>
                        <a:t>Int</a:t>
                      </a:r>
                      <a:endParaRPr lang="en-US" sz="20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Long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 short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 byte</a:t>
                      </a:r>
                    </a:p>
                    <a:p>
                      <a:pPr algn="ctr"/>
                      <a:endParaRPr lang="en-US" sz="2000" dirty="0"/>
                    </a:p>
                  </a:txBody>
                  <a:tcPr>
                    <a:solidFill>
                      <a:schemeClr val="accent1">
                        <a:lumMod val="60000"/>
                        <a:lumOff val="40000"/>
                      </a:schemeClr>
                    </a:solidFill>
                  </a:tcPr>
                </a:tc>
                <a:tc>
                  <a:txBody>
                    <a:bodyPr/>
                    <a:lstStyle/>
                    <a:p>
                      <a:pPr algn="ctr"/>
                      <a:r>
                        <a:rPr lang="es-ES" sz="2000" dirty="0" smtClean="0"/>
                        <a:t>DECIMAL</a:t>
                      </a:r>
                      <a:endParaRPr lang="en-US" sz="2000" dirty="0" smtClean="0"/>
                    </a:p>
                    <a:p>
                      <a:pPr algn="ctr"/>
                      <a:endParaRPr lang="es-ES" sz="20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Float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t>double</a:t>
                      </a:r>
                    </a:p>
                    <a:p>
                      <a:pPr algn="ctr"/>
                      <a:endParaRPr lang="en-US" sz="2000" dirty="0"/>
                    </a:p>
                  </a:txBody>
                  <a:tcPr>
                    <a:solidFill>
                      <a:schemeClr val="accent1">
                        <a:lumMod val="60000"/>
                        <a:lumOff val="40000"/>
                      </a:schemeClr>
                    </a:solidFill>
                  </a:tcPr>
                </a:tc>
                <a:extLst>
                  <a:ext uri="{0D108BD9-81ED-4DB2-BD59-A6C34878D82A}">
                    <a16:rowId xmlns:a16="http://schemas.microsoft.com/office/drawing/2014/main" val="1125014438"/>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474234322"/>
              </p:ext>
            </p:extLst>
          </p:nvPr>
        </p:nvGraphicFramePr>
        <p:xfrm>
          <a:off x="534398" y="5223147"/>
          <a:ext cx="3010263" cy="792480"/>
        </p:xfrm>
        <a:graphic>
          <a:graphicData uri="http://schemas.openxmlformats.org/drawingml/2006/table">
            <a:tbl>
              <a:tblPr firstRow="1" bandRow="1">
                <a:tableStyleId>{5C22544A-7EE6-4342-B048-85BDC9FD1C3A}</a:tableStyleId>
              </a:tblPr>
              <a:tblGrid>
                <a:gridCol w="3010263">
                  <a:extLst>
                    <a:ext uri="{9D8B030D-6E8A-4147-A177-3AD203B41FA5}">
                      <a16:colId xmlns:a16="http://schemas.microsoft.com/office/drawing/2014/main" val="2931757469"/>
                    </a:ext>
                  </a:extLst>
                </a:gridCol>
              </a:tblGrid>
              <a:tr h="0">
                <a:tc>
                  <a:txBody>
                    <a:bodyPr/>
                    <a:lstStyle/>
                    <a:p>
                      <a:pPr algn="ctr"/>
                      <a:r>
                        <a:rPr lang="es-ES" sz="2000" dirty="0" smtClean="0">
                          <a:solidFill>
                            <a:schemeClr val="tx1"/>
                          </a:solidFill>
                        </a:rPr>
                        <a:t>CADENA</a:t>
                      </a:r>
                      <a:endParaRPr lang="en-US" sz="2000" dirty="0">
                        <a:solidFill>
                          <a:schemeClr val="tx1"/>
                        </a:solidFill>
                      </a:endParaRPr>
                    </a:p>
                  </a:txBody>
                  <a:tcPr>
                    <a:solidFill>
                      <a:schemeClr val="bg1">
                        <a:lumMod val="75000"/>
                      </a:schemeClr>
                    </a:solidFill>
                  </a:tcPr>
                </a:tc>
                <a:extLst>
                  <a:ext uri="{0D108BD9-81ED-4DB2-BD59-A6C34878D82A}">
                    <a16:rowId xmlns:a16="http://schemas.microsoft.com/office/drawing/2014/main" val="1806610729"/>
                  </a:ext>
                </a:extLst>
              </a:tr>
              <a:tr h="370840">
                <a:tc>
                  <a:txBody>
                    <a:bodyPr/>
                    <a:lstStyle/>
                    <a:p>
                      <a:pPr algn="ctr"/>
                      <a:r>
                        <a:rPr lang="es-ES" sz="2000" dirty="0" err="1" smtClean="0">
                          <a:solidFill>
                            <a:schemeClr val="tx1"/>
                          </a:solidFill>
                        </a:rPr>
                        <a:t>string</a:t>
                      </a:r>
                      <a:endParaRPr lang="en-US" sz="20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3617879930"/>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4146589224"/>
              </p:ext>
            </p:extLst>
          </p:nvPr>
        </p:nvGraphicFramePr>
        <p:xfrm>
          <a:off x="306805" y="2186724"/>
          <a:ext cx="3746718" cy="2377440"/>
        </p:xfrm>
        <a:graphic>
          <a:graphicData uri="http://schemas.openxmlformats.org/drawingml/2006/table">
            <a:tbl>
              <a:tblPr firstRow="1" bandRow="1">
                <a:tableStyleId>{5C22544A-7EE6-4342-B048-85BDC9FD1C3A}</a:tableStyleId>
              </a:tblPr>
              <a:tblGrid>
                <a:gridCol w="3746718">
                  <a:extLst>
                    <a:ext uri="{9D8B030D-6E8A-4147-A177-3AD203B41FA5}">
                      <a16:colId xmlns:a16="http://schemas.microsoft.com/office/drawing/2014/main" val="3037860116"/>
                    </a:ext>
                  </a:extLst>
                </a:gridCol>
              </a:tblGrid>
              <a:tr h="339212">
                <a:tc>
                  <a:txBody>
                    <a:bodyPr/>
                    <a:lstStyle/>
                    <a:p>
                      <a:pPr algn="ctr"/>
                      <a:r>
                        <a:rPr lang="es-ES" sz="2000" dirty="0" smtClean="0">
                          <a:solidFill>
                            <a:schemeClr val="tx1"/>
                          </a:solidFill>
                        </a:rPr>
                        <a:t>FECHA</a:t>
                      </a:r>
                      <a:endParaRPr lang="en-US" sz="2000" dirty="0">
                        <a:solidFill>
                          <a:schemeClr val="tx1"/>
                        </a:solidFill>
                      </a:endParaRPr>
                    </a:p>
                  </a:txBody>
                  <a:tcPr>
                    <a:solidFill>
                      <a:schemeClr val="bg1">
                        <a:lumMod val="85000"/>
                      </a:schemeClr>
                    </a:solidFill>
                  </a:tcPr>
                </a:tc>
                <a:extLst>
                  <a:ext uri="{0D108BD9-81ED-4DB2-BD59-A6C34878D82A}">
                    <a16:rowId xmlns:a16="http://schemas.microsoft.com/office/drawing/2014/main" val="1838801204"/>
                  </a:ext>
                </a:extLst>
              </a:tr>
              <a:tr h="370840">
                <a:tc>
                  <a:txBody>
                    <a:bodyPr/>
                    <a:lstStyle/>
                    <a:p>
                      <a:r>
                        <a:rPr lang="en-US" sz="2000" dirty="0" err="1" smtClean="0"/>
                        <a:t>java.util.Date</a:t>
                      </a:r>
                      <a:endParaRPr lang="en-US" sz="2000" dirty="0"/>
                    </a:p>
                  </a:txBody>
                  <a:tcPr>
                    <a:solidFill>
                      <a:schemeClr val="accent1">
                        <a:lumMod val="60000"/>
                        <a:lumOff val="40000"/>
                      </a:schemeClr>
                    </a:solidFill>
                  </a:tcPr>
                </a:tc>
                <a:extLst>
                  <a:ext uri="{0D108BD9-81ED-4DB2-BD59-A6C34878D82A}">
                    <a16:rowId xmlns:a16="http://schemas.microsoft.com/office/drawing/2014/main" val="2591610471"/>
                  </a:ext>
                </a:extLst>
              </a:tr>
              <a:tr h="370840">
                <a:tc>
                  <a:txBody>
                    <a:bodyPr/>
                    <a:lstStyle/>
                    <a:p>
                      <a:r>
                        <a:rPr lang="en-US" sz="2000" dirty="0" err="1" smtClean="0"/>
                        <a:t>java.util.Calendar</a:t>
                      </a:r>
                      <a:endParaRPr lang="en-US" sz="2000" dirty="0"/>
                    </a:p>
                  </a:txBody>
                  <a:tcPr>
                    <a:solidFill>
                      <a:schemeClr val="accent1">
                        <a:lumMod val="60000"/>
                        <a:lumOff val="40000"/>
                      </a:schemeClr>
                    </a:solidFill>
                  </a:tcPr>
                </a:tc>
                <a:extLst>
                  <a:ext uri="{0D108BD9-81ED-4DB2-BD59-A6C34878D82A}">
                    <a16:rowId xmlns:a16="http://schemas.microsoft.com/office/drawing/2014/main" val="24953506"/>
                  </a:ext>
                </a:extLst>
              </a:tr>
              <a:tr h="370840">
                <a:tc>
                  <a:txBody>
                    <a:bodyPr/>
                    <a:lstStyle/>
                    <a:p>
                      <a:r>
                        <a:rPr lang="en-US" sz="2000" dirty="0" err="1" smtClean="0"/>
                        <a:t>java.time.LocalDate</a:t>
                      </a:r>
                      <a:endParaRPr lang="en-US" sz="2000" dirty="0"/>
                    </a:p>
                  </a:txBody>
                  <a:tcPr>
                    <a:solidFill>
                      <a:schemeClr val="accent1">
                        <a:lumMod val="60000"/>
                        <a:lumOff val="40000"/>
                      </a:schemeClr>
                    </a:solidFill>
                  </a:tcPr>
                </a:tc>
                <a:extLst>
                  <a:ext uri="{0D108BD9-81ED-4DB2-BD59-A6C34878D82A}">
                    <a16:rowId xmlns:a16="http://schemas.microsoft.com/office/drawing/2014/main" val="3385314680"/>
                  </a:ext>
                </a:extLst>
              </a:tr>
              <a:tr h="370840">
                <a:tc>
                  <a:txBody>
                    <a:bodyPr/>
                    <a:lstStyle/>
                    <a:p>
                      <a:r>
                        <a:rPr lang="en-US" sz="2000" dirty="0" err="1" smtClean="0"/>
                        <a:t>java.time.LocalDateTime</a:t>
                      </a:r>
                      <a:endParaRPr lang="en-US" sz="2000" dirty="0"/>
                    </a:p>
                  </a:txBody>
                  <a:tcPr>
                    <a:solidFill>
                      <a:schemeClr val="accent1">
                        <a:lumMod val="60000"/>
                        <a:lumOff val="40000"/>
                      </a:schemeClr>
                    </a:solidFill>
                  </a:tcPr>
                </a:tc>
                <a:extLst>
                  <a:ext uri="{0D108BD9-81ED-4DB2-BD59-A6C34878D82A}">
                    <a16:rowId xmlns:a16="http://schemas.microsoft.com/office/drawing/2014/main" val="576956240"/>
                  </a:ext>
                </a:extLst>
              </a:tr>
              <a:tr h="370840">
                <a:tc>
                  <a:txBody>
                    <a:bodyPr/>
                    <a:lstStyle/>
                    <a:p>
                      <a:r>
                        <a:rPr lang="en-US" sz="2000" dirty="0" err="1" smtClean="0"/>
                        <a:t>java.time.ZonedDateTime</a:t>
                      </a:r>
                      <a:endParaRPr lang="en-US" sz="2000" dirty="0"/>
                    </a:p>
                  </a:txBody>
                  <a:tcPr>
                    <a:solidFill>
                      <a:schemeClr val="accent1">
                        <a:lumMod val="60000"/>
                        <a:lumOff val="40000"/>
                      </a:schemeClr>
                    </a:solidFill>
                  </a:tcPr>
                </a:tc>
                <a:extLst>
                  <a:ext uri="{0D108BD9-81ED-4DB2-BD59-A6C34878D82A}">
                    <a16:rowId xmlns:a16="http://schemas.microsoft.com/office/drawing/2014/main" val="2496901449"/>
                  </a:ext>
                </a:extLst>
              </a:tr>
            </a:tbl>
          </a:graphicData>
        </a:graphic>
      </p:graphicFrame>
      <p:sp>
        <p:nvSpPr>
          <p:cNvPr id="8" name="Rectángulo 7"/>
          <p:cNvSpPr/>
          <p:nvPr/>
        </p:nvSpPr>
        <p:spPr>
          <a:xfrm>
            <a:off x="8341504" y="2334961"/>
            <a:ext cx="3004457" cy="3693319"/>
          </a:xfrm>
          <a:prstGeom prst="rect">
            <a:avLst/>
          </a:prstGeom>
        </p:spPr>
        <p:txBody>
          <a:bodyPr wrap="square">
            <a:spAutoFit/>
          </a:bodyPr>
          <a:lstStyle/>
          <a:p>
            <a:r>
              <a:rPr lang="es-ES" dirty="0" smtClean="0"/>
              <a:t>Java </a:t>
            </a:r>
            <a:r>
              <a:rPr lang="es-ES" dirty="0"/>
              <a:t>es un lenguaje orientado a objetos creado por </a:t>
            </a:r>
            <a:r>
              <a:rPr lang="es-ES" dirty="0" smtClean="0"/>
              <a:t>Oracle. </a:t>
            </a:r>
            <a:r>
              <a:rPr lang="es-ES" dirty="0"/>
              <a:t>Su lema es "escribe una vez, ejecuta en cualquier lugar", ya que el código se ejecuta en la Máquina Virtual Java (JVM), permitiendo usarlo en diferentes plataformas. Es común en aplicaciones empresariales, </a:t>
            </a:r>
            <a:r>
              <a:rPr lang="es-ES" dirty="0" smtClean="0"/>
              <a:t>es </a:t>
            </a:r>
            <a:r>
              <a:rPr lang="es-ES" dirty="0" err="1" smtClean="0"/>
              <a:t>tipado</a:t>
            </a:r>
            <a:r>
              <a:rPr lang="es-ES" dirty="0" smtClean="0"/>
              <a:t> y compilado.</a:t>
            </a:r>
            <a:endParaRPr lang="en-US" dirty="0"/>
          </a:p>
        </p:txBody>
      </p:sp>
    </p:spTree>
    <p:extLst>
      <p:ext uri="{BB962C8B-B14F-4D97-AF65-F5344CB8AC3E}">
        <p14:creationId xmlns:p14="http://schemas.microsoft.com/office/powerpoint/2010/main" val="2480827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pic>
        <p:nvPicPr>
          <p:cNvPr id="4" name="Marcador de contenido 3"/>
          <p:cNvPicPr>
            <a:picLocks noGrp="1" noChangeAspect="1"/>
          </p:cNvPicPr>
          <p:nvPr>
            <p:ph idx="1"/>
          </p:nvPr>
        </p:nvPicPr>
        <p:blipFill rotWithShape="1">
          <a:blip r:embed="rId2"/>
          <a:srcRect l="27900" t="39543" r="35300" b="50784"/>
          <a:stretch/>
        </p:blipFill>
        <p:spPr>
          <a:xfrm>
            <a:off x="4801748" y="705394"/>
            <a:ext cx="6037182" cy="892195"/>
          </a:xfrm>
          <a:prstGeom prst="rect">
            <a:avLst/>
          </a:prstGeom>
        </p:spPr>
      </p:pic>
      <p:pic>
        <p:nvPicPr>
          <p:cNvPr id="6" name="Imagen 5"/>
          <p:cNvPicPr>
            <a:picLocks noChangeAspect="1"/>
          </p:cNvPicPr>
          <p:nvPr/>
        </p:nvPicPr>
        <p:blipFill rotWithShape="1">
          <a:blip r:embed="rId3"/>
          <a:srcRect l="30615" t="37409" r="35282" b="52529"/>
          <a:stretch/>
        </p:blipFill>
        <p:spPr>
          <a:xfrm>
            <a:off x="738313" y="3964651"/>
            <a:ext cx="6555911" cy="1087501"/>
          </a:xfrm>
          <a:prstGeom prst="rect">
            <a:avLst/>
          </a:prstGeom>
        </p:spPr>
      </p:pic>
      <p:pic>
        <p:nvPicPr>
          <p:cNvPr id="8" name="Imagen 7"/>
          <p:cNvPicPr>
            <a:picLocks noChangeAspect="1"/>
          </p:cNvPicPr>
          <p:nvPr/>
        </p:nvPicPr>
        <p:blipFill rotWithShape="1">
          <a:blip r:embed="rId4"/>
          <a:srcRect l="27870" t="57632" r="30195" b="25606"/>
          <a:stretch/>
        </p:blipFill>
        <p:spPr>
          <a:xfrm>
            <a:off x="738313" y="5253497"/>
            <a:ext cx="6201939" cy="1269889"/>
          </a:xfrm>
          <a:prstGeom prst="rect">
            <a:avLst/>
          </a:prstGeom>
        </p:spPr>
      </p:pic>
      <p:pic>
        <p:nvPicPr>
          <p:cNvPr id="9" name="Imagen 8"/>
          <p:cNvPicPr>
            <a:picLocks noChangeAspect="1"/>
          </p:cNvPicPr>
          <p:nvPr/>
        </p:nvPicPr>
        <p:blipFill rotWithShape="1">
          <a:blip r:embed="rId5"/>
          <a:srcRect l="30236" t="39231" r="34478" b="45518"/>
          <a:stretch/>
        </p:blipFill>
        <p:spPr>
          <a:xfrm>
            <a:off x="738313" y="2093976"/>
            <a:ext cx="6523099" cy="1585063"/>
          </a:xfrm>
          <a:prstGeom prst="rect">
            <a:avLst/>
          </a:prstGeom>
        </p:spPr>
      </p:pic>
    </p:spTree>
    <p:extLst>
      <p:ext uri="{BB962C8B-B14F-4D97-AF65-F5344CB8AC3E}">
        <p14:creationId xmlns:p14="http://schemas.microsoft.com/office/powerpoint/2010/main" val="2439689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python</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5123" y="217741"/>
            <a:ext cx="2143125" cy="2143125"/>
          </a:xfrm>
        </p:spPr>
      </p:pic>
      <p:graphicFrame>
        <p:nvGraphicFramePr>
          <p:cNvPr id="5" name="Tabla 4"/>
          <p:cNvGraphicFramePr>
            <a:graphicFrameLocks noGrp="1"/>
          </p:cNvGraphicFramePr>
          <p:nvPr>
            <p:extLst>
              <p:ext uri="{D42A27DB-BD31-4B8C-83A1-F6EECF244321}">
                <p14:modId xmlns:p14="http://schemas.microsoft.com/office/powerpoint/2010/main" val="2495364472"/>
              </p:ext>
            </p:extLst>
          </p:nvPr>
        </p:nvGraphicFramePr>
        <p:xfrm>
          <a:off x="1069975" y="2120900"/>
          <a:ext cx="3746718" cy="1706880"/>
        </p:xfrm>
        <a:graphic>
          <a:graphicData uri="http://schemas.openxmlformats.org/drawingml/2006/table">
            <a:tbl>
              <a:tblPr firstRow="1" bandRow="1">
                <a:tableStyleId>{5C22544A-7EE6-4342-B048-85BDC9FD1C3A}</a:tableStyleId>
              </a:tblPr>
              <a:tblGrid>
                <a:gridCol w="3746718">
                  <a:extLst>
                    <a:ext uri="{9D8B030D-6E8A-4147-A177-3AD203B41FA5}">
                      <a16:colId xmlns:a16="http://schemas.microsoft.com/office/drawing/2014/main" val="1614157275"/>
                    </a:ext>
                  </a:extLst>
                </a:gridCol>
              </a:tblGrid>
              <a:tr h="339212">
                <a:tc>
                  <a:txBody>
                    <a:bodyPr/>
                    <a:lstStyle/>
                    <a:p>
                      <a:pPr algn="ctr"/>
                      <a:r>
                        <a:rPr lang="es-ES" sz="2000" dirty="0" smtClean="0">
                          <a:solidFill>
                            <a:schemeClr val="tx1"/>
                          </a:solidFill>
                        </a:rPr>
                        <a:t>FECHA</a:t>
                      </a:r>
                      <a:endParaRPr lang="en-US" sz="2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4280209830"/>
                  </a:ext>
                </a:extLst>
              </a:tr>
              <a:tr h="370840">
                <a:tc>
                  <a:txBody>
                    <a:bodyPr/>
                    <a:lstStyle/>
                    <a:p>
                      <a:r>
                        <a:rPr lang="en-US" sz="2000" dirty="0" err="1" smtClean="0"/>
                        <a:t>datetime.date</a:t>
                      </a:r>
                      <a:endParaRPr lang="en-US" sz="2000" dirty="0" smtClean="0"/>
                    </a:p>
                    <a:p>
                      <a:r>
                        <a:rPr lang="en-US" sz="2000" dirty="0" err="1" smtClean="0"/>
                        <a:t>datetime.datetime</a:t>
                      </a:r>
                      <a:r>
                        <a:rPr lang="en-US" sz="2000" dirty="0" smtClean="0"/>
                        <a:t> </a:t>
                      </a:r>
                      <a:r>
                        <a:rPr lang="en-US" sz="2000" dirty="0" err="1" smtClean="0"/>
                        <a:t>datetime.time</a:t>
                      </a:r>
                      <a:endParaRPr lang="en-US" sz="2000" dirty="0" smtClean="0"/>
                    </a:p>
                    <a:p>
                      <a:r>
                        <a:rPr lang="en-US" sz="2000" dirty="0" err="1" smtClean="0"/>
                        <a:t>datetime.timedelta</a:t>
                      </a:r>
                      <a:endParaRPr lang="en-US"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65AFE1"/>
                    </a:solidFill>
                  </a:tcPr>
                </a:tc>
                <a:extLst>
                  <a:ext uri="{0D108BD9-81ED-4DB2-BD59-A6C34878D82A}">
                    <a16:rowId xmlns:a16="http://schemas.microsoft.com/office/drawing/2014/main" val="6016678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74452739"/>
              </p:ext>
            </p:extLst>
          </p:nvPr>
        </p:nvGraphicFramePr>
        <p:xfrm>
          <a:off x="5250089" y="2319020"/>
          <a:ext cx="3010263" cy="792480"/>
        </p:xfrm>
        <a:graphic>
          <a:graphicData uri="http://schemas.openxmlformats.org/drawingml/2006/table">
            <a:tbl>
              <a:tblPr firstRow="1" bandRow="1">
                <a:tableStyleId>{5C22544A-7EE6-4342-B048-85BDC9FD1C3A}</a:tableStyleId>
              </a:tblPr>
              <a:tblGrid>
                <a:gridCol w="3010263">
                  <a:extLst>
                    <a:ext uri="{9D8B030D-6E8A-4147-A177-3AD203B41FA5}">
                      <a16:colId xmlns:a16="http://schemas.microsoft.com/office/drawing/2014/main" val="453001869"/>
                    </a:ext>
                  </a:extLst>
                </a:gridCol>
              </a:tblGrid>
              <a:tr h="0">
                <a:tc>
                  <a:txBody>
                    <a:bodyPr/>
                    <a:lstStyle/>
                    <a:p>
                      <a:pPr algn="ctr"/>
                      <a:r>
                        <a:rPr lang="es-ES" sz="2000" dirty="0" smtClean="0">
                          <a:solidFill>
                            <a:schemeClr val="tx1"/>
                          </a:solidFill>
                        </a:rPr>
                        <a:t>CADENA</a:t>
                      </a:r>
                      <a:endParaRPr lang="en-US" sz="2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06564978"/>
                  </a:ext>
                </a:extLst>
              </a:tr>
              <a:tr h="0">
                <a:tc>
                  <a:txBody>
                    <a:bodyPr/>
                    <a:lstStyle/>
                    <a:p>
                      <a:pPr algn="ctr"/>
                      <a:r>
                        <a:rPr lang="es-ES" sz="2000" dirty="0" err="1" smtClean="0">
                          <a:solidFill>
                            <a:schemeClr val="tx1"/>
                          </a:solidFill>
                        </a:rPr>
                        <a:t>str</a:t>
                      </a:r>
                      <a:endParaRPr lang="en-US" sz="2000" dirty="0">
                        <a:solidFill>
                          <a:schemeClr val="tx1"/>
                        </a:solidFill>
                      </a:endParaRPr>
                    </a:p>
                  </a:txBody>
                  <a:tcPr>
                    <a:lnT w="38100" cmpd="sng">
                      <a:noFill/>
                    </a:lnT>
                    <a:solidFill>
                      <a:srgbClr val="65AFE1"/>
                    </a:solidFill>
                  </a:tcPr>
                </a:tc>
                <a:extLst>
                  <a:ext uri="{0D108BD9-81ED-4DB2-BD59-A6C34878D82A}">
                    <a16:rowId xmlns:a16="http://schemas.microsoft.com/office/drawing/2014/main" val="1173723913"/>
                  </a:ext>
                </a:extLst>
              </a:tr>
            </a:tbl>
          </a:graphicData>
        </a:graphic>
      </p:graphicFrame>
      <p:sp>
        <p:nvSpPr>
          <p:cNvPr id="8" name="Rectángulo 7"/>
          <p:cNvSpPr/>
          <p:nvPr/>
        </p:nvSpPr>
        <p:spPr>
          <a:xfrm>
            <a:off x="6518364" y="3662180"/>
            <a:ext cx="4193179" cy="2031325"/>
          </a:xfrm>
          <a:prstGeom prst="rect">
            <a:avLst/>
          </a:prstGeom>
        </p:spPr>
        <p:txBody>
          <a:bodyPr wrap="square">
            <a:spAutoFit/>
          </a:bodyPr>
          <a:lstStyle/>
          <a:p>
            <a:r>
              <a:rPr lang="es-ES" dirty="0"/>
              <a:t>Python es un lenguaje de alto nivel con una sintaxis simple, ideal </a:t>
            </a:r>
            <a:r>
              <a:rPr lang="es-ES" dirty="0" smtClean="0"/>
              <a:t> </a:t>
            </a:r>
            <a:r>
              <a:rPr lang="es-ES" dirty="0"/>
              <a:t>para principiantes como para expertos. Es versátil y se usa en desarrollo web, análisis de datos, inteligencia artificial y </a:t>
            </a:r>
            <a:r>
              <a:rPr lang="es-ES" dirty="0" smtClean="0"/>
              <a:t>automatización. No es </a:t>
            </a:r>
            <a:r>
              <a:rPr lang="es-ES" dirty="0" err="1" smtClean="0"/>
              <a:t>tipado</a:t>
            </a:r>
            <a:r>
              <a:rPr lang="es-ES" dirty="0" smtClean="0"/>
              <a:t> y es interpretado</a:t>
            </a:r>
            <a:endParaRPr lang="en-US" dirty="0"/>
          </a:p>
        </p:txBody>
      </p:sp>
      <p:graphicFrame>
        <p:nvGraphicFramePr>
          <p:cNvPr id="9" name="Tabla 8"/>
          <p:cNvGraphicFramePr>
            <a:graphicFrameLocks noGrp="1"/>
          </p:cNvGraphicFramePr>
          <p:nvPr>
            <p:extLst>
              <p:ext uri="{D42A27DB-BD31-4B8C-83A1-F6EECF244321}">
                <p14:modId xmlns:p14="http://schemas.microsoft.com/office/powerpoint/2010/main" val="316661584"/>
              </p:ext>
            </p:extLst>
          </p:nvPr>
        </p:nvGraphicFramePr>
        <p:xfrm>
          <a:off x="1069848" y="4311525"/>
          <a:ext cx="3436710" cy="1381980"/>
        </p:xfrm>
        <a:graphic>
          <a:graphicData uri="http://schemas.openxmlformats.org/drawingml/2006/table">
            <a:tbl>
              <a:tblPr firstRow="1" bandRow="1">
                <a:tableStyleId>{93296810-A885-4BE3-A3E7-6D5BEEA58F35}</a:tableStyleId>
              </a:tblPr>
              <a:tblGrid>
                <a:gridCol w="1718355">
                  <a:extLst>
                    <a:ext uri="{9D8B030D-6E8A-4147-A177-3AD203B41FA5}">
                      <a16:colId xmlns:a16="http://schemas.microsoft.com/office/drawing/2014/main" val="1710458707"/>
                    </a:ext>
                  </a:extLst>
                </a:gridCol>
                <a:gridCol w="1718355">
                  <a:extLst>
                    <a:ext uri="{9D8B030D-6E8A-4147-A177-3AD203B41FA5}">
                      <a16:colId xmlns:a16="http://schemas.microsoft.com/office/drawing/2014/main" val="3359096857"/>
                    </a:ext>
                  </a:extLst>
                </a:gridCol>
              </a:tblGrid>
              <a:tr h="460660">
                <a:tc gridSpan="2">
                  <a:txBody>
                    <a:bodyPr/>
                    <a:lstStyle/>
                    <a:p>
                      <a:pPr algn="ctr"/>
                      <a:r>
                        <a:rPr lang="es-ES" dirty="0" smtClean="0">
                          <a:solidFill>
                            <a:schemeClr val="tx1"/>
                          </a:solidFill>
                        </a:rPr>
                        <a:t>NUMERICOS</a:t>
                      </a:r>
                      <a:r>
                        <a:rPr lang="es-ES" baseline="0" dirty="0" smtClean="0">
                          <a:solidFill>
                            <a:schemeClr val="tx1"/>
                          </a:solidFill>
                        </a:rPr>
                        <a:t> </a:t>
                      </a:r>
                      <a:endParaRPr lang="en-US" dirty="0">
                        <a:solidFill>
                          <a:schemeClr val="tx1"/>
                        </a:solidFill>
                      </a:endParaRPr>
                    </a:p>
                  </a:txBody>
                  <a:tcPr>
                    <a:solidFill>
                      <a:schemeClr val="bg1">
                        <a:lumMod val="85000"/>
                      </a:schemeClr>
                    </a:solidFill>
                  </a:tcPr>
                </a:tc>
                <a:tc hMerge="1">
                  <a:txBody>
                    <a:bodyPr/>
                    <a:lstStyle/>
                    <a:p>
                      <a:pPr algn="ctr"/>
                      <a:endParaRPr lang="en-US" dirty="0">
                        <a:solidFill>
                          <a:schemeClr val="tx1"/>
                        </a:solidFill>
                      </a:endParaRPr>
                    </a:p>
                  </a:txBody>
                  <a:tcPr>
                    <a:solidFill>
                      <a:schemeClr val="bg1">
                        <a:lumMod val="85000"/>
                      </a:schemeClr>
                    </a:solidFill>
                  </a:tcPr>
                </a:tc>
                <a:extLst>
                  <a:ext uri="{0D108BD9-81ED-4DB2-BD59-A6C34878D82A}">
                    <a16:rowId xmlns:a16="http://schemas.microsoft.com/office/drawing/2014/main" val="1323013091"/>
                  </a:ext>
                </a:extLst>
              </a:tr>
              <a:tr h="460660">
                <a:tc>
                  <a:txBody>
                    <a:bodyPr/>
                    <a:lstStyle/>
                    <a:p>
                      <a:pPr algn="ctr"/>
                      <a:r>
                        <a:rPr lang="es-ES" dirty="0" smtClean="0">
                          <a:solidFill>
                            <a:schemeClr val="tx1"/>
                          </a:solidFill>
                        </a:rPr>
                        <a:t>ENTEROS</a:t>
                      </a:r>
                      <a:endParaRPr lang="en-US" dirty="0">
                        <a:solidFill>
                          <a:schemeClr val="tx1"/>
                        </a:solidFill>
                      </a:endParaRPr>
                    </a:p>
                  </a:txBody>
                  <a:tcPr>
                    <a:solidFill>
                      <a:srgbClr val="65AFE1"/>
                    </a:solidFill>
                  </a:tcPr>
                </a:tc>
                <a:tc>
                  <a:txBody>
                    <a:bodyPr/>
                    <a:lstStyle/>
                    <a:p>
                      <a:pPr algn="ctr"/>
                      <a:r>
                        <a:rPr lang="es-ES" dirty="0" smtClean="0">
                          <a:solidFill>
                            <a:schemeClr val="tx1"/>
                          </a:solidFill>
                        </a:rPr>
                        <a:t>DECIMALES</a:t>
                      </a:r>
                      <a:endParaRPr lang="en-US" dirty="0">
                        <a:solidFill>
                          <a:schemeClr val="tx1"/>
                        </a:solidFill>
                      </a:endParaRPr>
                    </a:p>
                  </a:txBody>
                  <a:tcPr>
                    <a:solidFill>
                      <a:srgbClr val="65AFE1"/>
                    </a:solidFill>
                  </a:tcPr>
                </a:tc>
                <a:extLst>
                  <a:ext uri="{0D108BD9-81ED-4DB2-BD59-A6C34878D82A}">
                    <a16:rowId xmlns:a16="http://schemas.microsoft.com/office/drawing/2014/main" val="2076395124"/>
                  </a:ext>
                </a:extLst>
              </a:tr>
              <a:tr h="460660">
                <a:tc>
                  <a:txBody>
                    <a:bodyPr/>
                    <a:lstStyle/>
                    <a:p>
                      <a:pPr algn="ctr"/>
                      <a:r>
                        <a:rPr lang="es-ES" dirty="0" err="1" smtClean="0">
                          <a:solidFill>
                            <a:schemeClr val="tx1"/>
                          </a:solidFill>
                        </a:rPr>
                        <a:t>int</a:t>
                      </a:r>
                      <a:endParaRPr lang="en-US" dirty="0">
                        <a:solidFill>
                          <a:schemeClr val="tx1"/>
                        </a:solidFill>
                      </a:endParaRPr>
                    </a:p>
                  </a:txBody>
                  <a:tcPr>
                    <a:solidFill>
                      <a:srgbClr val="65AFE1"/>
                    </a:solidFill>
                  </a:tcPr>
                </a:tc>
                <a:tc>
                  <a:txBody>
                    <a:bodyPr/>
                    <a:lstStyle/>
                    <a:p>
                      <a:pPr algn="ctr"/>
                      <a:r>
                        <a:rPr lang="es-ES" dirty="0" err="1" smtClean="0">
                          <a:solidFill>
                            <a:schemeClr val="tx1"/>
                          </a:solidFill>
                        </a:rPr>
                        <a:t>float</a:t>
                      </a:r>
                      <a:endParaRPr lang="en-US" dirty="0">
                        <a:solidFill>
                          <a:schemeClr val="tx1"/>
                        </a:solidFill>
                      </a:endParaRPr>
                    </a:p>
                  </a:txBody>
                  <a:tcPr>
                    <a:solidFill>
                      <a:srgbClr val="65AFE1"/>
                    </a:solidFill>
                  </a:tcPr>
                </a:tc>
                <a:extLst>
                  <a:ext uri="{0D108BD9-81ED-4DB2-BD59-A6C34878D82A}">
                    <a16:rowId xmlns:a16="http://schemas.microsoft.com/office/drawing/2014/main" val="4287896736"/>
                  </a:ext>
                </a:extLst>
              </a:tr>
            </a:tbl>
          </a:graphicData>
        </a:graphic>
      </p:graphicFrame>
    </p:spTree>
    <p:extLst>
      <p:ext uri="{BB962C8B-B14F-4D97-AF65-F5344CB8AC3E}">
        <p14:creationId xmlns:p14="http://schemas.microsoft.com/office/powerpoint/2010/main" val="1398651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pic>
        <p:nvPicPr>
          <p:cNvPr id="6" name="Marcador de contenido 5"/>
          <p:cNvPicPr>
            <a:picLocks noGrp="1" noChangeAspect="1"/>
          </p:cNvPicPr>
          <p:nvPr>
            <p:ph idx="1"/>
          </p:nvPr>
        </p:nvPicPr>
        <p:blipFill rotWithShape="1">
          <a:blip r:embed="rId3"/>
          <a:srcRect l="25634" t="47335" r="40703" b="29467"/>
          <a:stretch/>
        </p:blipFill>
        <p:spPr>
          <a:xfrm>
            <a:off x="1193800" y="2278966"/>
            <a:ext cx="7061200" cy="1770325"/>
          </a:xfrm>
          <a:prstGeom prst="rect">
            <a:avLst/>
          </a:prstGeom>
        </p:spPr>
      </p:pic>
      <p:pic>
        <p:nvPicPr>
          <p:cNvPr id="5" name="Imagen 4"/>
          <p:cNvPicPr>
            <a:picLocks noChangeAspect="1"/>
          </p:cNvPicPr>
          <p:nvPr/>
        </p:nvPicPr>
        <p:blipFill rotWithShape="1">
          <a:blip r:embed="rId4"/>
          <a:srcRect l="24579" t="38370" r="39379" b="37346"/>
          <a:stretch/>
        </p:blipFill>
        <p:spPr>
          <a:xfrm>
            <a:off x="4737100" y="347967"/>
            <a:ext cx="7102348" cy="1722133"/>
          </a:xfrm>
          <a:prstGeom prst="rect">
            <a:avLst/>
          </a:prstGeom>
        </p:spPr>
      </p:pic>
      <p:pic>
        <p:nvPicPr>
          <p:cNvPr id="7" name="Imagen 6"/>
          <p:cNvPicPr>
            <a:picLocks noChangeAspect="1"/>
          </p:cNvPicPr>
          <p:nvPr/>
        </p:nvPicPr>
        <p:blipFill rotWithShape="1">
          <a:blip r:embed="rId5"/>
          <a:srcRect l="27966" t="49972" r="41130" b="28154"/>
          <a:stretch/>
        </p:blipFill>
        <p:spPr>
          <a:xfrm>
            <a:off x="1193800" y="4577366"/>
            <a:ext cx="7150100" cy="1904103"/>
          </a:xfrm>
          <a:prstGeom prst="rect">
            <a:avLst/>
          </a:prstGeom>
        </p:spPr>
      </p:pic>
    </p:spTree>
    <p:extLst>
      <p:ext uri="{BB962C8B-B14F-4D97-AF65-F5344CB8AC3E}">
        <p14:creationId xmlns:p14="http://schemas.microsoft.com/office/powerpoint/2010/main" val="364776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j</a:t>
            </a:r>
            <a:r>
              <a:rPr lang="es-ES" sz="4400" dirty="0" err="1" smtClean="0"/>
              <a:t>AVA</a:t>
            </a:r>
            <a:r>
              <a:rPr lang="es-ES" dirty="0" err="1" smtClean="0"/>
              <a:t>s</a:t>
            </a:r>
            <a:r>
              <a:rPr lang="es-ES" sz="4400" dirty="0" err="1" smtClean="0"/>
              <a:t>crip</a:t>
            </a:r>
            <a:endParaRPr lang="en-US" sz="4400"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2528" y="681627"/>
            <a:ext cx="2857500" cy="1600200"/>
          </a:xfrm>
        </p:spPr>
      </p:pic>
      <p:graphicFrame>
        <p:nvGraphicFramePr>
          <p:cNvPr id="8" name="Tabla 7"/>
          <p:cNvGraphicFramePr>
            <a:graphicFrameLocks noGrp="1"/>
          </p:cNvGraphicFramePr>
          <p:nvPr>
            <p:extLst>
              <p:ext uri="{D42A27DB-BD31-4B8C-83A1-F6EECF244321}">
                <p14:modId xmlns:p14="http://schemas.microsoft.com/office/powerpoint/2010/main" val="1558702769"/>
              </p:ext>
            </p:extLst>
          </p:nvPr>
        </p:nvGraphicFramePr>
        <p:xfrm>
          <a:off x="1187539" y="5474564"/>
          <a:ext cx="4037604" cy="792480"/>
        </p:xfrm>
        <a:graphic>
          <a:graphicData uri="http://schemas.openxmlformats.org/drawingml/2006/table">
            <a:tbl>
              <a:tblPr firstRow="1" bandRow="1">
                <a:tableStyleId>{5C22544A-7EE6-4342-B048-85BDC9FD1C3A}</a:tableStyleId>
              </a:tblPr>
              <a:tblGrid>
                <a:gridCol w="4037604">
                  <a:extLst>
                    <a:ext uri="{9D8B030D-6E8A-4147-A177-3AD203B41FA5}">
                      <a16:colId xmlns:a16="http://schemas.microsoft.com/office/drawing/2014/main" val="3732216326"/>
                    </a:ext>
                  </a:extLst>
                </a:gridCol>
              </a:tblGrid>
              <a:tr h="339212">
                <a:tc>
                  <a:txBody>
                    <a:bodyPr/>
                    <a:lstStyle/>
                    <a:p>
                      <a:pPr algn="ctr"/>
                      <a:r>
                        <a:rPr lang="es-ES" sz="2000" dirty="0" smtClean="0">
                          <a:solidFill>
                            <a:schemeClr val="tx1"/>
                          </a:solidFill>
                        </a:rPr>
                        <a:t>FECHA</a:t>
                      </a:r>
                      <a:endParaRPr lang="en-US" sz="2000" dirty="0">
                        <a:solidFill>
                          <a:schemeClr val="tx1"/>
                        </a:solidFill>
                      </a:endParaRPr>
                    </a:p>
                  </a:txBody>
                  <a:tcPr>
                    <a:solidFill>
                      <a:schemeClr val="bg1">
                        <a:lumMod val="85000"/>
                      </a:schemeClr>
                    </a:solidFill>
                  </a:tcPr>
                </a:tc>
                <a:extLst>
                  <a:ext uri="{0D108BD9-81ED-4DB2-BD59-A6C34878D82A}">
                    <a16:rowId xmlns:a16="http://schemas.microsoft.com/office/drawing/2014/main" val="2419696043"/>
                  </a:ext>
                </a:extLst>
              </a:tr>
              <a:tr h="370840">
                <a:tc>
                  <a:txBody>
                    <a:bodyPr/>
                    <a:lstStyle/>
                    <a:p>
                      <a:pPr algn="ctr"/>
                      <a:r>
                        <a:rPr lang="en-US" sz="2000" dirty="0" smtClean="0"/>
                        <a:t>Date</a:t>
                      </a:r>
                      <a:endParaRPr lang="en-US" sz="2000" dirty="0"/>
                    </a:p>
                  </a:txBody>
                  <a:tcPr>
                    <a:solidFill>
                      <a:srgbClr val="E9DF5D"/>
                    </a:solidFill>
                  </a:tcPr>
                </a:tc>
                <a:extLst>
                  <a:ext uri="{0D108BD9-81ED-4DB2-BD59-A6C34878D82A}">
                    <a16:rowId xmlns:a16="http://schemas.microsoft.com/office/drawing/2014/main" val="255532147"/>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4234601700"/>
              </p:ext>
            </p:extLst>
          </p:nvPr>
        </p:nvGraphicFramePr>
        <p:xfrm>
          <a:off x="1187539" y="3721135"/>
          <a:ext cx="4037603" cy="916180"/>
        </p:xfrm>
        <a:graphic>
          <a:graphicData uri="http://schemas.openxmlformats.org/drawingml/2006/table">
            <a:tbl>
              <a:tblPr firstRow="1" bandRow="1">
                <a:tableStyleId>{5C22544A-7EE6-4342-B048-85BDC9FD1C3A}</a:tableStyleId>
              </a:tblPr>
              <a:tblGrid>
                <a:gridCol w="4037603">
                  <a:extLst>
                    <a:ext uri="{9D8B030D-6E8A-4147-A177-3AD203B41FA5}">
                      <a16:colId xmlns:a16="http://schemas.microsoft.com/office/drawing/2014/main" val="3084183274"/>
                    </a:ext>
                  </a:extLst>
                </a:gridCol>
              </a:tblGrid>
              <a:tr h="519940">
                <a:tc>
                  <a:txBody>
                    <a:bodyPr/>
                    <a:lstStyle/>
                    <a:p>
                      <a:pPr algn="ctr"/>
                      <a:r>
                        <a:rPr lang="es-ES" sz="2000" dirty="0" smtClean="0">
                          <a:solidFill>
                            <a:schemeClr val="tx1"/>
                          </a:solidFill>
                        </a:rPr>
                        <a:t>CADENA</a:t>
                      </a:r>
                      <a:endParaRPr lang="en-US" sz="2000" dirty="0">
                        <a:solidFill>
                          <a:schemeClr val="tx1"/>
                        </a:solidFill>
                      </a:endParaRPr>
                    </a:p>
                  </a:txBody>
                  <a:tcPr>
                    <a:solidFill>
                      <a:schemeClr val="bg1">
                        <a:lumMod val="85000"/>
                      </a:schemeClr>
                    </a:solidFill>
                  </a:tcPr>
                </a:tc>
                <a:extLst>
                  <a:ext uri="{0D108BD9-81ED-4DB2-BD59-A6C34878D82A}">
                    <a16:rowId xmlns:a16="http://schemas.microsoft.com/office/drawing/2014/main" val="1969183946"/>
                  </a:ext>
                </a:extLst>
              </a:tr>
              <a:tr h="167244">
                <a:tc>
                  <a:txBody>
                    <a:bodyPr/>
                    <a:lstStyle/>
                    <a:p>
                      <a:pPr algn="ctr"/>
                      <a:r>
                        <a:rPr lang="es-ES" sz="2000" dirty="0" err="1" smtClean="0">
                          <a:solidFill>
                            <a:schemeClr val="tx1"/>
                          </a:solidFill>
                        </a:rPr>
                        <a:t>string</a:t>
                      </a:r>
                      <a:endParaRPr lang="en-US" sz="2000" dirty="0">
                        <a:solidFill>
                          <a:schemeClr val="tx1"/>
                        </a:solidFill>
                      </a:endParaRPr>
                    </a:p>
                  </a:txBody>
                  <a:tcPr>
                    <a:solidFill>
                      <a:srgbClr val="E9DF5D"/>
                    </a:solidFill>
                  </a:tcPr>
                </a:tc>
                <a:extLst>
                  <a:ext uri="{0D108BD9-81ED-4DB2-BD59-A6C34878D82A}">
                    <a16:rowId xmlns:a16="http://schemas.microsoft.com/office/drawing/2014/main" val="2788149875"/>
                  </a:ext>
                </a:extLst>
              </a:tr>
            </a:tbl>
          </a:graphicData>
        </a:graphic>
      </p:graphicFrame>
      <p:sp>
        <p:nvSpPr>
          <p:cNvPr id="11" name="Rectángulo 10"/>
          <p:cNvSpPr/>
          <p:nvPr/>
        </p:nvSpPr>
        <p:spPr>
          <a:xfrm>
            <a:off x="5947954" y="2741247"/>
            <a:ext cx="3522617" cy="3170099"/>
          </a:xfrm>
          <a:prstGeom prst="rect">
            <a:avLst/>
          </a:prstGeom>
        </p:spPr>
        <p:txBody>
          <a:bodyPr wrap="square">
            <a:spAutoFit/>
          </a:bodyPr>
          <a:lstStyle/>
          <a:p>
            <a:r>
              <a:rPr lang="es-ES" sz="2000" dirty="0"/>
              <a:t>JavaScript es clave para el desarrollo web, permitiendo sitios interactivos y dinámicos. Se ejecuta en el navegador, y también se usa en el servidor con Node.js, y en aplicaciones de escritorio y móviles con </a:t>
            </a:r>
            <a:r>
              <a:rPr lang="es-ES" sz="2000" dirty="0" err="1"/>
              <a:t>Electron</a:t>
            </a:r>
            <a:r>
              <a:rPr lang="es-ES" sz="2000" dirty="0"/>
              <a:t> y </a:t>
            </a:r>
            <a:r>
              <a:rPr lang="es-ES" sz="2000" dirty="0" err="1"/>
              <a:t>React</a:t>
            </a:r>
            <a:r>
              <a:rPr lang="es-ES" sz="2000" dirty="0"/>
              <a:t> </a:t>
            </a:r>
            <a:r>
              <a:rPr lang="es-ES" sz="2000" dirty="0" err="1"/>
              <a:t>Native</a:t>
            </a:r>
            <a:r>
              <a:rPr lang="es-ES" sz="2000" dirty="0" smtClean="0"/>
              <a:t>. Es interpretado y es no </a:t>
            </a:r>
            <a:r>
              <a:rPr lang="es-ES" sz="2000" dirty="0" err="1" smtClean="0"/>
              <a:t>tipado</a:t>
            </a:r>
            <a:endParaRPr lang="en-US" sz="2000" dirty="0"/>
          </a:p>
        </p:txBody>
      </p:sp>
      <p:graphicFrame>
        <p:nvGraphicFramePr>
          <p:cNvPr id="12" name="Tabla 11"/>
          <p:cNvGraphicFramePr>
            <a:graphicFrameLocks noGrp="1"/>
          </p:cNvGraphicFramePr>
          <p:nvPr>
            <p:extLst>
              <p:ext uri="{D42A27DB-BD31-4B8C-83A1-F6EECF244321}">
                <p14:modId xmlns:p14="http://schemas.microsoft.com/office/powerpoint/2010/main" val="1198134060"/>
              </p:ext>
            </p:extLst>
          </p:nvPr>
        </p:nvGraphicFramePr>
        <p:xfrm>
          <a:off x="1069975" y="2120900"/>
          <a:ext cx="4390299" cy="731520"/>
        </p:xfrm>
        <a:graphic>
          <a:graphicData uri="http://schemas.openxmlformats.org/drawingml/2006/table">
            <a:tbl>
              <a:tblPr firstRow="1" bandRow="1">
                <a:tableStyleId>{93296810-A885-4BE3-A3E7-6D5BEEA58F35}</a:tableStyleId>
              </a:tblPr>
              <a:tblGrid>
                <a:gridCol w="4390299">
                  <a:extLst>
                    <a:ext uri="{9D8B030D-6E8A-4147-A177-3AD203B41FA5}">
                      <a16:colId xmlns:a16="http://schemas.microsoft.com/office/drawing/2014/main" val="3634125329"/>
                    </a:ext>
                  </a:extLst>
                </a:gridCol>
              </a:tblGrid>
              <a:tr h="329430">
                <a:tc>
                  <a:txBody>
                    <a:bodyPr/>
                    <a:lstStyle/>
                    <a:p>
                      <a:pPr algn="ctr"/>
                      <a:r>
                        <a:rPr lang="es-ES" dirty="0" smtClean="0">
                          <a:solidFill>
                            <a:schemeClr val="tx1"/>
                          </a:solidFill>
                        </a:rPr>
                        <a:t>NUMERICOS</a:t>
                      </a:r>
                      <a:r>
                        <a:rPr lang="es-ES" baseline="0" dirty="0" smtClean="0">
                          <a:solidFill>
                            <a:schemeClr val="tx1"/>
                          </a:solidFill>
                        </a:rPr>
                        <a:t> </a:t>
                      </a:r>
                      <a:endParaRPr lang="en-US" dirty="0">
                        <a:solidFill>
                          <a:schemeClr val="tx1"/>
                        </a:solidFill>
                      </a:endParaRPr>
                    </a:p>
                  </a:txBody>
                  <a:tcPr>
                    <a:solidFill>
                      <a:schemeClr val="bg1">
                        <a:lumMod val="85000"/>
                      </a:schemeClr>
                    </a:solidFill>
                  </a:tcPr>
                </a:tc>
                <a:extLst>
                  <a:ext uri="{0D108BD9-81ED-4DB2-BD59-A6C34878D82A}">
                    <a16:rowId xmlns:a16="http://schemas.microsoft.com/office/drawing/2014/main" val="4243312642"/>
                  </a:ext>
                </a:extLst>
              </a:tr>
              <a:tr h="329430">
                <a:tc>
                  <a:txBody>
                    <a:bodyPr/>
                    <a:lstStyle/>
                    <a:p>
                      <a:pPr algn="ctr"/>
                      <a:r>
                        <a:rPr lang="es-ES" dirty="0" err="1" smtClean="0">
                          <a:solidFill>
                            <a:schemeClr val="tx1"/>
                          </a:solidFill>
                        </a:rPr>
                        <a:t>number</a:t>
                      </a:r>
                      <a:endParaRPr lang="en-US" dirty="0">
                        <a:solidFill>
                          <a:schemeClr val="tx1"/>
                        </a:solidFill>
                      </a:endParaRPr>
                    </a:p>
                  </a:txBody>
                  <a:tcPr>
                    <a:solidFill>
                      <a:srgbClr val="E9DF5D"/>
                    </a:solidFill>
                  </a:tcPr>
                </a:tc>
                <a:extLst>
                  <a:ext uri="{0D108BD9-81ED-4DB2-BD59-A6C34878D82A}">
                    <a16:rowId xmlns:a16="http://schemas.microsoft.com/office/drawing/2014/main" val="2854232089"/>
                  </a:ext>
                </a:extLst>
              </a:tr>
            </a:tbl>
          </a:graphicData>
        </a:graphic>
      </p:graphicFrame>
    </p:spTree>
    <p:extLst>
      <p:ext uri="{BB962C8B-B14F-4D97-AF65-F5344CB8AC3E}">
        <p14:creationId xmlns:p14="http://schemas.microsoft.com/office/powerpoint/2010/main" val="1921350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a:t>
            </a:r>
            <a:endParaRPr lang="en-US" dirty="0"/>
          </a:p>
        </p:txBody>
      </p:sp>
      <p:pic>
        <p:nvPicPr>
          <p:cNvPr id="4" name="Marcador de contenido 3"/>
          <p:cNvPicPr>
            <a:picLocks noGrp="1" noChangeAspect="1"/>
          </p:cNvPicPr>
          <p:nvPr>
            <p:ph idx="1"/>
          </p:nvPr>
        </p:nvPicPr>
        <p:blipFill rotWithShape="1">
          <a:blip r:embed="rId2"/>
          <a:srcRect l="28153" t="29647" r="43364" b="63172"/>
          <a:stretch/>
        </p:blipFill>
        <p:spPr>
          <a:xfrm>
            <a:off x="629214" y="1857829"/>
            <a:ext cx="5626443" cy="797669"/>
          </a:xfrm>
          <a:prstGeom prst="rect">
            <a:avLst/>
          </a:prstGeom>
        </p:spPr>
      </p:pic>
      <p:pic>
        <p:nvPicPr>
          <p:cNvPr id="5" name="Imagen 4"/>
          <p:cNvPicPr>
            <a:picLocks noChangeAspect="1"/>
          </p:cNvPicPr>
          <p:nvPr/>
        </p:nvPicPr>
        <p:blipFill rotWithShape="1">
          <a:blip r:embed="rId2"/>
          <a:srcRect l="27906" t="58771" r="49891" b="31953"/>
          <a:stretch/>
        </p:blipFill>
        <p:spPr>
          <a:xfrm>
            <a:off x="629214" y="2998250"/>
            <a:ext cx="5626099" cy="1321564"/>
          </a:xfrm>
          <a:prstGeom prst="rect">
            <a:avLst/>
          </a:prstGeom>
        </p:spPr>
      </p:pic>
      <p:pic>
        <p:nvPicPr>
          <p:cNvPr id="6" name="Imagen 5"/>
          <p:cNvPicPr>
            <a:picLocks noChangeAspect="1"/>
          </p:cNvPicPr>
          <p:nvPr/>
        </p:nvPicPr>
        <p:blipFill rotWithShape="1">
          <a:blip r:embed="rId3"/>
          <a:srcRect l="27969" t="51668" r="25645" b="38973"/>
          <a:stretch/>
        </p:blipFill>
        <p:spPr>
          <a:xfrm>
            <a:off x="629214" y="4717143"/>
            <a:ext cx="9925379" cy="1125864"/>
          </a:xfrm>
          <a:prstGeom prst="rect">
            <a:avLst/>
          </a:prstGeom>
        </p:spPr>
      </p:pic>
    </p:spTree>
    <p:extLst>
      <p:ext uri="{BB962C8B-B14F-4D97-AF65-F5344CB8AC3E}">
        <p14:creationId xmlns:p14="http://schemas.microsoft.com/office/powerpoint/2010/main" val="29043961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TM03090434[[fn=Letras en madera]]</Template>
  <TotalTime>188</TotalTime>
  <Words>328</Words>
  <Application>Microsoft Office PowerPoint</Application>
  <PresentationFormat>Panorámica</PresentationFormat>
  <Paragraphs>90</Paragraphs>
  <Slides>11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Calibri</vt:lpstr>
      <vt:lpstr>Rockwell</vt:lpstr>
      <vt:lpstr>Rockwell Condensed</vt:lpstr>
      <vt:lpstr>Wingdings</vt:lpstr>
      <vt:lpstr>Tipo de madera</vt:lpstr>
      <vt:lpstr>Tipos de datos </vt:lpstr>
      <vt:lpstr>            C#     </vt:lpstr>
      <vt:lpstr>Ejemplo:</vt:lpstr>
      <vt:lpstr>java</vt:lpstr>
      <vt:lpstr>Ejemplo:</vt:lpstr>
      <vt:lpstr>python</vt:lpstr>
      <vt:lpstr>ejemplo:</vt:lpstr>
      <vt:lpstr>jAVAscrip</vt:lpstr>
      <vt:lpstr>EJEMPLO</vt:lpstr>
      <vt:lpstr>php</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datos</dc:title>
  <dc:creator>USUARIO</dc:creator>
  <cp:lastModifiedBy>USUARIO</cp:lastModifiedBy>
  <cp:revision>19</cp:revision>
  <dcterms:created xsi:type="dcterms:W3CDTF">2024-08-22T02:21:58Z</dcterms:created>
  <dcterms:modified xsi:type="dcterms:W3CDTF">2024-08-23T15:59:24Z</dcterms:modified>
</cp:coreProperties>
</file>