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2" r:id="rId3"/>
    <p:sldId id="301" r:id="rId4"/>
    <p:sldId id="455" r:id="rId5"/>
    <p:sldId id="456" r:id="rId6"/>
    <p:sldId id="457" r:id="rId7"/>
    <p:sldId id="458" r:id="rId8"/>
    <p:sldId id="459" r:id="rId9"/>
    <p:sldId id="460" r:id="rId10"/>
    <p:sldId id="461" r:id="rId11"/>
    <p:sldId id="462" r:id="rId12"/>
    <p:sldId id="463" r:id="rId13"/>
    <p:sldId id="467" r:id="rId14"/>
    <p:sldId id="468" r:id="rId15"/>
    <p:sldId id="469" r:id="rId16"/>
    <p:sldId id="465" r:id="rId17"/>
    <p:sldId id="471" r:id="rId18"/>
    <p:sldId id="472" r:id="rId19"/>
    <p:sldId id="470" r:id="rId20"/>
    <p:sldId id="473" r:id="rId21"/>
    <p:sldId id="474" r:id="rId22"/>
    <p:sldId id="475" r:id="rId23"/>
    <p:sldId id="476" r:id="rId24"/>
    <p:sldId id="405" r:id="rId25"/>
    <p:sldId id="454" r:id="rId26"/>
    <p:sldId id="477" r:id="rId27"/>
    <p:sldId id="398" r:id="rId2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27C0728-BFBA-4018-A895-7E45D940962F}">
          <p14:sldIdLst>
            <p14:sldId id="256"/>
          </p14:sldIdLst>
        </p14:section>
        <p14:section name="COURSE CONTENT" id="{F4927CBE-FA17-46D1-BAAE-887D0AF2CCBF}">
          <p14:sldIdLst>
            <p14:sldId id="262"/>
            <p14:sldId id="301"/>
            <p14:sldId id="455"/>
            <p14:sldId id="456"/>
            <p14:sldId id="457"/>
            <p14:sldId id="458"/>
            <p14:sldId id="459"/>
            <p14:sldId id="460"/>
            <p14:sldId id="461"/>
            <p14:sldId id="462"/>
            <p14:sldId id="463"/>
            <p14:sldId id="467"/>
            <p14:sldId id="468"/>
            <p14:sldId id="469"/>
            <p14:sldId id="465"/>
            <p14:sldId id="471"/>
            <p14:sldId id="472"/>
            <p14:sldId id="470"/>
            <p14:sldId id="473"/>
            <p14:sldId id="474"/>
            <p14:sldId id="475"/>
            <p14:sldId id="476"/>
            <p14:sldId id="405"/>
            <p14:sldId id="454"/>
            <p14:sldId id="477"/>
            <p14:sldId id="3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inus" initials="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B8"/>
    <a:srgbClr val="3399FF"/>
    <a:srgbClr val="558FD5"/>
    <a:srgbClr val="008FD5"/>
    <a:srgbClr val="F7F7F7"/>
    <a:srgbClr val="00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4DF67F-02CB-1F7E-2C30-8919146A47A2}" v="3" dt="2023-05-10T03:05:32.625"/>
    <p1510:client id="{C40F3A9F-BE78-4F30-AB2A-595DFF290E27}" v="10" dt="2018-09-17T03:28:29.3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23" autoAdjust="0"/>
  </p:normalViewPr>
  <p:slideViewPr>
    <p:cSldViewPr>
      <p:cViewPr varScale="1">
        <p:scale>
          <a:sx n="70" d="100"/>
          <a:sy n="70" d="100"/>
        </p:scale>
        <p:origin x="173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ni Wongso" userId="63eaad76-91a1-4ce2-80f5-744d53874659" providerId="ADAL" clId="{C40F3A9F-BE78-4F30-AB2A-595DFF290E27}"/>
    <pc:docChg chg="modSld">
      <pc:chgData name="Rini Wongso" userId="63eaad76-91a1-4ce2-80f5-744d53874659" providerId="ADAL" clId="{C40F3A9F-BE78-4F30-AB2A-595DFF290E27}" dt="2018-09-17T03:28:29.312" v="9" actId="20577"/>
      <pc:docMkLst>
        <pc:docMk/>
      </pc:docMkLst>
      <pc:sldChg chg="modSp">
        <pc:chgData name="Rini Wongso" userId="63eaad76-91a1-4ce2-80f5-744d53874659" providerId="ADAL" clId="{C40F3A9F-BE78-4F30-AB2A-595DFF290E27}" dt="2018-09-17T03:28:29.312" v="9" actId="20577"/>
        <pc:sldMkLst>
          <pc:docMk/>
          <pc:sldMk cId="4204421142" sldId="256"/>
        </pc:sldMkLst>
        <pc:spChg chg="mod">
          <ac:chgData name="Rini Wongso" userId="63eaad76-91a1-4ce2-80f5-744d53874659" providerId="ADAL" clId="{C40F3A9F-BE78-4F30-AB2A-595DFF290E27}" dt="2018-09-17T03:28:29.312" v="9" actId="20577"/>
          <ac:spMkLst>
            <pc:docMk/>
            <pc:sldMk cId="4204421142" sldId="256"/>
            <ac:spMk id="5" creationId="{DF0EBB83-C62E-481F-8AFC-1C609614898F}"/>
          </ac:spMkLst>
        </pc:spChg>
        <pc:spChg chg="mod">
          <ac:chgData name="Rini Wongso" userId="63eaad76-91a1-4ce2-80f5-744d53874659" providerId="ADAL" clId="{C40F3A9F-BE78-4F30-AB2A-595DFF290E27}" dt="2018-09-17T03:28:25.868" v="1" actId="20577"/>
          <ac:spMkLst>
            <pc:docMk/>
            <pc:sldMk cId="4204421142" sldId="256"/>
            <ac:spMk id="11" creationId="{00000000-0000-0000-0000-000000000000}"/>
          </ac:spMkLst>
        </pc:spChg>
      </pc:sldChg>
    </pc:docChg>
  </pc:docChgLst>
  <pc:docChgLst>
    <pc:chgData name="Felix Indra" userId="S::felix.indra@binus.ac.id::9c176177-5e7f-49d1-b711-140cc48a3735" providerId="AD" clId="Web-{264DF67F-02CB-1F7E-2C30-8919146A47A2}"/>
    <pc:docChg chg="modSld">
      <pc:chgData name="Felix Indra" userId="S::felix.indra@binus.ac.id::9c176177-5e7f-49d1-b711-140cc48a3735" providerId="AD" clId="Web-{264DF67F-02CB-1F7E-2C30-8919146A47A2}" dt="2023-05-10T03:05:30.547" v="1" actId="20577"/>
      <pc:docMkLst>
        <pc:docMk/>
      </pc:docMkLst>
      <pc:sldChg chg="modSp">
        <pc:chgData name="Felix Indra" userId="S::felix.indra@binus.ac.id::9c176177-5e7f-49d1-b711-140cc48a3735" providerId="AD" clId="Web-{264DF67F-02CB-1F7E-2C30-8919146A47A2}" dt="2023-05-10T03:05:30.547" v="1" actId="20577"/>
        <pc:sldMkLst>
          <pc:docMk/>
          <pc:sldMk cId="0" sldId="262"/>
        </pc:sldMkLst>
        <pc:spChg chg="mod">
          <ac:chgData name="Felix Indra" userId="S::felix.indra@binus.ac.id::9c176177-5e7f-49d1-b711-140cc48a3735" providerId="AD" clId="Web-{264DF67F-02CB-1F7E-2C30-8919146A47A2}" dt="2023-05-10T03:05:30.547" v="1" actId="20577"/>
          <ac:spMkLst>
            <pc:docMk/>
            <pc:sldMk cId="0" sldId="262"/>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C53BEC-4CDD-41F8-A51E-61420FE8D153}" type="datetimeFigureOut">
              <a:rPr lang="en-US" smtClean="0"/>
              <a:pPr/>
              <a:t>6/7/2023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57E664-4213-4A0F-ADFD-17D1B82B2943}" type="slidenum">
              <a:rPr lang="en-US" smtClean="0"/>
              <a:pPr/>
              <a:t>‹#›</a:t>
            </a:fld>
            <a:endParaRPr lang="en-US"/>
          </a:p>
        </p:txBody>
      </p:sp>
    </p:spTree>
    <p:extLst>
      <p:ext uri="{BB962C8B-B14F-4D97-AF65-F5344CB8AC3E}">
        <p14:creationId xmlns:p14="http://schemas.microsoft.com/office/powerpoint/2010/main" val="3900141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A57E664-4213-4A0F-ADFD-17D1B82B2943}" type="slidenum">
              <a:rPr lang="en-US" smtClean="0"/>
              <a:pPr/>
              <a:t>15</a:t>
            </a:fld>
            <a:endParaRPr lang="en-US"/>
          </a:p>
        </p:txBody>
      </p:sp>
    </p:spTree>
    <p:extLst>
      <p:ext uri="{BB962C8B-B14F-4D97-AF65-F5344CB8AC3E}">
        <p14:creationId xmlns:p14="http://schemas.microsoft.com/office/powerpoint/2010/main" val="3188698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255FA79B-1EB3-406D-9328-AE72EA92308F}" type="datetime1">
              <a:rPr lang="id-ID" smtClean="0"/>
              <a:pPr/>
              <a:t>07/06/2023</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2375BFC9-20AB-426A-B235-B0F24E874B0C}" type="datetime1">
              <a:rPr lang="id-ID" smtClean="0"/>
              <a:pPr/>
              <a:t>07/06/2023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2E651378-1331-4C9F-A924-28596F4E2A1C}" type="datetime1">
              <a:rPr lang="id-ID" smtClean="0"/>
              <a:pPr/>
              <a:t>07/06/2023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143000" y="1371600"/>
            <a:ext cx="7543800" cy="639688"/>
          </a:xfrm>
        </p:spPr>
        <p:txBody>
          <a:bodyPr>
            <a:normAutofit/>
          </a:bodyPr>
          <a:lstStyle>
            <a:lvl1pPr algn="ctr">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0128E760-7C15-42F8-B051-F548DC2F0B0B}" type="datetime1">
              <a:rPr lang="id-ID" smtClean="0"/>
              <a:pPr/>
              <a:t>07/06/2023</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143000" y="2011288"/>
            <a:ext cx="7605464"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9420D0-A89A-4A89-A6A7-9A4CF7EB6BD4}" type="datetime1">
              <a:rPr lang="id-ID" smtClean="0"/>
              <a:pPr/>
              <a:t>07/06/2023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4A59C1AB-1DC5-4B71-9B89-CF2156684163}" type="datetime1">
              <a:rPr lang="id-ID" smtClean="0"/>
              <a:pPr/>
              <a:t>07/06/2023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88CEFF56-21CB-4098-81D8-F6320D606675}" type="datetime1">
              <a:rPr lang="id-ID" smtClean="0"/>
              <a:pPr/>
              <a:t>07/06/2023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7D7D5520-2A1D-4413-BB28-F5CA925DCCE9}" type="datetime1">
              <a:rPr lang="id-ID" smtClean="0"/>
              <a:pPr/>
              <a:t>07/06/2023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D85F3-8FA0-41EA-AEFF-94C1C27209D7}" type="datetime1">
              <a:rPr lang="id-ID" smtClean="0"/>
              <a:pPr/>
              <a:t>07/06/2023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C0CC21-0AC3-438E-81E0-A279C7D9AE2B}" type="datetime1">
              <a:rPr lang="id-ID" smtClean="0"/>
              <a:pPr/>
              <a:t>07/06/2023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6F750-3035-4C51-8349-6269EA0EE55D}" type="datetime1">
              <a:rPr lang="id-ID" smtClean="0"/>
              <a:pPr/>
              <a:t>07/06/2023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D7CD36-54DD-4229-9AEA-D1FDE206A5D4}" type="datetime1">
              <a:rPr lang="id-ID" smtClean="0"/>
              <a:pPr/>
              <a:t>07/06/2023</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lnSpc>
          <a:spcPct val="150000"/>
        </a:lnSpc>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lnSpc>
          <a:spcPct val="150000"/>
        </a:lnSpc>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lnSpc>
          <a:spcPct val="150000"/>
        </a:lnSpc>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150000"/>
        </a:lnSpc>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lnSpc>
          <a:spcPct val="150000"/>
        </a:lnSpc>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probabilitycourse.com/chapter1/1_4_1_independence.ph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173735F-2667-4028-B606-D96AABD86FDB}" type="slidenum">
              <a:rPr lang="id-ID" smtClean="0"/>
              <a:pPr/>
              <a:t>1</a:t>
            </a:fld>
            <a:endParaRPr lang="id-ID"/>
          </a:p>
        </p:txBody>
      </p:sp>
      <p:sp>
        <p:nvSpPr>
          <p:cNvPr id="11" name="Rectangle 6"/>
          <p:cNvSpPr>
            <a:spLocks noGrp="1" noChangeArrowheads="1"/>
          </p:cNvSpPr>
          <p:nvPr>
            <p:ph type="ctrTitle"/>
          </p:nvPr>
        </p:nvSpPr>
        <p:spPr>
          <a:xfrm>
            <a:off x="1676400" y="3352800"/>
            <a:ext cx="7467600" cy="2384425"/>
          </a:xfrm>
          <a:noFill/>
        </p:spPr>
        <p:txBody>
          <a:bodyPr>
            <a:normAutofit/>
          </a:bodyPr>
          <a:lstStyle/>
          <a:p>
            <a:r>
              <a:rPr lang="en-AU" sz="4000" dirty="0"/>
              <a:t>Introduction to Bayesian Network</a:t>
            </a:r>
            <a:br>
              <a:rPr lang="en-AU" sz="4000" dirty="0"/>
            </a:br>
            <a:br>
              <a:rPr lang="en-AU" sz="4000" dirty="0"/>
            </a:br>
            <a:r>
              <a:rPr lang="en-US" sz="2800"/>
              <a:t>Session  08</a:t>
            </a:r>
            <a:endParaRPr lang="en-US" sz="2800" dirty="0">
              <a:solidFill>
                <a:schemeClr val="bg1"/>
              </a:solidFill>
            </a:endParaRPr>
          </a:p>
        </p:txBody>
      </p:sp>
      <p:sp>
        <p:nvSpPr>
          <p:cNvPr id="2" name="Rectangle 7">
            <a:extLst>
              <a:ext uri="{FF2B5EF4-FFF2-40B4-BE49-F238E27FC236}">
                <a16:creationId xmlns:a16="http://schemas.microsoft.com/office/drawing/2014/main" id="{56F00414-1C20-CE1F-12DD-7652EC8081A6}"/>
              </a:ext>
            </a:extLst>
          </p:cNvPr>
          <p:cNvSpPr>
            <a:spLocks noChangeArrowheads="1"/>
          </p:cNvSpPr>
          <p:nvPr/>
        </p:nvSpPr>
        <p:spPr bwMode="auto">
          <a:xfrm>
            <a:off x="1766887" y="1676400"/>
            <a:ext cx="7072313" cy="935038"/>
          </a:xfrm>
          <a:prstGeom prst="rect">
            <a:avLst/>
          </a:prstGeom>
          <a:noFill/>
          <a:ln w="9525">
            <a:noFill/>
            <a:miter lim="800000"/>
            <a:headEnd/>
            <a:tailEnd/>
          </a:ln>
        </p:spPr>
        <p:txBody>
          <a:bodyPr/>
          <a:lstStyle/>
          <a:p>
            <a:pPr marL="2909888" indent="-2909888">
              <a:spcBef>
                <a:spcPct val="20000"/>
              </a:spcBef>
              <a:tabLst>
                <a:tab pos="1320800" algn="l"/>
                <a:tab pos="2054225" algn="l"/>
                <a:tab pos="2743200" algn="l"/>
              </a:tabLst>
            </a:pPr>
            <a:r>
              <a:rPr lang="en-US" sz="2400" dirty="0">
                <a:solidFill>
                  <a:schemeClr val="bg1"/>
                </a:solidFill>
                <a:latin typeface="Open Sans"/>
              </a:rPr>
              <a:t>Course			: COMP6065001 Artificial Intelligence</a:t>
            </a:r>
          </a:p>
          <a:p>
            <a:pPr>
              <a:spcBef>
                <a:spcPct val="20000"/>
              </a:spcBef>
              <a:tabLst>
                <a:tab pos="1320800" algn="l"/>
                <a:tab pos="2054225" algn="l"/>
              </a:tabLst>
            </a:pPr>
            <a:r>
              <a:rPr lang="en-US" sz="2400" dirty="0">
                <a:solidFill>
                  <a:schemeClr val="bg1"/>
                </a:solidFill>
                <a:latin typeface="Open Sans"/>
              </a:rPr>
              <a:t>Effective Period	: September 2023</a:t>
            </a:r>
            <a:endParaRPr lang="en-US" sz="1400" dirty="0">
              <a:solidFill>
                <a:schemeClr val="bg1"/>
              </a:solidFill>
              <a:latin typeface="Open Sans"/>
            </a:endParaRP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C9D2-031F-C71E-381A-4A7A8BD43C03}"/>
              </a:ext>
            </a:extLst>
          </p:cNvPr>
          <p:cNvSpPr>
            <a:spLocks noGrp="1"/>
          </p:cNvSpPr>
          <p:nvPr>
            <p:ph type="title"/>
          </p:nvPr>
        </p:nvSpPr>
        <p:spPr/>
        <p:txBody>
          <a:bodyPr>
            <a:normAutofit fontScale="90000"/>
          </a:bodyPr>
          <a:lstStyle/>
          <a:p>
            <a:r>
              <a:rPr lang="en-US" dirty="0"/>
              <a:t>Joint Distribution and Marginal Distribution</a:t>
            </a:r>
            <a:endParaRPr lang="en-ID" dirty="0"/>
          </a:p>
        </p:txBody>
      </p:sp>
      <p:sp>
        <p:nvSpPr>
          <p:cNvPr id="3" name="Slide Number Placeholder 2">
            <a:extLst>
              <a:ext uri="{FF2B5EF4-FFF2-40B4-BE49-F238E27FC236}">
                <a16:creationId xmlns:a16="http://schemas.microsoft.com/office/drawing/2014/main" id="{AFCD9615-9D08-B96C-C706-5240DB298CE8}"/>
              </a:ext>
            </a:extLst>
          </p:cNvPr>
          <p:cNvSpPr>
            <a:spLocks noGrp="1"/>
          </p:cNvSpPr>
          <p:nvPr>
            <p:ph type="sldNum" sz="quarter" idx="12"/>
          </p:nvPr>
        </p:nvSpPr>
        <p:spPr/>
        <p:txBody>
          <a:bodyPr/>
          <a:lstStyle/>
          <a:p>
            <a:fld id="{F173735F-2667-4028-B606-D96AABD86FDB}" type="slidenum">
              <a:rPr lang="id-ID" smtClean="0"/>
              <a:pPr/>
              <a:t>10</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44C4E48-E8C2-FB3E-FE51-081AC310BE73}"/>
                  </a:ext>
                </a:extLst>
              </p:cNvPr>
              <p:cNvSpPr>
                <a:spLocks noGrp="1"/>
              </p:cNvSpPr>
              <p:nvPr>
                <p:ph idx="1"/>
              </p:nvPr>
            </p:nvSpPr>
            <p:spPr/>
            <p:txBody>
              <a:bodyPr/>
              <a:lstStyle/>
              <a:p>
                <a:r>
                  <a:rPr lang="en-US" dirty="0"/>
                  <a:t>if</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𝑋</m:t>
                    </m:r>
                    <m:r>
                      <a:rPr lang="en-US" i="1" dirty="0" smtClean="0">
                        <a:latin typeface="Cambria Math" panose="02040503050406030204" pitchFamily="18" charset="0"/>
                      </a:rPr>
                      <m:t> = </m:t>
                    </m:r>
                    <m:r>
                      <a:rPr lang="en-US" i="1" dirty="0" smtClean="0">
                        <a:latin typeface="Cambria Math" panose="02040503050406030204" pitchFamily="18" charset="0"/>
                      </a:rPr>
                      <m:t>𝑥</m:t>
                    </m:r>
                    <m:r>
                      <a:rPr lang="en-US" i="1" dirty="0" smtClean="0">
                        <a:latin typeface="Cambria Math" panose="02040503050406030204" pitchFamily="18" charset="0"/>
                      </a:rPr>
                      <m:t> </m:t>
                    </m:r>
                  </m:oMath>
                </a14:m>
                <a:r>
                  <a:rPr lang="en-US" dirty="0"/>
                  <a:t>and </a:t>
                </a:r>
                <a14:m>
                  <m:oMath xmlns:m="http://schemas.openxmlformats.org/officeDocument/2006/math">
                    <m:r>
                      <a:rPr lang="en-US" i="1" dirty="0" smtClean="0">
                        <a:latin typeface="Cambria Math" panose="02040503050406030204" pitchFamily="18" charset="0"/>
                      </a:rPr>
                      <m:t>𝑌</m:t>
                    </m:r>
                    <m:r>
                      <a:rPr lang="en-US" i="1" dirty="0" smtClean="0">
                        <a:latin typeface="Cambria Math" panose="02040503050406030204" pitchFamily="18" charset="0"/>
                      </a:rPr>
                      <m:t> = </m:t>
                    </m:r>
                    <m:r>
                      <a:rPr lang="en-US" i="1" dirty="0" smtClean="0">
                        <a:latin typeface="Cambria Math" panose="02040503050406030204" pitchFamily="18" charset="0"/>
                      </a:rPr>
                      <m:t>𝑦</m:t>
                    </m:r>
                  </m:oMath>
                </a14:m>
                <a:r>
                  <a:rPr lang="en-US" dirty="0"/>
                  <a:t>. This “and” means the intersection, therefore, the joint </a:t>
                </a:r>
                <a:r>
                  <a:rPr lang="en-US" i="1" dirty="0">
                    <a:solidFill>
                      <a:srgbClr val="0079B8"/>
                    </a:solidFill>
                  </a:rPr>
                  <a:t>probability mass function </a:t>
                </a:r>
                <a:r>
                  <a:rPr lang="en-US" dirty="0"/>
                  <a:t>of X and Y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 </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ID" dirty="0"/>
              </a:p>
              <a:p>
                <a:endParaRPr lang="en-ID" dirty="0"/>
              </a:p>
              <a:p>
                <a:r>
                  <a:rPr lang="en-US" dirty="0"/>
                  <a:t>The joint distribution of (X, Y ) carries the complete information about the behavior of this random vector. In particular, the </a:t>
                </a:r>
                <a:r>
                  <a:rPr lang="en-US" b="1" dirty="0">
                    <a:solidFill>
                      <a:srgbClr val="0079B8"/>
                    </a:solidFill>
                  </a:rPr>
                  <a:t>marginal probability mass functions</a:t>
                </a:r>
                <a:r>
                  <a:rPr lang="en-US" dirty="0"/>
                  <a:t> of X and Y can be obtained from the joint </a:t>
                </a:r>
                <a:r>
                  <a:rPr lang="en-US" dirty="0" err="1"/>
                  <a:t>pmf</a:t>
                </a:r>
                <a:r>
                  <a:rPr lang="en-US" dirty="0"/>
                  <a:t> by </a:t>
                </a:r>
                <a:r>
                  <a:rPr lang="en-US" b="1" dirty="0">
                    <a:solidFill>
                      <a:srgbClr val="0079B8"/>
                    </a:solidFill>
                  </a:rPr>
                  <a:t>the Addition Rule</a:t>
                </a:r>
                <a:endParaRPr lang="en-ID" b="1" dirty="0">
                  <a:solidFill>
                    <a:srgbClr val="0079B8"/>
                  </a:solidFill>
                </a:endParaRPr>
              </a:p>
            </p:txBody>
          </p:sp>
        </mc:Choice>
        <mc:Fallback xmlns="">
          <p:sp>
            <p:nvSpPr>
              <p:cNvPr id="4" name="Content Placeholder 3">
                <a:extLst>
                  <a:ext uri="{FF2B5EF4-FFF2-40B4-BE49-F238E27FC236}">
                    <a16:creationId xmlns:a16="http://schemas.microsoft.com/office/drawing/2014/main" id="{744C4E48-E8C2-FB3E-FE51-081AC310BE73}"/>
                  </a:ext>
                </a:extLst>
              </p:cNvPr>
              <p:cNvSpPr>
                <a:spLocks noGrp="1" noRot="1" noChangeAspect="1" noMove="1" noResize="1" noEditPoints="1" noAdjustHandles="1" noChangeArrowheads="1" noChangeShapeType="1" noTextEdit="1"/>
              </p:cNvSpPr>
              <p:nvPr>
                <p:ph idx="1"/>
              </p:nvPr>
            </p:nvSpPr>
            <p:spPr>
              <a:blipFill>
                <a:blip r:embed="rId2"/>
                <a:stretch>
                  <a:fillRect l="-722"/>
                </a:stretch>
              </a:blipFill>
            </p:spPr>
            <p:txBody>
              <a:bodyPr/>
              <a:lstStyle/>
              <a:p>
                <a:r>
                  <a:rPr lang="en-ID">
                    <a:noFill/>
                  </a:rPr>
                  <a:t> </a:t>
                </a:r>
              </a:p>
            </p:txBody>
          </p:sp>
        </mc:Fallback>
      </mc:AlternateContent>
    </p:spTree>
    <p:extLst>
      <p:ext uri="{BB962C8B-B14F-4D97-AF65-F5344CB8AC3E}">
        <p14:creationId xmlns:p14="http://schemas.microsoft.com/office/powerpoint/2010/main" val="3319943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AFCE1-5A6A-549A-772E-4E9AA5DD5E02}"/>
              </a:ext>
            </a:extLst>
          </p:cNvPr>
          <p:cNvSpPr>
            <a:spLocks noGrp="1"/>
          </p:cNvSpPr>
          <p:nvPr>
            <p:ph type="title"/>
          </p:nvPr>
        </p:nvSpPr>
        <p:spPr/>
        <p:txBody>
          <a:bodyPr>
            <a:normAutofit fontScale="90000"/>
          </a:bodyPr>
          <a:lstStyle/>
          <a:p>
            <a:r>
              <a:rPr lang="en-US" dirty="0"/>
              <a:t>Example Joint Distribution and Marginal Distribution</a:t>
            </a:r>
            <a:endParaRPr lang="en-ID" dirty="0"/>
          </a:p>
        </p:txBody>
      </p:sp>
      <p:sp>
        <p:nvSpPr>
          <p:cNvPr id="3" name="Slide Number Placeholder 2">
            <a:extLst>
              <a:ext uri="{FF2B5EF4-FFF2-40B4-BE49-F238E27FC236}">
                <a16:creationId xmlns:a16="http://schemas.microsoft.com/office/drawing/2014/main" id="{91995960-37A9-5B1F-61F0-0FDF7208D7C3}"/>
              </a:ext>
            </a:extLst>
          </p:cNvPr>
          <p:cNvSpPr>
            <a:spLocks noGrp="1"/>
          </p:cNvSpPr>
          <p:nvPr>
            <p:ph type="sldNum" sz="quarter" idx="12"/>
          </p:nvPr>
        </p:nvSpPr>
        <p:spPr/>
        <p:txBody>
          <a:bodyPr/>
          <a:lstStyle/>
          <a:p>
            <a:fld id="{F173735F-2667-4028-B606-D96AABD86FDB}" type="slidenum">
              <a:rPr lang="id-ID" smtClean="0"/>
              <a:pPr/>
              <a:t>11</a:t>
            </a:fld>
            <a:endParaRPr lang="id-ID"/>
          </a:p>
        </p:txBody>
      </p:sp>
      <p:sp>
        <p:nvSpPr>
          <p:cNvPr id="4" name="Content Placeholder 3">
            <a:extLst>
              <a:ext uri="{FF2B5EF4-FFF2-40B4-BE49-F238E27FC236}">
                <a16:creationId xmlns:a16="http://schemas.microsoft.com/office/drawing/2014/main" id="{DB783524-1EF2-9D1E-95F6-8A260FAD7EE8}"/>
              </a:ext>
            </a:extLst>
          </p:cNvPr>
          <p:cNvSpPr>
            <a:spLocks noGrp="1"/>
          </p:cNvSpPr>
          <p:nvPr>
            <p:ph idx="1"/>
          </p:nvPr>
        </p:nvSpPr>
        <p:spPr/>
        <p:txBody>
          <a:bodyPr/>
          <a:lstStyle/>
          <a:p>
            <a:r>
              <a:rPr lang="en-US" dirty="0"/>
              <a:t>Let's consider a simple scenario where we have two events: flipping a fair coin and rolling a fair six-sided die. calculate the probability of getting a heads and a six on the die roll.</a:t>
            </a:r>
            <a:endParaRPr lang="en-ID" dirty="0"/>
          </a:p>
        </p:txBody>
      </p:sp>
    </p:spTree>
    <p:extLst>
      <p:ext uri="{BB962C8B-B14F-4D97-AF65-F5344CB8AC3E}">
        <p14:creationId xmlns:p14="http://schemas.microsoft.com/office/powerpoint/2010/main" val="4238177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ECB4D-9597-07DC-9C64-4E1E1AB1A85D}"/>
              </a:ext>
            </a:extLst>
          </p:cNvPr>
          <p:cNvSpPr>
            <a:spLocks noGrp="1"/>
          </p:cNvSpPr>
          <p:nvPr>
            <p:ph type="title"/>
          </p:nvPr>
        </p:nvSpPr>
        <p:spPr>
          <a:xfrm>
            <a:off x="1600200" y="228600"/>
            <a:ext cx="7543800" cy="639688"/>
          </a:xfrm>
        </p:spPr>
        <p:txBody>
          <a:bodyPr>
            <a:normAutofit fontScale="90000"/>
          </a:bodyPr>
          <a:lstStyle/>
          <a:p>
            <a:r>
              <a:rPr lang="en-US" dirty="0"/>
              <a:t>Example Joint Distribution and Marginal Distribution</a:t>
            </a:r>
            <a:endParaRPr lang="en-ID" dirty="0"/>
          </a:p>
        </p:txBody>
      </p:sp>
      <p:sp>
        <p:nvSpPr>
          <p:cNvPr id="3" name="Slide Number Placeholder 2">
            <a:extLst>
              <a:ext uri="{FF2B5EF4-FFF2-40B4-BE49-F238E27FC236}">
                <a16:creationId xmlns:a16="http://schemas.microsoft.com/office/drawing/2014/main" id="{15B22F4E-66D9-1308-EF28-D8EFA06C9746}"/>
              </a:ext>
            </a:extLst>
          </p:cNvPr>
          <p:cNvSpPr>
            <a:spLocks noGrp="1"/>
          </p:cNvSpPr>
          <p:nvPr>
            <p:ph type="sldNum" sz="quarter" idx="12"/>
          </p:nvPr>
        </p:nvSpPr>
        <p:spPr/>
        <p:txBody>
          <a:bodyPr/>
          <a:lstStyle/>
          <a:p>
            <a:fld id="{F173735F-2667-4028-B606-D96AABD86FDB}" type="slidenum">
              <a:rPr lang="id-ID" smtClean="0"/>
              <a:pPr/>
              <a:t>12</a:t>
            </a:fld>
            <a:endParaRPr lang="id-ID"/>
          </a:p>
        </p:txBody>
      </p:sp>
      <p:graphicFrame>
        <p:nvGraphicFramePr>
          <p:cNvPr id="7" name="Table 6">
            <a:extLst>
              <a:ext uri="{FF2B5EF4-FFF2-40B4-BE49-F238E27FC236}">
                <a16:creationId xmlns:a16="http://schemas.microsoft.com/office/drawing/2014/main" id="{D700C4C7-E8ED-777F-B4FE-B04E61F6B4C0}"/>
              </a:ext>
            </a:extLst>
          </p:cNvPr>
          <p:cNvGraphicFramePr>
            <a:graphicFrameLocks noGrp="1"/>
          </p:cNvGraphicFramePr>
          <p:nvPr>
            <p:extLst>
              <p:ext uri="{D42A27DB-BD31-4B8C-83A1-F6EECF244321}">
                <p14:modId xmlns:p14="http://schemas.microsoft.com/office/powerpoint/2010/main" val="4158026601"/>
              </p:ext>
            </p:extLst>
          </p:nvPr>
        </p:nvGraphicFramePr>
        <p:xfrm>
          <a:off x="1219200" y="2743200"/>
          <a:ext cx="7772401" cy="2811781"/>
        </p:xfrm>
        <a:graphic>
          <a:graphicData uri="http://schemas.openxmlformats.org/drawingml/2006/table">
            <a:tbl>
              <a:tblPr>
                <a:tableStyleId>{D7AC3CCA-C797-4891-BE02-D94E43425B78}</a:tableStyleId>
              </a:tblPr>
              <a:tblGrid>
                <a:gridCol w="1110343">
                  <a:extLst>
                    <a:ext uri="{9D8B030D-6E8A-4147-A177-3AD203B41FA5}">
                      <a16:colId xmlns:a16="http://schemas.microsoft.com/office/drawing/2014/main" val="4176298626"/>
                    </a:ext>
                  </a:extLst>
                </a:gridCol>
                <a:gridCol w="1110343">
                  <a:extLst>
                    <a:ext uri="{9D8B030D-6E8A-4147-A177-3AD203B41FA5}">
                      <a16:colId xmlns:a16="http://schemas.microsoft.com/office/drawing/2014/main" val="4009546716"/>
                    </a:ext>
                  </a:extLst>
                </a:gridCol>
                <a:gridCol w="1110343">
                  <a:extLst>
                    <a:ext uri="{9D8B030D-6E8A-4147-A177-3AD203B41FA5}">
                      <a16:colId xmlns:a16="http://schemas.microsoft.com/office/drawing/2014/main" val="1873005882"/>
                    </a:ext>
                  </a:extLst>
                </a:gridCol>
                <a:gridCol w="1110343">
                  <a:extLst>
                    <a:ext uri="{9D8B030D-6E8A-4147-A177-3AD203B41FA5}">
                      <a16:colId xmlns:a16="http://schemas.microsoft.com/office/drawing/2014/main" val="1192956114"/>
                    </a:ext>
                  </a:extLst>
                </a:gridCol>
                <a:gridCol w="1110343">
                  <a:extLst>
                    <a:ext uri="{9D8B030D-6E8A-4147-A177-3AD203B41FA5}">
                      <a16:colId xmlns:a16="http://schemas.microsoft.com/office/drawing/2014/main" val="2116372497"/>
                    </a:ext>
                  </a:extLst>
                </a:gridCol>
                <a:gridCol w="1110343">
                  <a:extLst>
                    <a:ext uri="{9D8B030D-6E8A-4147-A177-3AD203B41FA5}">
                      <a16:colId xmlns:a16="http://schemas.microsoft.com/office/drawing/2014/main" val="208088365"/>
                    </a:ext>
                  </a:extLst>
                </a:gridCol>
                <a:gridCol w="1110343">
                  <a:extLst>
                    <a:ext uri="{9D8B030D-6E8A-4147-A177-3AD203B41FA5}">
                      <a16:colId xmlns:a16="http://schemas.microsoft.com/office/drawing/2014/main" val="3272748410"/>
                    </a:ext>
                  </a:extLst>
                </a:gridCol>
              </a:tblGrid>
              <a:tr h="1171575">
                <a:tc>
                  <a:txBody>
                    <a:bodyPr/>
                    <a:lstStyle/>
                    <a:p>
                      <a:pPr fontAlgn="b"/>
                      <a:endParaRPr lang="en-ID" b="1" dirty="0">
                        <a:effectLst/>
                      </a:endParaRPr>
                    </a:p>
                  </a:txBody>
                  <a:tcPr anchor="b"/>
                </a:tc>
                <a:tc>
                  <a:txBody>
                    <a:bodyPr/>
                    <a:lstStyle/>
                    <a:p>
                      <a:pPr fontAlgn="b"/>
                      <a:br>
                        <a:rPr lang="en-ID" b="1" dirty="0">
                          <a:effectLst/>
                        </a:rPr>
                      </a:br>
                      <a:r>
                        <a:rPr lang="en-ID" b="1" dirty="0">
                          <a:effectLst/>
                        </a:rPr>
                        <a:t>Die=1</a:t>
                      </a:r>
                    </a:p>
                  </a:txBody>
                  <a:tcPr anchor="b"/>
                </a:tc>
                <a:tc>
                  <a:txBody>
                    <a:bodyPr/>
                    <a:lstStyle/>
                    <a:p>
                      <a:pPr fontAlgn="b"/>
                      <a:r>
                        <a:rPr lang="en-ID" b="1" dirty="0">
                          <a:effectLst/>
                        </a:rPr>
                        <a:t>Die=2</a:t>
                      </a:r>
                    </a:p>
                  </a:txBody>
                  <a:tcPr anchor="b"/>
                </a:tc>
                <a:tc>
                  <a:txBody>
                    <a:bodyPr/>
                    <a:lstStyle/>
                    <a:p>
                      <a:pPr fontAlgn="b"/>
                      <a:r>
                        <a:rPr lang="en-ID" b="1" dirty="0">
                          <a:effectLst/>
                        </a:rPr>
                        <a:t>Die=3</a:t>
                      </a:r>
                    </a:p>
                  </a:txBody>
                  <a:tcPr anchor="b"/>
                </a:tc>
                <a:tc>
                  <a:txBody>
                    <a:bodyPr/>
                    <a:lstStyle/>
                    <a:p>
                      <a:pPr fontAlgn="b"/>
                      <a:r>
                        <a:rPr lang="en-ID" b="1" dirty="0">
                          <a:effectLst/>
                        </a:rPr>
                        <a:t>Die=4</a:t>
                      </a:r>
                    </a:p>
                  </a:txBody>
                  <a:tcPr anchor="b"/>
                </a:tc>
                <a:tc>
                  <a:txBody>
                    <a:bodyPr/>
                    <a:lstStyle/>
                    <a:p>
                      <a:pPr fontAlgn="b"/>
                      <a:r>
                        <a:rPr lang="en-ID" b="1" dirty="0">
                          <a:effectLst/>
                        </a:rPr>
                        <a:t>Die=5</a:t>
                      </a:r>
                    </a:p>
                  </a:txBody>
                  <a:tcPr anchor="b"/>
                </a:tc>
                <a:tc>
                  <a:txBody>
                    <a:bodyPr/>
                    <a:lstStyle/>
                    <a:p>
                      <a:pPr fontAlgn="b"/>
                      <a:r>
                        <a:rPr lang="en-ID" b="1" dirty="0">
                          <a:effectLst/>
                        </a:rPr>
                        <a:t>Die=6</a:t>
                      </a:r>
                    </a:p>
                  </a:txBody>
                  <a:tcPr anchor="b"/>
                </a:tc>
                <a:extLst>
                  <a:ext uri="{0D108BD9-81ED-4DB2-BD59-A6C34878D82A}">
                    <a16:rowId xmlns:a16="http://schemas.microsoft.com/office/drawing/2014/main" val="1748269120"/>
                  </a:ext>
                </a:extLst>
              </a:tr>
              <a:tr h="820103">
                <a:tc>
                  <a:txBody>
                    <a:bodyPr/>
                    <a:lstStyle/>
                    <a:p>
                      <a:pPr fontAlgn="base"/>
                      <a:r>
                        <a:rPr lang="en-ID">
                          <a:effectLst/>
                        </a:rPr>
                        <a:t>Coin=H</a:t>
                      </a:r>
                    </a:p>
                  </a:txBody>
                  <a:tcPr anchor="ctr"/>
                </a:tc>
                <a:tc>
                  <a:txBody>
                    <a:bodyPr/>
                    <a:lstStyle/>
                    <a:p>
                      <a:pPr fontAlgn="base"/>
                      <a:r>
                        <a:rPr lang="en-ID" dirty="0">
                          <a:effectLst/>
                        </a:rPr>
                        <a:t>1/12</a:t>
                      </a:r>
                    </a:p>
                  </a:txBody>
                  <a:tcPr anchor="ctr"/>
                </a:tc>
                <a:tc>
                  <a:txBody>
                    <a:bodyPr/>
                    <a:lstStyle/>
                    <a:p>
                      <a:pPr fontAlgn="base"/>
                      <a:r>
                        <a:rPr lang="en-ID">
                          <a:effectLst/>
                        </a:rPr>
                        <a:t>1/12</a:t>
                      </a:r>
                    </a:p>
                  </a:txBody>
                  <a:tcPr anchor="ctr"/>
                </a:tc>
                <a:tc>
                  <a:txBody>
                    <a:bodyPr/>
                    <a:lstStyle/>
                    <a:p>
                      <a:pPr fontAlgn="base"/>
                      <a:r>
                        <a:rPr lang="en-ID">
                          <a:effectLst/>
                        </a:rPr>
                        <a:t>1/12</a:t>
                      </a:r>
                    </a:p>
                  </a:txBody>
                  <a:tcPr anchor="ctr"/>
                </a:tc>
                <a:tc>
                  <a:txBody>
                    <a:bodyPr/>
                    <a:lstStyle/>
                    <a:p>
                      <a:pPr fontAlgn="base"/>
                      <a:r>
                        <a:rPr lang="en-ID">
                          <a:effectLst/>
                        </a:rPr>
                        <a:t>1/12</a:t>
                      </a:r>
                    </a:p>
                  </a:txBody>
                  <a:tcPr anchor="ctr"/>
                </a:tc>
                <a:tc>
                  <a:txBody>
                    <a:bodyPr/>
                    <a:lstStyle/>
                    <a:p>
                      <a:pPr fontAlgn="base"/>
                      <a:r>
                        <a:rPr lang="en-ID">
                          <a:effectLst/>
                        </a:rPr>
                        <a:t>1/12</a:t>
                      </a:r>
                    </a:p>
                  </a:txBody>
                  <a:tcPr anchor="ctr"/>
                </a:tc>
                <a:tc>
                  <a:txBody>
                    <a:bodyPr/>
                    <a:lstStyle/>
                    <a:p>
                      <a:pPr fontAlgn="base"/>
                      <a:r>
                        <a:rPr lang="en-ID">
                          <a:effectLst/>
                        </a:rPr>
                        <a:t>1/12</a:t>
                      </a:r>
                    </a:p>
                  </a:txBody>
                  <a:tcPr anchor="ctr"/>
                </a:tc>
                <a:extLst>
                  <a:ext uri="{0D108BD9-81ED-4DB2-BD59-A6C34878D82A}">
                    <a16:rowId xmlns:a16="http://schemas.microsoft.com/office/drawing/2014/main" val="2690789843"/>
                  </a:ext>
                </a:extLst>
              </a:tr>
              <a:tr h="820103">
                <a:tc>
                  <a:txBody>
                    <a:bodyPr/>
                    <a:lstStyle/>
                    <a:p>
                      <a:pPr fontAlgn="base"/>
                      <a:r>
                        <a:rPr lang="en-ID">
                          <a:effectLst/>
                        </a:rPr>
                        <a:t>Coin=T</a:t>
                      </a:r>
                    </a:p>
                  </a:txBody>
                  <a:tcPr anchor="ctr"/>
                </a:tc>
                <a:tc>
                  <a:txBody>
                    <a:bodyPr/>
                    <a:lstStyle/>
                    <a:p>
                      <a:pPr fontAlgn="base"/>
                      <a:r>
                        <a:rPr lang="en-ID">
                          <a:effectLst/>
                        </a:rPr>
                        <a:t>1/12</a:t>
                      </a:r>
                    </a:p>
                  </a:txBody>
                  <a:tcPr anchor="ctr"/>
                </a:tc>
                <a:tc>
                  <a:txBody>
                    <a:bodyPr/>
                    <a:lstStyle/>
                    <a:p>
                      <a:pPr fontAlgn="base"/>
                      <a:r>
                        <a:rPr lang="en-ID">
                          <a:effectLst/>
                        </a:rPr>
                        <a:t>1/12</a:t>
                      </a:r>
                    </a:p>
                  </a:txBody>
                  <a:tcPr anchor="ctr"/>
                </a:tc>
                <a:tc>
                  <a:txBody>
                    <a:bodyPr/>
                    <a:lstStyle/>
                    <a:p>
                      <a:pPr fontAlgn="base"/>
                      <a:r>
                        <a:rPr lang="en-ID">
                          <a:effectLst/>
                        </a:rPr>
                        <a:t>1/12</a:t>
                      </a:r>
                    </a:p>
                  </a:txBody>
                  <a:tcPr anchor="ctr"/>
                </a:tc>
                <a:tc>
                  <a:txBody>
                    <a:bodyPr/>
                    <a:lstStyle/>
                    <a:p>
                      <a:pPr fontAlgn="base"/>
                      <a:r>
                        <a:rPr lang="en-ID">
                          <a:effectLst/>
                        </a:rPr>
                        <a:t>1/12</a:t>
                      </a:r>
                    </a:p>
                  </a:txBody>
                  <a:tcPr anchor="ctr"/>
                </a:tc>
                <a:tc>
                  <a:txBody>
                    <a:bodyPr/>
                    <a:lstStyle/>
                    <a:p>
                      <a:pPr fontAlgn="base"/>
                      <a:r>
                        <a:rPr lang="en-ID">
                          <a:effectLst/>
                        </a:rPr>
                        <a:t>1/12</a:t>
                      </a:r>
                    </a:p>
                  </a:txBody>
                  <a:tcPr anchor="ctr"/>
                </a:tc>
                <a:tc>
                  <a:txBody>
                    <a:bodyPr/>
                    <a:lstStyle/>
                    <a:p>
                      <a:pPr fontAlgn="base"/>
                      <a:r>
                        <a:rPr lang="en-ID" dirty="0">
                          <a:effectLst/>
                        </a:rPr>
                        <a:t>1/12</a:t>
                      </a:r>
                    </a:p>
                  </a:txBody>
                  <a:tcPr anchor="ctr"/>
                </a:tc>
                <a:extLst>
                  <a:ext uri="{0D108BD9-81ED-4DB2-BD59-A6C34878D82A}">
                    <a16:rowId xmlns:a16="http://schemas.microsoft.com/office/drawing/2014/main" val="2079715366"/>
                  </a:ext>
                </a:extLst>
              </a:tr>
            </a:tbl>
          </a:graphicData>
        </a:graphic>
      </p:graphicFrame>
      <p:sp>
        <p:nvSpPr>
          <p:cNvPr id="8" name="TextBox 7">
            <a:extLst>
              <a:ext uri="{FF2B5EF4-FFF2-40B4-BE49-F238E27FC236}">
                <a16:creationId xmlns:a16="http://schemas.microsoft.com/office/drawing/2014/main" id="{3FB769FE-BCD1-EFB0-44F1-613059800F46}"/>
              </a:ext>
            </a:extLst>
          </p:cNvPr>
          <p:cNvSpPr txBox="1"/>
          <p:nvPr/>
        </p:nvSpPr>
        <p:spPr>
          <a:xfrm>
            <a:off x="4114800" y="2170674"/>
            <a:ext cx="2756524" cy="523220"/>
          </a:xfrm>
          <a:prstGeom prst="rect">
            <a:avLst/>
          </a:prstGeom>
          <a:noFill/>
        </p:spPr>
        <p:txBody>
          <a:bodyPr wrap="none" rtlCol="0">
            <a:spAutoFit/>
          </a:bodyPr>
          <a:lstStyle/>
          <a:p>
            <a:r>
              <a:rPr lang="en-US" sz="2800" b="1" dirty="0"/>
              <a:t>Joint Distribution</a:t>
            </a:r>
            <a:endParaRPr lang="en-ID" sz="2800" b="1" dirty="0"/>
          </a:p>
        </p:txBody>
      </p:sp>
    </p:spTree>
    <p:extLst>
      <p:ext uri="{BB962C8B-B14F-4D97-AF65-F5344CB8AC3E}">
        <p14:creationId xmlns:p14="http://schemas.microsoft.com/office/powerpoint/2010/main" val="16212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ECB4D-9597-07DC-9C64-4E1E1AB1A85D}"/>
              </a:ext>
            </a:extLst>
          </p:cNvPr>
          <p:cNvSpPr>
            <a:spLocks noGrp="1"/>
          </p:cNvSpPr>
          <p:nvPr>
            <p:ph type="title"/>
          </p:nvPr>
        </p:nvSpPr>
        <p:spPr>
          <a:xfrm>
            <a:off x="1600200" y="228600"/>
            <a:ext cx="7543800" cy="639688"/>
          </a:xfrm>
        </p:spPr>
        <p:txBody>
          <a:bodyPr>
            <a:normAutofit fontScale="90000"/>
          </a:bodyPr>
          <a:lstStyle/>
          <a:p>
            <a:r>
              <a:rPr lang="en-US" dirty="0"/>
              <a:t>Example Joint Distribution and Marginal Distribution</a:t>
            </a:r>
            <a:endParaRPr lang="en-ID" dirty="0"/>
          </a:p>
        </p:txBody>
      </p:sp>
      <p:sp>
        <p:nvSpPr>
          <p:cNvPr id="3" name="Slide Number Placeholder 2">
            <a:extLst>
              <a:ext uri="{FF2B5EF4-FFF2-40B4-BE49-F238E27FC236}">
                <a16:creationId xmlns:a16="http://schemas.microsoft.com/office/drawing/2014/main" id="{15B22F4E-66D9-1308-EF28-D8EFA06C9746}"/>
              </a:ext>
            </a:extLst>
          </p:cNvPr>
          <p:cNvSpPr>
            <a:spLocks noGrp="1"/>
          </p:cNvSpPr>
          <p:nvPr>
            <p:ph type="sldNum" sz="quarter" idx="12"/>
          </p:nvPr>
        </p:nvSpPr>
        <p:spPr/>
        <p:txBody>
          <a:bodyPr/>
          <a:lstStyle/>
          <a:p>
            <a:fld id="{F173735F-2667-4028-B606-D96AABD86FDB}" type="slidenum">
              <a:rPr lang="id-ID" smtClean="0"/>
              <a:pPr/>
              <a:t>13</a:t>
            </a:fld>
            <a:endParaRPr lang="id-ID"/>
          </a:p>
        </p:txBody>
      </p:sp>
      <p:graphicFrame>
        <p:nvGraphicFramePr>
          <p:cNvPr id="7" name="Table 6">
            <a:extLst>
              <a:ext uri="{FF2B5EF4-FFF2-40B4-BE49-F238E27FC236}">
                <a16:creationId xmlns:a16="http://schemas.microsoft.com/office/drawing/2014/main" id="{D700C4C7-E8ED-777F-B4FE-B04E61F6B4C0}"/>
              </a:ext>
            </a:extLst>
          </p:cNvPr>
          <p:cNvGraphicFramePr>
            <a:graphicFrameLocks noGrp="1"/>
          </p:cNvGraphicFramePr>
          <p:nvPr>
            <p:extLst>
              <p:ext uri="{D42A27DB-BD31-4B8C-83A1-F6EECF244321}">
                <p14:modId xmlns:p14="http://schemas.microsoft.com/office/powerpoint/2010/main" val="1321990909"/>
              </p:ext>
            </p:extLst>
          </p:nvPr>
        </p:nvGraphicFramePr>
        <p:xfrm>
          <a:off x="1219200" y="2743200"/>
          <a:ext cx="7772401" cy="3631884"/>
        </p:xfrm>
        <a:graphic>
          <a:graphicData uri="http://schemas.openxmlformats.org/drawingml/2006/table">
            <a:tbl>
              <a:tblPr>
                <a:tableStyleId>{D7AC3CCA-C797-4891-BE02-D94E43425B78}</a:tableStyleId>
              </a:tblPr>
              <a:tblGrid>
                <a:gridCol w="1110343">
                  <a:extLst>
                    <a:ext uri="{9D8B030D-6E8A-4147-A177-3AD203B41FA5}">
                      <a16:colId xmlns:a16="http://schemas.microsoft.com/office/drawing/2014/main" val="4176298626"/>
                    </a:ext>
                  </a:extLst>
                </a:gridCol>
                <a:gridCol w="1110343">
                  <a:extLst>
                    <a:ext uri="{9D8B030D-6E8A-4147-A177-3AD203B41FA5}">
                      <a16:colId xmlns:a16="http://schemas.microsoft.com/office/drawing/2014/main" val="4009546716"/>
                    </a:ext>
                  </a:extLst>
                </a:gridCol>
                <a:gridCol w="1110343">
                  <a:extLst>
                    <a:ext uri="{9D8B030D-6E8A-4147-A177-3AD203B41FA5}">
                      <a16:colId xmlns:a16="http://schemas.microsoft.com/office/drawing/2014/main" val="1873005882"/>
                    </a:ext>
                  </a:extLst>
                </a:gridCol>
                <a:gridCol w="1110343">
                  <a:extLst>
                    <a:ext uri="{9D8B030D-6E8A-4147-A177-3AD203B41FA5}">
                      <a16:colId xmlns:a16="http://schemas.microsoft.com/office/drawing/2014/main" val="1192956114"/>
                    </a:ext>
                  </a:extLst>
                </a:gridCol>
                <a:gridCol w="1110343">
                  <a:extLst>
                    <a:ext uri="{9D8B030D-6E8A-4147-A177-3AD203B41FA5}">
                      <a16:colId xmlns:a16="http://schemas.microsoft.com/office/drawing/2014/main" val="2116372497"/>
                    </a:ext>
                  </a:extLst>
                </a:gridCol>
                <a:gridCol w="1110343">
                  <a:extLst>
                    <a:ext uri="{9D8B030D-6E8A-4147-A177-3AD203B41FA5}">
                      <a16:colId xmlns:a16="http://schemas.microsoft.com/office/drawing/2014/main" val="208088365"/>
                    </a:ext>
                  </a:extLst>
                </a:gridCol>
                <a:gridCol w="1110343">
                  <a:extLst>
                    <a:ext uri="{9D8B030D-6E8A-4147-A177-3AD203B41FA5}">
                      <a16:colId xmlns:a16="http://schemas.microsoft.com/office/drawing/2014/main" val="3272748410"/>
                    </a:ext>
                  </a:extLst>
                </a:gridCol>
              </a:tblGrid>
              <a:tr h="1171575">
                <a:tc>
                  <a:txBody>
                    <a:bodyPr/>
                    <a:lstStyle/>
                    <a:p>
                      <a:pPr fontAlgn="b"/>
                      <a:endParaRPr lang="en-ID" b="1" dirty="0">
                        <a:effectLst/>
                      </a:endParaRPr>
                    </a:p>
                  </a:txBody>
                  <a:tcPr anchor="b"/>
                </a:tc>
                <a:tc>
                  <a:txBody>
                    <a:bodyPr/>
                    <a:lstStyle/>
                    <a:p>
                      <a:pPr fontAlgn="b"/>
                      <a:br>
                        <a:rPr lang="en-ID" b="1" dirty="0">
                          <a:effectLst/>
                        </a:rPr>
                      </a:br>
                      <a:r>
                        <a:rPr lang="en-ID" b="1" dirty="0">
                          <a:effectLst/>
                        </a:rPr>
                        <a:t>Die=1</a:t>
                      </a:r>
                    </a:p>
                  </a:txBody>
                  <a:tcPr anchor="b"/>
                </a:tc>
                <a:tc>
                  <a:txBody>
                    <a:bodyPr/>
                    <a:lstStyle/>
                    <a:p>
                      <a:pPr fontAlgn="b"/>
                      <a:r>
                        <a:rPr lang="en-ID" b="1" dirty="0">
                          <a:effectLst/>
                        </a:rPr>
                        <a:t>Die=2</a:t>
                      </a:r>
                    </a:p>
                  </a:txBody>
                  <a:tcPr anchor="b"/>
                </a:tc>
                <a:tc>
                  <a:txBody>
                    <a:bodyPr/>
                    <a:lstStyle/>
                    <a:p>
                      <a:pPr fontAlgn="b"/>
                      <a:r>
                        <a:rPr lang="en-ID" b="1" dirty="0">
                          <a:effectLst/>
                        </a:rPr>
                        <a:t>Die=3</a:t>
                      </a:r>
                    </a:p>
                  </a:txBody>
                  <a:tcPr anchor="b"/>
                </a:tc>
                <a:tc>
                  <a:txBody>
                    <a:bodyPr/>
                    <a:lstStyle/>
                    <a:p>
                      <a:pPr fontAlgn="b"/>
                      <a:r>
                        <a:rPr lang="en-ID" b="1" dirty="0">
                          <a:effectLst/>
                        </a:rPr>
                        <a:t>Die=4</a:t>
                      </a:r>
                    </a:p>
                  </a:txBody>
                  <a:tcPr anchor="b"/>
                </a:tc>
                <a:tc>
                  <a:txBody>
                    <a:bodyPr/>
                    <a:lstStyle/>
                    <a:p>
                      <a:pPr fontAlgn="b"/>
                      <a:r>
                        <a:rPr lang="en-ID" b="1" dirty="0">
                          <a:effectLst/>
                        </a:rPr>
                        <a:t>Die=5</a:t>
                      </a:r>
                    </a:p>
                  </a:txBody>
                  <a:tcPr anchor="b"/>
                </a:tc>
                <a:tc>
                  <a:txBody>
                    <a:bodyPr/>
                    <a:lstStyle/>
                    <a:p>
                      <a:pPr fontAlgn="b"/>
                      <a:r>
                        <a:rPr lang="en-ID" b="1" dirty="0">
                          <a:effectLst/>
                        </a:rPr>
                        <a:t>Die=6</a:t>
                      </a:r>
                    </a:p>
                  </a:txBody>
                  <a:tcPr anchor="b"/>
                </a:tc>
                <a:extLst>
                  <a:ext uri="{0D108BD9-81ED-4DB2-BD59-A6C34878D82A}">
                    <a16:rowId xmlns:a16="http://schemas.microsoft.com/office/drawing/2014/main" val="1748269120"/>
                  </a:ext>
                </a:extLst>
              </a:tr>
              <a:tr h="820103">
                <a:tc>
                  <a:txBody>
                    <a:bodyPr/>
                    <a:lstStyle/>
                    <a:p>
                      <a:pPr fontAlgn="base"/>
                      <a:r>
                        <a:rPr lang="en-ID">
                          <a:effectLst/>
                        </a:rPr>
                        <a:t>Coin=H</a:t>
                      </a:r>
                    </a:p>
                  </a:txBody>
                  <a:tcPr anchor="ctr"/>
                </a:tc>
                <a:tc>
                  <a:txBody>
                    <a:bodyPr/>
                    <a:lstStyle/>
                    <a:p>
                      <a:pPr fontAlgn="base"/>
                      <a:r>
                        <a:rPr lang="en-ID" dirty="0">
                          <a:effectLst/>
                        </a:rPr>
                        <a:t>1/12</a:t>
                      </a:r>
                    </a:p>
                  </a:txBody>
                  <a:tcPr anchor="ctr"/>
                </a:tc>
                <a:tc>
                  <a:txBody>
                    <a:bodyPr/>
                    <a:lstStyle/>
                    <a:p>
                      <a:pPr fontAlgn="base"/>
                      <a:r>
                        <a:rPr lang="en-ID">
                          <a:effectLst/>
                        </a:rPr>
                        <a:t>1/12</a:t>
                      </a:r>
                    </a:p>
                  </a:txBody>
                  <a:tcPr anchor="ctr"/>
                </a:tc>
                <a:tc>
                  <a:txBody>
                    <a:bodyPr/>
                    <a:lstStyle/>
                    <a:p>
                      <a:pPr fontAlgn="base"/>
                      <a:r>
                        <a:rPr lang="en-ID">
                          <a:effectLst/>
                        </a:rPr>
                        <a:t>1/12</a:t>
                      </a:r>
                    </a:p>
                  </a:txBody>
                  <a:tcPr anchor="ctr"/>
                </a:tc>
                <a:tc>
                  <a:txBody>
                    <a:bodyPr/>
                    <a:lstStyle/>
                    <a:p>
                      <a:pPr fontAlgn="base"/>
                      <a:r>
                        <a:rPr lang="en-ID">
                          <a:effectLst/>
                        </a:rPr>
                        <a:t>1/12</a:t>
                      </a:r>
                    </a:p>
                  </a:txBody>
                  <a:tcPr anchor="ctr"/>
                </a:tc>
                <a:tc>
                  <a:txBody>
                    <a:bodyPr/>
                    <a:lstStyle/>
                    <a:p>
                      <a:pPr fontAlgn="base"/>
                      <a:r>
                        <a:rPr lang="en-ID">
                          <a:effectLst/>
                        </a:rPr>
                        <a:t>1/12</a:t>
                      </a:r>
                    </a:p>
                  </a:txBody>
                  <a:tcPr anchor="ctr"/>
                </a:tc>
                <a:tc>
                  <a:txBody>
                    <a:bodyPr/>
                    <a:lstStyle/>
                    <a:p>
                      <a:pPr fontAlgn="base"/>
                      <a:r>
                        <a:rPr lang="en-ID">
                          <a:effectLst/>
                        </a:rPr>
                        <a:t>1/12</a:t>
                      </a:r>
                    </a:p>
                  </a:txBody>
                  <a:tcPr anchor="ctr"/>
                </a:tc>
                <a:extLst>
                  <a:ext uri="{0D108BD9-81ED-4DB2-BD59-A6C34878D82A}">
                    <a16:rowId xmlns:a16="http://schemas.microsoft.com/office/drawing/2014/main" val="2690789843"/>
                  </a:ext>
                </a:extLst>
              </a:tr>
              <a:tr h="820103">
                <a:tc>
                  <a:txBody>
                    <a:bodyPr/>
                    <a:lstStyle/>
                    <a:p>
                      <a:pPr fontAlgn="base"/>
                      <a:r>
                        <a:rPr lang="en-ID" dirty="0">
                          <a:effectLst/>
                        </a:rPr>
                        <a:t>Coin=T</a:t>
                      </a:r>
                    </a:p>
                  </a:txBody>
                  <a:tcPr anchor="ctr"/>
                </a:tc>
                <a:tc>
                  <a:txBody>
                    <a:bodyPr/>
                    <a:lstStyle/>
                    <a:p>
                      <a:pPr fontAlgn="base"/>
                      <a:r>
                        <a:rPr lang="en-ID" dirty="0">
                          <a:effectLst/>
                        </a:rPr>
                        <a:t>1/12</a:t>
                      </a:r>
                    </a:p>
                  </a:txBody>
                  <a:tcPr anchor="ctr"/>
                </a:tc>
                <a:tc>
                  <a:txBody>
                    <a:bodyPr/>
                    <a:lstStyle/>
                    <a:p>
                      <a:pPr fontAlgn="base"/>
                      <a:r>
                        <a:rPr lang="en-ID">
                          <a:effectLst/>
                        </a:rPr>
                        <a:t>1/12</a:t>
                      </a:r>
                    </a:p>
                  </a:txBody>
                  <a:tcPr anchor="ctr"/>
                </a:tc>
                <a:tc>
                  <a:txBody>
                    <a:bodyPr/>
                    <a:lstStyle/>
                    <a:p>
                      <a:pPr fontAlgn="base"/>
                      <a:r>
                        <a:rPr lang="en-ID" dirty="0">
                          <a:effectLst/>
                        </a:rPr>
                        <a:t>1/12</a:t>
                      </a:r>
                    </a:p>
                  </a:txBody>
                  <a:tcPr anchor="ctr"/>
                </a:tc>
                <a:tc>
                  <a:txBody>
                    <a:bodyPr/>
                    <a:lstStyle/>
                    <a:p>
                      <a:pPr fontAlgn="base"/>
                      <a:r>
                        <a:rPr lang="en-ID">
                          <a:effectLst/>
                        </a:rPr>
                        <a:t>1/12</a:t>
                      </a:r>
                    </a:p>
                  </a:txBody>
                  <a:tcPr anchor="ctr"/>
                </a:tc>
                <a:tc>
                  <a:txBody>
                    <a:bodyPr/>
                    <a:lstStyle/>
                    <a:p>
                      <a:pPr fontAlgn="base"/>
                      <a:r>
                        <a:rPr lang="en-ID">
                          <a:effectLst/>
                        </a:rPr>
                        <a:t>1/12</a:t>
                      </a:r>
                    </a:p>
                  </a:txBody>
                  <a:tcPr anchor="ctr"/>
                </a:tc>
                <a:tc>
                  <a:txBody>
                    <a:bodyPr/>
                    <a:lstStyle/>
                    <a:p>
                      <a:pPr fontAlgn="base"/>
                      <a:r>
                        <a:rPr lang="en-ID" dirty="0">
                          <a:effectLst/>
                        </a:rPr>
                        <a:t>1/12</a:t>
                      </a:r>
                    </a:p>
                  </a:txBody>
                  <a:tcPr anchor="ctr"/>
                </a:tc>
                <a:extLst>
                  <a:ext uri="{0D108BD9-81ED-4DB2-BD59-A6C34878D82A}">
                    <a16:rowId xmlns:a16="http://schemas.microsoft.com/office/drawing/2014/main" val="2079715366"/>
                  </a:ext>
                </a:extLst>
              </a:tr>
              <a:tr h="820103">
                <a:tc>
                  <a:txBody>
                    <a:bodyPr/>
                    <a:lstStyle/>
                    <a:p>
                      <a:pPr fontAlgn="base"/>
                      <a:r>
                        <a:rPr lang="en-ID" b="1" dirty="0">
                          <a:effectLst/>
                        </a:rPr>
                        <a:t>Marginal</a:t>
                      </a:r>
                      <a:endParaRPr lang="en-ID" dirty="0">
                        <a:effectLst/>
                      </a:endParaRPr>
                    </a:p>
                  </a:txBody>
                  <a:tcPr anchor="ctr"/>
                </a:tc>
                <a:tc>
                  <a:txBody>
                    <a:bodyPr/>
                    <a:lstStyle/>
                    <a:p>
                      <a:pPr fontAlgn="base"/>
                      <a:r>
                        <a:rPr lang="en-ID">
                          <a:effectLst/>
                        </a:rPr>
                        <a:t>1/6</a:t>
                      </a:r>
                    </a:p>
                  </a:txBody>
                  <a:tcPr anchor="ctr"/>
                </a:tc>
                <a:tc>
                  <a:txBody>
                    <a:bodyPr/>
                    <a:lstStyle/>
                    <a:p>
                      <a:pPr fontAlgn="base"/>
                      <a:r>
                        <a:rPr lang="en-ID">
                          <a:effectLst/>
                        </a:rPr>
                        <a:t>1/6</a:t>
                      </a:r>
                    </a:p>
                  </a:txBody>
                  <a:tcPr anchor="ctr"/>
                </a:tc>
                <a:tc>
                  <a:txBody>
                    <a:bodyPr/>
                    <a:lstStyle/>
                    <a:p>
                      <a:pPr fontAlgn="base"/>
                      <a:r>
                        <a:rPr lang="en-ID">
                          <a:effectLst/>
                        </a:rPr>
                        <a:t>1/6</a:t>
                      </a:r>
                    </a:p>
                  </a:txBody>
                  <a:tcPr anchor="ctr"/>
                </a:tc>
                <a:tc>
                  <a:txBody>
                    <a:bodyPr/>
                    <a:lstStyle/>
                    <a:p>
                      <a:pPr fontAlgn="base"/>
                      <a:r>
                        <a:rPr lang="en-ID">
                          <a:effectLst/>
                        </a:rPr>
                        <a:t>1/6</a:t>
                      </a:r>
                    </a:p>
                  </a:txBody>
                  <a:tcPr anchor="ctr"/>
                </a:tc>
                <a:tc>
                  <a:txBody>
                    <a:bodyPr/>
                    <a:lstStyle/>
                    <a:p>
                      <a:pPr fontAlgn="base"/>
                      <a:r>
                        <a:rPr lang="en-ID">
                          <a:effectLst/>
                        </a:rPr>
                        <a:t>1/6</a:t>
                      </a:r>
                    </a:p>
                  </a:txBody>
                  <a:tcPr anchor="ctr"/>
                </a:tc>
                <a:tc>
                  <a:txBody>
                    <a:bodyPr/>
                    <a:lstStyle/>
                    <a:p>
                      <a:pPr fontAlgn="base"/>
                      <a:r>
                        <a:rPr lang="en-ID" dirty="0">
                          <a:effectLst/>
                        </a:rPr>
                        <a:t>1/6</a:t>
                      </a:r>
                    </a:p>
                  </a:txBody>
                  <a:tcPr anchor="ctr"/>
                </a:tc>
                <a:extLst>
                  <a:ext uri="{0D108BD9-81ED-4DB2-BD59-A6C34878D82A}">
                    <a16:rowId xmlns:a16="http://schemas.microsoft.com/office/drawing/2014/main" val="1597654151"/>
                  </a:ext>
                </a:extLst>
              </a:tr>
            </a:tbl>
          </a:graphicData>
        </a:graphic>
      </p:graphicFrame>
      <p:sp>
        <p:nvSpPr>
          <p:cNvPr id="8" name="TextBox 7">
            <a:extLst>
              <a:ext uri="{FF2B5EF4-FFF2-40B4-BE49-F238E27FC236}">
                <a16:creationId xmlns:a16="http://schemas.microsoft.com/office/drawing/2014/main" id="{3FB769FE-BCD1-EFB0-44F1-613059800F46}"/>
              </a:ext>
            </a:extLst>
          </p:cNvPr>
          <p:cNvSpPr txBox="1"/>
          <p:nvPr/>
        </p:nvSpPr>
        <p:spPr>
          <a:xfrm>
            <a:off x="2923841" y="2064839"/>
            <a:ext cx="4363117" cy="523220"/>
          </a:xfrm>
          <a:prstGeom prst="rect">
            <a:avLst/>
          </a:prstGeom>
          <a:noFill/>
        </p:spPr>
        <p:txBody>
          <a:bodyPr wrap="none" rtlCol="0">
            <a:spAutoFit/>
          </a:bodyPr>
          <a:lstStyle/>
          <a:p>
            <a:r>
              <a:rPr lang="en-US" sz="2800" b="1" dirty="0"/>
              <a:t>Marginal probability of Coin</a:t>
            </a:r>
            <a:endParaRPr lang="en-ID" sz="2800" b="1" dirty="0"/>
          </a:p>
        </p:txBody>
      </p:sp>
    </p:spTree>
    <p:extLst>
      <p:ext uri="{BB962C8B-B14F-4D97-AF65-F5344CB8AC3E}">
        <p14:creationId xmlns:p14="http://schemas.microsoft.com/office/powerpoint/2010/main" val="449979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ECB4D-9597-07DC-9C64-4E1E1AB1A85D}"/>
              </a:ext>
            </a:extLst>
          </p:cNvPr>
          <p:cNvSpPr>
            <a:spLocks noGrp="1"/>
          </p:cNvSpPr>
          <p:nvPr>
            <p:ph type="title"/>
          </p:nvPr>
        </p:nvSpPr>
        <p:spPr>
          <a:xfrm>
            <a:off x="1600200" y="228600"/>
            <a:ext cx="7543800" cy="639688"/>
          </a:xfrm>
        </p:spPr>
        <p:txBody>
          <a:bodyPr>
            <a:normAutofit fontScale="90000"/>
          </a:bodyPr>
          <a:lstStyle/>
          <a:p>
            <a:r>
              <a:rPr lang="en-US" dirty="0"/>
              <a:t>Example Joint Distribution and Marginal Distribution</a:t>
            </a:r>
            <a:endParaRPr lang="en-ID" dirty="0"/>
          </a:p>
        </p:txBody>
      </p:sp>
      <p:sp>
        <p:nvSpPr>
          <p:cNvPr id="3" name="Slide Number Placeholder 2">
            <a:extLst>
              <a:ext uri="{FF2B5EF4-FFF2-40B4-BE49-F238E27FC236}">
                <a16:creationId xmlns:a16="http://schemas.microsoft.com/office/drawing/2014/main" id="{15B22F4E-66D9-1308-EF28-D8EFA06C9746}"/>
              </a:ext>
            </a:extLst>
          </p:cNvPr>
          <p:cNvSpPr>
            <a:spLocks noGrp="1"/>
          </p:cNvSpPr>
          <p:nvPr>
            <p:ph type="sldNum" sz="quarter" idx="12"/>
          </p:nvPr>
        </p:nvSpPr>
        <p:spPr/>
        <p:txBody>
          <a:bodyPr/>
          <a:lstStyle/>
          <a:p>
            <a:fld id="{F173735F-2667-4028-B606-D96AABD86FDB}" type="slidenum">
              <a:rPr lang="id-ID" smtClean="0"/>
              <a:pPr/>
              <a:t>14</a:t>
            </a:fld>
            <a:endParaRPr lang="id-ID"/>
          </a:p>
        </p:txBody>
      </p:sp>
      <p:graphicFrame>
        <p:nvGraphicFramePr>
          <p:cNvPr id="7" name="Table 6">
            <a:extLst>
              <a:ext uri="{FF2B5EF4-FFF2-40B4-BE49-F238E27FC236}">
                <a16:creationId xmlns:a16="http://schemas.microsoft.com/office/drawing/2014/main" id="{D700C4C7-E8ED-777F-B4FE-B04E61F6B4C0}"/>
              </a:ext>
            </a:extLst>
          </p:cNvPr>
          <p:cNvGraphicFramePr>
            <a:graphicFrameLocks noGrp="1"/>
          </p:cNvGraphicFramePr>
          <p:nvPr>
            <p:extLst>
              <p:ext uri="{D42A27DB-BD31-4B8C-83A1-F6EECF244321}">
                <p14:modId xmlns:p14="http://schemas.microsoft.com/office/powerpoint/2010/main" val="2248382225"/>
              </p:ext>
            </p:extLst>
          </p:nvPr>
        </p:nvGraphicFramePr>
        <p:xfrm>
          <a:off x="1219200" y="2743200"/>
          <a:ext cx="7772400" cy="2811781"/>
        </p:xfrm>
        <a:graphic>
          <a:graphicData uri="http://schemas.openxmlformats.org/drawingml/2006/table">
            <a:tbl>
              <a:tblPr>
                <a:tableStyleId>{D7AC3CCA-C797-4891-BE02-D94E43425B78}</a:tableStyleId>
              </a:tblPr>
              <a:tblGrid>
                <a:gridCol w="971550">
                  <a:extLst>
                    <a:ext uri="{9D8B030D-6E8A-4147-A177-3AD203B41FA5}">
                      <a16:colId xmlns:a16="http://schemas.microsoft.com/office/drawing/2014/main" val="4176298626"/>
                    </a:ext>
                  </a:extLst>
                </a:gridCol>
                <a:gridCol w="971550">
                  <a:extLst>
                    <a:ext uri="{9D8B030D-6E8A-4147-A177-3AD203B41FA5}">
                      <a16:colId xmlns:a16="http://schemas.microsoft.com/office/drawing/2014/main" val="4009546716"/>
                    </a:ext>
                  </a:extLst>
                </a:gridCol>
                <a:gridCol w="971550">
                  <a:extLst>
                    <a:ext uri="{9D8B030D-6E8A-4147-A177-3AD203B41FA5}">
                      <a16:colId xmlns:a16="http://schemas.microsoft.com/office/drawing/2014/main" val="1873005882"/>
                    </a:ext>
                  </a:extLst>
                </a:gridCol>
                <a:gridCol w="971550">
                  <a:extLst>
                    <a:ext uri="{9D8B030D-6E8A-4147-A177-3AD203B41FA5}">
                      <a16:colId xmlns:a16="http://schemas.microsoft.com/office/drawing/2014/main" val="1192956114"/>
                    </a:ext>
                  </a:extLst>
                </a:gridCol>
                <a:gridCol w="971550">
                  <a:extLst>
                    <a:ext uri="{9D8B030D-6E8A-4147-A177-3AD203B41FA5}">
                      <a16:colId xmlns:a16="http://schemas.microsoft.com/office/drawing/2014/main" val="2116372497"/>
                    </a:ext>
                  </a:extLst>
                </a:gridCol>
                <a:gridCol w="971550">
                  <a:extLst>
                    <a:ext uri="{9D8B030D-6E8A-4147-A177-3AD203B41FA5}">
                      <a16:colId xmlns:a16="http://schemas.microsoft.com/office/drawing/2014/main" val="208088365"/>
                    </a:ext>
                  </a:extLst>
                </a:gridCol>
                <a:gridCol w="876300">
                  <a:extLst>
                    <a:ext uri="{9D8B030D-6E8A-4147-A177-3AD203B41FA5}">
                      <a16:colId xmlns:a16="http://schemas.microsoft.com/office/drawing/2014/main" val="3272748410"/>
                    </a:ext>
                  </a:extLst>
                </a:gridCol>
                <a:gridCol w="1066800">
                  <a:extLst>
                    <a:ext uri="{9D8B030D-6E8A-4147-A177-3AD203B41FA5}">
                      <a16:colId xmlns:a16="http://schemas.microsoft.com/office/drawing/2014/main" val="2054902542"/>
                    </a:ext>
                  </a:extLst>
                </a:gridCol>
              </a:tblGrid>
              <a:tr h="1171575">
                <a:tc>
                  <a:txBody>
                    <a:bodyPr/>
                    <a:lstStyle/>
                    <a:p>
                      <a:pPr fontAlgn="b"/>
                      <a:endParaRPr lang="en-ID" b="1" dirty="0">
                        <a:effectLst/>
                      </a:endParaRPr>
                    </a:p>
                  </a:txBody>
                  <a:tcPr anchor="b"/>
                </a:tc>
                <a:tc>
                  <a:txBody>
                    <a:bodyPr/>
                    <a:lstStyle/>
                    <a:p>
                      <a:pPr fontAlgn="b"/>
                      <a:br>
                        <a:rPr lang="en-ID" b="1" dirty="0">
                          <a:effectLst/>
                        </a:rPr>
                      </a:br>
                      <a:r>
                        <a:rPr lang="en-ID" b="1" dirty="0">
                          <a:effectLst/>
                        </a:rPr>
                        <a:t>Die=1</a:t>
                      </a:r>
                    </a:p>
                  </a:txBody>
                  <a:tcPr anchor="b"/>
                </a:tc>
                <a:tc>
                  <a:txBody>
                    <a:bodyPr/>
                    <a:lstStyle/>
                    <a:p>
                      <a:pPr fontAlgn="b"/>
                      <a:r>
                        <a:rPr lang="en-ID" b="1" dirty="0">
                          <a:effectLst/>
                        </a:rPr>
                        <a:t>Die=2</a:t>
                      </a:r>
                    </a:p>
                  </a:txBody>
                  <a:tcPr anchor="b"/>
                </a:tc>
                <a:tc>
                  <a:txBody>
                    <a:bodyPr/>
                    <a:lstStyle/>
                    <a:p>
                      <a:pPr fontAlgn="b"/>
                      <a:r>
                        <a:rPr lang="en-ID" b="1" dirty="0">
                          <a:effectLst/>
                        </a:rPr>
                        <a:t>Die=3</a:t>
                      </a:r>
                    </a:p>
                  </a:txBody>
                  <a:tcPr anchor="b"/>
                </a:tc>
                <a:tc>
                  <a:txBody>
                    <a:bodyPr/>
                    <a:lstStyle/>
                    <a:p>
                      <a:pPr fontAlgn="b"/>
                      <a:r>
                        <a:rPr lang="en-ID" b="1" dirty="0">
                          <a:effectLst/>
                        </a:rPr>
                        <a:t>Die=4</a:t>
                      </a:r>
                    </a:p>
                  </a:txBody>
                  <a:tcPr anchor="b"/>
                </a:tc>
                <a:tc>
                  <a:txBody>
                    <a:bodyPr/>
                    <a:lstStyle/>
                    <a:p>
                      <a:pPr fontAlgn="b"/>
                      <a:r>
                        <a:rPr lang="en-ID" b="1" dirty="0">
                          <a:effectLst/>
                        </a:rPr>
                        <a:t>Die=5</a:t>
                      </a:r>
                    </a:p>
                  </a:txBody>
                  <a:tcPr anchor="b"/>
                </a:tc>
                <a:tc>
                  <a:txBody>
                    <a:bodyPr/>
                    <a:lstStyle/>
                    <a:p>
                      <a:pPr fontAlgn="b"/>
                      <a:r>
                        <a:rPr lang="en-ID" b="1" dirty="0">
                          <a:effectLst/>
                        </a:rPr>
                        <a:t>Die=6</a:t>
                      </a:r>
                    </a:p>
                  </a:txBody>
                  <a:tcPr anchor="b"/>
                </a:tc>
                <a:tc>
                  <a:txBody>
                    <a:bodyPr/>
                    <a:lstStyle/>
                    <a:p>
                      <a:pPr fontAlgn="b"/>
                      <a:r>
                        <a:rPr lang="en-ID" sz="1800" b="1" i="0" kern="1200" dirty="0">
                          <a:solidFill>
                            <a:schemeClr val="dk1"/>
                          </a:solidFill>
                          <a:effectLst/>
                          <a:latin typeface="+mn-lt"/>
                          <a:ea typeface="+mn-ea"/>
                          <a:cs typeface="+mn-cs"/>
                        </a:rPr>
                        <a:t>Marginal</a:t>
                      </a:r>
                      <a:endParaRPr lang="en-ID" b="1" dirty="0">
                        <a:effectLst/>
                      </a:endParaRPr>
                    </a:p>
                  </a:txBody>
                  <a:tcPr anchor="b"/>
                </a:tc>
                <a:extLst>
                  <a:ext uri="{0D108BD9-81ED-4DB2-BD59-A6C34878D82A}">
                    <a16:rowId xmlns:a16="http://schemas.microsoft.com/office/drawing/2014/main" val="1748269120"/>
                  </a:ext>
                </a:extLst>
              </a:tr>
              <a:tr h="820103">
                <a:tc>
                  <a:txBody>
                    <a:bodyPr/>
                    <a:lstStyle/>
                    <a:p>
                      <a:pPr fontAlgn="base"/>
                      <a:r>
                        <a:rPr lang="en-ID">
                          <a:effectLst/>
                        </a:rPr>
                        <a:t>Coin=H</a:t>
                      </a:r>
                    </a:p>
                  </a:txBody>
                  <a:tcPr anchor="ctr"/>
                </a:tc>
                <a:tc>
                  <a:txBody>
                    <a:bodyPr/>
                    <a:lstStyle/>
                    <a:p>
                      <a:pPr fontAlgn="base"/>
                      <a:r>
                        <a:rPr lang="en-ID" dirty="0">
                          <a:effectLst/>
                        </a:rPr>
                        <a:t>1/12</a:t>
                      </a:r>
                    </a:p>
                  </a:txBody>
                  <a:tcPr anchor="ctr"/>
                </a:tc>
                <a:tc>
                  <a:txBody>
                    <a:bodyPr/>
                    <a:lstStyle/>
                    <a:p>
                      <a:pPr fontAlgn="base"/>
                      <a:r>
                        <a:rPr lang="en-ID">
                          <a:effectLst/>
                        </a:rPr>
                        <a:t>1/12</a:t>
                      </a:r>
                    </a:p>
                  </a:txBody>
                  <a:tcPr anchor="ctr"/>
                </a:tc>
                <a:tc>
                  <a:txBody>
                    <a:bodyPr/>
                    <a:lstStyle/>
                    <a:p>
                      <a:pPr fontAlgn="base"/>
                      <a:r>
                        <a:rPr lang="en-ID">
                          <a:effectLst/>
                        </a:rPr>
                        <a:t>1/12</a:t>
                      </a:r>
                    </a:p>
                  </a:txBody>
                  <a:tcPr anchor="ctr"/>
                </a:tc>
                <a:tc>
                  <a:txBody>
                    <a:bodyPr/>
                    <a:lstStyle/>
                    <a:p>
                      <a:pPr fontAlgn="base"/>
                      <a:r>
                        <a:rPr lang="en-ID">
                          <a:effectLst/>
                        </a:rPr>
                        <a:t>1/12</a:t>
                      </a:r>
                    </a:p>
                  </a:txBody>
                  <a:tcPr anchor="ctr"/>
                </a:tc>
                <a:tc>
                  <a:txBody>
                    <a:bodyPr/>
                    <a:lstStyle/>
                    <a:p>
                      <a:pPr fontAlgn="base"/>
                      <a:r>
                        <a:rPr lang="en-ID" dirty="0">
                          <a:effectLst/>
                        </a:rPr>
                        <a:t>1/12</a:t>
                      </a:r>
                    </a:p>
                  </a:txBody>
                  <a:tcPr anchor="ctr"/>
                </a:tc>
                <a:tc>
                  <a:txBody>
                    <a:bodyPr/>
                    <a:lstStyle/>
                    <a:p>
                      <a:pPr fontAlgn="base"/>
                      <a:r>
                        <a:rPr lang="en-ID" dirty="0">
                          <a:effectLst/>
                        </a:rPr>
                        <a:t>1/12</a:t>
                      </a:r>
                    </a:p>
                  </a:txBody>
                  <a:tcPr anchor="ctr"/>
                </a:tc>
                <a:tc>
                  <a:txBody>
                    <a:bodyPr/>
                    <a:lstStyle/>
                    <a:p>
                      <a:pPr fontAlgn="base"/>
                      <a:r>
                        <a:rPr lang="en-US" dirty="0">
                          <a:effectLst/>
                        </a:rPr>
                        <a:t>1/2</a:t>
                      </a:r>
                      <a:endParaRPr lang="en-ID" dirty="0">
                        <a:effectLst/>
                      </a:endParaRPr>
                    </a:p>
                  </a:txBody>
                  <a:tcPr anchor="ctr"/>
                </a:tc>
                <a:extLst>
                  <a:ext uri="{0D108BD9-81ED-4DB2-BD59-A6C34878D82A}">
                    <a16:rowId xmlns:a16="http://schemas.microsoft.com/office/drawing/2014/main" val="2690789843"/>
                  </a:ext>
                </a:extLst>
              </a:tr>
              <a:tr h="820103">
                <a:tc>
                  <a:txBody>
                    <a:bodyPr/>
                    <a:lstStyle/>
                    <a:p>
                      <a:pPr fontAlgn="base"/>
                      <a:r>
                        <a:rPr lang="en-ID">
                          <a:effectLst/>
                        </a:rPr>
                        <a:t>Coin=T</a:t>
                      </a:r>
                    </a:p>
                  </a:txBody>
                  <a:tcPr anchor="ctr"/>
                </a:tc>
                <a:tc>
                  <a:txBody>
                    <a:bodyPr/>
                    <a:lstStyle/>
                    <a:p>
                      <a:pPr fontAlgn="base"/>
                      <a:r>
                        <a:rPr lang="en-ID">
                          <a:effectLst/>
                        </a:rPr>
                        <a:t>1/12</a:t>
                      </a:r>
                    </a:p>
                  </a:txBody>
                  <a:tcPr anchor="ctr"/>
                </a:tc>
                <a:tc>
                  <a:txBody>
                    <a:bodyPr/>
                    <a:lstStyle/>
                    <a:p>
                      <a:pPr fontAlgn="base"/>
                      <a:r>
                        <a:rPr lang="en-ID">
                          <a:effectLst/>
                        </a:rPr>
                        <a:t>1/12</a:t>
                      </a:r>
                    </a:p>
                  </a:txBody>
                  <a:tcPr anchor="ctr"/>
                </a:tc>
                <a:tc>
                  <a:txBody>
                    <a:bodyPr/>
                    <a:lstStyle/>
                    <a:p>
                      <a:pPr fontAlgn="base"/>
                      <a:r>
                        <a:rPr lang="en-ID">
                          <a:effectLst/>
                        </a:rPr>
                        <a:t>1/12</a:t>
                      </a:r>
                    </a:p>
                  </a:txBody>
                  <a:tcPr anchor="ctr"/>
                </a:tc>
                <a:tc>
                  <a:txBody>
                    <a:bodyPr/>
                    <a:lstStyle/>
                    <a:p>
                      <a:pPr fontAlgn="base"/>
                      <a:r>
                        <a:rPr lang="en-ID">
                          <a:effectLst/>
                        </a:rPr>
                        <a:t>1/12</a:t>
                      </a:r>
                    </a:p>
                  </a:txBody>
                  <a:tcPr anchor="ctr"/>
                </a:tc>
                <a:tc>
                  <a:txBody>
                    <a:bodyPr/>
                    <a:lstStyle/>
                    <a:p>
                      <a:pPr fontAlgn="base"/>
                      <a:r>
                        <a:rPr lang="en-ID">
                          <a:effectLst/>
                        </a:rPr>
                        <a:t>1/12</a:t>
                      </a:r>
                    </a:p>
                  </a:txBody>
                  <a:tcPr anchor="ctr"/>
                </a:tc>
                <a:tc>
                  <a:txBody>
                    <a:bodyPr/>
                    <a:lstStyle/>
                    <a:p>
                      <a:pPr fontAlgn="base"/>
                      <a:r>
                        <a:rPr lang="en-ID" dirty="0">
                          <a:effectLst/>
                        </a:rPr>
                        <a:t>1/12</a:t>
                      </a:r>
                    </a:p>
                  </a:txBody>
                  <a:tcPr anchor="ctr"/>
                </a:tc>
                <a:tc>
                  <a:txBody>
                    <a:bodyPr/>
                    <a:lstStyle/>
                    <a:p>
                      <a:pPr fontAlgn="base"/>
                      <a:r>
                        <a:rPr lang="en-US" dirty="0">
                          <a:effectLst/>
                        </a:rPr>
                        <a:t>1/2</a:t>
                      </a:r>
                      <a:endParaRPr lang="en-ID" dirty="0">
                        <a:effectLst/>
                      </a:endParaRPr>
                    </a:p>
                  </a:txBody>
                  <a:tcPr anchor="ctr"/>
                </a:tc>
                <a:extLst>
                  <a:ext uri="{0D108BD9-81ED-4DB2-BD59-A6C34878D82A}">
                    <a16:rowId xmlns:a16="http://schemas.microsoft.com/office/drawing/2014/main" val="2079715366"/>
                  </a:ext>
                </a:extLst>
              </a:tr>
            </a:tbl>
          </a:graphicData>
        </a:graphic>
      </p:graphicFrame>
      <p:sp>
        <p:nvSpPr>
          <p:cNvPr id="8" name="TextBox 7">
            <a:extLst>
              <a:ext uri="{FF2B5EF4-FFF2-40B4-BE49-F238E27FC236}">
                <a16:creationId xmlns:a16="http://schemas.microsoft.com/office/drawing/2014/main" id="{3FB769FE-BCD1-EFB0-44F1-613059800F46}"/>
              </a:ext>
            </a:extLst>
          </p:cNvPr>
          <p:cNvSpPr txBox="1"/>
          <p:nvPr/>
        </p:nvSpPr>
        <p:spPr>
          <a:xfrm>
            <a:off x="3048000" y="2133600"/>
            <a:ext cx="4193199" cy="523220"/>
          </a:xfrm>
          <a:prstGeom prst="rect">
            <a:avLst/>
          </a:prstGeom>
          <a:noFill/>
        </p:spPr>
        <p:txBody>
          <a:bodyPr wrap="none" rtlCol="0">
            <a:spAutoFit/>
          </a:bodyPr>
          <a:lstStyle/>
          <a:p>
            <a:r>
              <a:rPr lang="en-US" sz="2800" b="1" dirty="0"/>
              <a:t>Marginal Probability of Die</a:t>
            </a:r>
            <a:endParaRPr lang="en-ID" sz="2800" b="1" dirty="0"/>
          </a:p>
        </p:txBody>
      </p:sp>
    </p:spTree>
    <p:extLst>
      <p:ext uri="{BB962C8B-B14F-4D97-AF65-F5344CB8AC3E}">
        <p14:creationId xmlns:p14="http://schemas.microsoft.com/office/powerpoint/2010/main" val="2913972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0F790-80F7-CB50-AFC3-4CDC313710CD}"/>
              </a:ext>
            </a:extLst>
          </p:cNvPr>
          <p:cNvSpPr>
            <a:spLocks noGrp="1"/>
          </p:cNvSpPr>
          <p:nvPr>
            <p:ph type="title"/>
          </p:nvPr>
        </p:nvSpPr>
        <p:spPr/>
        <p:txBody>
          <a:bodyPr>
            <a:normAutofit fontScale="90000"/>
          </a:bodyPr>
          <a:lstStyle/>
          <a:p>
            <a:r>
              <a:rPr lang="en-US" dirty="0"/>
              <a:t>Example Joint Distribution and Marginal Distribution</a:t>
            </a:r>
            <a:endParaRPr lang="en-ID" dirty="0"/>
          </a:p>
        </p:txBody>
      </p:sp>
      <p:sp>
        <p:nvSpPr>
          <p:cNvPr id="3" name="Slide Number Placeholder 2">
            <a:extLst>
              <a:ext uri="{FF2B5EF4-FFF2-40B4-BE49-F238E27FC236}">
                <a16:creationId xmlns:a16="http://schemas.microsoft.com/office/drawing/2014/main" id="{A4BE8525-C788-70AE-1343-E4D683D66A96}"/>
              </a:ext>
            </a:extLst>
          </p:cNvPr>
          <p:cNvSpPr>
            <a:spLocks noGrp="1"/>
          </p:cNvSpPr>
          <p:nvPr>
            <p:ph type="sldNum" sz="quarter" idx="12"/>
          </p:nvPr>
        </p:nvSpPr>
        <p:spPr/>
        <p:txBody>
          <a:bodyPr/>
          <a:lstStyle/>
          <a:p>
            <a:fld id="{F173735F-2667-4028-B606-D96AABD86FDB}" type="slidenum">
              <a:rPr lang="id-ID" smtClean="0"/>
              <a:pPr/>
              <a:t>15</a:t>
            </a:fld>
            <a:endParaRPr lang="id-ID"/>
          </a:p>
        </p:txBody>
      </p:sp>
      <p:sp>
        <p:nvSpPr>
          <p:cNvPr id="4" name="Content Placeholder 3">
            <a:extLst>
              <a:ext uri="{FF2B5EF4-FFF2-40B4-BE49-F238E27FC236}">
                <a16:creationId xmlns:a16="http://schemas.microsoft.com/office/drawing/2014/main" id="{2209FA17-A36D-BDD9-521A-C408C67917C3}"/>
              </a:ext>
            </a:extLst>
          </p:cNvPr>
          <p:cNvSpPr>
            <a:spLocks noGrp="1"/>
          </p:cNvSpPr>
          <p:nvPr>
            <p:ph idx="1"/>
          </p:nvPr>
        </p:nvSpPr>
        <p:spPr>
          <a:xfrm>
            <a:off x="1143000" y="2011288"/>
            <a:ext cx="7605464" cy="4999112"/>
          </a:xfrm>
        </p:spPr>
        <p:txBody>
          <a:bodyPr/>
          <a:lstStyle/>
          <a:p>
            <a:r>
              <a:rPr lang="en-US" dirty="0"/>
              <a:t>we want to calculate the probability of getting </a:t>
            </a:r>
            <a:r>
              <a:rPr lang="en-US" b="1" dirty="0">
                <a:solidFill>
                  <a:srgbClr val="0079B8"/>
                </a:solidFill>
              </a:rPr>
              <a:t>a heads and a six on the die roll</a:t>
            </a:r>
            <a:r>
              <a:rPr lang="en-US" dirty="0"/>
              <a:t>. We can simply look up the probability from the joint probability distribution table:</a:t>
            </a:r>
            <a:endParaRPr lang="en-ID" dirty="0"/>
          </a:p>
        </p:txBody>
      </p:sp>
      <p:graphicFrame>
        <p:nvGraphicFramePr>
          <p:cNvPr id="5" name="Table 4">
            <a:extLst>
              <a:ext uri="{FF2B5EF4-FFF2-40B4-BE49-F238E27FC236}">
                <a16:creationId xmlns:a16="http://schemas.microsoft.com/office/drawing/2014/main" id="{DCF9BBDA-6A74-7FD8-068D-F1BF25C4B77C}"/>
              </a:ext>
            </a:extLst>
          </p:cNvPr>
          <p:cNvGraphicFramePr>
            <a:graphicFrameLocks noGrp="1"/>
          </p:cNvGraphicFramePr>
          <p:nvPr>
            <p:extLst>
              <p:ext uri="{D42A27DB-BD31-4B8C-83A1-F6EECF244321}">
                <p14:modId xmlns:p14="http://schemas.microsoft.com/office/powerpoint/2010/main" val="3676665119"/>
              </p:ext>
            </p:extLst>
          </p:nvPr>
        </p:nvGraphicFramePr>
        <p:xfrm>
          <a:off x="1143000" y="3677097"/>
          <a:ext cx="7772401" cy="2811781"/>
        </p:xfrm>
        <a:graphic>
          <a:graphicData uri="http://schemas.openxmlformats.org/drawingml/2006/table">
            <a:tbl>
              <a:tblPr>
                <a:tableStyleId>{D7AC3CCA-C797-4891-BE02-D94E43425B78}</a:tableStyleId>
              </a:tblPr>
              <a:tblGrid>
                <a:gridCol w="1110343">
                  <a:extLst>
                    <a:ext uri="{9D8B030D-6E8A-4147-A177-3AD203B41FA5}">
                      <a16:colId xmlns:a16="http://schemas.microsoft.com/office/drawing/2014/main" val="4176298626"/>
                    </a:ext>
                  </a:extLst>
                </a:gridCol>
                <a:gridCol w="1110343">
                  <a:extLst>
                    <a:ext uri="{9D8B030D-6E8A-4147-A177-3AD203B41FA5}">
                      <a16:colId xmlns:a16="http://schemas.microsoft.com/office/drawing/2014/main" val="4009546716"/>
                    </a:ext>
                  </a:extLst>
                </a:gridCol>
                <a:gridCol w="1110343">
                  <a:extLst>
                    <a:ext uri="{9D8B030D-6E8A-4147-A177-3AD203B41FA5}">
                      <a16:colId xmlns:a16="http://schemas.microsoft.com/office/drawing/2014/main" val="1873005882"/>
                    </a:ext>
                  </a:extLst>
                </a:gridCol>
                <a:gridCol w="1110343">
                  <a:extLst>
                    <a:ext uri="{9D8B030D-6E8A-4147-A177-3AD203B41FA5}">
                      <a16:colId xmlns:a16="http://schemas.microsoft.com/office/drawing/2014/main" val="1192956114"/>
                    </a:ext>
                  </a:extLst>
                </a:gridCol>
                <a:gridCol w="1110343">
                  <a:extLst>
                    <a:ext uri="{9D8B030D-6E8A-4147-A177-3AD203B41FA5}">
                      <a16:colId xmlns:a16="http://schemas.microsoft.com/office/drawing/2014/main" val="2116372497"/>
                    </a:ext>
                  </a:extLst>
                </a:gridCol>
                <a:gridCol w="1110343">
                  <a:extLst>
                    <a:ext uri="{9D8B030D-6E8A-4147-A177-3AD203B41FA5}">
                      <a16:colId xmlns:a16="http://schemas.microsoft.com/office/drawing/2014/main" val="208088365"/>
                    </a:ext>
                  </a:extLst>
                </a:gridCol>
                <a:gridCol w="1110343">
                  <a:extLst>
                    <a:ext uri="{9D8B030D-6E8A-4147-A177-3AD203B41FA5}">
                      <a16:colId xmlns:a16="http://schemas.microsoft.com/office/drawing/2014/main" val="3272748410"/>
                    </a:ext>
                  </a:extLst>
                </a:gridCol>
              </a:tblGrid>
              <a:tr h="1171575">
                <a:tc>
                  <a:txBody>
                    <a:bodyPr/>
                    <a:lstStyle/>
                    <a:p>
                      <a:pPr fontAlgn="b"/>
                      <a:endParaRPr lang="en-ID" b="1" dirty="0">
                        <a:effectLst/>
                      </a:endParaRPr>
                    </a:p>
                  </a:txBody>
                  <a:tcPr anchor="b"/>
                </a:tc>
                <a:tc>
                  <a:txBody>
                    <a:bodyPr/>
                    <a:lstStyle/>
                    <a:p>
                      <a:pPr fontAlgn="b"/>
                      <a:br>
                        <a:rPr lang="en-ID" b="1" dirty="0">
                          <a:effectLst/>
                        </a:rPr>
                      </a:br>
                      <a:r>
                        <a:rPr lang="en-ID" b="1" dirty="0">
                          <a:effectLst/>
                        </a:rPr>
                        <a:t>Die=1</a:t>
                      </a:r>
                    </a:p>
                  </a:txBody>
                  <a:tcPr anchor="b"/>
                </a:tc>
                <a:tc>
                  <a:txBody>
                    <a:bodyPr/>
                    <a:lstStyle/>
                    <a:p>
                      <a:pPr fontAlgn="b"/>
                      <a:r>
                        <a:rPr lang="en-ID" b="1" dirty="0">
                          <a:effectLst/>
                        </a:rPr>
                        <a:t>Die=2</a:t>
                      </a:r>
                    </a:p>
                  </a:txBody>
                  <a:tcPr anchor="b"/>
                </a:tc>
                <a:tc>
                  <a:txBody>
                    <a:bodyPr/>
                    <a:lstStyle/>
                    <a:p>
                      <a:pPr fontAlgn="b"/>
                      <a:r>
                        <a:rPr lang="en-ID" b="1" dirty="0">
                          <a:effectLst/>
                        </a:rPr>
                        <a:t>Die=3</a:t>
                      </a:r>
                    </a:p>
                  </a:txBody>
                  <a:tcPr anchor="b"/>
                </a:tc>
                <a:tc>
                  <a:txBody>
                    <a:bodyPr/>
                    <a:lstStyle/>
                    <a:p>
                      <a:pPr fontAlgn="b"/>
                      <a:r>
                        <a:rPr lang="en-ID" b="1" dirty="0">
                          <a:effectLst/>
                        </a:rPr>
                        <a:t>Die=4</a:t>
                      </a:r>
                    </a:p>
                  </a:txBody>
                  <a:tcPr anchor="b"/>
                </a:tc>
                <a:tc>
                  <a:txBody>
                    <a:bodyPr/>
                    <a:lstStyle/>
                    <a:p>
                      <a:pPr fontAlgn="b"/>
                      <a:r>
                        <a:rPr lang="en-ID" b="1" dirty="0">
                          <a:effectLst/>
                        </a:rPr>
                        <a:t>Die=5</a:t>
                      </a:r>
                    </a:p>
                  </a:txBody>
                  <a:tcPr anchor="b"/>
                </a:tc>
                <a:tc>
                  <a:txBody>
                    <a:bodyPr/>
                    <a:lstStyle/>
                    <a:p>
                      <a:pPr fontAlgn="b"/>
                      <a:r>
                        <a:rPr lang="en-ID" b="1" dirty="0">
                          <a:effectLst/>
                        </a:rPr>
                        <a:t>Die=6</a:t>
                      </a:r>
                    </a:p>
                  </a:txBody>
                  <a:tcPr anchor="b"/>
                </a:tc>
                <a:extLst>
                  <a:ext uri="{0D108BD9-81ED-4DB2-BD59-A6C34878D82A}">
                    <a16:rowId xmlns:a16="http://schemas.microsoft.com/office/drawing/2014/main" val="1748269120"/>
                  </a:ext>
                </a:extLst>
              </a:tr>
              <a:tr h="820103">
                <a:tc>
                  <a:txBody>
                    <a:bodyPr/>
                    <a:lstStyle/>
                    <a:p>
                      <a:pPr fontAlgn="base"/>
                      <a:r>
                        <a:rPr lang="en-ID">
                          <a:effectLst/>
                        </a:rPr>
                        <a:t>Coin=H</a:t>
                      </a:r>
                    </a:p>
                  </a:txBody>
                  <a:tcPr anchor="ctr"/>
                </a:tc>
                <a:tc>
                  <a:txBody>
                    <a:bodyPr/>
                    <a:lstStyle/>
                    <a:p>
                      <a:pPr fontAlgn="base"/>
                      <a:r>
                        <a:rPr lang="en-ID" dirty="0">
                          <a:effectLst/>
                        </a:rPr>
                        <a:t>1/12</a:t>
                      </a:r>
                    </a:p>
                  </a:txBody>
                  <a:tcPr anchor="ctr"/>
                </a:tc>
                <a:tc>
                  <a:txBody>
                    <a:bodyPr/>
                    <a:lstStyle/>
                    <a:p>
                      <a:pPr fontAlgn="base"/>
                      <a:r>
                        <a:rPr lang="en-ID">
                          <a:effectLst/>
                        </a:rPr>
                        <a:t>1/12</a:t>
                      </a:r>
                    </a:p>
                  </a:txBody>
                  <a:tcPr anchor="ctr"/>
                </a:tc>
                <a:tc>
                  <a:txBody>
                    <a:bodyPr/>
                    <a:lstStyle/>
                    <a:p>
                      <a:pPr fontAlgn="base"/>
                      <a:r>
                        <a:rPr lang="en-ID">
                          <a:effectLst/>
                        </a:rPr>
                        <a:t>1/12</a:t>
                      </a:r>
                    </a:p>
                  </a:txBody>
                  <a:tcPr anchor="ctr"/>
                </a:tc>
                <a:tc>
                  <a:txBody>
                    <a:bodyPr/>
                    <a:lstStyle/>
                    <a:p>
                      <a:pPr fontAlgn="base"/>
                      <a:r>
                        <a:rPr lang="en-ID">
                          <a:effectLst/>
                        </a:rPr>
                        <a:t>1/12</a:t>
                      </a:r>
                    </a:p>
                  </a:txBody>
                  <a:tcPr anchor="ctr"/>
                </a:tc>
                <a:tc>
                  <a:txBody>
                    <a:bodyPr/>
                    <a:lstStyle/>
                    <a:p>
                      <a:pPr fontAlgn="base"/>
                      <a:r>
                        <a:rPr lang="en-ID">
                          <a:effectLst/>
                        </a:rPr>
                        <a:t>1/12</a:t>
                      </a:r>
                    </a:p>
                  </a:txBody>
                  <a:tcPr anchor="ctr"/>
                </a:tc>
                <a:tc>
                  <a:txBody>
                    <a:bodyPr/>
                    <a:lstStyle/>
                    <a:p>
                      <a:pPr fontAlgn="base"/>
                      <a:r>
                        <a:rPr lang="en-ID">
                          <a:effectLst/>
                        </a:rPr>
                        <a:t>1/12</a:t>
                      </a:r>
                    </a:p>
                  </a:txBody>
                  <a:tcPr anchor="ctr"/>
                </a:tc>
                <a:extLst>
                  <a:ext uri="{0D108BD9-81ED-4DB2-BD59-A6C34878D82A}">
                    <a16:rowId xmlns:a16="http://schemas.microsoft.com/office/drawing/2014/main" val="2690789843"/>
                  </a:ext>
                </a:extLst>
              </a:tr>
              <a:tr h="820103">
                <a:tc>
                  <a:txBody>
                    <a:bodyPr/>
                    <a:lstStyle/>
                    <a:p>
                      <a:pPr fontAlgn="base"/>
                      <a:r>
                        <a:rPr lang="en-ID">
                          <a:effectLst/>
                        </a:rPr>
                        <a:t>Coin=T</a:t>
                      </a:r>
                    </a:p>
                  </a:txBody>
                  <a:tcPr anchor="ctr"/>
                </a:tc>
                <a:tc>
                  <a:txBody>
                    <a:bodyPr/>
                    <a:lstStyle/>
                    <a:p>
                      <a:pPr fontAlgn="base"/>
                      <a:r>
                        <a:rPr lang="en-ID">
                          <a:effectLst/>
                        </a:rPr>
                        <a:t>1/12</a:t>
                      </a:r>
                    </a:p>
                  </a:txBody>
                  <a:tcPr anchor="ctr"/>
                </a:tc>
                <a:tc>
                  <a:txBody>
                    <a:bodyPr/>
                    <a:lstStyle/>
                    <a:p>
                      <a:pPr fontAlgn="base"/>
                      <a:r>
                        <a:rPr lang="en-ID">
                          <a:effectLst/>
                        </a:rPr>
                        <a:t>1/12</a:t>
                      </a:r>
                    </a:p>
                  </a:txBody>
                  <a:tcPr anchor="ctr"/>
                </a:tc>
                <a:tc>
                  <a:txBody>
                    <a:bodyPr/>
                    <a:lstStyle/>
                    <a:p>
                      <a:pPr fontAlgn="base"/>
                      <a:r>
                        <a:rPr lang="en-ID">
                          <a:effectLst/>
                        </a:rPr>
                        <a:t>1/12</a:t>
                      </a:r>
                    </a:p>
                  </a:txBody>
                  <a:tcPr anchor="ctr"/>
                </a:tc>
                <a:tc>
                  <a:txBody>
                    <a:bodyPr/>
                    <a:lstStyle/>
                    <a:p>
                      <a:pPr fontAlgn="base"/>
                      <a:r>
                        <a:rPr lang="en-ID">
                          <a:effectLst/>
                        </a:rPr>
                        <a:t>1/12</a:t>
                      </a:r>
                    </a:p>
                  </a:txBody>
                  <a:tcPr anchor="ctr"/>
                </a:tc>
                <a:tc>
                  <a:txBody>
                    <a:bodyPr/>
                    <a:lstStyle/>
                    <a:p>
                      <a:pPr fontAlgn="base"/>
                      <a:r>
                        <a:rPr lang="en-ID">
                          <a:effectLst/>
                        </a:rPr>
                        <a:t>1/12</a:t>
                      </a:r>
                    </a:p>
                  </a:txBody>
                  <a:tcPr anchor="ctr"/>
                </a:tc>
                <a:tc>
                  <a:txBody>
                    <a:bodyPr/>
                    <a:lstStyle/>
                    <a:p>
                      <a:pPr fontAlgn="base"/>
                      <a:r>
                        <a:rPr lang="en-ID" dirty="0">
                          <a:effectLst/>
                        </a:rPr>
                        <a:t>1/12</a:t>
                      </a:r>
                    </a:p>
                  </a:txBody>
                  <a:tcPr anchor="ctr"/>
                </a:tc>
                <a:extLst>
                  <a:ext uri="{0D108BD9-81ED-4DB2-BD59-A6C34878D82A}">
                    <a16:rowId xmlns:a16="http://schemas.microsoft.com/office/drawing/2014/main" val="2079715366"/>
                  </a:ext>
                </a:extLst>
              </a:tr>
            </a:tbl>
          </a:graphicData>
        </a:graphic>
      </p:graphicFrame>
      <p:sp>
        <p:nvSpPr>
          <p:cNvPr id="6" name="Rectangle 5">
            <a:extLst>
              <a:ext uri="{FF2B5EF4-FFF2-40B4-BE49-F238E27FC236}">
                <a16:creationId xmlns:a16="http://schemas.microsoft.com/office/drawing/2014/main" id="{9AB9F9BD-1CCB-9637-3A81-2A01EB0878B9}"/>
              </a:ext>
            </a:extLst>
          </p:cNvPr>
          <p:cNvSpPr/>
          <p:nvPr/>
        </p:nvSpPr>
        <p:spPr>
          <a:xfrm>
            <a:off x="914400" y="4787527"/>
            <a:ext cx="8077200" cy="851273"/>
          </a:xfrm>
          <a:prstGeom prst="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D"/>
          </a:p>
        </p:txBody>
      </p:sp>
      <p:sp>
        <p:nvSpPr>
          <p:cNvPr id="7" name="Rectangle 6">
            <a:extLst>
              <a:ext uri="{FF2B5EF4-FFF2-40B4-BE49-F238E27FC236}">
                <a16:creationId xmlns:a16="http://schemas.microsoft.com/office/drawing/2014/main" id="{102215BA-EB78-0EFD-3765-6869D31F7241}"/>
              </a:ext>
            </a:extLst>
          </p:cNvPr>
          <p:cNvSpPr/>
          <p:nvPr/>
        </p:nvSpPr>
        <p:spPr>
          <a:xfrm>
            <a:off x="7772400" y="3180903"/>
            <a:ext cx="1204664" cy="2610297"/>
          </a:xfrm>
          <a:prstGeom prst="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D"/>
          </a:p>
        </p:txBody>
      </p:sp>
    </p:spTree>
    <p:extLst>
      <p:ext uri="{BB962C8B-B14F-4D97-AF65-F5344CB8AC3E}">
        <p14:creationId xmlns:p14="http://schemas.microsoft.com/office/powerpoint/2010/main" val="1588989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4FCD28-7B82-BEA8-F800-1BB571BDD20A}"/>
              </a:ext>
            </a:extLst>
          </p:cNvPr>
          <p:cNvSpPr>
            <a:spLocks noGrp="1"/>
          </p:cNvSpPr>
          <p:nvPr>
            <p:ph type="title"/>
          </p:nvPr>
        </p:nvSpPr>
        <p:spPr/>
        <p:txBody>
          <a:bodyPr>
            <a:normAutofit/>
          </a:bodyPr>
          <a:lstStyle/>
          <a:p>
            <a:r>
              <a:rPr lang="en-US" dirty="0"/>
              <a:t>Independence</a:t>
            </a:r>
            <a:endParaRPr lang="en-ID" dirty="0"/>
          </a:p>
        </p:txBody>
      </p:sp>
      <p:sp>
        <p:nvSpPr>
          <p:cNvPr id="3" name="Slide Number Placeholder 2">
            <a:extLst>
              <a:ext uri="{FF2B5EF4-FFF2-40B4-BE49-F238E27FC236}">
                <a16:creationId xmlns:a16="http://schemas.microsoft.com/office/drawing/2014/main" id="{2DF022C2-0A10-B781-EB12-CE21BE5265B8}"/>
              </a:ext>
            </a:extLst>
          </p:cNvPr>
          <p:cNvSpPr>
            <a:spLocks noGrp="1"/>
          </p:cNvSpPr>
          <p:nvPr>
            <p:ph type="sldNum" sz="quarter" idx="12"/>
          </p:nvPr>
        </p:nvSpPr>
        <p:spPr/>
        <p:txBody>
          <a:bodyPr/>
          <a:lstStyle/>
          <a:p>
            <a:fld id="{F173735F-2667-4028-B606-D96AABD86FDB}" type="slidenum">
              <a:rPr lang="id-ID" smtClean="0"/>
              <a:pPr/>
              <a:t>16</a:t>
            </a:fld>
            <a:endParaRPr lang="id-ID"/>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BD266F2-E90A-4B13-EC90-B7066A1FF8EA}"/>
                  </a:ext>
                </a:extLst>
              </p:cNvPr>
              <p:cNvSpPr>
                <a:spLocks noGrp="1"/>
              </p:cNvSpPr>
              <p:nvPr>
                <p:ph idx="1"/>
              </p:nvPr>
            </p:nvSpPr>
            <p:spPr/>
            <p:txBody>
              <a:bodyPr>
                <a:normAutofit/>
              </a:bodyPr>
              <a:lstStyle/>
              <a:p>
                <a:r>
                  <a:rPr lang="en-US" dirty="0"/>
                  <a:t>Random variables X and Y are independent if:</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m:oMathPara>
                </a14:m>
                <a:endParaRPr lang="en-ID" dirty="0"/>
              </a:p>
              <a:p>
                <a:pPr marL="0" indent="0">
                  <a:buNone/>
                </a:pPr>
                <a:endParaRPr lang="en-ID" dirty="0"/>
              </a:p>
              <a:p>
                <a:r>
                  <a:rPr lang="en-US" dirty="0"/>
                  <a:t>If two events are independent, then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endParaRPr lang="en-ID"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e>
                          <m:r>
                            <a:rPr lang="en-US" b="0" i="1" smtClean="0">
                              <a:latin typeface="Cambria Math" panose="02040503050406030204" pitchFamily="18" charset="0"/>
                            </a:rPr>
                            <m:t>𝑌</m:t>
                          </m:r>
                        </m:e>
                      </m:d>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𝑌</m:t>
                              </m:r>
                            </m:e>
                          </m:d>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den>
                      </m:f>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m:oMathPara>
                </a14:m>
                <a:endParaRPr lang="en-ID" dirty="0"/>
              </a:p>
              <a:p>
                <a:pPr marL="0" indent="0">
                  <a:buNone/>
                </a:pPr>
                <a:endParaRPr lang="en-ID" dirty="0"/>
              </a:p>
              <a:p>
                <a:r>
                  <a:rPr lang="en-US" dirty="0"/>
                  <a:t>Thus, if two events X  and Y  are independent and P(Y)≠0, then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m:t>
                    </m:r>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oMath>
                </a14:m>
                <a:endParaRPr lang="en-ID" dirty="0"/>
              </a:p>
            </p:txBody>
          </p:sp>
        </mc:Choice>
        <mc:Fallback xmlns="">
          <p:sp>
            <p:nvSpPr>
              <p:cNvPr id="5" name="Content Placeholder 4">
                <a:extLst>
                  <a:ext uri="{FF2B5EF4-FFF2-40B4-BE49-F238E27FC236}">
                    <a16:creationId xmlns:a16="http://schemas.microsoft.com/office/drawing/2014/main" id="{4BD266F2-E90A-4B13-EC90-B7066A1FF8EA}"/>
                  </a:ext>
                </a:extLst>
              </p:cNvPr>
              <p:cNvSpPr>
                <a:spLocks noGrp="1" noRot="1" noChangeAspect="1" noMove="1" noResize="1" noEditPoints="1" noAdjustHandles="1" noChangeArrowheads="1" noChangeShapeType="1" noTextEdit="1"/>
              </p:cNvSpPr>
              <p:nvPr>
                <p:ph idx="1"/>
              </p:nvPr>
            </p:nvSpPr>
            <p:spPr>
              <a:blipFill>
                <a:blip r:embed="rId2"/>
                <a:stretch>
                  <a:fillRect l="-722" b="-2462"/>
                </a:stretch>
              </a:blipFill>
            </p:spPr>
            <p:txBody>
              <a:bodyPr/>
              <a:lstStyle/>
              <a:p>
                <a:r>
                  <a:rPr lang="en-ID">
                    <a:noFill/>
                  </a:rPr>
                  <a:t> </a:t>
                </a:r>
              </a:p>
            </p:txBody>
          </p:sp>
        </mc:Fallback>
      </mc:AlternateContent>
      <p:cxnSp>
        <p:nvCxnSpPr>
          <p:cNvPr id="7" name="Straight Connector 6">
            <a:extLst>
              <a:ext uri="{FF2B5EF4-FFF2-40B4-BE49-F238E27FC236}">
                <a16:creationId xmlns:a16="http://schemas.microsoft.com/office/drawing/2014/main" id="{042C6CDD-A5A2-04B9-F671-BC3EA04A2948}"/>
              </a:ext>
            </a:extLst>
          </p:cNvPr>
          <p:cNvCxnSpPr/>
          <p:nvPr/>
        </p:nvCxnSpPr>
        <p:spPr>
          <a:xfrm flipV="1">
            <a:off x="5410200" y="4648200"/>
            <a:ext cx="609600" cy="22860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69E4A556-CF2A-3192-E405-5175429E77EE}"/>
              </a:ext>
            </a:extLst>
          </p:cNvPr>
          <p:cNvCxnSpPr/>
          <p:nvPr/>
        </p:nvCxnSpPr>
        <p:spPr>
          <a:xfrm flipV="1">
            <a:off x="5715000" y="4240355"/>
            <a:ext cx="609600" cy="22860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08138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B4695-2085-74B8-236C-0D8D5373635D}"/>
              </a:ext>
            </a:extLst>
          </p:cNvPr>
          <p:cNvSpPr>
            <a:spLocks noGrp="1"/>
          </p:cNvSpPr>
          <p:nvPr>
            <p:ph type="title"/>
          </p:nvPr>
        </p:nvSpPr>
        <p:spPr/>
        <p:txBody>
          <a:bodyPr/>
          <a:lstStyle/>
          <a:p>
            <a:r>
              <a:rPr lang="en-US" dirty="0"/>
              <a:t>Example of Independence</a:t>
            </a:r>
            <a:endParaRPr lang="en-ID" dirty="0"/>
          </a:p>
        </p:txBody>
      </p:sp>
      <p:sp>
        <p:nvSpPr>
          <p:cNvPr id="3" name="Slide Number Placeholder 2">
            <a:extLst>
              <a:ext uri="{FF2B5EF4-FFF2-40B4-BE49-F238E27FC236}">
                <a16:creationId xmlns:a16="http://schemas.microsoft.com/office/drawing/2014/main" id="{920AE8E1-72EB-56B4-5B7E-EA738F8D5F33}"/>
              </a:ext>
            </a:extLst>
          </p:cNvPr>
          <p:cNvSpPr>
            <a:spLocks noGrp="1"/>
          </p:cNvSpPr>
          <p:nvPr>
            <p:ph type="sldNum" sz="quarter" idx="12"/>
          </p:nvPr>
        </p:nvSpPr>
        <p:spPr/>
        <p:txBody>
          <a:bodyPr/>
          <a:lstStyle/>
          <a:p>
            <a:fld id="{F173735F-2667-4028-B606-D96AABD86FDB}" type="slidenum">
              <a:rPr lang="id-ID" smtClean="0"/>
              <a:pPr/>
              <a:t>17</a:t>
            </a:fld>
            <a:endParaRPr lang="id-ID"/>
          </a:p>
        </p:txBody>
      </p:sp>
      <p:sp>
        <p:nvSpPr>
          <p:cNvPr id="4" name="Content Placeholder 3">
            <a:extLst>
              <a:ext uri="{FF2B5EF4-FFF2-40B4-BE49-F238E27FC236}">
                <a16:creationId xmlns:a16="http://schemas.microsoft.com/office/drawing/2014/main" id="{BEA7C3B6-0545-98BB-2E1B-4AA3E7CEF2DF}"/>
              </a:ext>
            </a:extLst>
          </p:cNvPr>
          <p:cNvSpPr>
            <a:spLocks noGrp="1"/>
          </p:cNvSpPr>
          <p:nvPr>
            <p:ph idx="1"/>
          </p:nvPr>
        </p:nvSpPr>
        <p:spPr/>
        <p:txBody>
          <a:bodyPr>
            <a:normAutofit/>
          </a:bodyPr>
          <a:lstStyle/>
          <a:p>
            <a:r>
              <a:rPr lang="en-US" dirty="0"/>
              <a:t>I pick a random number from {1,2,3,⋯,10} , and call it N. Suppose that all outcomes are equally likely. Let A  be the event that N  is less than 7, and let B be the event that N is an even number. Are A and B independent?</a:t>
            </a:r>
            <a:endParaRPr lang="en-ID" dirty="0"/>
          </a:p>
        </p:txBody>
      </p:sp>
    </p:spTree>
    <p:extLst>
      <p:ext uri="{BB962C8B-B14F-4D97-AF65-F5344CB8AC3E}">
        <p14:creationId xmlns:p14="http://schemas.microsoft.com/office/powerpoint/2010/main" val="106317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9357F-705E-1AD6-C7AF-D4B48754DC31}"/>
              </a:ext>
            </a:extLst>
          </p:cNvPr>
          <p:cNvSpPr>
            <a:spLocks noGrp="1"/>
          </p:cNvSpPr>
          <p:nvPr>
            <p:ph type="title"/>
          </p:nvPr>
        </p:nvSpPr>
        <p:spPr/>
        <p:txBody>
          <a:bodyPr/>
          <a:lstStyle/>
          <a:p>
            <a:r>
              <a:rPr lang="en-US" dirty="0"/>
              <a:t>Example of Independence</a:t>
            </a:r>
            <a:endParaRPr lang="en-ID" dirty="0"/>
          </a:p>
        </p:txBody>
      </p:sp>
      <p:sp>
        <p:nvSpPr>
          <p:cNvPr id="3" name="Slide Number Placeholder 2">
            <a:extLst>
              <a:ext uri="{FF2B5EF4-FFF2-40B4-BE49-F238E27FC236}">
                <a16:creationId xmlns:a16="http://schemas.microsoft.com/office/drawing/2014/main" id="{936B4F38-F2B9-D3C2-9800-2A5751C99932}"/>
              </a:ext>
            </a:extLst>
          </p:cNvPr>
          <p:cNvSpPr>
            <a:spLocks noGrp="1"/>
          </p:cNvSpPr>
          <p:nvPr>
            <p:ph type="sldNum" sz="quarter" idx="12"/>
          </p:nvPr>
        </p:nvSpPr>
        <p:spPr/>
        <p:txBody>
          <a:bodyPr/>
          <a:lstStyle/>
          <a:p>
            <a:fld id="{F173735F-2667-4028-B606-D96AABD86FDB}" type="slidenum">
              <a:rPr lang="id-ID" smtClean="0"/>
              <a:pPr/>
              <a:t>18</a:t>
            </a:fld>
            <a:endParaRPr lang="id-ID"/>
          </a:p>
        </p:txBody>
      </p:sp>
      <p:pic>
        <p:nvPicPr>
          <p:cNvPr id="6" name="Picture 5">
            <a:extLst>
              <a:ext uri="{FF2B5EF4-FFF2-40B4-BE49-F238E27FC236}">
                <a16:creationId xmlns:a16="http://schemas.microsoft.com/office/drawing/2014/main" id="{B2215335-C22E-09BD-32D4-2FF15D9006BD}"/>
              </a:ext>
            </a:extLst>
          </p:cNvPr>
          <p:cNvPicPr>
            <a:picLocks noChangeAspect="1"/>
          </p:cNvPicPr>
          <p:nvPr/>
        </p:nvPicPr>
        <p:blipFill>
          <a:blip r:embed="rId2"/>
          <a:stretch>
            <a:fillRect/>
          </a:stretch>
        </p:blipFill>
        <p:spPr>
          <a:xfrm>
            <a:off x="76200" y="2376913"/>
            <a:ext cx="9144000" cy="3109487"/>
          </a:xfrm>
          <a:prstGeom prst="rect">
            <a:avLst/>
          </a:prstGeom>
        </p:spPr>
      </p:pic>
    </p:spTree>
    <p:extLst>
      <p:ext uri="{BB962C8B-B14F-4D97-AF65-F5344CB8AC3E}">
        <p14:creationId xmlns:p14="http://schemas.microsoft.com/office/powerpoint/2010/main" val="3131991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41A70-1483-B9BE-7B84-8F41DB7E1F68}"/>
              </a:ext>
            </a:extLst>
          </p:cNvPr>
          <p:cNvSpPr>
            <a:spLocks noGrp="1"/>
          </p:cNvSpPr>
          <p:nvPr>
            <p:ph type="title"/>
          </p:nvPr>
        </p:nvSpPr>
        <p:spPr/>
        <p:txBody>
          <a:bodyPr/>
          <a:lstStyle/>
          <a:p>
            <a:r>
              <a:rPr lang="en-US" dirty="0"/>
              <a:t>Conditional Independence</a:t>
            </a:r>
            <a:endParaRPr lang="en-ID" dirty="0"/>
          </a:p>
        </p:txBody>
      </p:sp>
      <p:sp>
        <p:nvSpPr>
          <p:cNvPr id="3" name="Slide Number Placeholder 2">
            <a:extLst>
              <a:ext uri="{FF2B5EF4-FFF2-40B4-BE49-F238E27FC236}">
                <a16:creationId xmlns:a16="http://schemas.microsoft.com/office/drawing/2014/main" id="{F214F7B1-B06E-A32B-F5DA-F9DE8976CE6F}"/>
              </a:ext>
            </a:extLst>
          </p:cNvPr>
          <p:cNvSpPr>
            <a:spLocks noGrp="1"/>
          </p:cNvSpPr>
          <p:nvPr>
            <p:ph type="sldNum" sz="quarter" idx="12"/>
          </p:nvPr>
        </p:nvSpPr>
        <p:spPr/>
        <p:txBody>
          <a:bodyPr/>
          <a:lstStyle/>
          <a:p>
            <a:fld id="{F173735F-2667-4028-B606-D96AABD86FDB}" type="slidenum">
              <a:rPr lang="id-ID" smtClean="0"/>
              <a:pPr/>
              <a:t>19</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6A800A50-B938-4B02-6CCE-B40924F04A86}"/>
                  </a:ext>
                </a:extLst>
              </p:cNvPr>
              <p:cNvSpPr>
                <a:spLocks noGrp="1"/>
              </p:cNvSpPr>
              <p:nvPr>
                <p:ph idx="1"/>
              </p:nvPr>
            </p:nvSpPr>
            <p:spPr/>
            <p:txBody>
              <a:bodyPr/>
              <a:lstStyle/>
              <a:p>
                <a:r>
                  <a:rPr lang="en-US" dirty="0"/>
                  <a:t>Almost any concept that is defined for probability can also be extended to conditional probability. Remember that two events X and Y are independent if:</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e>
                        <m:e>
                          <m:r>
                            <a:rPr lang="en-US" i="1">
                              <a:latin typeface="Cambria Math" panose="02040503050406030204" pitchFamily="18" charset="0"/>
                            </a:rPr>
                            <m:t>𝑌</m:t>
                          </m:r>
                        </m:e>
                      </m:d>
                      <m:r>
                        <a:rPr lang="en-US" i="1">
                          <a:latin typeface="Cambria Math" panose="02040503050406030204" pitchFamily="18" charset="0"/>
                        </a:rPr>
                        <m:t>=</m:t>
                      </m:r>
                      <m:r>
                        <a:rPr lang="en-US" b="0" i="1" smtClean="0">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oMath>
                  </m:oMathPara>
                </a14:m>
                <a:endParaRPr lang="en-ID" dirty="0"/>
              </a:p>
              <a:p>
                <a:r>
                  <a:rPr lang="en-US" b="0" i="0" dirty="0">
                    <a:solidFill>
                      <a:srgbClr val="333333"/>
                    </a:solidFill>
                    <a:effectLst/>
                    <a:latin typeface="myriad pro"/>
                  </a:rPr>
                  <a:t>We can extend this concept to conditionally independent events</a:t>
                </a:r>
                <a:endParaRPr lang="en-ID" dirty="0"/>
              </a:p>
              <a:p>
                <a:pPr marL="0" indent="0">
                  <a:buNone/>
                </a:pPr>
                <a:endParaRPr lang="en-ID" dirty="0"/>
              </a:p>
            </p:txBody>
          </p:sp>
        </mc:Choice>
        <mc:Fallback xmlns="">
          <p:sp>
            <p:nvSpPr>
              <p:cNvPr id="4" name="Content Placeholder 3">
                <a:extLst>
                  <a:ext uri="{FF2B5EF4-FFF2-40B4-BE49-F238E27FC236}">
                    <a16:creationId xmlns:a16="http://schemas.microsoft.com/office/drawing/2014/main" id="{6A800A50-B938-4B02-6CCE-B40924F04A86}"/>
                  </a:ext>
                </a:extLst>
              </p:cNvPr>
              <p:cNvSpPr>
                <a:spLocks noGrp="1" noRot="1" noChangeAspect="1" noMove="1" noResize="1" noEditPoints="1" noAdjustHandles="1" noChangeArrowheads="1" noChangeShapeType="1" noTextEdit="1"/>
              </p:cNvSpPr>
              <p:nvPr>
                <p:ph idx="1"/>
              </p:nvPr>
            </p:nvSpPr>
            <p:spPr>
              <a:blipFill>
                <a:blip r:embed="rId2"/>
                <a:stretch>
                  <a:fillRect l="-722" r="-561"/>
                </a:stretch>
              </a:blipFill>
            </p:spPr>
            <p:txBody>
              <a:bodyPr/>
              <a:lstStyle/>
              <a:p>
                <a:r>
                  <a:rPr lang="en-ID">
                    <a:noFill/>
                  </a:rPr>
                  <a:t> </a:t>
                </a:r>
              </a:p>
            </p:txBody>
          </p:sp>
        </mc:Fallback>
      </mc:AlternateContent>
    </p:spTree>
    <p:extLst>
      <p:ext uri="{BB962C8B-B14F-4D97-AF65-F5344CB8AC3E}">
        <p14:creationId xmlns:p14="http://schemas.microsoft.com/office/powerpoint/2010/main" val="167482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vert="horz" lIns="91440" tIns="45720" rIns="91440" bIns="45720" rtlCol="0" anchor="t">
            <a:normAutofit/>
          </a:bodyPr>
          <a:lstStyle/>
          <a:p>
            <a:pPr>
              <a:lnSpc>
                <a:spcPct val="150000"/>
              </a:lnSpc>
              <a:buNone/>
            </a:pPr>
            <a:r>
              <a:rPr lang="en-US" dirty="0"/>
              <a:t>At the end of this session, students will be able to:</a:t>
            </a:r>
          </a:p>
          <a:p>
            <a:pPr>
              <a:buFont typeface="Wingdings" panose="05000000000000000000" pitchFamily="2" charset="2"/>
              <a:buChar char="§"/>
            </a:pPr>
            <a:r>
              <a:rPr lang="en-US" dirty="0"/>
              <a:t>LO 3: </a:t>
            </a:r>
            <a:r>
              <a:rPr lang="en-AU" dirty="0"/>
              <a:t>Apply various techniques to an agent when acting under certainty</a:t>
            </a:r>
            <a:endParaRPr lang="en-US" dirty="0"/>
          </a:p>
          <a:p>
            <a:pPr>
              <a:lnSpc>
                <a:spcPct val="150000"/>
              </a:lnSpc>
            </a:pPr>
            <a:endParaRPr lang="en-US" dirty="0"/>
          </a:p>
        </p:txBody>
      </p:sp>
      <p:sp>
        <p:nvSpPr>
          <p:cNvPr id="5" name="Slide Number Placeholder 4"/>
          <p:cNvSpPr>
            <a:spLocks noGrp="1"/>
          </p:cNvSpPr>
          <p:nvPr>
            <p:ph type="sldNum" sz="quarter" idx="12"/>
          </p:nvPr>
        </p:nvSpPr>
        <p:spPr/>
        <p:txBody>
          <a:bodyPr/>
          <a:lstStyle/>
          <a:p>
            <a:fld id="{F173735F-2667-4028-B606-D96AABD86FDB}" type="slidenum">
              <a:rPr lang="id-ID" smtClean="0"/>
              <a:pPr/>
              <a:t>2</a:t>
            </a:fld>
            <a:endParaRPr lang="id-ID"/>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41A70-1483-B9BE-7B84-8F41DB7E1F68}"/>
              </a:ext>
            </a:extLst>
          </p:cNvPr>
          <p:cNvSpPr>
            <a:spLocks noGrp="1"/>
          </p:cNvSpPr>
          <p:nvPr>
            <p:ph type="title"/>
          </p:nvPr>
        </p:nvSpPr>
        <p:spPr>
          <a:xfrm>
            <a:off x="2057400" y="381000"/>
            <a:ext cx="7543800" cy="639688"/>
          </a:xfrm>
        </p:spPr>
        <p:txBody>
          <a:bodyPr/>
          <a:lstStyle/>
          <a:p>
            <a:r>
              <a:rPr lang="en-US" dirty="0"/>
              <a:t>Conditional Independence</a:t>
            </a:r>
            <a:endParaRPr lang="en-ID" dirty="0"/>
          </a:p>
        </p:txBody>
      </p:sp>
      <p:sp>
        <p:nvSpPr>
          <p:cNvPr id="3" name="Slide Number Placeholder 2">
            <a:extLst>
              <a:ext uri="{FF2B5EF4-FFF2-40B4-BE49-F238E27FC236}">
                <a16:creationId xmlns:a16="http://schemas.microsoft.com/office/drawing/2014/main" id="{F214F7B1-B06E-A32B-F5DA-F9DE8976CE6F}"/>
              </a:ext>
            </a:extLst>
          </p:cNvPr>
          <p:cNvSpPr>
            <a:spLocks noGrp="1"/>
          </p:cNvSpPr>
          <p:nvPr>
            <p:ph type="sldNum" sz="quarter" idx="12"/>
          </p:nvPr>
        </p:nvSpPr>
        <p:spPr/>
        <p:txBody>
          <a:bodyPr/>
          <a:lstStyle/>
          <a:p>
            <a:fld id="{F173735F-2667-4028-B606-D96AABD86FDB}" type="slidenum">
              <a:rPr lang="id-ID" smtClean="0"/>
              <a:pPr/>
              <a:t>20</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6A800A50-B938-4B02-6CCE-B40924F04A86}"/>
                  </a:ext>
                </a:extLst>
              </p:cNvPr>
              <p:cNvSpPr>
                <a:spLocks noGrp="1"/>
              </p:cNvSpPr>
              <p:nvPr>
                <p:ph idx="1"/>
              </p:nvPr>
            </p:nvSpPr>
            <p:spPr>
              <a:xfrm>
                <a:off x="1143000" y="1371600"/>
                <a:ext cx="7605464" cy="5486400"/>
              </a:xfrm>
            </p:spPr>
            <p:txBody>
              <a:bodyPr>
                <a:normAutofit/>
              </a:bodyPr>
              <a:lstStyle/>
              <a:p>
                <a:r>
                  <a:rPr lang="en-US" dirty="0"/>
                  <a:t>Two events X and Y are conditionally independent given an event Z with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𝑍</m:t>
                    </m:r>
                    <m:r>
                      <a:rPr lang="en-US" i="1" dirty="0" smtClean="0">
                        <a:latin typeface="Cambria Math" panose="02040503050406030204" pitchFamily="18" charset="0"/>
                      </a:rPr>
                      <m:t>)&gt;0 </m:t>
                    </m:r>
                  </m:oMath>
                </a14:m>
                <a:r>
                  <a:rPr lang="en-US" dirty="0"/>
                  <a:t>if</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e>
                        <m:e>
                          <m:r>
                            <a:rPr lang="en-US" b="0" i="1" smtClean="0">
                              <a:latin typeface="Cambria Math" panose="02040503050406030204" pitchFamily="18" charset="0"/>
                            </a:rPr>
                            <m:t>𝑍</m:t>
                          </m:r>
                        </m:e>
                      </m:d>
                      <m:r>
                        <a:rPr lang="en-US" i="1">
                          <a:latin typeface="Cambria Math" panose="02040503050406030204" pitchFamily="18" charset="0"/>
                        </a:rPr>
                        <m:t>=</m:t>
                      </m:r>
                      <m:r>
                        <a:rPr lang="en-US" b="0" i="1" smtClean="0">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𝑍</m:t>
                      </m:r>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𝑍</m:t>
                      </m:r>
                      <m:r>
                        <a:rPr lang="en-US" i="1">
                          <a:latin typeface="Cambria Math" panose="02040503050406030204" pitchFamily="18" charset="0"/>
                        </a:rPr>
                        <m:t>)</m:t>
                      </m:r>
                    </m:oMath>
                  </m:oMathPara>
                </a14:m>
                <a:endParaRPr lang="en-ID" dirty="0"/>
              </a:p>
              <a:p>
                <a:pPr marL="0" indent="0">
                  <a:buNone/>
                </a:pPr>
                <a:endParaRPr lang="en-ID" dirty="0"/>
              </a:p>
              <a:p>
                <a:pPr marL="0" indent="0">
                  <a:buNone/>
                </a:pPr>
                <a:r>
                  <a:rPr lang="en-US" dirty="0"/>
                  <a:t>    Recall that from the definition of conditional probability,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e>
                          <m:r>
                            <a:rPr lang="en-US" b="0" i="1" smtClean="0">
                              <a:latin typeface="Cambria Math" panose="02040503050406030204" pitchFamily="18" charset="0"/>
                            </a:rPr>
                            <m:t>𝑌</m:t>
                          </m:r>
                        </m:e>
                      </m:d>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𝑌</m:t>
                              </m:r>
                            </m:e>
                          </m:d>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den>
                      </m:f>
                    </m:oMath>
                  </m:oMathPara>
                </a14:m>
                <a:endParaRPr lang="en-US" dirty="0"/>
              </a:p>
              <a:p>
                <a:r>
                  <a:rPr lang="en-US" dirty="0"/>
                  <a:t>if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)&gt;0</m:t>
                    </m:r>
                  </m:oMath>
                </a14:m>
                <a:r>
                  <a:rPr lang="en-US" dirty="0"/>
                  <a:t>. By conditioning on Z, we obtain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𝑍</m:t>
                          </m:r>
                        </m:e>
                      </m:d>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𝑍</m:t>
                              </m:r>
                            </m:e>
                          </m:d>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den>
                      </m:f>
                    </m:oMath>
                  </m:oMathPara>
                </a14:m>
                <a:endParaRPr lang="en-ID" dirty="0"/>
              </a:p>
            </p:txBody>
          </p:sp>
        </mc:Choice>
        <mc:Fallback xmlns="">
          <p:sp>
            <p:nvSpPr>
              <p:cNvPr id="4" name="Content Placeholder 3">
                <a:extLst>
                  <a:ext uri="{FF2B5EF4-FFF2-40B4-BE49-F238E27FC236}">
                    <a16:creationId xmlns:a16="http://schemas.microsoft.com/office/drawing/2014/main" id="{6A800A50-B938-4B02-6CCE-B40924F04A86}"/>
                  </a:ext>
                </a:extLst>
              </p:cNvPr>
              <p:cNvSpPr>
                <a:spLocks noGrp="1" noRot="1" noChangeAspect="1" noMove="1" noResize="1" noEditPoints="1" noAdjustHandles="1" noChangeArrowheads="1" noChangeShapeType="1" noTextEdit="1"/>
              </p:cNvSpPr>
              <p:nvPr>
                <p:ph idx="1"/>
              </p:nvPr>
            </p:nvSpPr>
            <p:spPr>
              <a:xfrm>
                <a:off x="1143000" y="1371600"/>
                <a:ext cx="7605464" cy="5486400"/>
              </a:xfrm>
              <a:blipFill>
                <a:blip r:embed="rId2"/>
                <a:stretch>
                  <a:fillRect l="-722"/>
                </a:stretch>
              </a:blipFill>
            </p:spPr>
            <p:txBody>
              <a:bodyPr/>
              <a:lstStyle/>
              <a:p>
                <a:r>
                  <a:rPr lang="en-ID">
                    <a:noFill/>
                  </a:rPr>
                  <a:t> </a:t>
                </a:r>
              </a:p>
            </p:txBody>
          </p:sp>
        </mc:Fallback>
      </mc:AlternateContent>
    </p:spTree>
    <p:extLst>
      <p:ext uri="{BB962C8B-B14F-4D97-AF65-F5344CB8AC3E}">
        <p14:creationId xmlns:p14="http://schemas.microsoft.com/office/powerpoint/2010/main" val="208573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41A70-1483-B9BE-7B84-8F41DB7E1F68}"/>
              </a:ext>
            </a:extLst>
          </p:cNvPr>
          <p:cNvSpPr>
            <a:spLocks noGrp="1"/>
          </p:cNvSpPr>
          <p:nvPr>
            <p:ph type="title"/>
          </p:nvPr>
        </p:nvSpPr>
        <p:spPr>
          <a:xfrm>
            <a:off x="2057400" y="381000"/>
            <a:ext cx="7543800" cy="639688"/>
          </a:xfrm>
        </p:spPr>
        <p:txBody>
          <a:bodyPr/>
          <a:lstStyle/>
          <a:p>
            <a:r>
              <a:rPr lang="en-US" dirty="0"/>
              <a:t>Conditional Independence</a:t>
            </a:r>
            <a:endParaRPr lang="en-ID" dirty="0"/>
          </a:p>
        </p:txBody>
      </p:sp>
      <p:sp>
        <p:nvSpPr>
          <p:cNvPr id="3" name="Slide Number Placeholder 2">
            <a:extLst>
              <a:ext uri="{FF2B5EF4-FFF2-40B4-BE49-F238E27FC236}">
                <a16:creationId xmlns:a16="http://schemas.microsoft.com/office/drawing/2014/main" id="{F214F7B1-B06E-A32B-F5DA-F9DE8976CE6F}"/>
              </a:ext>
            </a:extLst>
          </p:cNvPr>
          <p:cNvSpPr>
            <a:spLocks noGrp="1"/>
          </p:cNvSpPr>
          <p:nvPr>
            <p:ph type="sldNum" sz="quarter" idx="12"/>
          </p:nvPr>
        </p:nvSpPr>
        <p:spPr/>
        <p:txBody>
          <a:bodyPr/>
          <a:lstStyle/>
          <a:p>
            <a:fld id="{F173735F-2667-4028-B606-D96AABD86FDB}" type="slidenum">
              <a:rPr lang="id-ID" smtClean="0"/>
              <a:pPr/>
              <a:t>21</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6A800A50-B938-4B02-6CCE-B40924F04A86}"/>
                  </a:ext>
                </a:extLst>
              </p:cNvPr>
              <p:cNvSpPr>
                <a:spLocks noGrp="1"/>
              </p:cNvSpPr>
              <p:nvPr>
                <p:ph idx="1"/>
              </p:nvPr>
            </p:nvSpPr>
            <p:spPr>
              <a:xfrm>
                <a:off x="1143000" y="1371600"/>
                <a:ext cx="7605464" cy="5486400"/>
              </a:xfrm>
            </p:spPr>
            <p:txBody>
              <a:bodyPr>
                <a:normAutofit/>
              </a:bodyPr>
              <a:lstStyle/>
              <a:p>
                <a:r>
                  <a:rPr lang="en-US" dirty="0"/>
                  <a:t>If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m:t>
                    </m:r>
                    <m:r>
                      <a:rPr lang="en-US" i="1" dirty="0" smtClean="0">
                        <a:latin typeface="Cambria Math" panose="02040503050406030204" pitchFamily="18" charset="0"/>
                      </a:rPr>
                      <m:t>𝑍</m:t>
                    </m:r>
                    <m:r>
                      <a:rPr lang="en-US" i="1" dirty="0" smtClean="0">
                        <a:latin typeface="Cambria Math" panose="02040503050406030204" pitchFamily="18" charset="0"/>
                      </a:rPr>
                      <m:t>),</m:t>
                    </m:r>
                    <m:r>
                      <a:rPr lang="en-US" i="1" dirty="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𝑍</m:t>
                    </m:r>
                    <m:r>
                      <a:rPr lang="en-US" i="1" dirty="0" smtClean="0">
                        <a:latin typeface="Cambria Math" panose="02040503050406030204" pitchFamily="18" charset="0"/>
                      </a:rPr>
                      <m:t>)≠0</m:t>
                    </m:r>
                  </m:oMath>
                </a14:m>
                <a:r>
                  <a:rPr lang="en-US" dirty="0"/>
                  <a:t>. If </a:t>
                </a:r>
                <a14:m>
                  <m:oMath xmlns:m="http://schemas.openxmlformats.org/officeDocument/2006/math">
                    <m:r>
                      <a:rPr lang="en-US" i="1" dirty="0" smtClean="0">
                        <a:latin typeface="Cambria Math" panose="02040503050406030204" pitchFamily="18" charset="0"/>
                      </a:rPr>
                      <m:t>𝑋</m:t>
                    </m:r>
                  </m:oMath>
                </a14:m>
                <a:r>
                  <a:rPr lang="en-US" dirty="0"/>
                  <a:t> and </a:t>
                </a:r>
                <a14:m>
                  <m:oMath xmlns:m="http://schemas.openxmlformats.org/officeDocument/2006/math">
                    <m:r>
                      <a:rPr lang="en-US" i="1" dirty="0" smtClean="0">
                        <a:latin typeface="Cambria Math" panose="02040503050406030204" pitchFamily="18" charset="0"/>
                      </a:rPr>
                      <m:t>𝑌</m:t>
                    </m:r>
                  </m:oMath>
                </a14:m>
                <a:r>
                  <a:rPr lang="en-US" dirty="0"/>
                  <a:t> are conditionally independent given </a:t>
                </a:r>
                <a14:m>
                  <m:oMath xmlns:m="http://schemas.openxmlformats.org/officeDocument/2006/math">
                    <m:r>
                      <a:rPr lang="en-US" i="1" dirty="0" smtClean="0">
                        <a:latin typeface="Cambria Math" panose="02040503050406030204" pitchFamily="18" charset="0"/>
                      </a:rPr>
                      <m:t>𝑍</m:t>
                    </m:r>
                  </m:oMath>
                </a14:m>
                <a:r>
                  <a:rPr lang="en-US" dirty="0"/>
                  <a:t>, we obtain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𝑍</m:t>
                          </m:r>
                        </m:e>
                      </m:d>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𝑍</m:t>
                              </m:r>
                            </m:e>
                          </m:d>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𝑍</m:t>
                          </m:r>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𝑍</m:t>
                          </m:r>
                          <m:r>
                            <a:rPr lang="en-US" i="1">
                              <a:latin typeface="Cambria Math" panose="02040503050406030204" pitchFamily="18" charset="0"/>
                            </a:rPr>
                            <m:t>)</m:t>
                          </m:r>
                          <m:r>
                            <m:rPr>
                              <m:nor/>
                            </m:rPr>
                            <a:rPr lang="en-ID" dirty="0"/>
                            <m:t> </m:t>
                          </m:r>
                        </m:num>
                        <m:den>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𝑍</m:t>
                          </m:r>
                          <m:r>
                            <a:rPr lang="en-US" i="1">
                              <a:latin typeface="Cambria Math" panose="02040503050406030204" pitchFamily="18" charset="0"/>
                            </a:rPr>
                            <m:t>)</m:t>
                          </m:r>
                        </m:den>
                      </m:f>
                    </m:oMath>
                  </m:oMathPara>
                </a14:m>
                <a:endParaRPr lang="en-ID"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𝑍</m:t>
                          </m:r>
                        </m:e>
                      </m:d>
                      <m:r>
                        <a:rPr lang="en-US" b="0" i="0" smtClean="0">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𝑍</m:t>
                      </m:r>
                      <m:r>
                        <a:rPr lang="en-US" i="1">
                          <a:latin typeface="Cambria Math" panose="02040503050406030204" pitchFamily="18" charset="0"/>
                        </a:rPr>
                        <m:t>)</m:t>
                      </m:r>
                    </m:oMath>
                  </m:oMathPara>
                </a14:m>
                <a:endParaRPr lang="en-ID" dirty="0"/>
              </a:p>
            </p:txBody>
          </p:sp>
        </mc:Choice>
        <mc:Fallback xmlns="">
          <p:sp>
            <p:nvSpPr>
              <p:cNvPr id="4" name="Content Placeholder 3">
                <a:extLst>
                  <a:ext uri="{FF2B5EF4-FFF2-40B4-BE49-F238E27FC236}">
                    <a16:creationId xmlns:a16="http://schemas.microsoft.com/office/drawing/2014/main" id="{6A800A50-B938-4B02-6CCE-B40924F04A86}"/>
                  </a:ext>
                </a:extLst>
              </p:cNvPr>
              <p:cNvSpPr>
                <a:spLocks noGrp="1" noRot="1" noChangeAspect="1" noMove="1" noResize="1" noEditPoints="1" noAdjustHandles="1" noChangeArrowheads="1" noChangeShapeType="1" noTextEdit="1"/>
              </p:cNvSpPr>
              <p:nvPr>
                <p:ph idx="1"/>
              </p:nvPr>
            </p:nvSpPr>
            <p:spPr>
              <a:xfrm>
                <a:off x="1143000" y="1371600"/>
                <a:ext cx="7605464" cy="5486400"/>
              </a:xfrm>
              <a:blipFill>
                <a:blip r:embed="rId2"/>
                <a:stretch>
                  <a:fillRect l="-722" r="-241"/>
                </a:stretch>
              </a:blipFill>
            </p:spPr>
            <p:txBody>
              <a:bodyPr/>
              <a:lstStyle/>
              <a:p>
                <a:r>
                  <a:rPr lang="en-ID">
                    <a:noFill/>
                  </a:rPr>
                  <a:t> </a:t>
                </a:r>
              </a:p>
            </p:txBody>
          </p:sp>
        </mc:Fallback>
      </mc:AlternateContent>
      <p:cxnSp>
        <p:nvCxnSpPr>
          <p:cNvPr id="6" name="Straight Connector 5">
            <a:extLst>
              <a:ext uri="{FF2B5EF4-FFF2-40B4-BE49-F238E27FC236}">
                <a16:creationId xmlns:a16="http://schemas.microsoft.com/office/drawing/2014/main" id="{BAC66A8E-20E2-E2CF-F14B-A06483BA10BB}"/>
              </a:ext>
            </a:extLst>
          </p:cNvPr>
          <p:cNvCxnSpPr/>
          <p:nvPr/>
        </p:nvCxnSpPr>
        <p:spPr>
          <a:xfrm flipV="1">
            <a:off x="6172200" y="2971800"/>
            <a:ext cx="609600" cy="22860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76B4F0F9-316E-4348-7733-9D34666AA8B8}"/>
              </a:ext>
            </a:extLst>
          </p:cNvPr>
          <p:cNvCxnSpPr/>
          <p:nvPr/>
        </p:nvCxnSpPr>
        <p:spPr>
          <a:xfrm flipV="1">
            <a:off x="6588642" y="2620888"/>
            <a:ext cx="609600" cy="22860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56443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0BE47-BBD3-5410-E622-9C8AB7BE5C39}"/>
              </a:ext>
            </a:extLst>
          </p:cNvPr>
          <p:cNvSpPr>
            <a:spLocks noGrp="1"/>
          </p:cNvSpPr>
          <p:nvPr>
            <p:ph type="title"/>
          </p:nvPr>
        </p:nvSpPr>
        <p:spPr/>
        <p:txBody>
          <a:bodyPr/>
          <a:lstStyle/>
          <a:p>
            <a:r>
              <a:rPr lang="en-US" dirty="0"/>
              <a:t>Example of Conditional Independence</a:t>
            </a:r>
            <a:endParaRPr lang="en-ID" dirty="0"/>
          </a:p>
        </p:txBody>
      </p:sp>
      <p:sp>
        <p:nvSpPr>
          <p:cNvPr id="3" name="Slide Number Placeholder 2">
            <a:extLst>
              <a:ext uri="{FF2B5EF4-FFF2-40B4-BE49-F238E27FC236}">
                <a16:creationId xmlns:a16="http://schemas.microsoft.com/office/drawing/2014/main" id="{BFF5192F-31C6-9453-BF0B-4F4053374933}"/>
              </a:ext>
            </a:extLst>
          </p:cNvPr>
          <p:cNvSpPr>
            <a:spLocks noGrp="1"/>
          </p:cNvSpPr>
          <p:nvPr>
            <p:ph type="sldNum" sz="quarter" idx="12"/>
          </p:nvPr>
        </p:nvSpPr>
        <p:spPr/>
        <p:txBody>
          <a:bodyPr/>
          <a:lstStyle/>
          <a:p>
            <a:fld id="{F173735F-2667-4028-B606-D96AABD86FDB}" type="slidenum">
              <a:rPr lang="id-ID" smtClean="0"/>
              <a:pPr/>
              <a:t>22</a:t>
            </a:fld>
            <a:endParaRPr lang="id-ID"/>
          </a:p>
        </p:txBody>
      </p:sp>
      <p:pic>
        <p:nvPicPr>
          <p:cNvPr id="6" name="Picture 5">
            <a:extLst>
              <a:ext uri="{FF2B5EF4-FFF2-40B4-BE49-F238E27FC236}">
                <a16:creationId xmlns:a16="http://schemas.microsoft.com/office/drawing/2014/main" id="{CF01E906-9638-94A2-EDBF-B9BB5FFC04E6}"/>
              </a:ext>
            </a:extLst>
          </p:cNvPr>
          <p:cNvPicPr>
            <a:picLocks noChangeAspect="1"/>
          </p:cNvPicPr>
          <p:nvPr/>
        </p:nvPicPr>
        <p:blipFill>
          <a:blip r:embed="rId2"/>
          <a:stretch>
            <a:fillRect/>
          </a:stretch>
        </p:blipFill>
        <p:spPr>
          <a:xfrm>
            <a:off x="0" y="2971800"/>
            <a:ext cx="9144000" cy="2259724"/>
          </a:xfrm>
          <a:prstGeom prst="rect">
            <a:avLst/>
          </a:prstGeom>
        </p:spPr>
      </p:pic>
    </p:spTree>
    <p:extLst>
      <p:ext uri="{BB962C8B-B14F-4D97-AF65-F5344CB8AC3E}">
        <p14:creationId xmlns:p14="http://schemas.microsoft.com/office/powerpoint/2010/main" val="3327733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0BE47-BBD3-5410-E622-9C8AB7BE5C39}"/>
              </a:ext>
            </a:extLst>
          </p:cNvPr>
          <p:cNvSpPr>
            <a:spLocks noGrp="1"/>
          </p:cNvSpPr>
          <p:nvPr>
            <p:ph type="title"/>
          </p:nvPr>
        </p:nvSpPr>
        <p:spPr/>
        <p:txBody>
          <a:bodyPr/>
          <a:lstStyle/>
          <a:p>
            <a:r>
              <a:rPr lang="en-US" dirty="0"/>
              <a:t>Example of Conditional Independence</a:t>
            </a:r>
            <a:endParaRPr lang="en-ID" dirty="0"/>
          </a:p>
        </p:txBody>
      </p:sp>
      <p:sp>
        <p:nvSpPr>
          <p:cNvPr id="3" name="Slide Number Placeholder 2">
            <a:extLst>
              <a:ext uri="{FF2B5EF4-FFF2-40B4-BE49-F238E27FC236}">
                <a16:creationId xmlns:a16="http://schemas.microsoft.com/office/drawing/2014/main" id="{BFF5192F-31C6-9453-BF0B-4F4053374933}"/>
              </a:ext>
            </a:extLst>
          </p:cNvPr>
          <p:cNvSpPr>
            <a:spLocks noGrp="1"/>
          </p:cNvSpPr>
          <p:nvPr>
            <p:ph type="sldNum" sz="quarter" idx="12"/>
          </p:nvPr>
        </p:nvSpPr>
        <p:spPr/>
        <p:txBody>
          <a:bodyPr/>
          <a:lstStyle/>
          <a:p>
            <a:fld id="{F173735F-2667-4028-B606-D96AABD86FDB}" type="slidenum">
              <a:rPr lang="id-ID" smtClean="0"/>
              <a:pPr/>
              <a:t>23</a:t>
            </a:fld>
            <a:endParaRPr lang="id-ID"/>
          </a:p>
        </p:txBody>
      </p:sp>
      <p:pic>
        <p:nvPicPr>
          <p:cNvPr id="5" name="Picture 4">
            <a:extLst>
              <a:ext uri="{FF2B5EF4-FFF2-40B4-BE49-F238E27FC236}">
                <a16:creationId xmlns:a16="http://schemas.microsoft.com/office/drawing/2014/main" id="{AD993EFE-7D99-810D-CEA5-44E3C67538B9}"/>
              </a:ext>
            </a:extLst>
          </p:cNvPr>
          <p:cNvPicPr>
            <a:picLocks noChangeAspect="1"/>
          </p:cNvPicPr>
          <p:nvPr/>
        </p:nvPicPr>
        <p:blipFill>
          <a:blip r:embed="rId2"/>
          <a:stretch>
            <a:fillRect/>
          </a:stretch>
        </p:blipFill>
        <p:spPr>
          <a:xfrm>
            <a:off x="0" y="2035039"/>
            <a:ext cx="9144000" cy="4783422"/>
          </a:xfrm>
          <a:prstGeom prst="rect">
            <a:avLst/>
          </a:prstGeom>
        </p:spPr>
      </p:pic>
    </p:spTree>
    <p:extLst>
      <p:ext uri="{BB962C8B-B14F-4D97-AF65-F5344CB8AC3E}">
        <p14:creationId xmlns:p14="http://schemas.microsoft.com/office/powerpoint/2010/main" val="1820137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13250" y="2859881"/>
            <a:ext cx="7067128" cy="1143000"/>
          </a:xfrm>
        </p:spPr>
        <p:txBody>
          <a:bodyPr>
            <a:normAutofit/>
          </a:bodyPr>
          <a:lstStyle/>
          <a:p>
            <a:pPr>
              <a:lnSpc>
                <a:spcPct val="150000"/>
              </a:lnSpc>
            </a:pPr>
            <a:r>
              <a:rPr lang="en-US" dirty="0"/>
              <a:t>Exercise</a:t>
            </a:r>
            <a:endParaRPr lang="id-ID" dirty="0"/>
          </a:p>
        </p:txBody>
      </p:sp>
      <p:sp>
        <p:nvSpPr>
          <p:cNvPr id="3" name="Slide Number Placeholder 2"/>
          <p:cNvSpPr>
            <a:spLocks noGrp="1"/>
          </p:cNvSpPr>
          <p:nvPr>
            <p:ph type="sldNum" sz="quarter" idx="12"/>
          </p:nvPr>
        </p:nvSpPr>
        <p:spPr/>
        <p:txBody>
          <a:bodyPr/>
          <a:lstStyle/>
          <a:p>
            <a:fld id="{F173735F-2667-4028-B606-D96AABD86FDB}" type="slidenum">
              <a:rPr lang="id-ID" smtClean="0"/>
              <a:pPr/>
              <a:t>24</a:t>
            </a:fld>
            <a:endParaRPr lang="id-ID"/>
          </a:p>
        </p:txBody>
      </p:sp>
    </p:spTree>
    <p:extLst>
      <p:ext uri="{BB962C8B-B14F-4D97-AF65-F5344CB8AC3E}">
        <p14:creationId xmlns:p14="http://schemas.microsoft.com/office/powerpoint/2010/main" val="1436389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3B1F49-8768-B860-BD48-08EC04DDC6EF}"/>
              </a:ext>
            </a:extLst>
          </p:cNvPr>
          <p:cNvSpPr>
            <a:spLocks noGrp="1"/>
          </p:cNvSpPr>
          <p:nvPr>
            <p:ph type="title"/>
          </p:nvPr>
        </p:nvSpPr>
        <p:spPr/>
        <p:txBody>
          <a:bodyPr/>
          <a:lstStyle/>
          <a:p>
            <a:r>
              <a:rPr lang="en-US" dirty="0"/>
              <a:t>Exercise</a:t>
            </a:r>
            <a:endParaRPr lang="en-ID" dirty="0"/>
          </a:p>
        </p:txBody>
      </p:sp>
      <p:sp>
        <p:nvSpPr>
          <p:cNvPr id="3" name="Slide Number Placeholder 2">
            <a:extLst>
              <a:ext uri="{FF2B5EF4-FFF2-40B4-BE49-F238E27FC236}">
                <a16:creationId xmlns:a16="http://schemas.microsoft.com/office/drawing/2014/main" id="{27AA2FE0-D002-4D8B-8ED2-2871C4C37F39}"/>
              </a:ext>
            </a:extLst>
          </p:cNvPr>
          <p:cNvSpPr>
            <a:spLocks noGrp="1"/>
          </p:cNvSpPr>
          <p:nvPr>
            <p:ph type="sldNum" sz="quarter" idx="12"/>
          </p:nvPr>
        </p:nvSpPr>
        <p:spPr/>
        <p:txBody>
          <a:bodyPr/>
          <a:lstStyle/>
          <a:p>
            <a:fld id="{F173735F-2667-4028-B606-D96AABD86FDB}" type="slidenum">
              <a:rPr lang="id-ID" smtClean="0"/>
              <a:pPr/>
              <a:t>25</a:t>
            </a:fld>
            <a:endParaRPr lang="id-ID"/>
          </a:p>
        </p:txBody>
      </p:sp>
      <p:sp>
        <p:nvSpPr>
          <p:cNvPr id="5" name="Content Placeholder 4">
            <a:extLst>
              <a:ext uri="{FF2B5EF4-FFF2-40B4-BE49-F238E27FC236}">
                <a16:creationId xmlns:a16="http://schemas.microsoft.com/office/drawing/2014/main" id="{55BFAEFC-F373-B067-6FFD-99BA6698817B}"/>
              </a:ext>
            </a:extLst>
          </p:cNvPr>
          <p:cNvSpPr>
            <a:spLocks noGrp="1"/>
          </p:cNvSpPr>
          <p:nvPr>
            <p:ph idx="1"/>
          </p:nvPr>
        </p:nvSpPr>
        <p:spPr/>
        <p:txBody>
          <a:bodyPr/>
          <a:lstStyle/>
          <a:p>
            <a:r>
              <a:rPr lang="en-US" dirty="0"/>
              <a:t>Suppose we are studying the incidence of heart disease in a population of individuals, and we are interested in whether gender and smoking status are related to the incidence of heart disease. We have collected data on 1000 individuals, and we know their gender, smoking status, and whether or not they have heart disease. Find whether smoking status and gender are conditionally independent given the presence or absence of heart disease,</a:t>
            </a:r>
            <a:endParaRPr lang="en-ID" dirty="0"/>
          </a:p>
        </p:txBody>
      </p:sp>
    </p:spTree>
    <p:extLst>
      <p:ext uri="{BB962C8B-B14F-4D97-AF65-F5344CB8AC3E}">
        <p14:creationId xmlns:p14="http://schemas.microsoft.com/office/powerpoint/2010/main" val="1764437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5810-0202-5A4F-BA82-367F89714D20}"/>
              </a:ext>
            </a:extLst>
          </p:cNvPr>
          <p:cNvSpPr>
            <a:spLocks noGrp="1"/>
          </p:cNvSpPr>
          <p:nvPr>
            <p:ph type="title"/>
          </p:nvPr>
        </p:nvSpPr>
        <p:spPr/>
        <p:txBody>
          <a:bodyPr/>
          <a:lstStyle/>
          <a:p>
            <a:r>
              <a:rPr lang="en-US" dirty="0"/>
              <a:t>Exercise</a:t>
            </a:r>
            <a:endParaRPr lang="en-ID" dirty="0"/>
          </a:p>
        </p:txBody>
      </p:sp>
      <p:sp>
        <p:nvSpPr>
          <p:cNvPr id="3" name="Slide Number Placeholder 2">
            <a:extLst>
              <a:ext uri="{FF2B5EF4-FFF2-40B4-BE49-F238E27FC236}">
                <a16:creationId xmlns:a16="http://schemas.microsoft.com/office/drawing/2014/main" id="{A2E7B529-F425-5833-6BD7-DAAA0C4F1379}"/>
              </a:ext>
            </a:extLst>
          </p:cNvPr>
          <p:cNvSpPr>
            <a:spLocks noGrp="1"/>
          </p:cNvSpPr>
          <p:nvPr>
            <p:ph type="sldNum" sz="quarter" idx="12"/>
          </p:nvPr>
        </p:nvSpPr>
        <p:spPr/>
        <p:txBody>
          <a:bodyPr/>
          <a:lstStyle/>
          <a:p>
            <a:fld id="{F173735F-2667-4028-B606-D96AABD86FDB}" type="slidenum">
              <a:rPr lang="id-ID" smtClean="0"/>
              <a:pPr/>
              <a:t>26</a:t>
            </a:fld>
            <a:endParaRPr lang="id-ID"/>
          </a:p>
        </p:txBody>
      </p:sp>
      <p:sp>
        <p:nvSpPr>
          <p:cNvPr id="4" name="Content Placeholder 3">
            <a:extLst>
              <a:ext uri="{FF2B5EF4-FFF2-40B4-BE49-F238E27FC236}">
                <a16:creationId xmlns:a16="http://schemas.microsoft.com/office/drawing/2014/main" id="{9891325F-43C4-1337-5105-5D57AF568309}"/>
              </a:ext>
            </a:extLst>
          </p:cNvPr>
          <p:cNvSpPr>
            <a:spLocks noGrp="1"/>
          </p:cNvSpPr>
          <p:nvPr>
            <p:ph idx="1"/>
          </p:nvPr>
        </p:nvSpPr>
        <p:spPr/>
        <p:txBody>
          <a:bodyPr/>
          <a:lstStyle/>
          <a:p>
            <a:r>
              <a:rPr lang="en-US" dirty="0"/>
              <a:t>Here the data contingency to help you for this exercise:</a:t>
            </a:r>
          </a:p>
          <a:p>
            <a:pPr marL="0" indent="0">
              <a:buNone/>
            </a:pPr>
            <a:endParaRPr lang="en-ID" dirty="0"/>
          </a:p>
        </p:txBody>
      </p:sp>
      <p:graphicFrame>
        <p:nvGraphicFramePr>
          <p:cNvPr id="5" name="Table 5">
            <a:extLst>
              <a:ext uri="{FF2B5EF4-FFF2-40B4-BE49-F238E27FC236}">
                <a16:creationId xmlns:a16="http://schemas.microsoft.com/office/drawing/2014/main" id="{C4F63F51-6C11-B1DA-6533-B054167657AA}"/>
              </a:ext>
            </a:extLst>
          </p:cNvPr>
          <p:cNvGraphicFramePr>
            <a:graphicFrameLocks noGrp="1"/>
          </p:cNvGraphicFramePr>
          <p:nvPr>
            <p:extLst>
              <p:ext uri="{D42A27DB-BD31-4B8C-83A1-F6EECF244321}">
                <p14:modId xmlns:p14="http://schemas.microsoft.com/office/powerpoint/2010/main" val="3269240973"/>
              </p:ext>
            </p:extLst>
          </p:nvPr>
        </p:nvGraphicFramePr>
        <p:xfrm>
          <a:off x="2438400" y="2877820"/>
          <a:ext cx="4572000" cy="11023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678873360"/>
                    </a:ext>
                  </a:extLst>
                </a:gridCol>
                <a:gridCol w="1524000">
                  <a:extLst>
                    <a:ext uri="{9D8B030D-6E8A-4147-A177-3AD203B41FA5}">
                      <a16:colId xmlns:a16="http://schemas.microsoft.com/office/drawing/2014/main" val="727718755"/>
                    </a:ext>
                  </a:extLst>
                </a:gridCol>
                <a:gridCol w="1524000">
                  <a:extLst>
                    <a:ext uri="{9D8B030D-6E8A-4147-A177-3AD203B41FA5}">
                      <a16:colId xmlns:a16="http://schemas.microsoft.com/office/drawing/2014/main" val="2465174190"/>
                    </a:ext>
                  </a:extLst>
                </a:gridCol>
              </a:tblGrid>
              <a:tr h="370840">
                <a:tc>
                  <a:txBody>
                    <a:bodyPr/>
                    <a:lstStyle/>
                    <a:p>
                      <a:pPr fontAlgn="b"/>
                      <a:endParaRPr lang="en-ID" b="1" dirty="0">
                        <a:effectLst/>
                      </a:endParaRPr>
                    </a:p>
                  </a:txBody>
                  <a:tcPr anchor="b"/>
                </a:tc>
                <a:tc>
                  <a:txBody>
                    <a:bodyPr/>
                    <a:lstStyle/>
                    <a:p>
                      <a:pPr fontAlgn="b"/>
                      <a:r>
                        <a:rPr lang="en-ID" b="1">
                          <a:effectLst/>
                        </a:rPr>
                        <a:t>Non-Smoker</a:t>
                      </a:r>
                    </a:p>
                  </a:txBody>
                  <a:tcPr anchor="b"/>
                </a:tc>
                <a:tc>
                  <a:txBody>
                    <a:bodyPr/>
                    <a:lstStyle/>
                    <a:p>
                      <a:pPr fontAlgn="b"/>
                      <a:r>
                        <a:rPr lang="en-ID" b="1">
                          <a:effectLst/>
                        </a:rPr>
                        <a:t>Smoker</a:t>
                      </a:r>
                    </a:p>
                  </a:txBody>
                  <a:tcPr anchor="b"/>
                </a:tc>
                <a:extLst>
                  <a:ext uri="{0D108BD9-81ED-4DB2-BD59-A6C34878D82A}">
                    <a16:rowId xmlns:a16="http://schemas.microsoft.com/office/drawing/2014/main" val="2131458051"/>
                  </a:ext>
                </a:extLst>
              </a:tr>
              <a:tr h="218440">
                <a:tc>
                  <a:txBody>
                    <a:bodyPr/>
                    <a:lstStyle/>
                    <a:p>
                      <a:pPr fontAlgn="base"/>
                      <a:r>
                        <a:rPr lang="en-ID">
                          <a:effectLst/>
                        </a:rPr>
                        <a:t>Male</a:t>
                      </a:r>
                    </a:p>
                  </a:txBody>
                  <a:tcPr anchor="ctr"/>
                </a:tc>
                <a:tc>
                  <a:txBody>
                    <a:bodyPr/>
                    <a:lstStyle/>
                    <a:p>
                      <a:pPr fontAlgn="base"/>
                      <a:r>
                        <a:rPr lang="en-ID">
                          <a:effectLst/>
                        </a:rPr>
                        <a:t>300</a:t>
                      </a:r>
                    </a:p>
                  </a:txBody>
                  <a:tcPr anchor="ctr"/>
                </a:tc>
                <a:tc>
                  <a:txBody>
                    <a:bodyPr/>
                    <a:lstStyle/>
                    <a:p>
                      <a:pPr fontAlgn="base"/>
                      <a:r>
                        <a:rPr lang="en-ID">
                          <a:effectLst/>
                        </a:rPr>
                        <a:t>200</a:t>
                      </a:r>
                    </a:p>
                  </a:txBody>
                  <a:tcPr anchor="ctr"/>
                </a:tc>
                <a:extLst>
                  <a:ext uri="{0D108BD9-81ED-4DB2-BD59-A6C34878D82A}">
                    <a16:rowId xmlns:a16="http://schemas.microsoft.com/office/drawing/2014/main" val="1234127094"/>
                  </a:ext>
                </a:extLst>
              </a:tr>
              <a:tr h="218440">
                <a:tc>
                  <a:txBody>
                    <a:bodyPr/>
                    <a:lstStyle/>
                    <a:p>
                      <a:pPr fontAlgn="base"/>
                      <a:r>
                        <a:rPr lang="en-ID">
                          <a:effectLst/>
                        </a:rPr>
                        <a:t>Female</a:t>
                      </a:r>
                    </a:p>
                  </a:txBody>
                  <a:tcPr anchor="ctr"/>
                </a:tc>
                <a:tc>
                  <a:txBody>
                    <a:bodyPr/>
                    <a:lstStyle/>
                    <a:p>
                      <a:pPr fontAlgn="base"/>
                      <a:r>
                        <a:rPr lang="en-ID">
                          <a:effectLst/>
                        </a:rPr>
                        <a:t>250</a:t>
                      </a:r>
                    </a:p>
                  </a:txBody>
                  <a:tcPr anchor="ctr"/>
                </a:tc>
                <a:tc>
                  <a:txBody>
                    <a:bodyPr/>
                    <a:lstStyle/>
                    <a:p>
                      <a:pPr fontAlgn="base"/>
                      <a:r>
                        <a:rPr lang="en-ID" dirty="0">
                          <a:effectLst/>
                        </a:rPr>
                        <a:t>250</a:t>
                      </a:r>
                    </a:p>
                  </a:txBody>
                  <a:tcPr anchor="ctr"/>
                </a:tc>
                <a:extLst>
                  <a:ext uri="{0D108BD9-81ED-4DB2-BD59-A6C34878D82A}">
                    <a16:rowId xmlns:a16="http://schemas.microsoft.com/office/drawing/2014/main" val="2232455969"/>
                  </a:ext>
                </a:extLst>
              </a:tr>
            </a:tbl>
          </a:graphicData>
        </a:graphic>
      </p:graphicFrame>
    </p:spTree>
    <p:extLst>
      <p:ext uri="{BB962C8B-B14F-4D97-AF65-F5344CB8AC3E}">
        <p14:creationId xmlns:p14="http://schemas.microsoft.com/office/powerpoint/2010/main" val="3286353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370BE-A593-41B1-AD23-8B26338E427C}"/>
              </a:ext>
            </a:extLst>
          </p:cNvPr>
          <p:cNvSpPr>
            <a:spLocks noGrp="1"/>
          </p:cNvSpPr>
          <p:nvPr>
            <p:ph type="title"/>
          </p:nvPr>
        </p:nvSpPr>
        <p:spPr/>
        <p:txBody>
          <a:bodyPr/>
          <a:lstStyle/>
          <a:p>
            <a:r>
              <a:rPr lang="en-US" dirty="0"/>
              <a:t>References</a:t>
            </a:r>
            <a:endParaRPr lang="en-ID" dirty="0"/>
          </a:p>
        </p:txBody>
      </p:sp>
      <p:sp>
        <p:nvSpPr>
          <p:cNvPr id="3" name="Slide Number Placeholder 2">
            <a:extLst>
              <a:ext uri="{FF2B5EF4-FFF2-40B4-BE49-F238E27FC236}">
                <a16:creationId xmlns:a16="http://schemas.microsoft.com/office/drawing/2014/main" id="{27AA2FE0-D002-4D8B-8ED2-2871C4C37F39}"/>
              </a:ext>
            </a:extLst>
          </p:cNvPr>
          <p:cNvSpPr>
            <a:spLocks noGrp="1"/>
          </p:cNvSpPr>
          <p:nvPr>
            <p:ph type="sldNum" sz="quarter" idx="12"/>
          </p:nvPr>
        </p:nvSpPr>
        <p:spPr/>
        <p:txBody>
          <a:bodyPr/>
          <a:lstStyle/>
          <a:p>
            <a:fld id="{F173735F-2667-4028-B606-D96AABD86FDB}" type="slidenum">
              <a:rPr lang="id-ID" smtClean="0"/>
              <a:pPr/>
              <a:t>27</a:t>
            </a:fld>
            <a:endParaRPr lang="id-ID"/>
          </a:p>
        </p:txBody>
      </p:sp>
      <p:sp>
        <p:nvSpPr>
          <p:cNvPr id="4" name="Content Placeholder 3">
            <a:extLst>
              <a:ext uri="{FF2B5EF4-FFF2-40B4-BE49-F238E27FC236}">
                <a16:creationId xmlns:a16="http://schemas.microsoft.com/office/drawing/2014/main" id="{386C34AB-DA9A-44C9-8505-862A205C274F}"/>
              </a:ext>
            </a:extLst>
          </p:cNvPr>
          <p:cNvSpPr>
            <a:spLocks noGrp="1"/>
          </p:cNvSpPr>
          <p:nvPr>
            <p:ph idx="1"/>
          </p:nvPr>
        </p:nvSpPr>
        <p:spPr/>
        <p:txBody>
          <a:bodyPr/>
          <a:lstStyle/>
          <a:p>
            <a:pPr algn="just">
              <a:lnSpc>
                <a:spcPct val="150000"/>
              </a:lnSpc>
              <a:defRPr/>
            </a:pPr>
            <a:r>
              <a:rPr lang="en-US" dirty="0"/>
              <a:t>Stuart Russell, Peter </a:t>
            </a:r>
            <a:r>
              <a:rPr lang="id-ID" dirty="0"/>
              <a:t>Norvig</a:t>
            </a:r>
            <a:r>
              <a:rPr lang="en-US" dirty="0"/>
              <a:t>. 2020. </a:t>
            </a:r>
            <a:r>
              <a:rPr lang="en-US" b="1" dirty="0">
                <a:solidFill>
                  <a:srgbClr val="3399FF"/>
                </a:solidFill>
              </a:rPr>
              <a:t>Artificial Intelligence : A Modern Approach.</a:t>
            </a:r>
            <a:r>
              <a:rPr lang="en-US" dirty="0"/>
              <a:t> Pearson Education. New Jersey. </a:t>
            </a:r>
          </a:p>
          <a:p>
            <a:pPr algn="just">
              <a:lnSpc>
                <a:spcPct val="150000"/>
              </a:lnSpc>
              <a:defRPr/>
            </a:pPr>
            <a:r>
              <a:rPr lang="en-US" dirty="0"/>
              <a:t>Michael Baron. Probability and Statistics for Computer Science 3</a:t>
            </a:r>
            <a:r>
              <a:rPr lang="en-US" baseline="30000" dirty="0"/>
              <a:t>rd</a:t>
            </a:r>
            <a:r>
              <a:rPr lang="en-US" dirty="0"/>
              <a:t> Edition. CRC Press. </a:t>
            </a:r>
          </a:p>
          <a:p>
            <a:pPr algn="just">
              <a:lnSpc>
                <a:spcPct val="150000"/>
              </a:lnSpc>
              <a:defRPr/>
            </a:pPr>
            <a:r>
              <a:rPr lang="en-US" dirty="0">
                <a:hlinkClick r:id="rId2"/>
              </a:rPr>
              <a:t>https://www.probabilitycourse.com/chapter1/1_4_1_independence.php</a:t>
            </a:r>
            <a:endParaRPr lang="en-US" dirty="0"/>
          </a:p>
          <a:p>
            <a:pPr algn="just">
              <a:lnSpc>
                <a:spcPct val="150000"/>
              </a:lnSpc>
              <a:defRPr/>
            </a:pPr>
            <a:endParaRPr lang="en-US" dirty="0"/>
          </a:p>
        </p:txBody>
      </p:sp>
    </p:spTree>
    <p:extLst>
      <p:ext uri="{BB962C8B-B14F-4D97-AF65-F5344CB8AC3E}">
        <p14:creationId xmlns:p14="http://schemas.microsoft.com/office/powerpoint/2010/main" val="415985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marL="457200" indent="-457200">
              <a:buFont typeface="+mj-lt"/>
              <a:buAutoNum type="arabicPeriod"/>
            </a:pPr>
            <a:r>
              <a:rPr lang="en-US" dirty="0"/>
              <a:t>Distribution of Random Variable</a:t>
            </a:r>
          </a:p>
          <a:p>
            <a:pPr marL="457200" indent="-457200">
              <a:buFont typeface="+mj-lt"/>
              <a:buAutoNum type="arabicPeriod"/>
            </a:pPr>
            <a:r>
              <a:rPr lang="en-US" dirty="0"/>
              <a:t>Joint Probability Distribution and Marginal Probability Distribution</a:t>
            </a:r>
          </a:p>
          <a:p>
            <a:pPr marL="457200" indent="-457200">
              <a:buFont typeface="+mj-lt"/>
              <a:buAutoNum type="arabicPeriod"/>
            </a:pPr>
            <a:r>
              <a:rPr lang="en-US" dirty="0"/>
              <a:t>Independence of Random Variables</a:t>
            </a:r>
          </a:p>
          <a:p>
            <a:pPr marL="457200" indent="-457200">
              <a:buFont typeface="+mj-lt"/>
              <a:buAutoNum type="arabicPeriod"/>
            </a:pPr>
            <a:r>
              <a:rPr lang="en-US" dirty="0"/>
              <a:t>Conditional Independence</a:t>
            </a:r>
          </a:p>
          <a:p>
            <a:pPr marL="457200" indent="-457200">
              <a:buFont typeface="+mj-lt"/>
              <a:buAutoNum type="arabicPeriod"/>
            </a:pPr>
            <a:endParaRPr lang="en-US" dirty="0"/>
          </a:p>
          <a:p>
            <a:pPr marL="457200" indent="-457200">
              <a:buFont typeface="+mj-lt"/>
              <a:buAutoNum type="arabicPeriod"/>
            </a:pPr>
            <a:endParaRPr lang="en-US" dirty="0"/>
          </a:p>
        </p:txBody>
      </p:sp>
      <p:sp>
        <p:nvSpPr>
          <p:cNvPr id="5" name="Slide Number Placeholder 4"/>
          <p:cNvSpPr>
            <a:spLocks noGrp="1"/>
          </p:cNvSpPr>
          <p:nvPr>
            <p:ph type="sldNum" sz="quarter" idx="12"/>
          </p:nvPr>
        </p:nvSpPr>
        <p:spPr/>
        <p:txBody>
          <a:bodyPr/>
          <a:lstStyle/>
          <a:p>
            <a:fld id="{F173735F-2667-4028-B606-D96AABD86FDB}" type="slidenum">
              <a:rPr lang="id-ID" smtClean="0"/>
              <a:pPr/>
              <a:t>3</a:t>
            </a:fld>
            <a:endParaRPr lang="id-ID"/>
          </a:p>
        </p:txBody>
      </p:sp>
    </p:spTree>
    <p:extLst>
      <p:ext uri="{BB962C8B-B14F-4D97-AF65-F5344CB8AC3E}">
        <p14:creationId xmlns:p14="http://schemas.microsoft.com/office/powerpoint/2010/main" val="4058674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2191-CD22-4215-AB07-9D9D589BA43E}"/>
              </a:ext>
            </a:extLst>
          </p:cNvPr>
          <p:cNvSpPr>
            <a:spLocks noGrp="1"/>
          </p:cNvSpPr>
          <p:nvPr>
            <p:ph type="title"/>
          </p:nvPr>
        </p:nvSpPr>
        <p:spPr/>
        <p:txBody>
          <a:bodyPr/>
          <a:lstStyle/>
          <a:p>
            <a:r>
              <a:rPr lang="en-US" dirty="0"/>
              <a:t>Distribution of Random Variable</a:t>
            </a:r>
            <a:endParaRPr lang="en-ID" dirty="0"/>
          </a:p>
        </p:txBody>
      </p:sp>
      <p:sp>
        <p:nvSpPr>
          <p:cNvPr id="3" name="Slide Number Placeholder 2">
            <a:extLst>
              <a:ext uri="{FF2B5EF4-FFF2-40B4-BE49-F238E27FC236}">
                <a16:creationId xmlns:a16="http://schemas.microsoft.com/office/drawing/2014/main" id="{F95BCEA4-A028-FD7E-20FD-AD14CF094BD8}"/>
              </a:ext>
            </a:extLst>
          </p:cNvPr>
          <p:cNvSpPr>
            <a:spLocks noGrp="1"/>
          </p:cNvSpPr>
          <p:nvPr>
            <p:ph type="sldNum" sz="quarter" idx="12"/>
          </p:nvPr>
        </p:nvSpPr>
        <p:spPr/>
        <p:txBody>
          <a:bodyPr/>
          <a:lstStyle/>
          <a:p>
            <a:fld id="{F173735F-2667-4028-B606-D96AABD86FDB}" type="slidenum">
              <a:rPr lang="id-ID" smtClean="0"/>
              <a:pPr/>
              <a:t>4</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478EB9D-B9F0-6235-2747-5C2A6652218B}"/>
                  </a:ext>
                </a:extLst>
              </p:cNvPr>
              <p:cNvSpPr>
                <a:spLocks noGrp="1"/>
              </p:cNvSpPr>
              <p:nvPr>
                <p:ph idx="1"/>
              </p:nvPr>
            </p:nvSpPr>
            <p:spPr/>
            <p:txBody>
              <a:bodyPr>
                <a:normAutofit/>
              </a:bodyPr>
              <a:lstStyle/>
              <a:p>
                <a:r>
                  <a:rPr lang="en-US" dirty="0"/>
                  <a:t>A </a:t>
                </a:r>
                <a:r>
                  <a:rPr lang="en-US" b="1" dirty="0">
                    <a:solidFill>
                      <a:srgbClr val="0079B8"/>
                    </a:solidFill>
                  </a:rPr>
                  <a:t>random variable </a:t>
                </a:r>
                <a:r>
                  <a:rPr lang="en-US" dirty="0"/>
                  <a:t>is a function of an outcome,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r>
                  <a:rPr lang="en-US" dirty="0"/>
                  <a:t>     In other words, it is a quantity that depends on chance.</a:t>
                </a:r>
              </a:p>
              <a:p>
                <a:endParaRPr lang="en-ID" dirty="0"/>
              </a:p>
              <a:p>
                <a:r>
                  <a:rPr lang="en-US" dirty="0"/>
                  <a:t>The domain of a random variable is the </a:t>
                </a:r>
                <a:r>
                  <a:rPr lang="en-US" b="1" dirty="0">
                    <a:solidFill>
                      <a:srgbClr val="0079B8"/>
                    </a:solidFill>
                  </a:rPr>
                  <a:t>sample space </a:t>
                </a:r>
                <a14:m>
                  <m:oMath xmlns:m="http://schemas.openxmlformats.org/officeDocument/2006/math">
                    <m:r>
                      <a:rPr lang="en-US" b="1" i="0" dirty="0" smtClean="0">
                        <a:solidFill>
                          <a:srgbClr val="0079B8"/>
                        </a:solidFill>
                        <a:latin typeface="Cambria Math" panose="02040503050406030204" pitchFamily="18" charset="0"/>
                      </a:rPr>
                      <m:t>𝛀</m:t>
                    </m:r>
                  </m:oMath>
                </a14:m>
                <a:r>
                  <a:rPr lang="en-US" dirty="0"/>
                  <a:t>. Its range can be the </a:t>
                </a:r>
                <a:r>
                  <a:rPr lang="en-US" b="1" dirty="0">
                    <a:solidFill>
                      <a:srgbClr val="0079B8"/>
                    </a:solidFill>
                  </a:rPr>
                  <a:t>set of all real numbers </a:t>
                </a:r>
                <a14:m>
                  <m:oMath xmlns:m="http://schemas.openxmlformats.org/officeDocument/2006/math">
                    <m:r>
                      <a:rPr lang="en-US" b="1" i="1" smtClean="0">
                        <a:solidFill>
                          <a:srgbClr val="0079B8"/>
                        </a:solidFill>
                        <a:latin typeface="Cambria Math" panose="02040503050406030204" pitchFamily="18" charset="0"/>
                        <a:ea typeface="Cambria Math" panose="02040503050406030204" pitchFamily="18" charset="0"/>
                      </a:rPr>
                      <m:t>ℝ</m:t>
                    </m:r>
                  </m:oMath>
                </a14:m>
                <a:r>
                  <a:rPr lang="en-US" dirty="0"/>
                  <a:t>, or only the </a:t>
                </a:r>
                <a:r>
                  <a:rPr lang="en-US" b="1" dirty="0">
                    <a:solidFill>
                      <a:srgbClr val="0079B8"/>
                    </a:solidFill>
                  </a:rPr>
                  <a:t>positive numbers (0,+∞)</a:t>
                </a:r>
                <a:r>
                  <a:rPr lang="en-US" dirty="0"/>
                  <a:t>, or the </a:t>
                </a:r>
                <a:r>
                  <a:rPr lang="en-US" b="1" dirty="0">
                    <a:solidFill>
                      <a:srgbClr val="0079B8"/>
                    </a:solidFill>
                  </a:rPr>
                  <a:t>integers </a:t>
                </a:r>
                <a14:m>
                  <m:oMath xmlns:m="http://schemas.openxmlformats.org/officeDocument/2006/math">
                    <m:r>
                      <a:rPr lang="en-US" b="1" i="1" dirty="0" smtClean="0">
                        <a:solidFill>
                          <a:srgbClr val="0079B8"/>
                        </a:solidFill>
                        <a:latin typeface="Cambria Math" panose="02040503050406030204" pitchFamily="18" charset="0"/>
                        <a:ea typeface="Cambria Math" panose="02040503050406030204" pitchFamily="18" charset="0"/>
                      </a:rPr>
                      <m:t>ℤ</m:t>
                    </m:r>
                  </m:oMath>
                </a14:m>
                <a:r>
                  <a:rPr lang="en-US" dirty="0"/>
                  <a:t>, or the interval (0, 1), etc., depending on what possible values the random variable can potentially take.</a:t>
                </a:r>
                <a:r>
                  <a:rPr lang="en-ID" dirty="0"/>
                  <a:t> </a:t>
                </a:r>
              </a:p>
            </p:txBody>
          </p:sp>
        </mc:Choice>
        <mc:Fallback xmlns="">
          <p:sp>
            <p:nvSpPr>
              <p:cNvPr id="4" name="Content Placeholder 3">
                <a:extLst>
                  <a:ext uri="{FF2B5EF4-FFF2-40B4-BE49-F238E27FC236}">
                    <a16:creationId xmlns:a16="http://schemas.microsoft.com/office/drawing/2014/main" id="{9478EB9D-B9F0-6235-2747-5C2A6652218B}"/>
                  </a:ext>
                </a:extLst>
              </p:cNvPr>
              <p:cNvSpPr>
                <a:spLocks noGrp="1" noRot="1" noChangeAspect="1" noMove="1" noResize="1" noEditPoints="1" noAdjustHandles="1" noChangeArrowheads="1" noChangeShapeType="1" noTextEdit="1"/>
              </p:cNvSpPr>
              <p:nvPr>
                <p:ph idx="1"/>
              </p:nvPr>
            </p:nvSpPr>
            <p:spPr>
              <a:blipFill>
                <a:blip r:embed="rId2"/>
                <a:stretch>
                  <a:fillRect l="-722"/>
                </a:stretch>
              </a:blipFill>
            </p:spPr>
            <p:txBody>
              <a:bodyPr/>
              <a:lstStyle/>
              <a:p>
                <a:r>
                  <a:rPr lang="en-ID">
                    <a:noFill/>
                  </a:rPr>
                  <a:t> </a:t>
                </a:r>
              </a:p>
            </p:txBody>
          </p:sp>
        </mc:Fallback>
      </mc:AlternateContent>
    </p:spTree>
    <p:extLst>
      <p:ext uri="{BB962C8B-B14F-4D97-AF65-F5344CB8AC3E}">
        <p14:creationId xmlns:p14="http://schemas.microsoft.com/office/powerpoint/2010/main" val="3021143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78910-FED9-E1BE-F374-92FE049F58AB}"/>
              </a:ext>
            </a:extLst>
          </p:cNvPr>
          <p:cNvSpPr>
            <a:spLocks noGrp="1"/>
          </p:cNvSpPr>
          <p:nvPr>
            <p:ph type="title"/>
          </p:nvPr>
        </p:nvSpPr>
        <p:spPr/>
        <p:txBody>
          <a:bodyPr/>
          <a:lstStyle/>
          <a:p>
            <a:r>
              <a:rPr lang="en-US" dirty="0"/>
              <a:t>Distribution of Random Variable</a:t>
            </a:r>
            <a:endParaRPr lang="en-ID" dirty="0"/>
          </a:p>
        </p:txBody>
      </p:sp>
      <p:sp>
        <p:nvSpPr>
          <p:cNvPr id="3" name="Slide Number Placeholder 2">
            <a:extLst>
              <a:ext uri="{FF2B5EF4-FFF2-40B4-BE49-F238E27FC236}">
                <a16:creationId xmlns:a16="http://schemas.microsoft.com/office/drawing/2014/main" id="{D8C84937-A342-8C1D-B358-65649B237E13}"/>
              </a:ext>
            </a:extLst>
          </p:cNvPr>
          <p:cNvSpPr>
            <a:spLocks noGrp="1"/>
          </p:cNvSpPr>
          <p:nvPr>
            <p:ph type="sldNum" sz="quarter" idx="12"/>
          </p:nvPr>
        </p:nvSpPr>
        <p:spPr/>
        <p:txBody>
          <a:bodyPr/>
          <a:lstStyle/>
          <a:p>
            <a:fld id="{F173735F-2667-4028-B606-D96AABD86FDB}" type="slidenum">
              <a:rPr lang="id-ID" smtClean="0"/>
              <a:pPr/>
              <a:t>5</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E7FA47E-BD83-D3A3-3558-3EE9F6B03135}"/>
                  </a:ext>
                </a:extLst>
              </p:cNvPr>
              <p:cNvSpPr>
                <a:spLocks noGrp="1"/>
              </p:cNvSpPr>
              <p:nvPr>
                <p:ph idx="1"/>
              </p:nvPr>
            </p:nvSpPr>
            <p:spPr/>
            <p:txBody>
              <a:bodyPr/>
              <a:lstStyle/>
              <a:p>
                <a:r>
                  <a:rPr lang="en-US" dirty="0"/>
                  <a:t>Once an experiment is completed, and the outcome </a:t>
                </a:r>
                <a14:m>
                  <m:oMath xmlns:m="http://schemas.openxmlformats.org/officeDocument/2006/math">
                    <m:r>
                      <a:rPr lang="en-US" b="0" i="1" smtClean="0">
                        <a:latin typeface="Cambria Math" panose="02040503050406030204" pitchFamily="18" charset="0"/>
                      </a:rPr>
                      <m:t>𝜔</m:t>
                    </m:r>
                  </m:oMath>
                </a14:m>
                <a:r>
                  <a:rPr lang="en-US" dirty="0"/>
                  <a:t> is known, the value of random variable </a:t>
                </a:r>
                <a14:m>
                  <m:oMath xmlns:m="http://schemas.openxmlformats.org/officeDocument/2006/math">
                    <m:r>
                      <a:rPr lang="en-US" i="1" dirty="0" smtClean="0">
                        <a:latin typeface="Cambria Math" panose="02040503050406030204" pitchFamily="18" charset="0"/>
                      </a:rPr>
                      <m:t>𝑋</m:t>
                    </m:r>
                    <m:r>
                      <a:rPr lang="en-US" i="1" dirty="0" smtClean="0">
                        <a:latin typeface="Cambria Math" panose="02040503050406030204" pitchFamily="18" charset="0"/>
                      </a:rPr>
                      <m:t>(</m:t>
                    </m:r>
                    <m:r>
                      <a:rPr lang="en-US" b="0" i="1" dirty="0" smtClean="0">
                        <a:latin typeface="Cambria Math" panose="02040503050406030204" pitchFamily="18" charset="0"/>
                      </a:rPr>
                      <m:t>𝜔</m:t>
                    </m:r>
                    <m:r>
                      <a:rPr lang="en-US" i="1" dirty="0" smtClean="0">
                        <a:latin typeface="Cambria Math" panose="02040503050406030204" pitchFamily="18" charset="0"/>
                      </a:rPr>
                      <m:t>) </m:t>
                    </m:r>
                  </m:oMath>
                </a14:m>
                <a:r>
                  <a:rPr lang="en-US" dirty="0"/>
                  <a:t>becomes determined.</a:t>
                </a:r>
                <a:endParaRPr lang="en-ID" dirty="0"/>
              </a:p>
            </p:txBody>
          </p:sp>
        </mc:Choice>
        <mc:Fallback xmlns="">
          <p:sp>
            <p:nvSpPr>
              <p:cNvPr id="4" name="Content Placeholder 3">
                <a:extLst>
                  <a:ext uri="{FF2B5EF4-FFF2-40B4-BE49-F238E27FC236}">
                    <a16:creationId xmlns:a16="http://schemas.microsoft.com/office/drawing/2014/main" id="{9E7FA47E-BD83-D3A3-3558-3EE9F6B03135}"/>
                  </a:ext>
                </a:extLst>
              </p:cNvPr>
              <p:cNvSpPr>
                <a:spLocks noGrp="1" noRot="1" noChangeAspect="1" noMove="1" noResize="1" noEditPoints="1" noAdjustHandles="1" noChangeArrowheads="1" noChangeShapeType="1" noTextEdit="1"/>
              </p:cNvSpPr>
              <p:nvPr>
                <p:ph idx="1"/>
              </p:nvPr>
            </p:nvSpPr>
            <p:spPr>
              <a:blipFill>
                <a:blip r:embed="rId2"/>
                <a:stretch>
                  <a:fillRect l="-722"/>
                </a:stretch>
              </a:blipFill>
            </p:spPr>
            <p:txBody>
              <a:bodyPr/>
              <a:lstStyle/>
              <a:p>
                <a:r>
                  <a:rPr lang="en-ID">
                    <a:noFill/>
                  </a:rPr>
                  <a:t> </a:t>
                </a:r>
              </a:p>
            </p:txBody>
          </p:sp>
        </mc:Fallback>
      </mc:AlternateContent>
    </p:spTree>
    <p:extLst>
      <p:ext uri="{BB962C8B-B14F-4D97-AF65-F5344CB8AC3E}">
        <p14:creationId xmlns:p14="http://schemas.microsoft.com/office/powerpoint/2010/main" val="166945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D5F42-EA9D-AAD2-82B6-A777F51EC4F0}"/>
              </a:ext>
            </a:extLst>
          </p:cNvPr>
          <p:cNvSpPr>
            <a:spLocks noGrp="1"/>
          </p:cNvSpPr>
          <p:nvPr>
            <p:ph type="title"/>
          </p:nvPr>
        </p:nvSpPr>
        <p:spPr>
          <a:xfrm>
            <a:off x="1752600" y="68733"/>
            <a:ext cx="7543800" cy="639688"/>
          </a:xfrm>
        </p:spPr>
        <p:txBody>
          <a:bodyPr/>
          <a:lstStyle/>
          <a:p>
            <a:r>
              <a:rPr lang="en-US" dirty="0"/>
              <a:t>Distribution of Random Variables</a:t>
            </a:r>
            <a:endParaRPr lang="en-ID" dirty="0"/>
          </a:p>
        </p:txBody>
      </p:sp>
      <p:sp>
        <p:nvSpPr>
          <p:cNvPr id="3" name="Slide Number Placeholder 2">
            <a:extLst>
              <a:ext uri="{FF2B5EF4-FFF2-40B4-BE49-F238E27FC236}">
                <a16:creationId xmlns:a16="http://schemas.microsoft.com/office/drawing/2014/main" id="{50A77001-F2AD-C518-C982-3E4D4013A6B8}"/>
              </a:ext>
            </a:extLst>
          </p:cNvPr>
          <p:cNvSpPr>
            <a:spLocks noGrp="1"/>
          </p:cNvSpPr>
          <p:nvPr>
            <p:ph type="sldNum" sz="quarter" idx="12"/>
          </p:nvPr>
        </p:nvSpPr>
        <p:spPr/>
        <p:txBody>
          <a:bodyPr/>
          <a:lstStyle/>
          <a:p>
            <a:fld id="{F173735F-2667-4028-B606-D96AABD86FDB}" type="slidenum">
              <a:rPr lang="id-ID" smtClean="0"/>
              <a:pPr/>
              <a:t>6</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8214D34-BA3A-CB97-925F-0DBC7E80B1B8}"/>
                  </a:ext>
                </a:extLst>
              </p:cNvPr>
              <p:cNvSpPr>
                <a:spLocks noGrp="1"/>
              </p:cNvSpPr>
              <p:nvPr>
                <p:ph idx="1"/>
              </p:nvPr>
            </p:nvSpPr>
            <p:spPr>
              <a:xfrm>
                <a:off x="1143000" y="1295400"/>
                <a:ext cx="7605464" cy="5174023"/>
              </a:xfrm>
            </p:spPr>
            <p:txBody>
              <a:bodyPr>
                <a:normAutofit fontScale="92500"/>
              </a:bodyPr>
              <a:lstStyle/>
              <a:p>
                <a:pPr marL="0" indent="0">
                  <a:buNone/>
                </a:pPr>
                <a:r>
                  <a:rPr lang="en-US" dirty="0"/>
                  <a:t>Consider an experiment of tossing 3 fair coins and </a:t>
                </a:r>
                <a:r>
                  <a:rPr lang="en-US" b="1" dirty="0">
                    <a:solidFill>
                      <a:srgbClr val="0079B8"/>
                    </a:solidFill>
                  </a:rPr>
                  <a:t>counting the number of heads</a:t>
                </a:r>
                <a:r>
                  <a:rPr lang="en-US" dirty="0"/>
                  <a:t>.</a:t>
                </a:r>
              </a:p>
              <a:p>
                <a:pPr algn="l"/>
                <a:r>
                  <a:rPr lang="en-US" sz="1800" b="0" i="0" u="none" strike="noStrike" baseline="0" dirty="0">
                    <a:latin typeface="CMR10"/>
                  </a:rPr>
                  <a:t>Let </a:t>
                </a:r>
                <a:r>
                  <a:rPr lang="en-US" sz="1800" b="0" i="1" u="none" strike="noStrike" baseline="0" dirty="0">
                    <a:latin typeface="CMMI10"/>
                  </a:rPr>
                  <a:t>X </a:t>
                </a:r>
                <a:r>
                  <a:rPr lang="en-US" sz="1800" b="0" i="0" u="none" strike="noStrike" baseline="0" dirty="0">
                    <a:latin typeface="CMR10"/>
                  </a:rPr>
                  <a:t>be the number of heads. Prior to an experiment, its value is not known. All we can say is that </a:t>
                </a:r>
                <a:r>
                  <a:rPr lang="en-US" sz="1800" b="0" i="1" u="none" strike="noStrike" baseline="0" dirty="0">
                    <a:latin typeface="CMMI10"/>
                  </a:rPr>
                  <a:t>X </a:t>
                </a:r>
                <a:r>
                  <a:rPr lang="en-US" sz="1800" b="0" i="0" u="none" strike="noStrike" baseline="0" dirty="0">
                    <a:latin typeface="CMR10"/>
                  </a:rPr>
                  <a:t>has to be an integer between 0 and 3. Since assuming each value is an event, we can compute probabilities</a:t>
                </a:r>
              </a:p>
              <a:p>
                <a14:m>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𝑇h𝑟𝑒𝑒</m:t>
                        </m:r>
                        <m:r>
                          <a:rPr lang="en-US" b="0" i="1" smtClean="0">
                            <a:latin typeface="Cambria Math" panose="02040503050406030204" pitchFamily="18" charset="0"/>
                          </a:rPr>
                          <m:t> </m:t>
                        </m:r>
                        <m:r>
                          <a:rPr lang="en-US" b="0" i="1" smtClean="0">
                            <a:latin typeface="Cambria Math" panose="02040503050406030204" pitchFamily="18" charset="0"/>
                          </a:rPr>
                          <m:t>𝑡𝑎𝑖𝑙𝑠</m:t>
                        </m:r>
                      </m:e>
                    </m:d>
                    <m:r>
                      <a:rPr lang="en-US" b="0" i="1" smtClean="0">
                        <a:latin typeface="Cambria Math" panose="02040503050406030204" pitchFamily="18" charset="0"/>
                      </a:rPr>
                      <m:t>=</m:t>
                    </m:r>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𝑇𝑇𝑇</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8</m:t>
                        </m:r>
                      </m:den>
                    </m:f>
                  </m:oMath>
                </a14:m>
                <a:endParaRPr lang="en-ID" dirty="0"/>
              </a:p>
              <a:p>
                <a14:m>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𝐻𝑒𝑎𝑑</m:t>
                        </m:r>
                        <m:r>
                          <a:rPr lang="en-US" b="0" i="1" smtClean="0">
                            <a:latin typeface="Cambria Math" panose="02040503050406030204" pitchFamily="18" charset="0"/>
                          </a:rPr>
                          <m:t> 2 </m:t>
                        </m:r>
                        <m:r>
                          <a:rPr lang="en-US" b="0" i="1" smtClean="0">
                            <a:latin typeface="Cambria Math" panose="02040503050406030204" pitchFamily="18" charset="0"/>
                          </a:rPr>
                          <m:t>𝑇𝑎𝑖𝑙𝑠</m:t>
                        </m:r>
                      </m:e>
                    </m:d>
                    <m:r>
                      <a:rPr lang="en-US" b="0" i="1" smtClean="0">
                        <a:latin typeface="Cambria Math" panose="02040503050406030204" pitchFamily="18" charset="0"/>
                      </a:rPr>
                      <m:t>=</m:t>
                    </m:r>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𝑇𝑇𝐻</m:t>
                        </m:r>
                      </m:e>
                    </m:d>
                    <m:r>
                      <a:rPr lang="en-US" i="1">
                        <a:latin typeface="Cambria Math" panose="02040503050406030204" pitchFamily="18" charset="0"/>
                      </a:rPr>
                      <m:t>+</m:t>
                    </m:r>
                    <m:r>
                      <a:rPr lang="en-US" i="1">
                        <a:latin typeface="Cambria Math" panose="02040503050406030204" pitchFamily="18" charset="0"/>
                      </a:rPr>
                      <m:t>𝑃</m:t>
                    </m:r>
                    <m:d>
                      <m:dPr>
                        <m:begChr m:val="{"/>
                        <m:endChr m:val="}"/>
                        <m:ctrlPr>
                          <a:rPr lang="en-US" i="1">
                            <a:latin typeface="Cambria Math" panose="02040503050406030204" pitchFamily="18" charset="0"/>
                          </a:rPr>
                        </m:ctrlPr>
                      </m:dPr>
                      <m:e>
                        <m:r>
                          <a:rPr lang="en-US" i="1">
                            <a:latin typeface="Cambria Math" panose="02040503050406030204" pitchFamily="18" charset="0"/>
                          </a:rPr>
                          <m:t>𝑇</m:t>
                        </m:r>
                        <m:r>
                          <a:rPr lang="en-US" b="0" i="1" smtClean="0">
                            <a:latin typeface="Cambria Math" panose="02040503050406030204" pitchFamily="18" charset="0"/>
                          </a:rPr>
                          <m:t>𝐻𝑇</m:t>
                        </m:r>
                      </m:e>
                    </m:d>
                    <m:r>
                      <a:rPr lang="en-US" b="0" i="1" smtClean="0">
                        <a:latin typeface="Cambria Math" panose="02040503050406030204" pitchFamily="18" charset="0"/>
                      </a:rPr>
                      <m:t>+</m:t>
                    </m:r>
                    <m:r>
                      <a:rPr lang="en-US" i="1">
                        <a:latin typeface="Cambria Math" panose="02040503050406030204" pitchFamily="18" charset="0"/>
                      </a:rPr>
                      <m:t>𝑃</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𝐻</m:t>
                        </m:r>
                        <m:r>
                          <a:rPr lang="en-US" i="1">
                            <a:latin typeface="Cambria Math" panose="02040503050406030204" pitchFamily="18" charset="0"/>
                          </a:rPr>
                          <m:t>𝑇</m:t>
                        </m:r>
                        <m:r>
                          <a:rPr lang="en-US" b="0" i="1" smtClean="0">
                            <a:latin typeface="Cambria Math" panose="02040503050406030204" pitchFamily="18" charset="0"/>
                          </a:rPr>
                          <m:t>𝑇</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oMath>
                </a14:m>
                <a:endParaRPr lang="en-ID" dirty="0"/>
              </a:p>
              <a:p>
                <a14:m>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=2</m:t>
                        </m:r>
                      </m:e>
                    </m:d>
                    <m:r>
                      <a:rPr lang="en-US" b="0" i="1" smtClean="0">
                        <a:latin typeface="Cambria Math" panose="02040503050406030204" pitchFamily="18" charset="0"/>
                      </a:rPr>
                      <m:t>=</m:t>
                    </m:r>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𝐻𝑒𝑎𝑑</m:t>
                        </m:r>
                        <m:r>
                          <a:rPr lang="en-US" b="0" i="1" smtClean="0">
                            <a:latin typeface="Cambria Math" panose="02040503050406030204" pitchFamily="18" charset="0"/>
                          </a:rPr>
                          <m:t> 1 </m:t>
                        </m:r>
                        <m:r>
                          <a:rPr lang="en-US" b="0" i="1" smtClean="0">
                            <a:latin typeface="Cambria Math" panose="02040503050406030204" pitchFamily="18" charset="0"/>
                          </a:rPr>
                          <m:t>𝑇𝑎𝑖𝑙𝑠</m:t>
                        </m:r>
                      </m:e>
                    </m:d>
                    <m:r>
                      <a:rPr lang="en-US" b="0" i="1" smtClean="0">
                        <a:latin typeface="Cambria Math" panose="02040503050406030204" pitchFamily="18" charset="0"/>
                      </a:rPr>
                      <m:t>=</m:t>
                    </m:r>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𝑇𝐻𝐻</m:t>
                        </m:r>
                      </m:e>
                    </m:d>
                    <m:r>
                      <a:rPr lang="en-US" i="1">
                        <a:latin typeface="Cambria Math" panose="02040503050406030204" pitchFamily="18" charset="0"/>
                      </a:rPr>
                      <m:t>+</m:t>
                    </m:r>
                    <m:r>
                      <a:rPr lang="en-US" i="1">
                        <a:latin typeface="Cambria Math" panose="02040503050406030204" pitchFamily="18" charset="0"/>
                      </a:rPr>
                      <m:t>𝑃</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𝐻𝐻𝑇</m:t>
                        </m:r>
                      </m:e>
                    </m:d>
                    <m:r>
                      <a:rPr lang="en-US" b="0" i="1" smtClean="0">
                        <a:latin typeface="Cambria Math" panose="02040503050406030204" pitchFamily="18" charset="0"/>
                      </a:rPr>
                      <m:t>+</m:t>
                    </m:r>
                    <m:r>
                      <a:rPr lang="en-US" i="1">
                        <a:latin typeface="Cambria Math" panose="02040503050406030204" pitchFamily="18" charset="0"/>
                      </a:rPr>
                      <m:t>𝑃</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𝐻</m:t>
                        </m:r>
                        <m:r>
                          <a:rPr lang="en-US" i="1">
                            <a:latin typeface="Cambria Math" panose="02040503050406030204" pitchFamily="18" charset="0"/>
                          </a:rPr>
                          <m:t>𝑇</m:t>
                        </m:r>
                        <m:r>
                          <a:rPr lang="en-US" b="0" i="1" smtClean="0">
                            <a:latin typeface="Cambria Math" panose="02040503050406030204" pitchFamily="18" charset="0"/>
                          </a:rPr>
                          <m:t>𝐻</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oMath>
                </a14:m>
                <a:endParaRPr lang="en-ID" dirty="0"/>
              </a:p>
              <a:p>
                <a14:m>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=3</m:t>
                        </m:r>
                      </m:e>
                    </m:d>
                    <m:r>
                      <a:rPr lang="en-US" b="0" i="1" smtClean="0">
                        <a:latin typeface="Cambria Math" panose="02040503050406030204" pitchFamily="18" charset="0"/>
                      </a:rPr>
                      <m:t>=</m:t>
                    </m:r>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3</m:t>
                        </m:r>
                        <m:r>
                          <a:rPr lang="en-US" b="0" i="1" smtClean="0">
                            <a:latin typeface="Cambria Math" panose="02040503050406030204" pitchFamily="18" charset="0"/>
                          </a:rPr>
                          <m:t>𝐻𝑒𝑎𝑑</m:t>
                        </m:r>
                        <m:r>
                          <a:rPr lang="en-US" b="0" i="1" smtClean="0">
                            <a:latin typeface="Cambria Math" panose="02040503050406030204" pitchFamily="18" charset="0"/>
                          </a:rPr>
                          <m:t> </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𝐻𝐻𝐻</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8</m:t>
                        </m:r>
                      </m:den>
                    </m:f>
                  </m:oMath>
                </a14:m>
                <a:endParaRPr lang="en-ID" dirty="0"/>
              </a:p>
              <a:p>
                <a:endParaRPr lang="en-ID" dirty="0"/>
              </a:p>
              <a:p>
                <a:endParaRPr lang="en-ID" dirty="0"/>
              </a:p>
              <a:p>
                <a:endParaRPr lang="en-ID" dirty="0"/>
              </a:p>
              <a:p>
                <a:endParaRPr lang="en-ID" dirty="0"/>
              </a:p>
            </p:txBody>
          </p:sp>
        </mc:Choice>
        <mc:Fallback xmlns="">
          <p:sp>
            <p:nvSpPr>
              <p:cNvPr id="4" name="Content Placeholder 3">
                <a:extLst>
                  <a:ext uri="{FF2B5EF4-FFF2-40B4-BE49-F238E27FC236}">
                    <a16:creationId xmlns:a16="http://schemas.microsoft.com/office/drawing/2014/main" id="{F8214D34-BA3A-CB97-925F-0DBC7E80B1B8}"/>
                  </a:ext>
                </a:extLst>
              </p:cNvPr>
              <p:cNvSpPr>
                <a:spLocks noGrp="1" noRot="1" noChangeAspect="1" noMove="1" noResize="1" noEditPoints="1" noAdjustHandles="1" noChangeArrowheads="1" noChangeShapeType="1" noTextEdit="1"/>
              </p:cNvSpPr>
              <p:nvPr>
                <p:ph idx="1"/>
              </p:nvPr>
            </p:nvSpPr>
            <p:spPr>
              <a:xfrm>
                <a:off x="1143000" y="1295400"/>
                <a:ext cx="7605464" cy="5174023"/>
              </a:xfrm>
              <a:blipFill>
                <a:blip r:embed="rId2"/>
                <a:stretch>
                  <a:fillRect l="-802" r="-80"/>
                </a:stretch>
              </a:blipFill>
            </p:spPr>
            <p:txBody>
              <a:bodyPr/>
              <a:lstStyle/>
              <a:p>
                <a:r>
                  <a:rPr lang="en-ID">
                    <a:noFill/>
                  </a:rPr>
                  <a:t> </a:t>
                </a:r>
              </a:p>
            </p:txBody>
          </p:sp>
        </mc:Fallback>
      </mc:AlternateContent>
    </p:spTree>
    <p:extLst>
      <p:ext uri="{BB962C8B-B14F-4D97-AF65-F5344CB8AC3E}">
        <p14:creationId xmlns:p14="http://schemas.microsoft.com/office/powerpoint/2010/main" val="4227117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767B-EBCF-66DE-11BA-392ECFBD5653}"/>
              </a:ext>
            </a:extLst>
          </p:cNvPr>
          <p:cNvSpPr>
            <a:spLocks noGrp="1"/>
          </p:cNvSpPr>
          <p:nvPr>
            <p:ph type="title"/>
          </p:nvPr>
        </p:nvSpPr>
        <p:spPr/>
        <p:txBody>
          <a:bodyPr/>
          <a:lstStyle/>
          <a:p>
            <a:r>
              <a:rPr lang="en-US" dirty="0"/>
              <a:t>Distribution of Random Variables</a:t>
            </a:r>
            <a:endParaRPr lang="en-ID" dirty="0"/>
          </a:p>
        </p:txBody>
      </p:sp>
      <p:sp>
        <p:nvSpPr>
          <p:cNvPr id="3" name="Slide Number Placeholder 2">
            <a:extLst>
              <a:ext uri="{FF2B5EF4-FFF2-40B4-BE49-F238E27FC236}">
                <a16:creationId xmlns:a16="http://schemas.microsoft.com/office/drawing/2014/main" id="{B5B9774A-0F7B-2938-DB13-AEB53BFCC099}"/>
              </a:ext>
            </a:extLst>
          </p:cNvPr>
          <p:cNvSpPr>
            <a:spLocks noGrp="1"/>
          </p:cNvSpPr>
          <p:nvPr>
            <p:ph type="sldNum" sz="quarter" idx="12"/>
          </p:nvPr>
        </p:nvSpPr>
        <p:spPr/>
        <p:txBody>
          <a:bodyPr/>
          <a:lstStyle/>
          <a:p>
            <a:fld id="{F173735F-2667-4028-B606-D96AABD86FDB}" type="slidenum">
              <a:rPr lang="id-ID" smtClean="0"/>
              <a:pPr/>
              <a:t>7</a:t>
            </a:fld>
            <a:endParaRPr lang="id-ID"/>
          </a:p>
        </p:txBody>
      </p:sp>
      <p:sp>
        <p:nvSpPr>
          <p:cNvPr id="4" name="Content Placeholder 3">
            <a:extLst>
              <a:ext uri="{FF2B5EF4-FFF2-40B4-BE49-F238E27FC236}">
                <a16:creationId xmlns:a16="http://schemas.microsoft.com/office/drawing/2014/main" id="{18A86383-4486-9C40-F904-244DEC332EED}"/>
              </a:ext>
            </a:extLst>
          </p:cNvPr>
          <p:cNvSpPr>
            <a:spLocks noGrp="1"/>
          </p:cNvSpPr>
          <p:nvPr>
            <p:ph idx="1"/>
          </p:nvPr>
        </p:nvSpPr>
        <p:spPr/>
        <p:txBody>
          <a:bodyPr/>
          <a:lstStyle/>
          <a:p>
            <a:r>
              <a:rPr lang="en-US" dirty="0"/>
              <a:t>Summarizing:</a:t>
            </a:r>
            <a:endParaRPr lang="en-ID" dirty="0"/>
          </a:p>
        </p:txBody>
      </p:sp>
      <p:pic>
        <p:nvPicPr>
          <p:cNvPr id="6" name="Picture 5">
            <a:extLst>
              <a:ext uri="{FF2B5EF4-FFF2-40B4-BE49-F238E27FC236}">
                <a16:creationId xmlns:a16="http://schemas.microsoft.com/office/drawing/2014/main" id="{0178868B-D1EE-992E-3870-82791740FF91}"/>
              </a:ext>
            </a:extLst>
          </p:cNvPr>
          <p:cNvPicPr>
            <a:picLocks noChangeAspect="1"/>
          </p:cNvPicPr>
          <p:nvPr/>
        </p:nvPicPr>
        <p:blipFill>
          <a:blip r:embed="rId2"/>
          <a:stretch>
            <a:fillRect/>
          </a:stretch>
        </p:blipFill>
        <p:spPr>
          <a:xfrm>
            <a:off x="3733800" y="2819400"/>
            <a:ext cx="2505075" cy="2343150"/>
          </a:xfrm>
          <a:prstGeom prst="rect">
            <a:avLst/>
          </a:prstGeom>
        </p:spPr>
      </p:pic>
    </p:spTree>
    <p:extLst>
      <p:ext uri="{BB962C8B-B14F-4D97-AF65-F5344CB8AC3E}">
        <p14:creationId xmlns:p14="http://schemas.microsoft.com/office/powerpoint/2010/main" val="3878922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B375F-7ADA-9142-BBAF-5FC570246F89}"/>
              </a:ext>
            </a:extLst>
          </p:cNvPr>
          <p:cNvSpPr>
            <a:spLocks noGrp="1"/>
          </p:cNvSpPr>
          <p:nvPr>
            <p:ph type="title"/>
          </p:nvPr>
        </p:nvSpPr>
        <p:spPr/>
        <p:txBody>
          <a:bodyPr/>
          <a:lstStyle/>
          <a:p>
            <a:r>
              <a:rPr lang="en-US" dirty="0"/>
              <a:t>Distribution of Random Variables</a:t>
            </a:r>
            <a:endParaRPr lang="en-ID" dirty="0"/>
          </a:p>
        </p:txBody>
      </p:sp>
      <p:sp>
        <p:nvSpPr>
          <p:cNvPr id="3" name="Slide Number Placeholder 2">
            <a:extLst>
              <a:ext uri="{FF2B5EF4-FFF2-40B4-BE49-F238E27FC236}">
                <a16:creationId xmlns:a16="http://schemas.microsoft.com/office/drawing/2014/main" id="{24727A75-71BE-8A29-7577-552CFEE1985D}"/>
              </a:ext>
            </a:extLst>
          </p:cNvPr>
          <p:cNvSpPr>
            <a:spLocks noGrp="1"/>
          </p:cNvSpPr>
          <p:nvPr>
            <p:ph type="sldNum" sz="quarter" idx="12"/>
          </p:nvPr>
        </p:nvSpPr>
        <p:spPr/>
        <p:txBody>
          <a:bodyPr/>
          <a:lstStyle/>
          <a:p>
            <a:fld id="{F173735F-2667-4028-B606-D96AABD86FDB}" type="slidenum">
              <a:rPr lang="id-ID" smtClean="0"/>
              <a:pPr/>
              <a:t>8</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1859600-4262-B20E-55C6-0B3D058829A0}"/>
                  </a:ext>
                </a:extLst>
              </p:cNvPr>
              <p:cNvSpPr>
                <a:spLocks noGrp="1"/>
              </p:cNvSpPr>
              <p:nvPr>
                <p:ph idx="1"/>
              </p:nvPr>
            </p:nvSpPr>
            <p:spPr/>
            <p:txBody>
              <a:bodyPr/>
              <a:lstStyle/>
              <a:p>
                <a:r>
                  <a:rPr lang="en-US" dirty="0"/>
                  <a:t>For every outcome </a:t>
                </a:r>
                <a14:m>
                  <m:oMath xmlns:m="http://schemas.openxmlformats.org/officeDocument/2006/math">
                    <m:r>
                      <a:rPr lang="en-US" i="1" dirty="0" smtClean="0">
                        <a:latin typeface="Cambria Math" panose="02040503050406030204" pitchFamily="18" charset="0"/>
                      </a:rPr>
                      <m:t>𝜔</m:t>
                    </m:r>
                  </m:oMath>
                </a14:m>
                <a:r>
                  <a:rPr lang="en-US" dirty="0"/>
                  <a:t>, the variable </a:t>
                </a:r>
                <a14:m>
                  <m:oMath xmlns:m="http://schemas.openxmlformats.org/officeDocument/2006/math">
                    <m:r>
                      <a:rPr lang="en-US" i="1" dirty="0" smtClean="0">
                        <a:latin typeface="Cambria Math" panose="02040503050406030204" pitchFamily="18" charset="0"/>
                      </a:rPr>
                      <m:t>𝑋</m:t>
                    </m:r>
                  </m:oMath>
                </a14:m>
                <a:r>
                  <a:rPr lang="en-US" dirty="0"/>
                  <a:t> takes one and only one value </a:t>
                </a:r>
                <a14:m>
                  <m:oMath xmlns:m="http://schemas.openxmlformats.org/officeDocument/2006/math">
                    <m:r>
                      <a:rPr lang="en-US" i="1" dirty="0" smtClean="0">
                        <a:latin typeface="Cambria Math" panose="02040503050406030204" pitchFamily="18" charset="0"/>
                      </a:rPr>
                      <m:t>𝑥</m:t>
                    </m:r>
                  </m:oMath>
                </a14:m>
                <a:r>
                  <a:rPr lang="en-US" dirty="0"/>
                  <a:t>. This makes events {</a:t>
                </a:r>
                <a14:m>
                  <m:oMath xmlns:m="http://schemas.openxmlformats.org/officeDocument/2006/math">
                    <m:r>
                      <a:rPr lang="en-US" i="1" dirty="0" smtClean="0">
                        <a:latin typeface="Cambria Math" panose="02040503050406030204" pitchFamily="18" charset="0"/>
                      </a:rPr>
                      <m:t>𝑋</m:t>
                    </m:r>
                    <m:r>
                      <a:rPr lang="en-US" i="1" dirty="0" smtClean="0">
                        <a:latin typeface="Cambria Math" panose="02040503050406030204" pitchFamily="18" charset="0"/>
                      </a:rPr>
                      <m:t> = </m:t>
                    </m:r>
                    <m:r>
                      <a:rPr lang="en-US" i="1" dirty="0" smtClean="0">
                        <a:latin typeface="Cambria Math" panose="02040503050406030204" pitchFamily="18" charset="0"/>
                      </a:rPr>
                      <m:t>𝑥</m:t>
                    </m:r>
                  </m:oMath>
                </a14:m>
                <a:r>
                  <a:rPr lang="en-US" dirty="0"/>
                  <a:t>} disjoint and exhaustive, and therefore:</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ID" i="1" smtClean="0">
                              <a:latin typeface="Cambria Math" panose="02040503050406030204" pitchFamily="18" charset="0"/>
                            </a:rPr>
                          </m:ctrlPr>
                        </m:naryPr>
                        <m:sub>
                          <m:r>
                            <m:rPr>
                              <m:brk m:alnAt="7"/>
                            </m:rPr>
                            <a:rPr lang="en-US" b="0" i="1" smtClean="0">
                              <a:latin typeface="Cambria Math" panose="02040503050406030204" pitchFamily="18" charset="0"/>
                            </a:rPr>
                            <m:t>𝑥</m:t>
                          </m:r>
                        </m:sub>
                        <m:sup/>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nary>
                      <m:r>
                        <a:rPr lang="en-US" b="0" i="1" smtClean="0">
                          <a:latin typeface="Cambria Math" panose="02040503050406030204" pitchFamily="18" charset="0"/>
                        </a:rPr>
                        <m:t>=</m:t>
                      </m:r>
                      <m:nary>
                        <m:naryPr>
                          <m:chr m:val="∑"/>
                          <m:supHide m:val="on"/>
                          <m:ctrlPr>
                            <a:rPr lang="en-ID" i="1">
                              <a:latin typeface="Cambria Math" panose="02040503050406030204" pitchFamily="18" charset="0"/>
                            </a:rPr>
                          </m:ctrlPr>
                        </m:naryPr>
                        <m:sub>
                          <m:r>
                            <m:rPr>
                              <m:brk m:alnAt="7"/>
                            </m:rPr>
                            <a:rPr lang="en-US" i="1">
                              <a:latin typeface="Cambria Math" panose="02040503050406030204" pitchFamily="18" charset="0"/>
                            </a:rPr>
                            <m:t>𝑥</m:t>
                          </m:r>
                        </m:sub>
                        <m:sup/>
                        <m:e>
                          <m:r>
                            <a:rPr lang="en-US" i="1">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nary>
                      <m:r>
                        <a:rPr lang="en-US" b="0" i="1" smtClean="0">
                          <a:latin typeface="Cambria Math" panose="02040503050406030204" pitchFamily="18" charset="0"/>
                        </a:rPr>
                        <m:t>=1</m:t>
                      </m:r>
                    </m:oMath>
                  </m:oMathPara>
                </a14:m>
                <a:endParaRPr lang="en-ID" dirty="0"/>
              </a:p>
            </p:txBody>
          </p:sp>
        </mc:Choice>
        <mc:Fallback xmlns="">
          <p:sp>
            <p:nvSpPr>
              <p:cNvPr id="4" name="Content Placeholder 3">
                <a:extLst>
                  <a:ext uri="{FF2B5EF4-FFF2-40B4-BE49-F238E27FC236}">
                    <a16:creationId xmlns:a16="http://schemas.microsoft.com/office/drawing/2014/main" id="{11859600-4262-B20E-55C6-0B3D058829A0}"/>
                  </a:ext>
                </a:extLst>
              </p:cNvPr>
              <p:cNvSpPr>
                <a:spLocks noGrp="1" noRot="1" noChangeAspect="1" noMove="1" noResize="1" noEditPoints="1" noAdjustHandles="1" noChangeArrowheads="1" noChangeShapeType="1" noTextEdit="1"/>
              </p:cNvSpPr>
              <p:nvPr>
                <p:ph idx="1"/>
              </p:nvPr>
            </p:nvSpPr>
            <p:spPr>
              <a:blipFill>
                <a:blip r:embed="rId2"/>
                <a:stretch>
                  <a:fillRect l="-722" r="-1203"/>
                </a:stretch>
              </a:blipFill>
            </p:spPr>
            <p:txBody>
              <a:bodyPr/>
              <a:lstStyle/>
              <a:p>
                <a:r>
                  <a:rPr lang="en-ID">
                    <a:noFill/>
                  </a:rPr>
                  <a:t> </a:t>
                </a:r>
              </a:p>
            </p:txBody>
          </p:sp>
        </mc:Fallback>
      </mc:AlternateContent>
    </p:spTree>
    <p:extLst>
      <p:ext uri="{BB962C8B-B14F-4D97-AF65-F5344CB8AC3E}">
        <p14:creationId xmlns:p14="http://schemas.microsoft.com/office/powerpoint/2010/main" val="1749470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CBE9C-254F-C056-7564-41BC27CCBCB6}"/>
              </a:ext>
            </a:extLst>
          </p:cNvPr>
          <p:cNvSpPr>
            <a:spLocks noGrp="1"/>
          </p:cNvSpPr>
          <p:nvPr>
            <p:ph type="title"/>
          </p:nvPr>
        </p:nvSpPr>
        <p:spPr/>
        <p:txBody>
          <a:bodyPr>
            <a:normAutofit fontScale="90000"/>
          </a:bodyPr>
          <a:lstStyle/>
          <a:p>
            <a:r>
              <a:rPr lang="en-US" dirty="0"/>
              <a:t>Joint Distribution and Marginal Distribution</a:t>
            </a:r>
            <a:endParaRPr lang="en-ID" dirty="0"/>
          </a:p>
        </p:txBody>
      </p:sp>
      <p:sp>
        <p:nvSpPr>
          <p:cNvPr id="3" name="Slide Number Placeholder 2">
            <a:extLst>
              <a:ext uri="{FF2B5EF4-FFF2-40B4-BE49-F238E27FC236}">
                <a16:creationId xmlns:a16="http://schemas.microsoft.com/office/drawing/2014/main" id="{879CC94B-6DAC-E3D9-578F-485A55A01051}"/>
              </a:ext>
            </a:extLst>
          </p:cNvPr>
          <p:cNvSpPr>
            <a:spLocks noGrp="1"/>
          </p:cNvSpPr>
          <p:nvPr>
            <p:ph type="sldNum" sz="quarter" idx="12"/>
          </p:nvPr>
        </p:nvSpPr>
        <p:spPr/>
        <p:txBody>
          <a:bodyPr/>
          <a:lstStyle/>
          <a:p>
            <a:fld id="{F173735F-2667-4028-B606-D96AABD86FDB}" type="slidenum">
              <a:rPr lang="id-ID" smtClean="0"/>
              <a:pPr/>
              <a:t>9</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C060B74-7155-6B1D-02E7-9BF5527D2020}"/>
                  </a:ext>
                </a:extLst>
              </p:cNvPr>
              <p:cNvSpPr>
                <a:spLocks noGrp="1"/>
              </p:cNvSpPr>
              <p:nvPr>
                <p:ph idx="1"/>
              </p:nvPr>
            </p:nvSpPr>
            <p:spPr/>
            <p:txBody>
              <a:bodyPr/>
              <a:lstStyle/>
              <a:p>
                <a:r>
                  <a:rPr lang="en-US" dirty="0"/>
                  <a:t>If X and Y are random variables, then the pair (X, Y ) is a random vector. Its distribution is called </a:t>
                </a:r>
                <a:r>
                  <a:rPr lang="en-US" b="1" dirty="0">
                    <a:solidFill>
                      <a:srgbClr val="0079B8"/>
                    </a:solidFill>
                  </a:rPr>
                  <a:t>the joint distribution of X and Y </a:t>
                </a:r>
                <a:r>
                  <a:rPr lang="en-US" dirty="0"/>
                  <a:t>. Individual distributions of X and Y are then called the </a:t>
                </a:r>
                <a:r>
                  <a:rPr lang="en-US" b="1" dirty="0">
                    <a:solidFill>
                      <a:srgbClr val="0079B8"/>
                    </a:solidFill>
                  </a:rPr>
                  <a:t>marginal distributions</a:t>
                </a:r>
                <a:r>
                  <a:rPr lang="en-US" dirty="0"/>
                  <a:t>.</a:t>
                </a:r>
              </a:p>
              <a:p>
                <a:endParaRPr lang="en-US" dirty="0"/>
              </a:p>
              <a:p>
                <a:r>
                  <a:rPr lang="en-US" dirty="0"/>
                  <a:t>the joint distribution of a vector is a collection of probabilities for a vector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 </m:t>
                    </m:r>
                    <m:r>
                      <a:rPr lang="en-US" i="1" dirty="0" smtClean="0">
                        <a:latin typeface="Cambria Math" panose="02040503050406030204" pitchFamily="18" charset="0"/>
                      </a:rPr>
                      <m:t>𝑌</m:t>
                    </m:r>
                    <m:r>
                      <a:rPr lang="en-US" i="1" dirty="0" smtClean="0">
                        <a:latin typeface="Cambria Math" panose="02040503050406030204" pitchFamily="18" charset="0"/>
                      </a:rPr>
                      <m:t> ) </m:t>
                    </m:r>
                  </m:oMath>
                </a14:m>
                <a:r>
                  <a:rPr lang="en-US" dirty="0"/>
                  <a:t>to take a value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m:t>
                    </m:r>
                  </m:oMath>
                </a14:m>
                <a:endParaRPr lang="en-ID" dirty="0"/>
              </a:p>
            </p:txBody>
          </p:sp>
        </mc:Choice>
        <mc:Fallback xmlns="">
          <p:sp>
            <p:nvSpPr>
              <p:cNvPr id="4" name="Content Placeholder 3">
                <a:extLst>
                  <a:ext uri="{FF2B5EF4-FFF2-40B4-BE49-F238E27FC236}">
                    <a16:creationId xmlns:a16="http://schemas.microsoft.com/office/drawing/2014/main" id="{7C060B74-7155-6B1D-02E7-9BF5527D2020}"/>
                  </a:ext>
                </a:extLst>
              </p:cNvPr>
              <p:cNvSpPr>
                <a:spLocks noGrp="1" noRot="1" noChangeAspect="1" noMove="1" noResize="1" noEditPoints="1" noAdjustHandles="1" noChangeArrowheads="1" noChangeShapeType="1" noTextEdit="1"/>
              </p:cNvSpPr>
              <p:nvPr>
                <p:ph idx="1"/>
              </p:nvPr>
            </p:nvSpPr>
            <p:spPr>
              <a:blipFill>
                <a:blip r:embed="rId2"/>
                <a:stretch>
                  <a:fillRect l="-722" r="-642"/>
                </a:stretch>
              </a:blipFill>
            </p:spPr>
            <p:txBody>
              <a:bodyPr/>
              <a:lstStyle/>
              <a:p>
                <a:r>
                  <a:rPr lang="en-ID">
                    <a:noFill/>
                  </a:rPr>
                  <a:t> </a:t>
                </a:r>
              </a:p>
            </p:txBody>
          </p:sp>
        </mc:Fallback>
      </mc:AlternateContent>
    </p:spTree>
    <p:extLst>
      <p:ext uri="{BB962C8B-B14F-4D97-AF65-F5344CB8AC3E}">
        <p14:creationId xmlns:p14="http://schemas.microsoft.com/office/powerpoint/2010/main" val="3581783159"/>
      </p:ext>
    </p:extLst>
  </p:cSld>
  <p:clrMapOvr>
    <a:masterClrMapping/>
  </p:clrMapOvr>
</p:sld>
</file>

<file path=ppt/theme/theme1.xml><?xml version="1.0" encoding="utf-8"?>
<a:theme xmlns:a="http://schemas.openxmlformats.org/drawingml/2006/main" name="TemplateBM_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TemplateBM_2</Template>
  <TotalTime>2396</TotalTime>
  <Words>1293</Words>
  <Application>Microsoft Office PowerPoint</Application>
  <PresentationFormat>Tampilan Layar (4:3)</PresentationFormat>
  <Paragraphs>216</Paragraphs>
  <Slides>27</Slides>
  <Notes>1</Notes>
  <HiddenSlides>0</HiddenSlides>
  <MMClips>0</MMClips>
  <ScaleCrop>false</ScaleCrop>
  <HeadingPairs>
    <vt:vector size="6" baseType="variant">
      <vt:variant>
        <vt:lpstr>Font Dipakai</vt:lpstr>
      </vt:variant>
      <vt:variant>
        <vt:i4>8</vt:i4>
      </vt:variant>
      <vt:variant>
        <vt:lpstr>Tema</vt:lpstr>
      </vt:variant>
      <vt:variant>
        <vt:i4>1</vt:i4>
      </vt:variant>
      <vt:variant>
        <vt:lpstr>Judul Slide</vt:lpstr>
      </vt:variant>
      <vt:variant>
        <vt:i4>27</vt:i4>
      </vt:variant>
    </vt:vector>
  </HeadingPairs>
  <TitlesOfParts>
    <vt:vector size="36" baseType="lpstr">
      <vt:lpstr>Arial</vt:lpstr>
      <vt:lpstr>Calibri</vt:lpstr>
      <vt:lpstr>Cambria Math</vt:lpstr>
      <vt:lpstr>CMMI10</vt:lpstr>
      <vt:lpstr>CMR10</vt:lpstr>
      <vt:lpstr>myriad pro</vt:lpstr>
      <vt:lpstr>Open Sans</vt:lpstr>
      <vt:lpstr>Wingdings</vt:lpstr>
      <vt:lpstr>TemplateBM_2</vt:lpstr>
      <vt:lpstr>Introduction to Bayesian Network  Session  08</vt:lpstr>
      <vt:lpstr>Learning Outcomes</vt:lpstr>
      <vt:lpstr>Outline</vt:lpstr>
      <vt:lpstr>Distribution of Random Variable</vt:lpstr>
      <vt:lpstr>Distribution of Random Variable</vt:lpstr>
      <vt:lpstr>Distribution of Random Variables</vt:lpstr>
      <vt:lpstr>Distribution of Random Variables</vt:lpstr>
      <vt:lpstr>Distribution of Random Variables</vt:lpstr>
      <vt:lpstr>Joint Distribution and Marginal Distribution</vt:lpstr>
      <vt:lpstr>Joint Distribution and Marginal Distribution</vt:lpstr>
      <vt:lpstr>Example Joint Distribution and Marginal Distribution</vt:lpstr>
      <vt:lpstr>Example Joint Distribution and Marginal Distribution</vt:lpstr>
      <vt:lpstr>Example Joint Distribution and Marginal Distribution</vt:lpstr>
      <vt:lpstr>Example Joint Distribution and Marginal Distribution</vt:lpstr>
      <vt:lpstr>Example Joint Distribution and Marginal Distribution</vt:lpstr>
      <vt:lpstr>Independence</vt:lpstr>
      <vt:lpstr>Example of Independence</vt:lpstr>
      <vt:lpstr>Example of Independence</vt:lpstr>
      <vt:lpstr>Conditional Independence</vt:lpstr>
      <vt:lpstr>Conditional Independence</vt:lpstr>
      <vt:lpstr>Conditional Independence</vt:lpstr>
      <vt:lpstr>Example of Conditional Independence</vt:lpstr>
      <vt:lpstr>Example of Conditional Independence</vt:lpstr>
      <vt:lpstr>Exercise</vt:lpstr>
      <vt:lpstr>Exercise</vt:lpstr>
      <vt:lpstr>Exercise</vt:lpstr>
      <vt:lpstr>References</vt:lpstr>
    </vt:vector>
  </TitlesOfParts>
  <Company>Bina Nusantara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AI_Pert11</dc:title>
  <dc:creator>rwongso@binus.edu</dc:creator>
  <cp:lastModifiedBy>Felix Indra Kurniadi</cp:lastModifiedBy>
  <cp:revision>292</cp:revision>
  <dcterms:created xsi:type="dcterms:W3CDTF">2014-12-19T03:07:01Z</dcterms:created>
  <dcterms:modified xsi:type="dcterms:W3CDTF">2023-06-07T12:17:26Z</dcterms:modified>
</cp:coreProperties>
</file>