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62" r:id="rId3"/>
    <p:sldId id="301" r:id="rId4"/>
    <p:sldId id="399" r:id="rId5"/>
    <p:sldId id="400" r:id="rId6"/>
    <p:sldId id="397" r:id="rId7"/>
    <p:sldId id="401" r:id="rId8"/>
    <p:sldId id="403" r:id="rId9"/>
    <p:sldId id="402" r:id="rId10"/>
    <p:sldId id="405" r:id="rId11"/>
    <p:sldId id="437" r:id="rId12"/>
    <p:sldId id="406" r:id="rId13"/>
    <p:sldId id="438" r:id="rId14"/>
    <p:sldId id="439" r:id="rId15"/>
    <p:sldId id="407" r:id="rId16"/>
    <p:sldId id="404" r:id="rId17"/>
    <p:sldId id="431" r:id="rId18"/>
    <p:sldId id="432" r:id="rId19"/>
    <p:sldId id="433" r:id="rId20"/>
    <p:sldId id="434" r:id="rId21"/>
    <p:sldId id="435" r:id="rId22"/>
    <p:sldId id="436" r:id="rId23"/>
    <p:sldId id="441" r:id="rId24"/>
    <p:sldId id="445" r:id="rId25"/>
    <p:sldId id="446" r:id="rId26"/>
    <p:sldId id="447" r:id="rId27"/>
    <p:sldId id="450" r:id="rId28"/>
    <p:sldId id="451" r:id="rId29"/>
    <p:sldId id="448" r:id="rId30"/>
    <p:sldId id="426" r:id="rId31"/>
    <p:sldId id="452" r:id="rId32"/>
    <p:sldId id="453" r:id="rId33"/>
    <p:sldId id="398" r:id="rId34"/>
    <p:sldId id="317" r:id="rId35"/>
    <p:sldId id="454" r:id="rId36"/>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27C0728-BFBA-4018-A895-7E45D940962F}">
          <p14:sldIdLst>
            <p14:sldId id="256"/>
          </p14:sldIdLst>
        </p14:section>
        <p14:section name="COURSE CONTENT" id="{F4927CBE-FA17-46D1-BAAE-887D0AF2CCBF}">
          <p14:sldIdLst>
            <p14:sldId id="262"/>
            <p14:sldId id="301"/>
            <p14:sldId id="399"/>
            <p14:sldId id="400"/>
            <p14:sldId id="397"/>
            <p14:sldId id="401"/>
            <p14:sldId id="403"/>
            <p14:sldId id="402"/>
            <p14:sldId id="405"/>
            <p14:sldId id="437"/>
            <p14:sldId id="406"/>
            <p14:sldId id="438"/>
            <p14:sldId id="439"/>
            <p14:sldId id="407"/>
            <p14:sldId id="404"/>
            <p14:sldId id="431"/>
            <p14:sldId id="432"/>
            <p14:sldId id="433"/>
            <p14:sldId id="434"/>
            <p14:sldId id="435"/>
            <p14:sldId id="436"/>
            <p14:sldId id="441"/>
            <p14:sldId id="445"/>
            <p14:sldId id="446"/>
            <p14:sldId id="447"/>
            <p14:sldId id="450"/>
            <p14:sldId id="451"/>
            <p14:sldId id="448"/>
            <p14:sldId id="426"/>
            <p14:sldId id="452"/>
            <p14:sldId id="453"/>
            <p14:sldId id="398"/>
            <p14:sldId id="317"/>
            <p14:sldId id="45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inus" initials="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9B8"/>
    <a:srgbClr val="558FD5"/>
    <a:srgbClr val="008FD5"/>
    <a:srgbClr val="F7F7F7"/>
    <a:srgbClr val="00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1"/>
    <p:restoredTop sz="94694"/>
  </p:normalViewPr>
  <p:slideViewPr>
    <p:cSldViewPr>
      <p:cViewPr varScale="1">
        <p:scale>
          <a:sx n="78" d="100"/>
          <a:sy n="78" d="100"/>
        </p:scale>
        <p:origin x="1517"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em" userId="f0eccc0d-5f68-4fd0-ac37-93949ba4807b" providerId="ADAL" clId="{722A25AD-BC58-4915-809B-7F8C3E7AEB5F}"/>
    <pc:docChg chg="undo custSel addSld delSld modSld sldOrd modSection">
      <pc:chgData name="Williem" userId="f0eccc0d-5f68-4fd0-ac37-93949ba4807b" providerId="ADAL" clId="{722A25AD-BC58-4915-809B-7F8C3E7AEB5F}" dt="2017-09-17T10:37:24.793" v="661" actId="20577"/>
      <pc:docMkLst>
        <pc:docMk/>
      </pc:docMkLst>
      <pc:sldChg chg="addSp delSp modSp add">
        <pc:chgData name="Williem" userId="f0eccc0d-5f68-4fd0-ac37-93949ba4807b" providerId="ADAL" clId="{722A25AD-BC58-4915-809B-7F8C3E7AEB5F}" dt="2017-09-17T10:37:24.793" v="661" actId="20577"/>
        <pc:sldMkLst>
          <pc:docMk/>
          <pc:sldMk cId="120383133" sldId="311"/>
        </pc:sldMkLst>
        <pc:spChg chg="mod">
          <ac:chgData name="Williem" userId="f0eccc0d-5f68-4fd0-ac37-93949ba4807b" providerId="ADAL" clId="{722A25AD-BC58-4915-809B-7F8C3E7AEB5F}" dt="2017-09-16T15:25:12.937" v="12" actId="20577"/>
          <ac:spMkLst>
            <pc:docMk/>
            <pc:sldMk cId="120383133" sldId="311"/>
            <ac:spMk id="2" creationId="{CF5ECA47-9816-4656-9412-607C86221157}"/>
          </ac:spMkLst>
        </pc:spChg>
        <pc:spChg chg="mod">
          <ac:chgData name="Williem" userId="f0eccc0d-5f68-4fd0-ac37-93949ba4807b" providerId="ADAL" clId="{722A25AD-BC58-4915-809B-7F8C3E7AEB5F}" dt="2017-09-17T10:37:24.793" v="661" actId="20577"/>
          <ac:spMkLst>
            <pc:docMk/>
            <pc:sldMk cId="120383133" sldId="311"/>
            <ac:spMk id="4" creationId="{E06560C9-CE2C-4E28-9B4C-9134D0800EC5}"/>
          </ac:spMkLst>
        </pc:spChg>
        <pc:spChg chg="del">
          <ac:chgData name="Williem" userId="f0eccc0d-5f68-4fd0-ac37-93949ba4807b" providerId="ADAL" clId="{722A25AD-BC58-4915-809B-7F8C3E7AEB5F}" dt="2017-09-16T15:32:24.241" v="404" actId="478"/>
          <ac:spMkLst>
            <pc:docMk/>
            <pc:sldMk cId="120383133" sldId="311"/>
            <ac:spMk id="5" creationId="{692BE03E-9672-4B61-AC02-7368071AABA4}"/>
          </ac:spMkLst>
        </pc:spChg>
        <pc:picChg chg="add mod">
          <ac:chgData name="Williem" userId="f0eccc0d-5f68-4fd0-ac37-93949ba4807b" providerId="ADAL" clId="{722A25AD-BC58-4915-809B-7F8C3E7AEB5F}" dt="2017-09-16T15:39:29.754" v="452" actId="1076"/>
          <ac:picMkLst>
            <pc:docMk/>
            <pc:sldMk cId="120383133" sldId="311"/>
            <ac:picMk id="1026" creationId="{DAEF4976-910C-4336-88B2-112BF4CBFA9F}"/>
          </ac:picMkLst>
        </pc:picChg>
      </pc:sldChg>
      <pc:sldChg chg="delSp modSp add del">
        <pc:chgData name="Williem" userId="f0eccc0d-5f68-4fd0-ac37-93949ba4807b" providerId="ADAL" clId="{722A25AD-BC58-4915-809B-7F8C3E7AEB5F}" dt="2017-09-16T15:33:02.461" v="414" actId="2696"/>
        <pc:sldMkLst>
          <pc:docMk/>
          <pc:sldMk cId="3251391096" sldId="312"/>
        </pc:sldMkLst>
        <pc:spChg chg="mod">
          <ac:chgData name="Williem" userId="f0eccc0d-5f68-4fd0-ac37-93949ba4807b" providerId="ADAL" clId="{722A25AD-BC58-4915-809B-7F8C3E7AEB5F}" dt="2017-09-16T15:32:42.989" v="409" actId="2696"/>
          <ac:spMkLst>
            <pc:docMk/>
            <pc:sldMk cId="3251391096" sldId="312"/>
            <ac:spMk id="2" creationId="{496DB12D-D42E-4DDB-8D90-78F54566EEC5}"/>
          </ac:spMkLst>
        </pc:spChg>
        <pc:spChg chg="mod">
          <ac:chgData name="Williem" userId="f0eccc0d-5f68-4fd0-ac37-93949ba4807b" providerId="ADAL" clId="{722A25AD-BC58-4915-809B-7F8C3E7AEB5F}" dt="2017-09-16T15:32:46.363" v="410" actId="14100"/>
          <ac:spMkLst>
            <pc:docMk/>
            <pc:sldMk cId="3251391096" sldId="312"/>
            <ac:spMk id="4" creationId="{5871154F-EEF0-4647-AEBD-A01A12AB7ABD}"/>
          </ac:spMkLst>
        </pc:spChg>
        <pc:spChg chg="del">
          <ac:chgData name="Williem" userId="f0eccc0d-5f68-4fd0-ac37-93949ba4807b" providerId="ADAL" clId="{722A25AD-BC58-4915-809B-7F8C3E7AEB5F}" dt="2017-09-16T15:32:39.281" v="408" actId="478"/>
          <ac:spMkLst>
            <pc:docMk/>
            <pc:sldMk cId="3251391096" sldId="312"/>
            <ac:spMk id="5" creationId="{7FBDBC33-AD67-4DBB-8450-6A5CCE3D8AB1}"/>
          </ac:spMkLst>
        </pc:spChg>
      </pc:sldChg>
      <pc:sldChg chg="addSp delSp modSp add">
        <pc:chgData name="Williem" userId="f0eccc0d-5f68-4fd0-ac37-93949ba4807b" providerId="ADAL" clId="{722A25AD-BC58-4915-809B-7F8C3E7AEB5F}" dt="2017-09-16T15:42:05.730" v="552" actId="20577"/>
        <pc:sldMkLst>
          <pc:docMk/>
          <pc:sldMk cId="1937895511" sldId="313"/>
        </pc:sldMkLst>
        <pc:spChg chg="mod">
          <ac:chgData name="Williem" userId="f0eccc0d-5f68-4fd0-ac37-93949ba4807b" providerId="ADAL" clId="{722A25AD-BC58-4915-809B-7F8C3E7AEB5F}" dt="2017-09-16T15:42:05.730" v="552" actId="20577"/>
          <ac:spMkLst>
            <pc:docMk/>
            <pc:sldMk cId="1937895511" sldId="313"/>
            <ac:spMk id="4" creationId="{E06560C9-CE2C-4E28-9B4C-9134D0800EC5}"/>
          </ac:spMkLst>
        </pc:spChg>
        <pc:picChg chg="add mod">
          <ac:chgData name="Williem" userId="f0eccc0d-5f68-4fd0-ac37-93949ba4807b" providerId="ADAL" clId="{722A25AD-BC58-4915-809B-7F8C3E7AEB5F}" dt="2017-09-16T15:35:16.516" v="420" actId="1076"/>
          <ac:picMkLst>
            <pc:docMk/>
            <pc:sldMk cId="1937895511" sldId="313"/>
            <ac:picMk id="6" creationId="{B991A03E-CFA7-4097-9712-D7DC4698408A}"/>
          </ac:picMkLst>
        </pc:picChg>
        <pc:picChg chg="del">
          <ac:chgData name="Williem" userId="f0eccc0d-5f68-4fd0-ac37-93949ba4807b" providerId="ADAL" clId="{722A25AD-BC58-4915-809B-7F8C3E7AEB5F}" dt="2017-09-16T15:33:01.417" v="413" actId="478"/>
          <ac:picMkLst>
            <pc:docMk/>
            <pc:sldMk cId="1937895511" sldId="313"/>
            <ac:picMk id="1026" creationId="{DAEF4976-910C-4336-88B2-112BF4CBFA9F}"/>
          </ac:picMkLst>
        </pc:picChg>
      </pc:sldChg>
      <pc:sldChg chg="add del ord">
        <pc:chgData name="Williem" userId="f0eccc0d-5f68-4fd0-ac37-93949ba4807b" providerId="ADAL" clId="{722A25AD-BC58-4915-809B-7F8C3E7AEB5F}" dt="2017-09-16T15:42:53.958" v="588" actId="2696"/>
        <pc:sldMkLst>
          <pc:docMk/>
          <pc:sldMk cId="2949577513" sldId="314"/>
        </pc:sldMkLst>
      </pc:sldChg>
      <pc:sldChg chg="modSp add del">
        <pc:chgData name="Williem" userId="f0eccc0d-5f68-4fd0-ac37-93949ba4807b" providerId="ADAL" clId="{722A25AD-BC58-4915-809B-7F8C3E7AEB5F}" dt="2017-09-16T15:42:24.577" v="574" actId="2696"/>
        <pc:sldMkLst>
          <pc:docMk/>
          <pc:sldMk cId="942678240" sldId="315"/>
        </pc:sldMkLst>
        <pc:spChg chg="mod">
          <ac:chgData name="Williem" userId="f0eccc0d-5f68-4fd0-ac37-93949ba4807b" providerId="ADAL" clId="{722A25AD-BC58-4915-809B-7F8C3E7AEB5F}" dt="2017-09-16T15:42:18.867" v="572" actId="20577"/>
          <ac:spMkLst>
            <pc:docMk/>
            <pc:sldMk cId="942678240" sldId="315"/>
            <ac:spMk id="2" creationId="{4E135734-773E-4ACC-A8D2-444EAAB1F353}"/>
          </ac:spMkLst>
        </pc:spChg>
      </pc:sldChg>
      <pc:sldChg chg="delSp modSp add">
        <pc:chgData name="Williem" userId="f0eccc0d-5f68-4fd0-ac37-93949ba4807b" providerId="ADAL" clId="{722A25AD-BC58-4915-809B-7F8C3E7AEB5F}" dt="2017-09-16T15:43:21.761" v="624" actId="478"/>
        <pc:sldMkLst>
          <pc:docMk/>
          <pc:sldMk cId="2875639648" sldId="316"/>
        </pc:sldMkLst>
        <pc:spChg chg="mod">
          <ac:chgData name="Williem" userId="f0eccc0d-5f68-4fd0-ac37-93949ba4807b" providerId="ADAL" clId="{722A25AD-BC58-4915-809B-7F8C3E7AEB5F}" dt="2017-09-16T15:42:32.674" v="586" actId="20577"/>
          <ac:spMkLst>
            <pc:docMk/>
            <pc:sldMk cId="2875639648" sldId="316"/>
            <ac:spMk id="2" creationId="{CF5ECA47-9816-4656-9412-607C86221157}"/>
          </ac:spMkLst>
        </pc:spChg>
        <pc:spChg chg="mod">
          <ac:chgData name="Williem" userId="f0eccc0d-5f68-4fd0-ac37-93949ba4807b" providerId="ADAL" clId="{722A25AD-BC58-4915-809B-7F8C3E7AEB5F}" dt="2017-09-16T15:43:18.867" v="623" actId="20577"/>
          <ac:spMkLst>
            <pc:docMk/>
            <pc:sldMk cId="2875639648" sldId="316"/>
            <ac:spMk id="4" creationId="{E06560C9-CE2C-4E28-9B4C-9134D0800EC5}"/>
          </ac:spMkLst>
        </pc:spChg>
        <pc:picChg chg="del">
          <ac:chgData name="Williem" userId="f0eccc0d-5f68-4fd0-ac37-93949ba4807b" providerId="ADAL" clId="{722A25AD-BC58-4915-809B-7F8C3E7AEB5F}" dt="2017-09-16T15:43:21.761" v="624" actId="478"/>
          <ac:picMkLst>
            <pc:docMk/>
            <pc:sldMk cId="2875639648" sldId="316"/>
            <ac:picMk id="1026" creationId="{DAEF4976-910C-4336-88B2-112BF4CBFA9F}"/>
          </ac:picMkLst>
        </pc:picChg>
      </pc:sldChg>
      <pc:sldChg chg="delSp add">
        <pc:chgData name="Williem" userId="f0eccc0d-5f68-4fd0-ac37-93949ba4807b" providerId="ADAL" clId="{722A25AD-BC58-4915-809B-7F8C3E7AEB5F}" dt="2017-09-16T15:43:23.033" v="625" actId="478"/>
        <pc:sldMkLst>
          <pc:docMk/>
          <pc:sldMk cId="4097753692" sldId="317"/>
        </pc:sldMkLst>
        <pc:picChg chg="del">
          <ac:chgData name="Williem" userId="f0eccc0d-5f68-4fd0-ac37-93949ba4807b" providerId="ADAL" clId="{722A25AD-BC58-4915-809B-7F8C3E7AEB5F}" dt="2017-09-16T15:43:23.033" v="625" actId="478"/>
          <ac:picMkLst>
            <pc:docMk/>
            <pc:sldMk cId="4097753692" sldId="317"/>
            <ac:picMk id="1026" creationId="{DAEF4976-910C-4336-88B2-112BF4CBFA9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C53BEC-4CDD-41F8-A51E-61420FE8D153}" type="datetimeFigureOut">
              <a:rPr lang="en-US" smtClean="0"/>
              <a:pPr/>
              <a:t>3/25/2023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57E664-4213-4A0F-ADFD-17D1B82B294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255FA79B-1EB3-406D-9328-AE72EA92308F}" type="datetime1">
              <a:rPr lang="id-ID" smtClean="0"/>
              <a:pPr/>
              <a:t>25/03/2023</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2375BFC9-20AB-426A-B235-B0F24E874B0C}" type="datetime1">
              <a:rPr lang="id-ID" smtClean="0"/>
              <a:pPr/>
              <a:t>25/03/2023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2E651378-1331-4C9F-A924-28596F4E2A1C}" type="datetime1">
              <a:rPr lang="id-ID" smtClean="0"/>
              <a:pPr/>
              <a:t>25/03/2023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143000" y="1371600"/>
            <a:ext cx="7543800" cy="639688"/>
          </a:xfrm>
        </p:spPr>
        <p:txBody>
          <a:bodyPr>
            <a:normAutofit/>
          </a:bodyPr>
          <a:lstStyle>
            <a:lvl1pPr algn="ctr">
              <a:defRPr sz="3000" b="1">
                <a:solidFill>
                  <a:srgbClr val="0079B8"/>
                </a:solidFill>
                <a:latin typeface="Open Sans"/>
              </a:defRPr>
            </a:lvl1pPr>
          </a:lstStyle>
          <a:p>
            <a:r>
              <a:rPr lang="en-US" dirty="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0128E760-7C15-42F8-B051-F548DC2F0B0B}" type="datetime1">
              <a:rPr lang="id-ID" smtClean="0"/>
              <a:pPr/>
              <a:t>25/03/2023</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143000" y="2011288"/>
            <a:ext cx="7605464" cy="4458135"/>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9420D0-A89A-4A89-A6A7-9A4CF7EB6BD4}" type="datetime1">
              <a:rPr lang="id-ID" smtClean="0"/>
              <a:pPr/>
              <a:t>25/03/2023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4A59C1AB-1DC5-4B71-9B89-CF2156684163}" type="datetime1">
              <a:rPr lang="id-ID" smtClean="0"/>
              <a:pPr/>
              <a:t>25/03/2023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88CEFF56-21CB-4098-81D8-F6320D606675}" type="datetime1">
              <a:rPr lang="id-ID" smtClean="0"/>
              <a:pPr/>
              <a:t>25/03/2023</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7D7D5520-2A1D-4413-BB28-F5CA925DCCE9}" type="datetime1">
              <a:rPr lang="id-ID" smtClean="0"/>
              <a:pPr/>
              <a:t>25/03/2023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AD85F3-8FA0-41EA-AEFF-94C1C27209D7}" type="datetime1">
              <a:rPr lang="id-ID" smtClean="0"/>
              <a:pPr/>
              <a:t>25/03/2023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C0CC21-0AC3-438E-81E0-A279C7D9AE2B}" type="datetime1">
              <a:rPr lang="id-ID" smtClean="0"/>
              <a:pPr/>
              <a:t>25/03/2023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6F750-3035-4C51-8349-6269EA0EE55D}" type="datetime1">
              <a:rPr lang="id-ID" smtClean="0"/>
              <a:pPr/>
              <a:t>25/03/2023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D7CD36-54DD-4229-9AEA-D1FDE206A5D4}" type="datetime1">
              <a:rPr lang="id-ID" smtClean="0"/>
              <a:pPr/>
              <a:t>25/03/2023</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5.png"/><Relationship Id="rId7" Type="http://schemas.openxmlformats.org/officeDocument/2006/relationships/image" Target="../media/image8.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oleObject" Target="../embeddings/oleObject1.bin"/><Relationship Id="rId4" Type="http://schemas.openxmlformats.org/officeDocument/2006/relationships/image" Target="../media/image6.gif"/><Relationship Id="rId9" Type="http://schemas.openxmlformats.org/officeDocument/2006/relationships/image" Target="../media/image10.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173735F-2667-4028-B606-D96AABD86FDB}" type="slidenum">
              <a:rPr lang="id-ID" smtClean="0"/>
              <a:pPr/>
              <a:t>1</a:t>
            </a:fld>
            <a:endParaRPr lang="id-ID"/>
          </a:p>
        </p:txBody>
      </p:sp>
      <p:sp>
        <p:nvSpPr>
          <p:cNvPr id="11" name="Rectangle 6"/>
          <p:cNvSpPr>
            <a:spLocks noGrp="1" noChangeArrowheads="1"/>
          </p:cNvSpPr>
          <p:nvPr>
            <p:ph type="ctrTitle"/>
          </p:nvPr>
        </p:nvSpPr>
        <p:spPr>
          <a:xfrm>
            <a:off x="1676400" y="3352800"/>
            <a:ext cx="7467600" cy="2384425"/>
          </a:xfrm>
          <a:noFill/>
        </p:spPr>
        <p:txBody>
          <a:bodyPr>
            <a:normAutofit/>
          </a:bodyPr>
          <a:lstStyle/>
          <a:p>
            <a:r>
              <a:rPr lang="en-AU" sz="4000" dirty="0"/>
              <a:t>Adversarial Search</a:t>
            </a:r>
            <a:br>
              <a:rPr lang="en-AU" sz="4000" dirty="0"/>
            </a:br>
            <a:br>
              <a:rPr lang="en-AU" sz="4000" dirty="0"/>
            </a:br>
            <a:r>
              <a:rPr lang="en-US" sz="2800" dirty="0"/>
              <a:t>Session 05</a:t>
            </a:r>
            <a:endParaRPr lang="en-US" sz="2800" dirty="0">
              <a:solidFill>
                <a:schemeClr val="bg1"/>
              </a:solidFill>
            </a:endParaRPr>
          </a:p>
        </p:txBody>
      </p:sp>
      <p:sp>
        <p:nvSpPr>
          <p:cNvPr id="3" name="Rectangle 7">
            <a:extLst>
              <a:ext uri="{FF2B5EF4-FFF2-40B4-BE49-F238E27FC236}">
                <a16:creationId xmlns:a16="http://schemas.microsoft.com/office/drawing/2014/main" id="{7230ADD4-C160-1BDC-C700-7B8A24522261}"/>
              </a:ext>
            </a:extLst>
          </p:cNvPr>
          <p:cNvSpPr>
            <a:spLocks noChangeArrowheads="1"/>
          </p:cNvSpPr>
          <p:nvPr/>
        </p:nvSpPr>
        <p:spPr bwMode="auto">
          <a:xfrm>
            <a:off x="1919287" y="1828800"/>
            <a:ext cx="7072313" cy="935038"/>
          </a:xfrm>
          <a:prstGeom prst="rect">
            <a:avLst/>
          </a:prstGeom>
          <a:noFill/>
          <a:ln w="9525">
            <a:noFill/>
            <a:miter lim="800000"/>
            <a:headEnd/>
            <a:tailEnd/>
          </a:ln>
        </p:spPr>
        <p:txBody>
          <a:bodyPr/>
          <a:lstStyle/>
          <a:p>
            <a:pPr marL="2909888" indent="-2909888">
              <a:spcBef>
                <a:spcPct val="20000"/>
              </a:spcBef>
              <a:tabLst>
                <a:tab pos="1320800" algn="l"/>
                <a:tab pos="2054225" algn="l"/>
                <a:tab pos="2743200" algn="l"/>
              </a:tabLst>
            </a:pPr>
            <a:r>
              <a:rPr lang="en-US" sz="2400" dirty="0">
                <a:solidFill>
                  <a:schemeClr val="bg1"/>
                </a:solidFill>
                <a:latin typeface="Open Sans"/>
              </a:rPr>
              <a:t>Course			: COMP6065001 Artificial Intelligence</a:t>
            </a:r>
          </a:p>
          <a:p>
            <a:pPr>
              <a:spcBef>
                <a:spcPct val="20000"/>
              </a:spcBef>
              <a:tabLst>
                <a:tab pos="1320800" algn="l"/>
                <a:tab pos="2054225" algn="l"/>
              </a:tabLst>
            </a:pPr>
            <a:r>
              <a:rPr lang="en-US" sz="2400" dirty="0">
                <a:solidFill>
                  <a:schemeClr val="bg1"/>
                </a:solidFill>
                <a:latin typeface="Open Sans"/>
              </a:rPr>
              <a:t>Effective Period	: September 2023</a:t>
            </a:r>
            <a:endParaRPr lang="en-US" sz="1400" dirty="0">
              <a:solidFill>
                <a:schemeClr val="bg1"/>
              </a:solidFill>
              <a:latin typeface="Open Sans"/>
            </a:endParaRPr>
          </a:p>
        </p:txBody>
      </p:sp>
    </p:spTree>
    <p:extLst>
      <p:ext uri="{BB962C8B-B14F-4D97-AF65-F5344CB8AC3E}">
        <p14:creationId xmlns:p14="http://schemas.microsoft.com/office/powerpoint/2010/main" val="420442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73183-D8F0-4765-8E5B-770CFAA44352}"/>
              </a:ext>
            </a:extLst>
          </p:cNvPr>
          <p:cNvSpPr>
            <a:spLocks noGrp="1"/>
          </p:cNvSpPr>
          <p:nvPr>
            <p:ph type="title"/>
          </p:nvPr>
        </p:nvSpPr>
        <p:spPr/>
        <p:txBody>
          <a:bodyPr/>
          <a:lstStyle/>
          <a:p>
            <a:r>
              <a:rPr lang="en-ID" dirty="0"/>
              <a:t>Optimal Decisions in Game</a:t>
            </a:r>
          </a:p>
        </p:txBody>
      </p:sp>
      <p:sp>
        <p:nvSpPr>
          <p:cNvPr id="3" name="Slide Number Placeholder 2">
            <a:extLst>
              <a:ext uri="{FF2B5EF4-FFF2-40B4-BE49-F238E27FC236}">
                <a16:creationId xmlns:a16="http://schemas.microsoft.com/office/drawing/2014/main" id="{90D93A8D-DF49-46E2-AF57-A17A039DDF98}"/>
              </a:ext>
            </a:extLst>
          </p:cNvPr>
          <p:cNvSpPr>
            <a:spLocks noGrp="1"/>
          </p:cNvSpPr>
          <p:nvPr>
            <p:ph type="sldNum" sz="quarter" idx="12"/>
          </p:nvPr>
        </p:nvSpPr>
        <p:spPr/>
        <p:txBody>
          <a:bodyPr/>
          <a:lstStyle/>
          <a:p>
            <a:fld id="{F173735F-2667-4028-B606-D96AABD86FDB}" type="slidenum">
              <a:rPr lang="id-ID" smtClean="0"/>
              <a:pPr/>
              <a:t>10</a:t>
            </a:fld>
            <a:endParaRPr lang="id-ID"/>
          </a:p>
        </p:txBody>
      </p:sp>
      <p:sp>
        <p:nvSpPr>
          <p:cNvPr id="4" name="Content Placeholder 3">
            <a:extLst>
              <a:ext uri="{FF2B5EF4-FFF2-40B4-BE49-F238E27FC236}">
                <a16:creationId xmlns:a16="http://schemas.microsoft.com/office/drawing/2014/main" id="{A2975FCB-822C-4F13-AD29-52234EBEB86B}"/>
              </a:ext>
            </a:extLst>
          </p:cNvPr>
          <p:cNvSpPr>
            <a:spLocks noGrp="1"/>
          </p:cNvSpPr>
          <p:nvPr>
            <p:ph idx="1"/>
          </p:nvPr>
        </p:nvSpPr>
        <p:spPr/>
        <p:txBody>
          <a:bodyPr/>
          <a:lstStyle/>
          <a:p>
            <a:pPr>
              <a:lnSpc>
                <a:spcPct val="150000"/>
              </a:lnSpc>
            </a:pPr>
            <a:r>
              <a:rPr lang="en-US" dirty="0">
                <a:cs typeface="Tahoma" pitchFamily="34" charset="0"/>
              </a:rPr>
              <a:t>In a </a:t>
            </a:r>
            <a:r>
              <a:rPr lang="en-US" b="1" dirty="0">
                <a:solidFill>
                  <a:srgbClr val="3399FF"/>
                </a:solidFill>
                <a:cs typeface="Tahoma" pitchFamily="34" charset="0"/>
              </a:rPr>
              <a:t>normal search problem</a:t>
            </a:r>
            <a:r>
              <a:rPr lang="en-US" dirty="0">
                <a:cs typeface="Tahoma" pitchFamily="34" charset="0"/>
              </a:rPr>
              <a:t>, the optimal solution would be a sequence of actions leading to a goal state</a:t>
            </a:r>
          </a:p>
          <a:p>
            <a:pPr>
              <a:lnSpc>
                <a:spcPct val="150000"/>
              </a:lnSpc>
            </a:pPr>
            <a:r>
              <a:rPr lang="en-US" dirty="0">
                <a:cs typeface="Tahoma" pitchFamily="34" charset="0"/>
              </a:rPr>
              <a:t>In </a:t>
            </a:r>
            <a:r>
              <a:rPr lang="en-US" b="1" dirty="0">
                <a:solidFill>
                  <a:srgbClr val="3399FF"/>
                </a:solidFill>
                <a:cs typeface="Tahoma" pitchFamily="34" charset="0"/>
              </a:rPr>
              <a:t>adversarial search</a:t>
            </a:r>
            <a:r>
              <a:rPr lang="en-US" dirty="0">
                <a:cs typeface="Tahoma" pitchFamily="34" charset="0"/>
              </a:rPr>
              <a:t>, MIN has something so say about it</a:t>
            </a:r>
          </a:p>
          <a:p>
            <a:pPr lvl="1">
              <a:lnSpc>
                <a:spcPct val="150000"/>
              </a:lnSpc>
            </a:pPr>
            <a:r>
              <a:rPr lang="en-US" dirty="0">
                <a:cs typeface="Tahoma" pitchFamily="34" charset="0"/>
              </a:rPr>
              <a:t>MAX must find a </a:t>
            </a:r>
            <a:r>
              <a:rPr lang="en-US" b="1" dirty="0">
                <a:solidFill>
                  <a:srgbClr val="3399FF"/>
                </a:solidFill>
                <a:cs typeface="Tahoma" pitchFamily="34" charset="0"/>
              </a:rPr>
              <a:t>contingent</a:t>
            </a:r>
            <a:r>
              <a:rPr lang="en-US" dirty="0">
                <a:cs typeface="Tahoma" pitchFamily="34" charset="0"/>
              </a:rPr>
              <a:t> strategy</a:t>
            </a:r>
          </a:p>
          <a:p>
            <a:pPr lvl="1">
              <a:lnSpc>
                <a:spcPct val="150000"/>
              </a:lnSpc>
            </a:pPr>
            <a:r>
              <a:rPr lang="en-US" dirty="0">
                <a:cs typeface="Tahoma" pitchFamily="34" charset="0"/>
              </a:rPr>
              <a:t>An optimal solution of MAX is the move that MIN has the worst of optimal solutions</a:t>
            </a:r>
          </a:p>
          <a:p>
            <a:pPr>
              <a:lnSpc>
                <a:spcPct val="150000"/>
              </a:lnSpc>
            </a:pPr>
            <a:r>
              <a:rPr lang="en-US" dirty="0"/>
              <a:t>This </a:t>
            </a:r>
            <a:r>
              <a:rPr lang="en-US" b="1" dirty="0">
                <a:solidFill>
                  <a:srgbClr val="3399FF"/>
                </a:solidFill>
              </a:rPr>
              <a:t>definition of optimal play </a:t>
            </a:r>
            <a:r>
              <a:rPr lang="en-US" dirty="0"/>
              <a:t>for MAX assumes that MIN also plays optimally—it maximizes the </a:t>
            </a:r>
            <a:r>
              <a:rPr lang="en-US" b="1" i="1" dirty="0">
                <a:solidFill>
                  <a:srgbClr val="3399FF"/>
                </a:solidFill>
              </a:rPr>
              <a:t>worst-case</a:t>
            </a:r>
            <a:r>
              <a:rPr lang="en-US" i="1" dirty="0"/>
              <a:t> </a:t>
            </a:r>
            <a:r>
              <a:rPr lang="en-US" dirty="0"/>
              <a:t>outcome for MAX.</a:t>
            </a:r>
          </a:p>
          <a:p>
            <a:pPr lvl="1">
              <a:lnSpc>
                <a:spcPct val="150000"/>
              </a:lnSpc>
            </a:pPr>
            <a:endParaRPr lang="en-US" dirty="0">
              <a:cs typeface="Tahoma" pitchFamily="34" charset="0"/>
            </a:endParaRPr>
          </a:p>
          <a:p>
            <a:pPr>
              <a:lnSpc>
                <a:spcPct val="150000"/>
              </a:lnSpc>
            </a:pPr>
            <a:endParaRPr lang="en-ID" dirty="0"/>
          </a:p>
        </p:txBody>
      </p:sp>
    </p:spTree>
    <p:extLst>
      <p:ext uri="{BB962C8B-B14F-4D97-AF65-F5344CB8AC3E}">
        <p14:creationId xmlns:p14="http://schemas.microsoft.com/office/powerpoint/2010/main" val="16894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0DC0B-56EF-49BD-A0A7-D21CECB0FFED}"/>
              </a:ext>
            </a:extLst>
          </p:cNvPr>
          <p:cNvSpPr>
            <a:spLocks noGrp="1"/>
          </p:cNvSpPr>
          <p:nvPr>
            <p:ph type="title"/>
          </p:nvPr>
        </p:nvSpPr>
        <p:spPr/>
        <p:txBody>
          <a:bodyPr/>
          <a:lstStyle/>
          <a:p>
            <a:r>
              <a:rPr lang="en-ID" dirty="0"/>
              <a:t>Optimal Decisions in Game</a:t>
            </a:r>
          </a:p>
        </p:txBody>
      </p:sp>
      <p:sp>
        <p:nvSpPr>
          <p:cNvPr id="3" name="Slide Number Placeholder 2">
            <a:extLst>
              <a:ext uri="{FF2B5EF4-FFF2-40B4-BE49-F238E27FC236}">
                <a16:creationId xmlns:a16="http://schemas.microsoft.com/office/drawing/2014/main" id="{5B28692A-4BC6-433D-9DD0-917A9195D07C}"/>
              </a:ext>
            </a:extLst>
          </p:cNvPr>
          <p:cNvSpPr>
            <a:spLocks noGrp="1"/>
          </p:cNvSpPr>
          <p:nvPr>
            <p:ph type="sldNum" sz="quarter" idx="12"/>
          </p:nvPr>
        </p:nvSpPr>
        <p:spPr/>
        <p:txBody>
          <a:bodyPr/>
          <a:lstStyle/>
          <a:p>
            <a:fld id="{F173735F-2667-4028-B606-D96AABD86FDB}" type="slidenum">
              <a:rPr lang="id-ID" smtClean="0"/>
              <a:pPr/>
              <a:t>11</a:t>
            </a:fld>
            <a:endParaRPr lang="id-ID"/>
          </a:p>
        </p:txBody>
      </p:sp>
      <p:sp>
        <p:nvSpPr>
          <p:cNvPr id="4" name="Content Placeholder 3">
            <a:extLst>
              <a:ext uri="{FF2B5EF4-FFF2-40B4-BE49-F238E27FC236}">
                <a16:creationId xmlns:a16="http://schemas.microsoft.com/office/drawing/2014/main" id="{638CC7E0-AB4A-4061-9AF7-BCDA5B272D83}"/>
              </a:ext>
            </a:extLst>
          </p:cNvPr>
          <p:cNvSpPr>
            <a:spLocks noGrp="1"/>
          </p:cNvSpPr>
          <p:nvPr>
            <p:ph idx="1"/>
          </p:nvPr>
        </p:nvSpPr>
        <p:spPr/>
        <p:txBody>
          <a:bodyPr/>
          <a:lstStyle/>
          <a:p>
            <a:pPr>
              <a:lnSpc>
                <a:spcPct val="150000"/>
              </a:lnSpc>
            </a:pPr>
            <a:r>
              <a:rPr lang="en-US" b="1" dirty="0">
                <a:solidFill>
                  <a:srgbClr val="3399FF"/>
                </a:solidFill>
                <a:cs typeface="Tahoma" pitchFamily="34" charset="0"/>
              </a:rPr>
              <a:t>Terminal positions</a:t>
            </a:r>
            <a:r>
              <a:rPr lang="en-US" dirty="0">
                <a:cs typeface="Tahoma" pitchFamily="34" charset="0"/>
              </a:rPr>
              <a:t>, where MAX wins (score: +infinity) or MIN wins (score: -infinity). </a:t>
            </a:r>
          </a:p>
          <a:p>
            <a:pPr lvl="1">
              <a:lnSpc>
                <a:spcPct val="150000"/>
              </a:lnSpc>
            </a:pPr>
            <a:r>
              <a:rPr lang="en-US" dirty="0">
                <a:cs typeface="Tahoma" pitchFamily="34" charset="0"/>
              </a:rPr>
              <a:t>The </a:t>
            </a:r>
            <a:r>
              <a:rPr lang="en-US" b="1" i="1" dirty="0">
                <a:solidFill>
                  <a:srgbClr val="3399FF"/>
                </a:solidFill>
                <a:cs typeface="Tahoma" pitchFamily="34" charset="0"/>
              </a:rPr>
              <a:t>ply of a node</a:t>
            </a:r>
            <a:r>
              <a:rPr lang="en-US" b="1" dirty="0">
                <a:solidFill>
                  <a:srgbClr val="3399FF"/>
                </a:solidFill>
                <a:cs typeface="Tahoma" pitchFamily="34" charset="0"/>
              </a:rPr>
              <a:t> </a:t>
            </a:r>
            <a:r>
              <a:rPr lang="en-US" dirty="0">
                <a:cs typeface="Tahoma" pitchFamily="34" charset="0"/>
              </a:rPr>
              <a:t>is the number of moves needed to reach that node (i.e. arcs from the root of the tree).</a:t>
            </a:r>
          </a:p>
          <a:p>
            <a:pPr lvl="1">
              <a:lnSpc>
                <a:spcPct val="150000"/>
              </a:lnSpc>
            </a:pPr>
            <a:r>
              <a:rPr lang="en-US" dirty="0">
                <a:cs typeface="Tahoma" pitchFamily="34" charset="0"/>
              </a:rPr>
              <a:t>The </a:t>
            </a:r>
            <a:r>
              <a:rPr lang="en-US" b="1" i="1" dirty="0">
                <a:solidFill>
                  <a:srgbClr val="3399FF"/>
                </a:solidFill>
                <a:cs typeface="Tahoma" pitchFamily="34" charset="0"/>
              </a:rPr>
              <a:t>ply of a tree</a:t>
            </a:r>
            <a:r>
              <a:rPr lang="en-US" b="1" dirty="0">
                <a:solidFill>
                  <a:srgbClr val="3399FF"/>
                </a:solidFill>
                <a:cs typeface="Tahoma" pitchFamily="34" charset="0"/>
              </a:rPr>
              <a:t> </a:t>
            </a:r>
            <a:r>
              <a:rPr lang="en-US" dirty="0">
                <a:cs typeface="Tahoma" pitchFamily="34" charset="0"/>
              </a:rPr>
              <a:t>is the maximum of the plies of its nodes (or layer of nodes).</a:t>
            </a:r>
          </a:p>
          <a:p>
            <a:pPr>
              <a:lnSpc>
                <a:spcPct val="150000"/>
              </a:lnSpc>
            </a:pPr>
            <a:endParaRPr lang="en-ID" dirty="0"/>
          </a:p>
        </p:txBody>
      </p:sp>
    </p:spTree>
    <p:extLst>
      <p:ext uri="{BB962C8B-B14F-4D97-AF65-F5344CB8AC3E}">
        <p14:creationId xmlns:p14="http://schemas.microsoft.com/office/powerpoint/2010/main" val="3129479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3B287-8783-4999-AA4D-7ED4BCAD4269}"/>
              </a:ext>
            </a:extLst>
          </p:cNvPr>
          <p:cNvSpPr>
            <a:spLocks noGrp="1"/>
          </p:cNvSpPr>
          <p:nvPr>
            <p:ph type="title"/>
          </p:nvPr>
        </p:nvSpPr>
        <p:spPr/>
        <p:txBody>
          <a:bodyPr/>
          <a:lstStyle/>
          <a:p>
            <a:r>
              <a:rPr lang="en-US" dirty="0"/>
              <a:t>Minimax Strategy</a:t>
            </a:r>
            <a:endParaRPr lang="en-ID" dirty="0"/>
          </a:p>
        </p:txBody>
      </p:sp>
      <p:sp>
        <p:nvSpPr>
          <p:cNvPr id="3" name="Slide Number Placeholder 2">
            <a:extLst>
              <a:ext uri="{FF2B5EF4-FFF2-40B4-BE49-F238E27FC236}">
                <a16:creationId xmlns:a16="http://schemas.microsoft.com/office/drawing/2014/main" id="{5ABB96FC-385A-49AA-B8CB-12CBDDFEBF13}"/>
              </a:ext>
            </a:extLst>
          </p:cNvPr>
          <p:cNvSpPr>
            <a:spLocks noGrp="1"/>
          </p:cNvSpPr>
          <p:nvPr>
            <p:ph type="sldNum" sz="quarter" idx="12"/>
          </p:nvPr>
        </p:nvSpPr>
        <p:spPr/>
        <p:txBody>
          <a:bodyPr/>
          <a:lstStyle/>
          <a:p>
            <a:fld id="{F173735F-2667-4028-B606-D96AABD86FDB}" type="slidenum">
              <a:rPr lang="id-ID" smtClean="0"/>
              <a:pPr/>
              <a:t>12</a:t>
            </a:fld>
            <a:endParaRPr lang="id-ID"/>
          </a:p>
        </p:txBody>
      </p:sp>
      <p:sp>
        <p:nvSpPr>
          <p:cNvPr id="4" name="Content Placeholder 3">
            <a:extLst>
              <a:ext uri="{FF2B5EF4-FFF2-40B4-BE49-F238E27FC236}">
                <a16:creationId xmlns:a16="http://schemas.microsoft.com/office/drawing/2014/main" id="{74964864-6DAE-463E-BF41-44CE4757446E}"/>
              </a:ext>
            </a:extLst>
          </p:cNvPr>
          <p:cNvSpPr>
            <a:spLocks noGrp="1"/>
          </p:cNvSpPr>
          <p:nvPr>
            <p:ph idx="1"/>
          </p:nvPr>
        </p:nvSpPr>
        <p:spPr/>
        <p:txBody>
          <a:bodyPr>
            <a:normAutofit/>
          </a:bodyPr>
          <a:lstStyle/>
          <a:p>
            <a:pPr>
              <a:lnSpc>
                <a:spcPct val="150000"/>
              </a:lnSpc>
            </a:pPr>
            <a:r>
              <a:rPr lang="en-US" dirty="0">
                <a:cs typeface="Tahoma" pitchFamily="34" charset="0"/>
              </a:rPr>
              <a:t>Considering </a:t>
            </a:r>
            <a:r>
              <a:rPr lang="en-US" b="1" dirty="0">
                <a:solidFill>
                  <a:srgbClr val="3399FF"/>
                </a:solidFill>
                <a:cs typeface="Tahoma" pitchFamily="34" charset="0"/>
              </a:rPr>
              <a:t>two-player</a:t>
            </a:r>
            <a:r>
              <a:rPr lang="en-US" b="1" dirty="0">
                <a:cs typeface="Tahoma" pitchFamily="34" charset="0"/>
              </a:rPr>
              <a:t>, </a:t>
            </a:r>
            <a:r>
              <a:rPr lang="en-US" dirty="0">
                <a:cs typeface="Tahoma" pitchFamily="34" charset="0"/>
              </a:rPr>
              <a:t>take turns and try respectively to maximize and minimize a scoring function and called MAX and MIN</a:t>
            </a:r>
          </a:p>
          <a:p>
            <a:pPr>
              <a:lnSpc>
                <a:spcPct val="150000"/>
              </a:lnSpc>
            </a:pPr>
            <a:r>
              <a:rPr lang="en-US" dirty="0">
                <a:cs typeface="Tahoma" pitchFamily="34" charset="0"/>
              </a:rPr>
              <a:t>We assume that the MAX player makes the first move</a:t>
            </a:r>
          </a:p>
          <a:p>
            <a:pPr>
              <a:lnSpc>
                <a:spcPct val="150000"/>
              </a:lnSpc>
            </a:pPr>
            <a:r>
              <a:rPr lang="en-US" dirty="0">
                <a:cs typeface="Tahoma" pitchFamily="34" charset="0"/>
              </a:rPr>
              <a:t>Represented the game as a </a:t>
            </a:r>
            <a:r>
              <a:rPr lang="en-US" b="1" dirty="0">
                <a:solidFill>
                  <a:srgbClr val="3399FF"/>
                </a:solidFill>
                <a:cs typeface="Tahoma" pitchFamily="34" charset="0"/>
              </a:rPr>
              <a:t>tree</a:t>
            </a:r>
            <a:r>
              <a:rPr lang="en-US" b="1" dirty="0">
                <a:cs typeface="Tahoma" pitchFamily="34" charset="0"/>
              </a:rPr>
              <a:t> </a:t>
            </a:r>
            <a:r>
              <a:rPr lang="en-US" dirty="0">
                <a:cs typeface="Tahoma" pitchFamily="34" charset="0"/>
              </a:rPr>
              <a:t>where the nodes represent the current position and the arcs represent moves</a:t>
            </a:r>
          </a:p>
          <a:p>
            <a:pPr>
              <a:lnSpc>
                <a:spcPct val="150000"/>
              </a:lnSpc>
            </a:pPr>
            <a:r>
              <a:rPr lang="en-US" dirty="0">
                <a:cs typeface="Tahoma" pitchFamily="34" charset="0"/>
              </a:rPr>
              <a:t>Since players take turns, successive nodes represent positions where different players must move</a:t>
            </a:r>
          </a:p>
          <a:p>
            <a:pPr>
              <a:lnSpc>
                <a:spcPct val="150000"/>
              </a:lnSpc>
            </a:pPr>
            <a:endParaRPr lang="en-ID" dirty="0"/>
          </a:p>
        </p:txBody>
      </p:sp>
    </p:spTree>
    <p:extLst>
      <p:ext uri="{BB962C8B-B14F-4D97-AF65-F5344CB8AC3E}">
        <p14:creationId xmlns:p14="http://schemas.microsoft.com/office/powerpoint/2010/main" val="3827900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E90DA-7912-4153-898D-DDD4EB06F82B}"/>
              </a:ext>
            </a:extLst>
          </p:cNvPr>
          <p:cNvSpPr>
            <a:spLocks noGrp="1"/>
          </p:cNvSpPr>
          <p:nvPr>
            <p:ph type="title"/>
          </p:nvPr>
        </p:nvSpPr>
        <p:spPr/>
        <p:txBody>
          <a:bodyPr/>
          <a:lstStyle/>
          <a:p>
            <a:r>
              <a:rPr lang="en-US" dirty="0"/>
              <a:t>Minimax Strategy</a:t>
            </a:r>
            <a:endParaRPr lang="en-ID" dirty="0"/>
          </a:p>
        </p:txBody>
      </p:sp>
      <p:sp>
        <p:nvSpPr>
          <p:cNvPr id="3" name="Slide Number Placeholder 2">
            <a:extLst>
              <a:ext uri="{FF2B5EF4-FFF2-40B4-BE49-F238E27FC236}">
                <a16:creationId xmlns:a16="http://schemas.microsoft.com/office/drawing/2014/main" id="{B4D7AF5C-D847-4BE0-B438-2B9644EB855E}"/>
              </a:ext>
            </a:extLst>
          </p:cNvPr>
          <p:cNvSpPr>
            <a:spLocks noGrp="1"/>
          </p:cNvSpPr>
          <p:nvPr>
            <p:ph type="sldNum" sz="quarter" idx="12"/>
          </p:nvPr>
        </p:nvSpPr>
        <p:spPr/>
        <p:txBody>
          <a:bodyPr/>
          <a:lstStyle/>
          <a:p>
            <a:fld id="{F173735F-2667-4028-B606-D96AABD86FDB}" type="slidenum">
              <a:rPr lang="id-ID" smtClean="0"/>
              <a:pPr/>
              <a:t>13</a:t>
            </a:fld>
            <a:endParaRPr lang="id-ID"/>
          </a:p>
        </p:txBody>
      </p:sp>
      <p:sp>
        <p:nvSpPr>
          <p:cNvPr id="4" name="Content Placeholder 3">
            <a:extLst>
              <a:ext uri="{FF2B5EF4-FFF2-40B4-BE49-F238E27FC236}">
                <a16:creationId xmlns:a16="http://schemas.microsoft.com/office/drawing/2014/main" id="{713F0982-D6C3-4BEC-800A-614DCCAC3281}"/>
              </a:ext>
            </a:extLst>
          </p:cNvPr>
          <p:cNvSpPr>
            <a:spLocks noGrp="1"/>
          </p:cNvSpPr>
          <p:nvPr>
            <p:ph idx="1"/>
          </p:nvPr>
        </p:nvSpPr>
        <p:spPr/>
        <p:txBody>
          <a:bodyPr/>
          <a:lstStyle/>
          <a:p>
            <a:pPr>
              <a:lnSpc>
                <a:spcPct val="150000"/>
              </a:lnSpc>
            </a:pPr>
            <a:r>
              <a:rPr lang="en-US" dirty="0">
                <a:cs typeface="Tahoma" pitchFamily="34" charset="0"/>
              </a:rPr>
              <a:t>The </a:t>
            </a:r>
            <a:r>
              <a:rPr lang="en-US" b="1" dirty="0">
                <a:solidFill>
                  <a:srgbClr val="3399FF"/>
                </a:solidFill>
                <a:cs typeface="Tahoma" pitchFamily="34" charset="0"/>
              </a:rPr>
              <a:t>Minimax game strategy </a:t>
            </a:r>
            <a:r>
              <a:rPr lang="en-US" dirty="0">
                <a:cs typeface="Tahoma" pitchFamily="34" charset="0"/>
              </a:rPr>
              <a:t>for the MAX (MIN) player is to select the move that leads to the successor node with the highest (lowest) score. </a:t>
            </a:r>
          </a:p>
          <a:p>
            <a:pPr lvl="1">
              <a:lnSpc>
                <a:spcPct val="150000"/>
              </a:lnSpc>
            </a:pPr>
            <a:r>
              <a:rPr lang="en-US" dirty="0">
                <a:cs typeface="Tahoma" pitchFamily="34" charset="0"/>
              </a:rPr>
              <a:t>The scores are computed starting from the leaves of the tree and backing up their scores to their predecessor in accordance with the </a:t>
            </a:r>
            <a:r>
              <a:rPr lang="id-ID" dirty="0">
                <a:cs typeface="Tahoma" pitchFamily="34" charset="0"/>
              </a:rPr>
              <a:t>Minimax</a:t>
            </a:r>
            <a:r>
              <a:rPr lang="en-US" dirty="0">
                <a:cs typeface="Tahoma" pitchFamily="34" charset="0"/>
              </a:rPr>
              <a:t> strategy. </a:t>
            </a:r>
          </a:p>
          <a:p>
            <a:pPr>
              <a:lnSpc>
                <a:spcPct val="150000"/>
              </a:lnSpc>
            </a:pPr>
            <a:endParaRPr lang="en-ID" dirty="0"/>
          </a:p>
        </p:txBody>
      </p:sp>
    </p:spTree>
    <p:extLst>
      <p:ext uri="{BB962C8B-B14F-4D97-AF65-F5344CB8AC3E}">
        <p14:creationId xmlns:p14="http://schemas.microsoft.com/office/powerpoint/2010/main" val="1440829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C948-19F6-457B-83AE-67A199122492}"/>
              </a:ext>
            </a:extLst>
          </p:cNvPr>
          <p:cNvSpPr>
            <a:spLocks noGrp="1"/>
          </p:cNvSpPr>
          <p:nvPr>
            <p:ph type="title"/>
          </p:nvPr>
        </p:nvSpPr>
        <p:spPr/>
        <p:txBody>
          <a:bodyPr/>
          <a:lstStyle/>
          <a:p>
            <a:r>
              <a:rPr lang="en-US" dirty="0"/>
              <a:t>Minimax Strategy</a:t>
            </a:r>
            <a:endParaRPr lang="en-ID" dirty="0"/>
          </a:p>
        </p:txBody>
      </p:sp>
      <p:sp>
        <p:nvSpPr>
          <p:cNvPr id="3" name="Slide Number Placeholder 2">
            <a:extLst>
              <a:ext uri="{FF2B5EF4-FFF2-40B4-BE49-F238E27FC236}">
                <a16:creationId xmlns:a16="http://schemas.microsoft.com/office/drawing/2014/main" id="{B9831A3C-D2EA-4788-8985-9F0975559BB0}"/>
              </a:ext>
            </a:extLst>
          </p:cNvPr>
          <p:cNvSpPr>
            <a:spLocks noGrp="1"/>
          </p:cNvSpPr>
          <p:nvPr>
            <p:ph type="sldNum" sz="quarter" idx="12"/>
          </p:nvPr>
        </p:nvSpPr>
        <p:spPr/>
        <p:txBody>
          <a:bodyPr/>
          <a:lstStyle/>
          <a:p>
            <a:fld id="{F173735F-2667-4028-B606-D96AABD86FDB}" type="slidenum">
              <a:rPr lang="id-ID" smtClean="0"/>
              <a:pPr/>
              <a:t>14</a:t>
            </a:fld>
            <a:endParaRPr lang="id-ID"/>
          </a:p>
        </p:txBody>
      </p:sp>
      <p:sp>
        <p:nvSpPr>
          <p:cNvPr id="4" name="Content Placeholder 3">
            <a:extLst>
              <a:ext uri="{FF2B5EF4-FFF2-40B4-BE49-F238E27FC236}">
                <a16:creationId xmlns:a16="http://schemas.microsoft.com/office/drawing/2014/main" id="{9784EEDB-60F1-4D34-B74C-CCE2433139F4}"/>
              </a:ext>
            </a:extLst>
          </p:cNvPr>
          <p:cNvSpPr>
            <a:spLocks noGrp="1"/>
          </p:cNvSpPr>
          <p:nvPr>
            <p:ph idx="1"/>
          </p:nvPr>
        </p:nvSpPr>
        <p:spPr/>
        <p:txBody>
          <a:bodyPr>
            <a:normAutofit fontScale="92500" lnSpcReduction="10000"/>
          </a:bodyPr>
          <a:lstStyle/>
          <a:p>
            <a:pPr marL="381000" indent="-381000">
              <a:lnSpc>
                <a:spcPct val="150000"/>
              </a:lnSpc>
            </a:pPr>
            <a:r>
              <a:rPr lang="en-US" b="1" dirty="0">
                <a:cs typeface="Tahoma" pitchFamily="34" charset="0"/>
              </a:rPr>
              <a:t>Basic Idea: </a:t>
            </a:r>
            <a:r>
              <a:rPr lang="en-US" dirty="0">
                <a:cs typeface="Tahoma" pitchFamily="34" charset="0"/>
              </a:rPr>
              <a:t>choose move with highest </a:t>
            </a:r>
            <a:r>
              <a:rPr lang="id-ID" dirty="0">
                <a:cs typeface="Tahoma" pitchFamily="34" charset="0"/>
              </a:rPr>
              <a:t>minimax</a:t>
            </a:r>
            <a:r>
              <a:rPr lang="en-US" dirty="0">
                <a:cs typeface="Tahoma" pitchFamily="34" charset="0"/>
              </a:rPr>
              <a:t> value</a:t>
            </a:r>
            <a:br>
              <a:rPr lang="en-US" dirty="0">
                <a:cs typeface="Tahoma" pitchFamily="34" charset="0"/>
              </a:rPr>
            </a:br>
            <a:r>
              <a:rPr lang="en-US" dirty="0">
                <a:cs typeface="Tahoma" pitchFamily="34" charset="0"/>
              </a:rPr>
              <a:t>		= best achievable payoff against best play</a:t>
            </a:r>
          </a:p>
          <a:p>
            <a:pPr marL="381000" indent="-381000">
              <a:lnSpc>
                <a:spcPct val="150000"/>
              </a:lnSpc>
            </a:pPr>
            <a:r>
              <a:rPr lang="en-US" b="1" dirty="0">
                <a:cs typeface="Tahoma" pitchFamily="34" charset="0"/>
              </a:rPr>
              <a:t>Algorithm: </a:t>
            </a:r>
            <a:endParaRPr lang="en-US" dirty="0">
              <a:cs typeface="Tahoma" pitchFamily="34" charset="0"/>
            </a:endParaRPr>
          </a:p>
          <a:p>
            <a:pPr marL="800100" lvl="1" indent="-342900">
              <a:lnSpc>
                <a:spcPct val="150000"/>
              </a:lnSpc>
              <a:buFontTx/>
              <a:buAutoNum type="arabicPeriod"/>
            </a:pPr>
            <a:r>
              <a:rPr lang="en-US" dirty="0">
                <a:cs typeface="Tahoma" pitchFamily="34" charset="0"/>
              </a:rPr>
              <a:t>Generate game tree completely</a:t>
            </a:r>
          </a:p>
          <a:p>
            <a:pPr marL="800100" lvl="1" indent="-342900">
              <a:lnSpc>
                <a:spcPct val="150000"/>
              </a:lnSpc>
              <a:buFontTx/>
              <a:buAutoNum type="arabicPeriod"/>
            </a:pPr>
            <a:r>
              <a:rPr lang="en-US" dirty="0">
                <a:cs typeface="Tahoma" pitchFamily="34" charset="0"/>
              </a:rPr>
              <a:t>Determine utility of each terminal state</a:t>
            </a:r>
          </a:p>
          <a:p>
            <a:pPr marL="800100" lvl="1" indent="-342900">
              <a:lnSpc>
                <a:spcPct val="150000"/>
              </a:lnSpc>
              <a:buFontTx/>
              <a:buAutoNum type="arabicPeriod"/>
            </a:pPr>
            <a:r>
              <a:rPr lang="en-US" dirty="0">
                <a:cs typeface="Tahoma" pitchFamily="34" charset="0"/>
              </a:rPr>
              <a:t>Propagate the utility values upward in the three by applying MIN and MAX operators on the nodes in the current level</a:t>
            </a:r>
          </a:p>
          <a:p>
            <a:pPr marL="800100" lvl="1" indent="-342900">
              <a:lnSpc>
                <a:spcPct val="150000"/>
              </a:lnSpc>
              <a:buFontTx/>
              <a:buAutoNum type="arabicPeriod"/>
            </a:pPr>
            <a:r>
              <a:rPr lang="en-US" dirty="0">
                <a:cs typeface="Tahoma" pitchFamily="34" charset="0"/>
              </a:rPr>
              <a:t>At the root node use </a:t>
            </a:r>
            <a:r>
              <a:rPr lang="id-ID" b="1" dirty="0">
                <a:solidFill>
                  <a:srgbClr val="3399FF"/>
                </a:solidFill>
                <a:cs typeface="Tahoma" pitchFamily="34" charset="0"/>
              </a:rPr>
              <a:t>minimax</a:t>
            </a:r>
            <a:r>
              <a:rPr lang="en-US" b="1" dirty="0">
                <a:solidFill>
                  <a:srgbClr val="3399FF"/>
                </a:solidFill>
                <a:cs typeface="Tahoma" pitchFamily="34" charset="0"/>
              </a:rPr>
              <a:t> decision</a:t>
            </a:r>
            <a:r>
              <a:rPr lang="en-US" dirty="0">
                <a:cs typeface="Tahoma" pitchFamily="34" charset="0"/>
              </a:rPr>
              <a:t> to select the move with the max (of the min) utility value</a:t>
            </a:r>
            <a:endParaRPr lang="en-ID" dirty="0"/>
          </a:p>
        </p:txBody>
      </p:sp>
    </p:spTree>
    <p:extLst>
      <p:ext uri="{BB962C8B-B14F-4D97-AF65-F5344CB8AC3E}">
        <p14:creationId xmlns:p14="http://schemas.microsoft.com/office/powerpoint/2010/main" val="1910850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B87DD-6713-43F8-BA34-98A6016F1A81}"/>
              </a:ext>
            </a:extLst>
          </p:cNvPr>
          <p:cNvSpPr>
            <a:spLocks noGrp="1"/>
          </p:cNvSpPr>
          <p:nvPr>
            <p:ph type="title"/>
          </p:nvPr>
        </p:nvSpPr>
        <p:spPr/>
        <p:txBody>
          <a:bodyPr/>
          <a:lstStyle/>
          <a:p>
            <a:r>
              <a:rPr lang="en-US" dirty="0"/>
              <a:t>Minimax Strategy</a:t>
            </a:r>
            <a:endParaRPr lang="en-ID" dirty="0"/>
          </a:p>
        </p:txBody>
      </p:sp>
      <p:sp>
        <p:nvSpPr>
          <p:cNvPr id="3" name="Slide Number Placeholder 2">
            <a:extLst>
              <a:ext uri="{FF2B5EF4-FFF2-40B4-BE49-F238E27FC236}">
                <a16:creationId xmlns:a16="http://schemas.microsoft.com/office/drawing/2014/main" id="{AD5E5202-5984-41A5-8285-BE77B1050BA3}"/>
              </a:ext>
            </a:extLst>
          </p:cNvPr>
          <p:cNvSpPr>
            <a:spLocks noGrp="1"/>
          </p:cNvSpPr>
          <p:nvPr>
            <p:ph type="sldNum" sz="quarter" idx="12"/>
          </p:nvPr>
        </p:nvSpPr>
        <p:spPr/>
        <p:txBody>
          <a:bodyPr/>
          <a:lstStyle/>
          <a:p>
            <a:fld id="{F173735F-2667-4028-B606-D96AABD86FDB}" type="slidenum">
              <a:rPr lang="id-ID" smtClean="0"/>
              <a:pPr/>
              <a:t>15</a:t>
            </a:fld>
            <a:endParaRPr lang="id-ID"/>
          </a:p>
        </p:txBody>
      </p:sp>
      <p:pic>
        <p:nvPicPr>
          <p:cNvPr id="5" name="Content Placeholder 4">
            <a:extLst>
              <a:ext uri="{FF2B5EF4-FFF2-40B4-BE49-F238E27FC236}">
                <a16:creationId xmlns:a16="http://schemas.microsoft.com/office/drawing/2014/main" id="{55DB78CB-FCBF-4B0E-B1DD-BB4AE9243BDA}"/>
              </a:ext>
            </a:extLst>
          </p:cNvPr>
          <p:cNvPicPr>
            <a:picLocks noGrp="1" noChangeAspect="1"/>
          </p:cNvPicPr>
          <p:nvPr>
            <p:ph idx="1"/>
          </p:nvPr>
        </p:nvPicPr>
        <p:blipFill>
          <a:blip r:embed="rId2"/>
          <a:stretch>
            <a:fillRect/>
          </a:stretch>
        </p:blipFill>
        <p:spPr>
          <a:xfrm>
            <a:off x="1209634" y="2011363"/>
            <a:ext cx="7472445" cy="4457700"/>
          </a:xfrm>
          <a:prstGeom prst="rect">
            <a:avLst/>
          </a:prstGeom>
          <a:ln w="28575">
            <a:solidFill>
              <a:srgbClr val="3399FF"/>
            </a:solidFill>
          </a:ln>
        </p:spPr>
      </p:pic>
    </p:spTree>
    <p:extLst>
      <p:ext uri="{BB962C8B-B14F-4D97-AF65-F5344CB8AC3E}">
        <p14:creationId xmlns:p14="http://schemas.microsoft.com/office/powerpoint/2010/main" val="3529721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97D1C-3178-47A9-A7FF-2FA56ED8CAC0}"/>
              </a:ext>
            </a:extLst>
          </p:cNvPr>
          <p:cNvSpPr>
            <a:spLocks noGrp="1"/>
          </p:cNvSpPr>
          <p:nvPr>
            <p:ph type="title"/>
          </p:nvPr>
        </p:nvSpPr>
        <p:spPr/>
        <p:txBody>
          <a:bodyPr/>
          <a:lstStyle/>
          <a:p>
            <a:r>
              <a:rPr lang="en-US" dirty="0"/>
              <a:t>Game Tree</a:t>
            </a:r>
            <a:endParaRPr lang="en-ID" dirty="0"/>
          </a:p>
        </p:txBody>
      </p:sp>
      <p:sp>
        <p:nvSpPr>
          <p:cNvPr id="3" name="Slide Number Placeholder 2">
            <a:extLst>
              <a:ext uri="{FF2B5EF4-FFF2-40B4-BE49-F238E27FC236}">
                <a16:creationId xmlns:a16="http://schemas.microsoft.com/office/drawing/2014/main" id="{9AA5B302-86F4-471E-8F4B-DB0F1967DB22}"/>
              </a:ext>
            </a:extLst>
          </p:cNvPr>
          <p:cNvSpPr>
            <a:spLocks noGrp="1"/>
          </p:cNvSpPr>
          <p:nvPr>
            <p:ph type="sldNum" sz="quarter" idx="12"/>
          </p:nvPr>
        </p:nvSpPr>
        <p:spPr/>
        <p:txBody>
          <a:bodyPr/>
          <a:lstStyle/>
          <a:p>
            <a:fld id="{F173735F-2667-4028-B606-D96AABD86FDB}" type="slidenum">
              <a:rPr lang="id-ID" smtClean="0"/>
              <a:pPr/>
              <a:t>16</a:t>
            </a:fld>
            <a:endParaRPr lang="id-ID"/>
          </a:p>
        </p:txBody>
      </p:sp>
      <p:pic>
        <p:nvPicPr>
          <p:cNvPr id="5" name="Content Placeholder 4">
            <a:extLst>
              <a:ext uri="{FF2B5EF4-FFF2-40B4-BE49-F238E27FC236}">
                <a16:creationId xmlns:a16="http://schemas.microsoft.com/office/drawing/2014/main" id="{99FE41CF-58D3-4637-A77F-93A6B823A0D6}"/>
              </a:ext>
            </a:extLst>
          </p:cNvPr>
          <p:cNvPicPr>
            <a:picLocks noGrp="1" noChangeAspect="1"/>
          </p:cNvPicPr>
          <p:nvPr>
            <p:ph idx="1"/>
          </p:nvPr>
        </p:nvPicPr>
        <p:blipFill>
          <a:blip r:embed="rId2"/>
          <a:stretch>
            <a:fillRect/>
          </a:stretch>
        </p:blipFill>
        <p:spPr>
          <a:xfrm>
            <a:off x="1826200" y="2011363"/>
            <a:ext cx="6239313" cy="4457700"/>
          </a:xfrm>
          <a:prstGeom prst="rect">
            <a:avLst/>
          </a:prstGeom>
          <a:ln w="28575">
            <a:solidFill>
              <a:srgbClr val="3399FF"/>
            </a:solidFill>
          </a:ln>
        </p:spPr>
      </p:pic>
    </p:spTree>
    <p:extLst>
      <p:ext uri="{BB962C8B-B14F-4D97-AF65-F5344CB8AC3E}">
        <p14:creationId xmlns:p14="http://schemas.microsoft.com/office/powerpoint/2010/main" val="4294592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C3BB0-41F0-452E-A161-C0E5A20A56BA}"/>
              </a:ext>
            </a:extLst>
          </p:cNvPr>
          <p:cNvSpPr>
            <a:spLocks noGrp="1"/>
          </p:cNvSpPr>
          <p:nvPr>
            <p:ph type="title"/>
          </p:nvPr>
        </p:nvSpPr>
        <p:spPr/>
        <p:txBody>
          <a:bodyPr/>
          <a:lstStyle/>
          <a:p>
            <a:r>
              <a:rPr lang="en-US" dirty="0"/>
              <a:t>Minimax Strategy</a:t>
            </a:r>
            <a:endParaRPr lang="en-ID" dirty="0"/>
          </a:p>
        </p:txBody>
      </p:sp>
      <p:sp>
        <p:nvSpPr>
          <p:cNvPr id="3" name="Slide Number Placeholder 2">
            <a:extLst>
              <a:ext uri="{FF2B5EF4-FFF2-40B4-BE49-F238E27FC236}">
                <a16:creationId xmlns:a16="http://schemas.microsoft.com/office/drawing/2014/main" id="{BB1BDA80-F25B-4638-9A05-8774EA17B371}"/>
              </a:ext>
            </a:extLst>
          </p:cNvPr>
          <p:cNvSpPr>
            <a:spLocks noGrp="1"/>
          </p:cNvSpPr>
          <p:nvPr>
            <p:ph type="sldNum" sz="quarter" idx="12"/>
          </p:nvPr>
        </p:nvSpPr>
        <p:spPr/>
        <p:txBody>
          <a:bodyPr/>
          <a:lstStyle/>
          <a:p>
            <a:fld id="{F173735F-2667-4028-B606-D96AABD86FDB}" type="slidenum">
              <a:rPr lang="id-ID" smtClean="0"/>
              <a:pPr/>
              <a:t>17</a:t>
            </a:fld>
            <a:endParaRPr lang="id-ID"/>
          </a:p>
        </p:txBody>
      </p:sp>
      <p:sp>
        <p:nvSpPr>
          <p:cNvPr id="4" name="Content Placeholder 3">
            <a:extLst>
              <a:ext uri="{FF2B5EF4-FFF2-40B4-BE49-F238E27FC236}">
                <a16:creationId xmlns:a16="http://schemas.microsoft.com/office/drawing/2014/main" id="{5319E794-2770-4378-AB2D-C8C9A42B3675}"/>
              </a:ext>
            </a:extLst>
          </p:cNvPr>
          <p:cNvSpPr>
            <a:spLocks noGrp="1"/>
          </p:cNvSpPr>
          <p:nvPr>
            <p:ph idx="1"/>
          </p:nvPr>
        </p:nvSpPr>
        <p:spPr/>
        <p:txBody>
          <a:bodyPr/>
          <a:lstStyle/>
          <a:p>
            <a:r>
              <a:rPr lang="en-US" dirty="0"/>
              <a:t>Example: Generate game tree</a:t>
            </a:r>
          </a:p>
          <a:p>
            <a:endParaRPr lang="en-ID" dirty="0"/>
          </a:p>
        </p:txBody>
      </p:sp>
      <p:pic>
        <p:nvPicPr>
          <p:cNvPr id="5" name="Picture 3">
            <a:extLst>
              <a:ext uri="{FF2B5EF4-FFF2-40B4-BE49-F238E27FC236}">
                <a16:creationId xmlns:a16="http://schemas.microsoft.com/office/drawing/2014/main" id="{2A9561B6-0D3E-43DB-81C0-F94597D4B19F}"/>
              </a:ext>
            </a:extLst>
          </p:cNvPr>
          <p:cNvPicPr>
            <a:picLocks noChangeAspect="1" noChangeArrowheads="1"/>
          </p:cNvPicPr>
          <p:nvPr/>
        </p:nvPicPr>
        <p:blipFill>
          <a:blip r:embed="rId2"/>
          <a:srcRect l="52941" t="24731" r="28235" b="45161"/>
          <a:stretch>
            <a:fillRect/>
          </a:stretch>
        </p:blipFill>
        <p:spPr bwMode="auto">
          <a:xfrm>
            <a:off x="3810000" y="2895600"/>
            <a:ext cx="1905000" cy="1371600"/>
          </a:xfrm>
          <a:prstGeom prst="rect">
            <a:avLst/>
          </a:prstGeom>
          <a:noFill/>
          <a:ln w="9525">
            <a:noFill/>
            <a:miter lim="800000"/>
            <a:headEnd/>
            <a:tailEnd/>
          </a:ln>
          <a:effectLst/>
        </p:spPr>
      </p:pic>
    </p:spTree>
    <p:extLst>
      <p:ext uri="{BB962C8B-B14F-4D97-AF65-F5344CB8AC3E}">
        <p14:creationId xmlns:p14="http://schemas.microsoft.com/office/powerpoint/2010/main" val="2858043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BD716-910A-48F7-8BDD-D6299B7DC63E}"/>
              </a:ext>
            </a:extLst>
          </p:cNvPr>
          <p:cNvSpPr>
            <a:spLocks noGrp="1"/>
          </p:cNvSpPr>
          <p:nvPr>
            <p:ph type="title"/>
          </p:nvPr>
        </p:nvSpPr>
        <p:spPr/>
        <p:txBody>
          <a:bodyPr/>
          <a:lstStyle/>
          <a:p>
            <a:r>
              <a:rPr lang="en-US" dirty="0"/>
              <a:t>Minimax Strategy</a:t>
            </a:r>
            <a:endParaRPr lang="en-ID" dirty="0"/>
          </a:p>
        </p:txBody>
      </p:sp>
      <p:sp>
        <p:nvSpPr>
          <p:cNvPr id="3" name="Slide Number Placeholder 2">
            <a:extLst>
              <a:ext uri="{FF2B5EF4-FFF2-40B4-BE49-F238E27FC236}">
                <a16:creationId xmlns:a16="http://schemas.microsoft.com/office/drawing/2014/main" id="{A086E6C4-BDB0-4E65-A485-39A112CE39F1}"/>
              </a:ext>
            </a:extLst>
          </p:cNvPr>
          <p:cNvSpPr>
            <a:spLocks noGrp="1"/>
          </p:cNvSpPr>
          <p:nvPr>
            <p:ph type="sldNum" sz="quarter" idx="12"/>
          </p:nvPr>
        </p:nvSpPr>
        <p:spPr/>
        <p:txBody>
          <a:bodyPr/>
          <a:lstStyle/>
          <a:p>
            <a:fld id="{F173735F-2667-4028-B606-D96AABD86FDB}" type="slidenum">
              <a:rPr lang="id-ID" smtClean="0"/>
              <a:pPr/>
              <a:t>18</a:t>
            </a:fld>
            <a:endParaRPr lang="id-ID"/>
          </a:p>
        </p:txBody>
      </p:sp>
      <p:sp>
        <p:nvSpPr>
          <p:cNvPr id="4" name="Content Placeholder 3">
            <a:extLst>
              <a:ext uri="{FF2B5EF4-FFF2-40B4-BE49-F238E27FC236}">
                <a16:creationId xmlns:a16="http://schemas.microsoft.com/office/drawing/2014/main" id="{3623F1DB-BD9F-4A3B-9FB5-A9861B55E16A}"/>
              </a:ext>
            </a:extLst>
          </p:cNvPr>
          <p:cNvSpPr>
            <a:spLocks noGrp="1"/>
          </p:cNvSpPr>
          <p:nvPr>
            <p:ph idx="1"/>
          </p:nvPr>
        </p:nvSpPr>
        <p:spPr/>
        <p:txBody>
          <a:bodyPr/>
          <a:lstStyle/>
          <a:p>
            <a:r>
              <a:rPr lang="en-US" dirty="0"/>
              <a:t>Example: Generate game tree</a:t>
            </a:r>
          </a:p>
          <a:p>
            <a:endParaRPr lang="en-ID" dirty="0"/>
          </a:p>
        </p:txBody>
      </p:sp>
      <p:pic>
        <p:nvPicPr>
          <p:cNvPr id="5" name="Picture 2">
            <a:extLst>
              <a:ext uri="{FF2B5EF4-FFF2-40B4-BE49-F238E27FC236}">
                <a16:creationId xmlns:a16="http://schemas.microsoft.com/office/drawing/2014/main" id="{FDBAE9ED-571D-4367-8503-9F47FDE76DA8}"/>
              </a:ext>
            </a:extLst>
          </p:cNvPr>
          <p:cNvPicPr>
            <a:picLocks noChangeAspect="1" noChangeArrowheads="1"/>
          </p:cNvPicPr>
          <p:nvPr/>
        </p:nvPicPr>
        <p:blipFill>
          <a:blip r:embed="rId2"/>
          <a:srcRect l="27059" t="34409" r="14706" b="18279"/>
          <a:stretch>
            <a:fillRect/>
          </a:stretch>
        </p:blipFill>
        <p:spPr bwMode="auto">
          <a:xfrm>
            <a:off x="1714500" y="2895600"/>
            <a:ext cx="6515100" cy="2590800"/>
          </a:xfrm>
          <a:prstGeom prst="rect">
            <a:avLst/>
          </a:prstGeom>
          <a:noFill/>
          <a:ln w="9525">
            <a:noFill/>
            <a:miter lim="800000"/>
            <a:headEnd/>
            <a:tailEnd/>
          </a:ln>
          <a:effectLst/>
        </p:spPr>
      </p:pic>
    </p:spTree>
    <p:extLst>
      <p:ext uri="{BB962C8B-B14F-4D97-AF65-F5344CB8AC3E}">
        <p14:creationId xmlns:p14="http://schemas.microsoft.com/office/powerpoint/2010/main" val="74824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0846E-B616-4E78-B7FB-902587777BC8}"/>
              </a:ext>
            </a:extLst>
          </p:cNvPr>
          <p:cNvSpPr>
            <a:spLocks noGrp="1"/>
          </p:cNvSpPr>
          <p:nvPr>
            <p:ph type="title"/>
          </p:nvPr>
        </p:nvSpPr>
        <p:spPr/>
        <p:txBody>
          <a:bodyPr/>
          <a:lstStyle/>
          <a:p>
            <a:r>
              <a:rPr lang="en-US" dirty="0"/>
              <a:t>Minimax Strategy</a:t>
            </a:r>
            <a:endParaRPr lang="en-ID" dirty="0"/>
          </a:p>
        </p:txBody>
      </p:sp>
      <p:sp>
        <p:nvSpPr>
          <p:cNvPr id="3" name="Slide Number Placeholder 2">
            <a:extLst>
              <a:ext uri="{FF2B5EF4-FFF2-40B4-BE49-F238E27FC236}">
                <a16:creationId xmlns:a16="http://schemas.microsoft.com/office/drawing/2014/main" id="{EC8C6810-12E3-4D6C-A1BE-AE5C051A482A}"/>
              </a:ext>
            </a:extLst>
          </p:cNvPr>
          <p:cNvSpPr>
            <a:spLocks noGrp="1"/>
          </p:cNvSpPr>
          <p:nvPr>
            <p:ph type="sldNum" sz="quarter" idx="12"/>
          </p:nvPr>
        </p:nvSpPr>
        <p:spPr/>
        <p:txBody>
          <a:bodyPr/>
          <a:lstStyle/>
          <a:p>
            <a:fld id="{F173735F-2667-4028-B606-D96AABD86FDB}" type="slidenum">
              <a:rPr lang="id-ID" smtClean="0"/>
              <a:pPr/>
              <a:t>19</a:t>
            </a:fld>
            <a:endParaRPr lang="id-ID"/>
          </a:p>
        </p:txBody>
      </p:sp>
      <p:sp>
        <p:nvSpPr>
          <p:cNvPr id="4" name="Content Placeholder 3">
            <a:extLst>
              <a:ext uri="{FF2B5EF4-FFF2-40B4-BE49-F238E27FC236}">
                <a16:creationId xmlns:a16="http://schemas.microsoft.com/office/drawing/2014/main" id="{20F1C487-319F-4835-AE2D-5DE5802703BF}"/>
              </a:ext>
            </a:extLst>
          </p:cNvPr>
          <p:cNvSpPr>
            <a:spLocks noGrp="1"/>
          </p:cNvSpPr>
          <p:nvPr>
            <p:ph idx="1"/>
          </p:nvPr>
        </p:nvSpPr>
        <p:spPr/>
        <p:txBody>
          <a:bodyPr/>
          <a:lstStyle/>
          <a:p>
            <a:r>
              <a:rPr lang="en-US" dirty="0"/>
              <a:t>Example: Generate game tree</a:t>
            </a:r>
          </a:p>
          <a:p>
            <a:endParaRPr lang="en-ID" dirty="0"/>
          </a:p>
        </p:txBody>
      </p:sp>
      <p:pic>
        <p:nvPicPr>
          <p:cNvPr id="5" name="Picture 2">
            <a:extLst>
              <a:ext uri="{FF2B5EF4-FFF2-40B4-BE49-F238E27FC236}">
                <a16:creationId xmlns:a16="http://schemas.microsoft.com/office/drawing/2014/main" id="{48EC76B6-9F3D-41F5-8A1F-1BB2491E298E}"/>
              </a:ext>
            </a:extLst>
          </p:cNvPr>
          <p:cNvPicPr>
            <a:picLocks noChangeAspect="1" noChangeArrowheads="1"/>
          </p:cNvPicPr>
          <p:nvPr/>
        </p:nvPicPr>
        <p:blipFill>
          <a:blip r:embed="rId2"/>
          <a:srcRect l="42941" t="40860" r="29412" b="11828"/>
          <a:stretch>
            <a:fillRect/>
          </a:stretch>
        </p:blipFill>
        <p:spPr bwMode="auto">
          <a:xfrm>
            <a:off x="2514600" y="2590800"/>
            <a:ext cx="4267200" cy="3994826"/>
          </a:xfrm>
          <a:prstGeom prst="rect">
            <a:avLst/>
          </a:prstGeom>
          <a:noFill/>
          <a:ln w="9525">
            <a:noFill/>
            <a:miter lim="800000"/>
            <a:headEnd/>
            <a:tailEnd/>
          </a:ln>
          <a:effectLst/>
        </p:spPr>
      </p:pic>
    </p:spTree>
    <p:extLst>
      <p:ext uri="{BB962C8B-B14F-4D97-AF65-F5344CB8AC3E}">
        <p14:creationId xmlns:p14="http://schemas.microsoft.com/office/powerpoint/2010/main" val="3592846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a:t>
            </a:r>
          </a:p>
        </p:txBody>
      </p:sp>
      <p:sp>
        <p:nvSpPr>
          <p:cNvPr id="3" name="Content Placeholder 2"/>
          <p:cNvSpPr>
            <a:spLocks noGrp="1"/>
          </p:cNvSpPr>
          <p:nvPr>
            <p:ph idx="1"/>
          </p:nvPr>
        </p:nvSpPr>
        <p:spPr/>
        <p:txBody>
          <a:bodyPr/>
          <a:lstStyle/>
          <a:p>
            <a:pPr>
              <a:lnSpc>
                <a:spcPct val="150000"/>
              </a:lnSpc>
              <a:buNone/>
            </a:pPr>
            <a:r>
              <a:rPr lang="en-US" dirty="0"/>
              <a:t>At the end of this session, students will be able to:</a:t>
            </a:r>
          </a:p>
          <a:p>
            <a:pPr>
              <a:lnSpc>
                <a:spcPct val="150000"/>
              </a:lnSpc>
              <a:buFont typeface="Wingdings" panose="05000000000000000000" pitchFamily="2" charset="2"/>
              <a:buChar char="§"/>
            </a:pPr>
            <a:r>
              <a:rPr lang="en-US" dirty="0"/>
              <a:t>LO 1: Describe what is AI and identify concept of intelligent agent</a:t>
            </a:r>
          </a:p>
          <a:p>
            <a:pPr>
              <a:lnSpc>
                <a:spcPct val="150000"/>
              </a:lnSpc>
              <a:buFont typeface="Wingdings" panose="05000000000000000000" pitchFamily="2" charset="2"/>
              <a:buChar char="§"/>
            </a:pPr>
            <a:r>
              <a:rPr lang="en-US"/>
              <a:t>LO 2: </a:t>
            </a:r>
            <a:r>
              <a:rPr lang="en-US" dirty="0"/>
              <a:t>Explain various intelligent search algorithms to solve the problems</a:t>
            </a:r>
          </a:p>
          <a:p>
            <a:pPr>
              <a:lnSpc>
                <a:spcPct val="150000"/>
              </a:lnSpc>
            </a:pPr>
            <a:endParaRPr lang="en-US" dirty="0"/>
          </a:p>
        </p:txBody>
      </p:sp>
      <p:sp>
        <p:nvSpPr>
          <p:cNvPr id="5" name="Slide Number Placeholder 4"/>
          <p:cNvSpPr>
            <a:spLocks noGrp="1"/>
          </p:cNvSpPr>
          <p:nvPr>
            <p:ph type="sldNum" sz="quarter" idx="12"/>
          </p:nvPr>
        </p:nvSpPr>
        <p:spPr/>
        <p:txBody>
          <a:bodyPr/>
          <a:lstStyle/>
          <a:p>
            <a:fld id="{F173735F-2667-4028-B606-D96AABD86FDB}" type="slidenum">
              <a:rPr lang="id-ID" smtClean="0"/>
              <a:pPr/>
              <a:t>2</a:t>
            </a:fld>
            <a:endParaRPr lang="id-ID"/>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C6407-4AED-4FC7-A814-B379ADB0D862}"/>
              </a:ext>
            </a:extLst>
          </p:cNvPr>
          <p:cNvSpPr>
            <a:spLocks noGrp="1"/>
          </p:cNvSpPr>
          <p:nvPr>
            <p:ph type="title"/>
          </p:nvPr>
        </p:nvSpPr>
        <p:spPr/>
        <p:txBody>
          <a:bodyPr/>
          <a:lstStyle/>
          <a:p>
            <a:r>
              <a:rPr lang="en-US" dirty="0"/>
              <a:t>Minimax Strategy</a:t>
            </a:r>
            <a:endParaRPr lang="en-ID" dirty="0"/>
          </a:p>
        </p:txBody>
      </p:sp>
      <p:sp>
        <p:nvSpPr>
          <p:cNvPr id="3" name="Slide Number Placeholder 2">
            <a:extLst>
              <a:ext uri="{FF2B5EF4-FFF2-40B4-BE49-F238E27FC236}">
                <a16:creationId xmlns:a16="http://schemas.microsoft.com/office/drawing/2014/main" id="{EBF89A7E-117D-439E-A025-DD330EBC9154}"/>
              </a:ext>
            </a:extLst>
          </p:cNvPr>
          <p:cNvSpPr>
            <a:spLocks noGrp="1"/>
          </p:cNvSpPr>
          <p:nvPr>
            <p:ph type="sldNum" sz="quarter" idx="12"/>
          </p:nvPr>
        </p:nvSpPr>
        <p:spPr/>
        <p:txBody>
          <a:bodyPr/>
          <a:lstStyle/>
          <a:p>
            <a:fld id="{F173735F-2667-4028-B606-D96AABD86FDB}" type="slidenum">
              <a:rPr lang="id-ID" smtClean="0"/>
              <a:pPr/>
              <a:t>20</a:t>
            </a:fld>
            <a:endParaRPr lang="id-ID"/>
          </a:p>
        </p:txBody>
      </p:sp>
      <p:sp>
        <p:nvSpPr>
          <p:cNvPr id="4" name="Content Placeholder 3">
            <a:extLst>
              <a:ext uri="{FF2B5EF4-FFF2-40B4-BE49-F238E27FC236}">
                <a16:creationId xmlns:a16="http://schemas.microsoft.com/office/drawing/2014/main" id="{24E8E758-855F-4ADD-9C6B-1332B7243258}"/>
              </a:ext>
            </a:extLst>
          </p:cNvPr>
          <p:cNvSpPr>
            <a:spLocks noGrp="1"/>
          </p:cNvSpPr>
          <p:nvPr>
            <p:ph idx="1"/>
          </p:nvPr>
        </p:nvSpPr>
        <p:spPr/>
        <p:txBody>
          <a:bodyPr/>
          <a:lstStyle/>
          <a:p>
            <a:r>
              <a:rPr lang="en-US" dirty="0"/>
              <a:t>Example: Generate game tree</a:t>
            </a:r>
          </a:p>
          <a:p>
            <a:endParaRPr lang="en-ID" dirty="0"/>
          </a:p>
        </p:txBody>
      </p:sp>
      <p:pic>
        <p:nvPicPr>
          <p:cNvPr id="5" name="Picture 2">
            <a:extLst>
              <a:ext uri="{FF2B5EF4-FFF2-40B4-BE49-F238E27FC236}">
                <a16:creationId xmlns:a16="http://schemas.microsoft.com/office/drawing/2014/main" id="{8969193D-CE74-4098-BB3A-4E4B496B8743}"/>
              </a:ext>
            </a:extLst>
          </p:cNvPr>
          <p:cNvPicPr>
            <a:picLocks noChangeAspect="1" noChangeArrowheads="1"/>
          </p:cNvPicPr>
          <p:nvPr/>
        </p:nvPicPr>
        <p:blipFill>
          <a:blip r:embed="rId2"/>
          <a:srcRect l="42353" t="39785" r="20000" b="10753"/>
          <a:stretch>
            <a:fillRect/>
          </a:stretch>
        </p:blipFill>
        <p:spPr bwMode="auto">
          <a:xfrm>
            <a:off x="1981200" y="2514599"/>
            <a:ext cx="5867400" cy="4217194"/>
          </a:xfrm>
          <a:prstGeom prst="rect">
            <a:avLst/>
          </a:prstGeom>
          <a:noFill/>
          <a:ln w="9525">
            <a:noFill/>
            <a:miter lim="800000"/>
            <a:headEnd/>
            <a:tailEnd/>
          </a:ln>
          <a:effectLst/>
        </p:spPr>
      </p:pic>
    </p:spTree>
    <p:extLst>
      <p:ext uri="{BB962C8B-B14F-4D97-AF65-F5344CB8AC3E}">
        <p14:creationId xmlns:p14="http://schemas.microsoft.com/office/powerpoint/2010/main" val="267191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2CE5-D83F-41D2-9583-C919E705EA75}"/>
              </a:ext>
            </a:extLst>
          </p:cNvPr>
          <p:cNvSpPr>
            <a:spLocks noGrp="1"/>
          </p:cNvSpPr>
          <p:nvPr>
            <p:ph type="title"/>
          </p:nvPr>
        </p:nvSpPr>
        <p:spPr/>
        <p:txBody>
          <a:bodyPr/>
          <a:lstStyle/>
          <a:p>
            <a:r>
              <a:rPr lang="en-US" dirty="0"/>
              <a:t>Minimax Strategy</a:t>
            </a:r>
            <a:endParaRPr lang="en-ID" dirty="0"/>
          </a:p>
        </p:txBody>
      </p:sp>
      <p:sp>
        <p:nvSpPr>
          <p:cNvPr id="3" name="Slide Number Placeholder 2">
            <a:extLst>
              <a:ext uri="{FF2B5EF4-FFF2-40B4-BE49-F238E27FC236}">
                <a16:creationId xmlns:a16="http://schemas.microsoft.com/office/drawing/2014/main" id="{972C34DF-6F4A-427D-8F5E-C12C9EE8F795}"/>
              </a:ext>
            </a:extLst>
          </p:cNvPr>
          <p:cNvSpPr>
            <a:spLocks noGrp="1"/>
          </p:cNvSpPr>
          <p:nvPr>
            <p:ph type="sldNum" sz="quarter" idx="12"/>
          </p:nvPr>
        </p:nvSpPr>
        <p:spPr/>
        <p:txBody>
          <a:bodyPr/>
          <a:lstStyle/>
          <a:p>
            <a:fld id="{F173735F-2667-4028-B606-D96AABD86FDB}" type="slidenum">
              <a:rPr lang="id-ID" smtClean="0"/>
              <a:pPr/>
              <a:t>21</a:t>
            </a:fld>
            <a:endParaRPr lang="id-ID"/>
          </a:p>
        </p:txBody>
      </p:sp>
      <p:sp>
        <p:nvSpPr>
          <p:cNvPr id="4" name="Content Placeholder 3">
            <a:extLst>
              <a:ext uri="{FF2B5EF4-FFF2-40B4-BE49-F238E27FC236}">
                <a16:creationId xmlns:a16="http://schemas.microsoft.com/office/drawing/2014/main" id="{7932E013-E1D8-4775-B57D-3CD61FC577EC}"/>
              </a:ext>
            </a:extLst>
          </p:cNvPr>
          <p:cNvSpPr>
            <a:spLocks noGrp="1"/>
          </p:cNvSpPr>
          <p:nvPr>
            <p:ph idx="1"/>
          </p:nvPr>
        </p:nvSpPr>
        <p:spPr/>
        <p:txBody>
          <a:bodyPr/>
          <a:lstStyle/>
          <a:p>
            <a:r>
              <a:rPr lang="en-US" dirty="0"/>
              <a:t>Example: A sub tree of a game tree</a:t>
            </a:r>
          </a:p>
          <a:p>
            <a:endParaRPr lang="en-ID" dirty="0"/>
          </a:p>
        </p:txBody>
      </p:sp>
      <p:pic>
        <p:nvPicPr>
          <p:cNvPr id="5" name="Picture 2">
            <a:extLst>
              <a:ext uri="{FF2B5EF4-FFF2-40B4-BE49-F238E27FC236}">
                <a16:creationId xmlns:a16="http://schemas.microsoft.com/office/drawing/2014/main" id="{7B3B6D6D-0EEF-4EDD-BE0C-B55ACFA0C634}"/>
              </a:ext>
            </a:extLst>
          </p:cNvPr>
          <p:cNvPicPr>
            <a:picLocks noChangeAspect="1" noChangeArrowheads="1"/>
          </p:cNvPicPr>
          <p:nvPr/>
        </p:nvPicPr>
        <p:blipFill>
          <a:blip r:embed="rId2"/>
          <a:srcRect l="28824" t="25000" r="21176" b="3125"/>
          <a:stretch>
            <a:fillRect/>
          </a:stretch>
        </p:blipFill>
        <p:spPr bwMode="auto">
          <a:xfrm>
            <a:off x="2438400" y="2528047"/>
            <a:ext cx="5334000" cy="4329953"/>
          </a:xfrm>
          <a:prstGeom prst="rect">
            <a:avLst/>
          </a:prstGeom>
          <a:noFill/>
          <a:ln w="9525">
            <a:noFill/>
            <a:miter lim="800000"/>
            <a:headEnd/>
            <a:tailEnd/>
          </a:ln>
          <a:effectLst/>
        </p:spPr>
      </p:pic>
    </p:spTree>
    <p:extLst>
      <p:ext uri="{BB962C8B-B14F-4D97-AF65-F5344CB8AC3E}">
        <p14:creationId xmlns:p14="http://schemas.microsoft.com/office/powerpoint/2010/main" val="3874082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D57D7-98FD-4D94-BE9C-EC1FAC7D4CC2}"/>
              </a:ext>
            </a:extLst>
          </p:cNvPr>
          <p:cNvSpPr>
            <a:spLocks noGrp="1"/>
          </p:cNvSpPr>
          <p:nvPr>
            <p:ph type="title"/>
          </p:nvPr>
        </p:nvSpPr>
        <p:spPr/>
        <p:txBody>
          <a:bodyPr/>
          <a:lstStyle/>
          <a:p>
            <a:r>
              <a:rPr lang="en-US" dirty="0"/>
              <a:t>Minimax Strategy</a:t>
            </a:r>
            <a:endParaRPr lang="en-ID" dirty="0"/>
          </a:p>
        </p:txBody>
      </p:sp>
      <p:sp>
        <p:nvSpPr>
          <p:cNvPr id="3" name="Slide Number Placeholder 2">
            <a:extLst>
              <a:ext uri="{FF2B5EF4-FFF2-40B4-BE49-F238E27FC236}">
                <a16:creationId xmlns:a16="http://schemas.microsoft.com/office/drawing/2014/main" id="{A94EC66A-174A-4E31-9962-97F756A53FCC}"/>
              </a:ext>
            </a:extLst>
          </p:cNvPr>
          <p:cNvSpPr>
            <a:spLocks noGrp="1"/>
          </p:cNvSpPr>
          <p:nvPr>
            <p:ph type="sldNum" sz="quarter" idx="12"/>
          </p:nvPr>
        </p:nvSpPr>
        <p:spPr/>
        <p:txBody>
          <a:bodyPr/>
          <a:lstStyle/>
          <a:p>
            <a:fld id="{F173735F-2667-4028-B606-D96AABD86FDB}" type="slidenum">
              <a:rPr lang="id-ID" smtClean="0"/>
              <a:pPr/>
              <a:t>22</a:t>
            </a:fld>
            <a:endParaRPr lang="id-ID"/>
          </a:p>
        </p:txBody>
      </p:sp>
      <p:sp>
        <p:nvSpPr>
          <p:cNvPr id="4" name="Content Placeholder 3">
            <a:extLst>
              <a:ext uri="{FF2B5EF4-FFF2-40B4-BE49-F238E27FC236}">
                <a16:creationId xmlns:a16="http://schemas.microsoft.com/office/drawing/2014/main" id="{2DED1472-0DE9-4C98-8D13-55B23BDD5046}"/>
              </a:ext>
            </a:extLst>
          </p:cNvPr>
          <p:cNvSpPr>
            <a:spLocks noGrp="1"/>
          </p:cNvSpPr>
          <p:nvPr>
            <p:ph idx="1"/>
          </p:nvPr>
        </p:nvSpPr>
        <p:spPr/>
        <p:txBody>
          <a:bodyPr/>
          <a:lstStyle/>
          <a:p>
            <a:r>
              <a:rPr lang="en-US" b="1" dirty="0">
                <a:solidFill>
                  <a:srgbClr val="3399FF"/>
                </a:solidFill>
              </a:rPr>
              <a:t>What is a good move?</a:t>
            </a:r>
            <a:endParaRPr lang="en-ID" b="1" dirty="0">
              <a:solidFill>
                <a:srgbClr val="3399FF"/>
              </a:solidFill>
            </a:endParaRPr>
          </a:p>
        </p:txBody>
      </p:sp>
      <p:pic>
        <p:nvPicPr>
          <p:cNvPr id="5" name="Picture 4">
            <a:extLst>
              <a:ext uri="{FF2B5EF4-FFF2-40B4-BE49-F238E27FC236}">
                <a16:creationId xmlns:a16="http://schemas.microsoft.com/office/drawing/2014/main" id="{1D0DFD15-1BD6-4928-B082-C74A3DFEB61E}"/>
              </a:ext>
            </a:extLst>
          </p:cNvPr>
          <p:cNvPicPr>
            <a:picLocks noChangeAspect="1" noChangeArrowheads="1"/>
          </p:cNvPicPr>
          <p:nvPr/>
        </p:nvPicPr>
        <p:blipFill>
          <a:blip r:embed="rId2"/>
          <a:srcRect r="1456"/>
          <a:stretch>
            <a:fillRect/>
          </a:stretch>
        </p:blipFill>
        <p:spPr bwMode="auto">
          <a:xfrm>
            <a:off x="2057400" y="2590800"/>
            <a:ext cx="5791200" cy="4267200"/>
          </a:xfrm>
          <a:prstGeom prst="rect">
            <a:avLst/>
          </a:prstGeom>
          <a:noFill/>
          <a:ln w="9525">
            <a:noFill/>
            <a:miter lim="800000"/>
            <a:headEnd/>
            <a:tailEnd/>
          </a:ln>
          <a:effectLst/>
        </p:spPr>
      </p:pic>
    </p:spTree>
    <p:extLst>
      <p:ext uri="{BB962C8B-B14F-4D97-AF65-F5344CB8AC3E}">
        <p14:creationId xmlns:p14="http://schemas.microsoft.com/office/powerpoint/2010/main" val="479101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3702C-6528-4DA1-A8B0-9E63B663A667}"/>
              </a:ext>
            </a:extLst>
          </p:cNvPr>
          <p:cNvSpPr>
            <a:spLocks noGrp="1"/>
          </p:cNvSpPr>
          <p:nvPr>
            <p:ph type="title"/>
          </p:nvPr>
        </p:nvSpPr>
        <p:spPr/>
        <p:txBody>
          <a:bodyPr/>
          <a:lstStyle/>
          <a:p>
            <a:r>
              <a:rPr lang="en-US" dirty="0"/>
              <a:t>Alpha-Beta Pruning</a:t>
            </a:r>
            <a:endParaRPr lang="en-ID" dirty="0"/>
          </a:p>
        </p:txBody>
      </p:sp>
      <p:sp>
        <p:nvSpPr>
          <p:cNvPr id="3" name="Slide Number Placeholder 2">
            <a:extLst>
              <a:ext uri="{FF2B5EF4-FFF2-40B4-BE49-F238E27FC236}">
                <a16:creationId xmlns:a16="http://schemas.microsoft.com/office/drawing/2014/main" id="{4515DB99-C56F-48D7-9A53-B047DC98F488}"/>
              </a:ext>
            </a:extLst>
          </p:cNvPr>
          <p:cNvSpPr>
            <a:spLocks noGrp="1"/>
          </p:cNvSpPr>
          <p:nvPr>
            <p:ph type="sldNum" sz="quarter" idx="12"/>
          </p:nvPr>
        </p:nvSpPr>
        <p:spPr/>
        <p:txBody>
          <a:bodyPr/>
          <a:lstStyle/>
          <a:p>
            <a:fld id="{F173735F-2667-4028-B606-D96AABD86FDB}" type="slidenum">
              <a:rPr lang="id-ID" smtClean="0"/>
              <a:pPr/>
              <a:t>23</a:t>
            </a:fld>
            <a:endParaRPr lang="id-ID"/>
          </a:p>
        </p:txBody>
      </p:sp>
      <p:sp>
        <p:nvSpPr>
          <p:cNvPr id="4" name="Content Placeholder 3">
            <a:extLst>
              <a:ext uri="{FF2B5EF4-FFF2-40B4-BE49-F238E27FC236}">
                <a16:creationId xmlns:a16="http://schemas.microsoft.com/office/drawing/2014/main" id="{19D363C8-DA93-4786-9919-AB162219BBB9}"/>
              </a:ext>
            </a:extLst>
          </p:cNvPr>
          <p:cNvSpPr>
            <a:spLocks noGrp="1"/>
          </p:cNvSpPr>
          <p:nvPr>
            <p:ph idx="1"/>
          </p:nvPr>
        </p:nvSpPr>
        <p:spPr/>
        <p:txBody>
          <a:bodyPr/>
          <a:lstStyle/>
          <a:p>
            <a:pPr>
              <a:lnSpc>
                <a:spcPct val="150000"/>
              </a:lnSpc>
            </a:pPr>
            <a:r>
              <a:rPr lang="en-US" b="1" dirty="0">
                <a:solidFill>
                  <a:srgbClr val="3399FF"/>
                </a:solidFill>
                <a:cs typeface="Tahoma" pitchFamily="34" charset="0"/>
              </a:rPr>
              <a:t>Pruning:</a:t>
            </a:r>
            <a:r>
              <a:rPr lang="en-US" dirty="0">
                <a:solidFill>
                  <a:srgbClr val="3399FF"/>
                </a:solidFill>
                <a:cs typeface="Tahoma" pitchFamily="34" charset="0"/>
              </a:rPr>
              <a:t> </a:t>
            </a:r>
            <a:r>
              <a:rPr lang="en-US" dirty="0">
                <a:cs typeface="Tahoma" pitchFamily="34" charset="0"/>
              </a:rPr>
              <a:t>eliminating a branch of the search tree from consideration without exhaustive examination of each node</a:t>
            </a:r>
          </a:p>
          <a:p>
            <a:pPr>
              <a:lnSpc>
                <a:spcPct val="150000"/>
              </a:lnSpc>
            </a:pPr>
            <a:r>
              <a:rPr lang="en-US" b="1" i="1" dirty="0">
                <a:solidFill>
                  <a:srgbClr val="3399FF"/>
                </a:solidFill>
                <a:cs typeface="Tahoma" pitchFamily="34" charset="0"/>
                <a:sym typeface="Symbol" pitchFamily="18" charset="2"/>
              </a:rPr>
              <a:t>-</a:t>
            </a:r>
            <a:r>
              <a:rPr lang="en-US" b="1" dirty="0">
                <a:solidFill>
                  <a:srgbClr val="3399FF"/>
                </a:solidFill>
                <a:cs typeface="Tahoma" pitchFamily="34" charset="0"/>
              </a:rPr>
              <a:t> pruning: </a:t>
            </a:r>
            <a:r>
              <a:rPr lang="en-US" dirty="0">
                <a:cs typeface="Tahoma" pitchFamily="34" charset="0"/>
              </a:rPr>
              <a:t>the basic idea is to prune portions of the search tree that cannot improve the utility value of the max or min node, by just considering the values of nodes seen so far</a:t>
            </a:r>
          </a:p>
          <a:p>
            <a:pPr>
              <a:lnSpc>
                <a:spcPct val="150000"/>
              </a:lnSpc>
            </a:pPr>
            <a:endParaRPr lang="id-ID" b="1" dirty="0">
              <a:cs typeface="Tahoma" pitchFamily="34" charset="0"/>
            </a:endParaRPr>
          </a:p>
          <a:p>
            <a:pPr lvl="0">
              <a:lnSpc>
                <a:spcPct val="150000"/>
              </a:lnSpc>
            </a:pPr>
            <a:r>
              <a:rPr lang="en-US" i="1" dirty="0">
                <a:solidFill>
                  <a:srgbClr val="3399FF"/>
                </a:solidFill>
                <a:cs typeface="Tahoma" pitchFamily="34" charset="0"/>
                <a:sym typeface="Symbol" pitchFamily="18" charset="2"/>
              </a:rPr>
              <a:t> = highest-value</a:t>
            </a:r>
            <a:r>
              <a:rPr lang="en-US" i="1" dirty="0">
                <a:cs typeface="Tahoma" pitchFamily="34" charset="0"/>
                <a:sym typeface="Symbol" pitchFamily="18" charset="2"/>
              </a:rPr>
              <a:t>, </a:t>
            </a:r>
            <a:r>
              <a:rPr lang="en-US" dirty="0">
                <a:cs typeface="Tahoma" pitchFamily="34" charset="0"/>
                <a:sym typeface="Symbol" pitchFamily="18" charset="2"/>
              </a:rPr>
              <a:t>choice point along the path for </a:t>
            </a:r>
            <a:r>
              <a:rPr lang="en-US" dirty="0">
                <a:solidFill>
                  <a:srgbClr val="FF0000"/>
                </a:solidFill>
                <a:cs typeface="Tahoma" pitchFamily="34" charset="0"/>
                <a:sym typeface="Symbol" pitchFamily="18" charset="2"/>
              </a:rPr>
              <a:t>MAX</a:t>
            </a:r>
          </a:p>
          <a:p>
            <a:pPr lvl="0">
              <a:lnSpc>
                <a:spcPct val="150000"/>
              </a:lnSpc>
            </a:pPr>
            <a:r>
              <a:rPr lang="en-US" i="1" dirty="0">
                <a:solidFill>
                  <a:srgbClr val="3399FF"/>
                </a:solidFill>
                <a:cs typeface="Tahoma" pitchFamily="34" charset="0"/>
                <a:sym typeface="Symbol" pitchFamily="18" charset="2"/>
              </a:rPr>
              <a:t> = lowest-value</a:t>
            </a:r>
            <a:r>
              <a:rPr lang="en-US" i="1" dirty="0">
                <a:solidFill>
                  <a:srgbClr val="0000FF"/>
                </a:solidFill>
                <a:cs typeface="Tahoma" pitchFamily="34" charset="0"/>
                <a:sym typeface="Symbol" pitchFamily="18" charset="2"/>
              </a:rPr>
              <a:t>,</a:t>
            </a:r>
            <a:r>
              <a:rPr lang="en-US" b="1" i="1" dirty="0">
                <a:solidFill>
                  <a:srgbClr val="0066FF"/>
                </a:solidFill>
                <a:cs typeface="Tahoma" pitchFamily="34" charset="0"/>
                <a:sym typeface="Symbol" pitchFamily="18" charset="2"/>
              </a:rPr>
              <a:t> </a:t>
            </a:r>
            <a:r>
              <a:rPr lang="en-US" dirty="0">
                <a:cs typeface="Tahoma" pitchFamily="34" charset="0"/>
                <a:sym typeface="Symbol" pitchFamily="18" charset="2"/>
              </a:rPr>
              <a:t>choice point along the path for </a:t>
            </a:r>
            <a:r>
              <a:rPr lang="en-US" dirty="0">
                <a:solidFill>
                  <a:srgbClr val="FF0000"/>
                </a:solidFill>
                <a:cs typeface="Tahoma" pitchFamily="34" charset="0"/>
                <a:sym typeface="Symbol" pitchFamily="18" charset="2"/>
              </a:rPr>
              <a:t>MIN</a:t>
            </a:r>
          </a:p>
          <a:p>
            <a:pPr>
              <a:lnSpc>
                <a:spcPct val="150000"/>
              </a:lnSpc>
            </a:pPr>
            <a:endParaRPr lang="en-ID" dirty="0"/>
          </a:p>
        </p:txBody>
      </p:sp>
    </p:spTree>
    <p:extLst>
      <p:ext uri="{BB962C8B-B14F-4D97-AF65-F5344CB8AC3E}">
        <p14:creationId xmlns:p14="http://schemas.microsoft.com/office/powerpoint/2010/main" val="3502939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A5028-092D-4E4C-968B-6AACE11A7A20}"/>
              </a:ext>
            </a:extLst>
          </p:cNvPr>
          <p:cNvSpPr>
            <a:spLocks noGrp="1"/>
          </p:cNvSpPr>
          <p:nvPr>
            <p:ph type="title"/>
          </p:nvPr>
        </p:nvSpPr>
        <p:spPr/>
        <p:txBody>
          <a:bodyPr/>
          <a:lstStyle/>
          <a:p>
            <a:r>
              <a:rPr lang="en-ID" dirty="0"/>
              <a:t>Alpha-Beta Pruning</a:t>
            </a:r>
          </a:p>
        </p:txBody>
      </p:sp>
      <p:sp>
        <p:nvSpPr>
          <p:cNvPr id="3" name="Slide Number Placeholder 2">
            <a:extLst>
              <a:ext uri="{FF2B5EF4-FFF2-40B4-BE49-F238E27FC236}">
                <a16:creationId xmlns:a16="http://schemas.microsoft.com/office/drawing/2014/main" id="{9DFFD87F-AB21-4812-A832-A9592C7EC98B}"/>
              </a:ext>
            </a:extLst>
          </p:cNvPr>
          <p:cNvSpPr>
            <a:spLocks noGrp="1"/>
          </p:cNvSpPr>
          <p:nvPr>
            <p:ph type="sldNum" sz="quarter" idx="12"/>
          </p:nvPr>
        </p:nvSpPr>
        <p:spPr/>
        <p:txBody>
          <a:bodyPr/>
          <a:lstStyle/>
          <a:p>
            <a:fld id="{F173735F-2667-4028-B606-D96AABD86FDB}" type="slidenum">
              <a:rPr lang="id-ID" smtClean="0"/>
              <a:pPr/>
              <a:t>24</a:t>
            </a:fld>
            <a:endParaRPr lang="id-ID"/>
          </a:p>
        </p:txBody>
      </p:sp>
      <p:grpSp>
        <p:nvGrpSpPr>
          <p:cNvPr id="5" name="Group 4">
            <a:extLst>
              <a:ext uri="{FF2B5EF4-FFF2-40B4-BE49-F238E27FC236}">
                <a16:creationId xmlns:a16="http://schemas.microsoft.com/office/drawing/2014/main" id="{42B87292-FC58-4F48-8DC2-02B84B54F091}"/>
              </a:ext>
            </a:extLst>
          </p:cNvPr>
          <p:cNvGrpSpPr/>
          <p:nvPr/>
        </p:nvGrpSpPr>
        <p:grpSpPr>
          <a:xfrm>
            <a:off x="1203555" y="2133600"/>
            <a:ext cx="4908092" cy="3705999"/>
            <a:chOff x="914400" y="1447800"/>
            <a:chExt cx="4908092" cy="3705999"/>
          </a:xfrm>
        </p:grpSpPr>
        <p:sp>
          <p:nvSpPr>
            <p:cNvPr id="6" name="AutoShape 5">
              <a:extLst>
                <a:ext uri="{FF2B5EF4-FFF2-40B4-BE49-F238E27FC236}">
                  <a16:creationId xmlns:a16="http://schemas.microsoft.com/office/drawing/2014/main" id="{3AB8A106-3525-43D1-A3CB-A632F53548A5}"/>
                </a:ext>
              </a:extLst>
            </p:cNvPr>
            <p:cNvSpPr>
              <a:spLocks noChangeArrowheads="1"/>
            </p:cNvSpPr>
            <p:nvPr/>
          </p:nvSpPr>
          <p:spPr bwMode="auto">
            <a:xfrm>
              <a:off x="4884738" y="1489075"/>
              <a:ext cx="457200" cy="457200"/>
            </a:xfrm>
            <a:prstGeom prst="triangle">
              <a:avLst>
                <a:gd name="adj" fmla="val 50000"/>
              </a:avLst>
            </a:prstGeom>
            <a:solidFill>
              <a:srgbClr val="DDDDDD"/>
            </a:solidFill>
            <a:ln w="9525">
              <a:solidFill>
                <a:schemeClr val="tx1"/>
              </a:solidFill>
              <a:miter lim="800000"/>
              <a:headEnd/>
              <a:tailEnd/>
            </a:ln>
          </p:spPr>
          <p:txBody>
            <a:bodyPr wrap="none" anchor="ctr"/>
            <a:lstStyle/>
            <a:p>
              <a:endParaRPr lang="en-GB">
                <a:latin typeface="Tahoma" pitchFamily="34" charset="0"/>
                <a:cs typeface="Tahoma" pitchFamily="34" charset="0"/>
              </a:endParaRPr>
            </a:p>
          </p:txBody>
        </p:sp>
        <p:sp>
          <p:nvSpPr>
            <p:cNvPr id="7" name="AutoShape 6">
              <a:extLst>
                <a:ext uri="{FF2B5EF4-FFF2-40B4-BE49-F238E27FC236}">
                  <a16:creationId xmlns:a16="http://schemas.microsoft.com/office/drawing/2014/main" id="{845FCFD8-24CC-4D82-A91A-83F1CBB3E1E1}"/>
                </a:ext>
              </a:extLst>
            </p:cNvPr>
            <p:cNvSpPr>
              <a:spLocks noChangeArrowheads="1"/>
            </p:cNvSpPr>
            <p:nvPr/>
          </p:nvSpPr>
          <p:spPr bwMode="auto">
            <a:xfrm>
              <a:off x="2457450" y="4343400"/>
              <a:ext cx="457200" cy="457200"/>
            </a:xfrm>
            <a:prstGeom prst="triangle">
              <a:avLst>
                <a:gd name="adj" fmla="val 50000"/>
              </a:avLst>
            </a:prstGeom>
            <a:solidFill>
              <a:srgbClr val="DDDDDD"/>
            </a:solidFill>
            <a:ln w="28575">
              <a:solidFill>
                <a:schemeClr val="tx1"/>
              </a:solidFill>
              <a:miter lim="800000"/>
              <a:headEnd/>
              <a:tailEnd/>
            </a:ln>
          </p:spPr>
          <p:txBody>
            <a:bodyPr wrap="none" anchor="ctr"/>
            <a:lstStyle/>
            <a:p>
              <a:endParaRPr lang="en-GB">
                <a:latin typeface="Tahoma" pitchFamily="34" charset="0"/>
                <a:cs typeface="Tahoma" pitchFamily="34" charset="0"/>
              </a:endParaRPr>
            </a:p>
          </p:txBody>
        </p:sp>
        <p:sp>
          <p:nvSpPr>
            <p:cNvPr id="8" name="AutoShape 7">
              <a:extLst>
                <a:ext uri="{FF2B5EF4-FFF2-40B4-BE49-F238E27FC236}">
                  <a16:creationId xmlns:a16="http://schemas.microsoft.com/office/drawing/2014/main" id="{A22EFD52-E89B-4C01-875A-3A48DBAC9D7D}"/>
                </a:ext>
              </a:extLst>
            </p:cNvPr>
            <p:cNvSpPr>
              <a:spLocks noChangeArrowheads="1"/>
            </p:cNvSpPr>
            <p:nvPr/>
          </p:nvSpPr>
          <p:spPr bwMode="auto">
            <a:xfrm>
              <a:off x="3124200" y="4343400"/>
              <a:ext cx="457200" cy="457200"/>
            </a:xfrm>
            <a:prstGeom prst="triangle">
              <a:avLst>
                <a:gd name="adj" fmla="val 50000"/>
              </a:avLst>
            </a:prstGeom>
            <a:solidFill>
              <a:srgbClr val="DDDDDD"/>
            </a:solidFill>
            <a:ln w="28575">
              <a:solidFill>
                <a:schemeClr val="tx1"/>
              </a:solidFill>
              <a:miter lim="800000"/>
              <a:headEnd/>
              <a:tailEnd/>
            </a:ln>
          </p:spPr>
          <p:txBody>
            <a:bodyPr wrap="none" anchor="ctr"/>
            <a:lstStyle/>
            <a:p>
              <a:endParaRPr lang="en-GB">
                <a:latin typeface="Tahoma" pitchFamily="34" charset="0"/>
                <a:cs typeface="Tahoma" pitchFamily="34" charset="0"/>
              </a:endParaRPr>
            </a:p>
          </p:txBody>
        </p:sp>
        <p:sp>
          <p:nvSpPr>
            <p:cNvPr id="9" name="AutoShape 8">
              <a:extLst>
                <a:ext uri="{FF2B5EF4-FFF2-40B4-BE49-F238E27FC236}">
                  <a16:creationId xmlns:a16="http://schemas.microsoft.com/office/drawing/2014/main" id="{A43F15C8-5161-4847-B3C8-A5E9B9F075A7}"/>
                </a:ext>
              </a:extLst>
            </p:cNvPr>
            <p:cNvSpPr>
              <a:spLocks noChangeArrowheads="1"/>
            </p:cNvSpPr>
            <p:nvPr/>
          </p:nvSpPr>
          <p:spPr bwMode="auto">
            <a:xfrm>
              <a:off x="1828800" y="4343400"/>
              <a:ext cx="457200" cy="457200"/>
            </a:xfrm>
            <a:prstGeom prst="triangle">
              <a:avLst>
                <a:gd name="adj" fmla="val 50000"/>
              </a:avLst>
            </a:prstGeom>
            <a:solidFill>
              <a:srgbClr val="DDDDDD"/>
            </a:solidFill>
            <a:ln w="28575">
              <a:solidFill>
                <a:schemeClr val="tx1"/>
              </a:solidFill>
              <a:miter lim="800000"/>
              <a:headEnd/>
              <a:tailEnd/>
            </a:ln>
          </p:spPr>
          <p:txBody>
            <a:bodyPr wrap="none" anchor="ctr"/>
            <a:lstStyle/>
            <a:p>
              <a:endParaRPr lang="en-GB">
                <a:latin typeface="Tahoma" pitchFamily="34" charset="0"/>
                <a:cs typeface="Tahoma" pitchFamily="34" charset="0"/>
              </a:endParaRPr>
            </a:p>
          </p:txBody>
        </p:sp>
        <p:sp>
          <p:nvSpPr>
            <p:cNvPr id="10" name="AutoShape 9">
              <a:extLst>
                <a:ext uri="{FF2B5EF4-FFF2-40B4-BE49-F238E27FC236}">
                  <a16:creationId xmlns:a16="http://schemas.microsoft.com/office/drawing/2014/main" id="{08653F82-C0DD-4FCC-AD5E-DA419A7F8979}"/>
                </a:ext>
              </a:extLst>
            </p:cNvPr>
            <p:cNvSpPr>
              <a:spLocks noChangeArrowheads="1"/>
            </p:cNvSpPr>
            <p:nvPr/>
          </p:nvSpPr>
          <p:spPr bwMode="auto">
            <a:xfrm flipV="1">
              <a:off x="2457450" y="2895600"/>
              <a:ext cx="457200" cy="457200"/>
            </a:xfrm>
            <a:prstGeom prst="triangle">
              <a:avLst>
                <a:gd name="adj" fmla="val 50000"/>
              </a:avLst>
            </a:prstGeom>
            <a:solidFill>
              <a:srgbClr val="DDDDDD"/>
            </a:solidFill>
            <a:ln w="28575">
              <a:solidFill>
                <a:schemeClr val="tx1"/>
              </a:solidFill>
              <a:miter lim="800000"/>
              <a:headEnd/>
              <a:tailEnd/>
            </a:ln>
          </p:spPr>
          <p:txBody>
            <a:bodyPr wrap="none" anchor="ctr"/>
            <a:lstStyle/>
            <a:p>
              <a:endParaRPr lang="en-GB">
                <a:latin typeface="Tahoma" pitchFamily="34" charset="0"/>
                <a:cs typeface="Tahoma" pitchFamily="34" charset="0"/>
              </a:endParaRPr>
            </a:p>
          </p:txBody>
        </p:sp>
        <p:cxnSp>
          <p:nvCxnSpPr>
            <p:cNvPr id="11" name="AutoShape 10">
              <a:extLst>
                <a:ext uri="{FF2B5EF4-FFF2-40B4-BE49-F238E27FC236}">
                  <a16:creationId xmlns:a16="http://schemas.microsoft.com/office/drawing/2014/main" id="{89B3763C-9FA8-4F0B-A539-AF5212C290FD}"/>
                </a:ext>
              </a:extLst>
            </p:cNvPr>
            <p:cNvCxnSpPr>
              <a:cxnSpLocks noChangeShapeType="1"/>
              <a:stCxn id="6" idx="3"/>
              <a:endCxn id="10" idx="3"/>
            </p:cNvCxnSpPr>
            <p:nvPr/>
          </p:nvCxnSpPr>
          <p:spPr bwMode="auto">
            <a:xfrm flipH="1">
              <a:off x="2684463" y="1946275"/>
              <a:ext cx="2428875" cy="935038"/>
            </a:xfrm>
            <a:prstGeom prst="straightConnector1">
              <a:avLst/>
            </a:prstGeom>
            <a:noFill/>
            <a:ln w="28575">
              <a:solidFill>
                <a:schemeClr val="tx1"/>
              </a:solidFill>
              <a:round/>
              <a:headEnd/>
              <a:tailEnd/>
            </a:ln>
          </p:spPr>
        </p:cxnSp>
        <p:cxnSp>
          <p:nvCxnSpPr>
            <p:cNvPr id="12" name="AutoShape 11">
              <a:extLst>
                <a:ext uri="{FF2B5EF4-FFF2-40B4-BE49-F238E27FC236}">
                  <a16:creationId xmlns:a16="http://schemas.microsoft.com/office/drawing/2014/main" id="{483562A0-0250-4F43-83F2-CFF4364CDF8F}"/>
                </a:ext>
              </a:extLst>
            </p:cNvPr>
            <p:cNvCxnSpPr>
              <a:cxnSpLocks noChangeShapeType="1"/>
              <a:stCxn id="10" idx="0"/>
              <a:endCxn id="9" idx="0"/>
            </p:cNvCxnSpPr>
            <p:nvPr/>
          </p:nvCxnSpPr>
          <p:spPr bwMode="auto">
            <a:xfrm flipH="1">
              <a:off x="2057400" y="3367088"/>
              <a:ext cx="627063" cy="962025"/>
            </a:xfrm>
            <a:prstGeom prst="straightConnector1">
              <a:avLst/>
            </a:prstGeom>
            <a:noFill/>
            <a:ln w="28575">
              <a:solidFill>
                <a:schemeClr val="tx1"/>
              </a:solidFill>
              <a:round/>
              <a:headEnd/>
              <a:tailEnd/>
            </a:ln>
          </p:spPr>
        </p:cxnSp>
        <p:cxnSp>
          <p:nvCxnSpPr>
            <p:cNvPr id="13" name="AutoShape 12">
              <a:extLst>
                <a:ext uri="{FF2B5EF4-FFF2-40B4-BE49-F238E27FC236}">
                  <a16:creationId xmlns:a16="http://schemas.microsoft.com/office/drawing/2014/main" id="{F7FC58E4-079F-4A38-AB98-A2058D417241}"/>
                </a:ext>
              </a:extLst>
            </p:cNvPr>
            <p:cNvCxnSpPr>
              <a:cxnSpLocks noChangeShapeType="1"/>
              <a:stCxn id="10" idx="0"/>
              <a:endCxn id="7" idx="0"/>
            </p:cNvCxnSpPr>
            <p:nvPr/>
          </p:nvCxnSpPr>
          <p:spPr bwMode="auto">
            <a:xfrm>
              <a:off x="2684463" y="3367088"/>
              <a:ext cx="1587" cy="962025"/>
            </a:xfrm>
            <a:prstGeom prst="straightConnector1">
              <a:avLst/>
            </a:prstGeom>
            <a:noFill/>
            <a:ln w="28575">
              <a:solidFill>
                <a:schemeClr val="tx1"/>
              </a:solidFill>
              <a:round/>
              <a:headEnd/>
              <a:tailEnd/>
            </a:ln>
          </p:spPr>
        </p:cxnSp>
        <p:cxnSp>
          <p:nvCxnSpPr>
            <p:cNvPr id="14" name="AutoShape 13">
              <a:extLst>
                <a:ext uri="{FF2B5EF4-FFF2-40B4-BE49-F238E27FC236}">
                  <a16:creationId xmlns:a16="http://schemas.microsoft.com/office/drawing/2014/main" id="{232E8A31-646C-40FE-9EC1-E48EDBE109F2}"/>
                </a:ext>
              </a:extLst>
            </p:cNvPr>
            <p:cNvCxnSpPr>
              <a:cxnSpLocks noChangeShapeType="1"/>
              <a:stCxn id="10" idx="0"/>
              <a:endCxn id="8" idx="0"/>
            </p:cNvCxnSpPr>
            <p:nvPr/>
          </p:nvCxnSpPr>
          <p:spPr bwMode="auto">
            <a:xfrm>
              <a:off x="2684463" y="3367088"/>
              <a:ext cx="668337" cy="962025"/>
            </a:xfrm>
            <a:prstGeom prst="straightConnector1">
              <a:avLst/>
            </a:prstGeom>
            <a:noFill/>
            <a:ln w="28575">
              <a:solidFill>
                <a:schemeClr val="tx1"/>
              </a:solidFill>
              <a:round/>
              <a:headEnd/>
              <a:tailEnd/>
            </a:ln>
          </p:spPr>
        </p:cxnSp>
        <p:sp>
          <p:nvSpPr>
            <p:cNvPr id="15" name="Text Box 14">
              <a:extLst>
                <a:ext uri="{FF2B5EF4-FFF2-40B4-BE49-F238E27FC236}">
                  <a16:creationId xmlns:a16="http://schemas.microsoft.com/office/drawing/2014/main" id="{2299D3FB-D386-49B2-A078-5403576AB4F8}"/>
                </a:ext>
              </a:extLst>
            </p:cNvPr>
            <p:cNvSpPr txBox="1">
              <a:spLocks noChangeArrowheads="1"/>
            </p:cNvSpPr>
            <p:nvPr/>
          </p:nvSpPr>
          <p:spPr bwMode="auto">
            <a:xfrm>
              <a:off x="5410200" y="1447800"/>
              <a:ext cx="412292" cy="276999"/>
            </a:xfrm>
            <a:prstGeom prst="rect">
              <a:avLst/>
            </a:prstGeom>
            <a:noFill/>
            <a:ln w="9525">
              <a:noFill/>
              <a:miter lim="800000"/>
              <a:headEnd/>
              <a:tailEnd/>
            </a:ln>
          </p:spPr>
          <p:txBody>
            <a:bodyPr wrap="none">
              <a:spAutoFit/>
            </a:bodyPr>
            <a:lstStyle/>
            <a:p>
              <a:r>
                <a:rPr lang="en-US" b="1" dirty="0">
                  <a:latin typeface="Tahoma" pitchFamily="34" charset="0"/>
                  <a:cs typeface="Tahoma" pitchFamily="34" charset="0"/>
                  <a:sym typeface="Symbol" pitchFamily="18" charset="2"/>
                </a:rPr>
                <a:t> 6</a:t>
              </a:r>
              <a:endParaRPr lang="en-US" b="1" dirty="0">
                <a:latin typeface="Tahoma" pitchFamily="34" charset="0"/>
                <a:cs typeface="Tahoma" pitchFamily="34" charset="0"/>
              </a:endParaRPr>
            </a:p>
          </p:txBody>
        </p:sp>
        <p:sp>
          <p:nvSpPr>
            <p:cNvPr id="16" name="Text Box 16">
              <a:extLst>
                <a:ext uri="{FF2B5EF4-FFF2-40B4-BE49-F238E27FC236}">
                  <a16:creationId xmlns:a16="http://schemas.microsoft.com/office/drawing/2014/main" id="{EE4D96FA-FA6A-44D7-860C-CC90135FA0F9}"/>
                </a:ext>
              </a:extLst>
            </p:cNvPr>
            <p:cNvSpPr txBox="1">
              <a:spLocks noChangeArrowheads="1"/>
            </p:cNvSpPr>
            <p:nvPr/>
          </p:nvSpPr>
          <p:spPr bwMode="auto">
            <a:xfrm>
              <a:off x="2971800" y="2895600"/>
              <a:ext cx="282450" cy="276999"/>
            </a:xfrm>
            <a:prstGeom prst="rect">
              <a:avLst/>
            </a:prstGeom>
            <a:noFill/>
            <a:ln w="28575">
              <a:noFill/>
              <a:miter lim="800000"/>
              <a:headEnd/>
              <a:tailEnd/>
            </a:ln>
          </p:spPr>
          <p:txBody>
            <a:bodyPr wrap="none">
              <a:spAutoFit/>
            </a:bodyPr>
            <a:lstStyle/>
            <a:p>
              <a:r>
                <a:rPr lang="en-US" b="1" dirty="0">
                  <a:latin typeface="Tahoma" pitchFamily="34" charset="0"/>
                  <a:cs typeface="Tahoma" pitchFamily="34" charset="0"/>
                  <a:sym typeface="Symbol" pitchFamily="18" charset="2"/>
                </a:rPr>
                <a:t>6</a:t>
              </a:r>
              <a:endParaRPr lang="en-US" b="1" dirty="0">
                <a:latin typeface="Tahoma" pitchFamily="34" charset="0"/>
                <a:cs typeface="Tahoma" pitchFamily="34" charset="0"/>
              </a:endParaRPr>
            </a:p>
          </p:txBody>
        </p:sp>
        <p:sp>
          <p:nvSpPr>
            <p:cNvPr id="17" name="Text Box 17">
              <a:extLst>
                <a:ext uri="{FF2B5EF4-FFF2-40B4-BE49-F238E27FC236}">
                  <a16:creationId xmlns:a16="http://schemas.microsoft.com/office/drawing/2014/main" id="{F97E4281-42A1-4D1B-B030-334B9AC0B928}"/>
                </a:ext>
              </a:extLst>
            </p:cNvPr>
            <p:cNvSpPr txBox="1">
              <a:spLocks noChangeArrowheads="1"/>
            </p:cNvSpPr>
            <p:nvPr/>
          </p:nvSpPr>
          <p:spPr bwMode="auto">
            <a:xfrm>
              <a:off x="990600" y="1676400"/>
              <a:ext cx="534121" cy="276999"/>
            </a:xfrm>
            <a:prstGeom prst="rect">
              <a:avLst/>
            </a:prstGeom>
            <a:noFill/>
            <a:ln w="9525">
              <a:noFill/>
              <a:miter lim="800000"/>
              <a:headEnd/>
              <a:tailEnd/>
            </a:ln>
          </p:spPr>
          <p:txBody>
            <a:bodyPr wrap="none">
              <a:spAutoFit/>
            </a:bodyPr>
            <a:lstStyle/>
            <a:p>
              <a:r>
                <a:rPr lang="en-US" b="1" dirty="0">
                  <a:latin typeface="Tahoma" pitchFamily="34" charset="0"/>
                  <a:cs typeface="Tahoma" pitchFamily="34" charset="0"/>
                  <a:sym typeface="Symbol" pitchFamily="18" charset="2"/>
                </a:rPr>
                <a:t>MAX</a:t>
              </a:r>
              <a:endParaRPr lang="en-US" b="1" dirty="0">
                <a:latin typeface="Tahoma" pitchFamily="34" charset="0"/>
                <a:cs typeface="Tahoma" pitchFamily="34" charset="0"/>
              </a:endParaRPr>
            </a:p>
          </p:txBody>
        </p:sp>
        <p:sp>
          <p:nvSpPr>
            <p:cNvPr id="18" name="Text Box 18">
              <a:extLst>
                <a:ext uri="{FF2B5EF4-FFF2-40B4-BE49-F238E27FC236}">
                  <a16:creationId xmlns:a16="http://schemas.microsoft.com/office/drawing/2014/main" id="{7A3D01C4-2290-400D-95F3-F12A854F292A}"/>
                </a:ext>
              </a:extLst>
            </p:cNvPr>
            <p:cNvSpPr txBox="1">
              <a:spLocks noChangeArrowheads="1"/>
            </p:cNvSpPr>
            <p:nvPr/>
          </p:nvSpPr>
          <p:spPr bwMode="auto">
            <a:xfrm>
              <a:off x="1873250" y="4876800"/>
              <a:ext cx="282450" cy="276999"/>
            </a:xfrm>
            <a:prstGeom prst="rect">
              <a:avLst/>
            </a:prstGeom>
            <a:noFill/>
            <a:ln w="28575">
              <a:noFill/>
              <a:miter lim="800000"/>
              <a:headEnd/>
              <a:tailEnd/>
            </a:ln>
          </p:spPr>
          <p:txBody>
            <a:bodyPr wrap="none">
              <a:spAutoFit/>
            </a:bodyPr>
            <a:lstStyle/>
            <a:p>
              <a:r>
                <a:rPr lang="en-US" b="1">
                  <a:latin typeface="Tahoma" pitchFamily="34" charset="0"/>
                  <a:cs typeface="Tahoma" pitchFamily="34" charset="0"/>
                  <a:sym typeface="Symbol" pitchFamily="18" charset="2"/>
                </a:rPr>
                <a:t>6</a:t>
              </a:r>
              <a:endParaRPr lang="en-US" b="1">
                <a:latin typeface="Tahoma" pitchFamily="34" charset="0"/>
                <a:cs typeface="Tahoma" pitchFamily="34" charset="0"/>
              </a:endParaRPr>
            </a:p>
          </p:txBody>
        </p:sp>
        <p:sp>
          <p:nvSpPr>
            <p:cNvPr id="19" name="Text Box 19">
              <a:extLst>
                <a:ext uri="{FF2B5EF4-FFF2-40B4-BE49-F238E27FC236}">
                  <a16:creationId xmlns:a16="http://schemas.microsoft.com/office/drawing/2014/main" id="{66C34321-31D7-494A-ABA6-D6A1E87BCA8A}"/>
                </a:ext>
              </a:extLst>
            </p:cNvPr>
            <p:cNvSpPr txBox="1">
              <a:spLocks noChangeArrowheads="1"/>
            </p:cNvSpPr>
            <p:nvPr/>
          </p:nvSpPr>
          <p:spPr bwMode="auto">
            <a:xfrm>
              <a:off x="2438400" y="4876800"/>
              <a:ext cx="380232" cy="276999"/>
            </a:xfrm>
            <a:prstGeom prst="rect">
              <a:avLst/>
            </a:prstGeom>
            <a:noFill/>
            <a:ln w="28575">
              <a:noFill/>
              <a:miter lim="800000"/>
              <a:headEnd/>
              <a:tailEnd/>
            </a:ln>
          </p:spPr>
          <p:txBody>
            <a:bodyPr wrap="none">
              <a:spAutoFit/>
            </a:bodyPr>
            <a:lstStyle/>
            <a:p>
              <a:r>
                <a:rPr lang="en-US" b="1">
                  <a:latin typeface="Tahoma" pitchFamily="34" charset="0"/>
                  <a:cs typeface="Tahoma" pitchFamily="34" charset="0"/>
                  <a:sym typeface="Symbol" pitchFamily="18" charset="2"/>
                </a:rPr>
                <a:t>12</a:t>
              </a:r>
              <a:endParaRPr lang="en-US" b="1">
                <a:latin typeface="Tahoma" pitchFamily="34" charset="0"/>
                <a:cs typeface="Tahoma" pitchFamily="34" charset="0"/>
              </a:endParaRPr>
            </a:p>
          </p:txBody>
        </p:sp>
        <p:sp>
          <p:nvSpPr>
            <p:cNvPr id="20" name="Text Box 20">
              <a:extLst>
                <a:ext uri="{FF2B5EF4-FFF2-40B4-BE49-F238E27FC236}">
                  <a16:creationId xmlns:a16="http://schemas.microsoft.com/office/drawing/2014/main" id="{B7FB8D29-CF46-4EB4-8D17-93670881BA23}"/>
                </a:ext>
              </a:extLst>
            </p:cNvPr>
            <p:cNvSpPr txBox="1">
              <a:spLocks noChangeArrowheads="1"/>
            </p:cNvSpPr>
            <p:nvPr/>
          </p:nvSpPr>
          <p:spPr bwMode="auto">
            <a:xfrm>
              <a:off x="3200400" y="4876800"/>
              <a:ext cx="282450" cy="276999"/>
            </a:xfrm>
            <a:prstGeom prst="rect">
              <a:avLst/>
            </a:prstGeom>
            <a:noFill/>
            <a:ln w="28575">
              <a:noFill/>
              <a:miter lim="800000"/>
              <a:headEnd/>
              <a:tailEnd/>
            </a:ln>
          </p:spPr>
          <p:txBody>
            <a:bodyPr wrap="none">
              <a:spAutoFit/>
            </a:bodyPr>
            <a:lstStyle/>
            <a:p>
              <a:r>
                <a:rPr lang="en-US" b="1">
                  <a:latin typeface="Tahoma" pitchFamily="34" charset="0"/>
                  <a:cs typeface="Tahoma" pitchFamily="34" charset="0"/>
                  <a:sym typeface="Symbol" pitchFamily="18" charset="2"/>
                </a:rPr>
                <a:t>8</a:t>
              </a:r>
              <a:endParaRPr lang="en-US" b="1">
                <a:latin typeface="Tahoma" pitchFamily="34" charset="0"/>
                <a:cs typeface="Tahoma" pitchFamily="34" charset="0"/>
              </a:endParaRPr>
            </a:p>
          </p:txBody>
        </p:sp>
        <p:sp>
          <p:nvSpPr>
            <p:cNvPr id="21" name="Text Box 56">
              <a:extLst>
                <a:ext uri="{FF2B5EF4-FFF2-40B4-BE49-F238E27FC236}">
                  <a16:creationId xmlns:a16="http://schemas.microsoft.com/office/drawing/2014/main" id="{E7F63E6E-2948-4E76-B0A4-A68CA23B4095}"/>
                </a:ext>
              </a:extLst>
            </p:cNvPr>
            <p:cNvSpPr txBox="1">
              <a:spLocks noChangeArrowheads="1"/>
            </p:cNvSpPr>
            <p:nvPr/>
          </p:nvSpPr>
          <p:spPr bwMode="auto">
            <a:xfrm>
              <a:off x="914400" y="2819400"/>
              <a:ext cx="514885" cy="276999"/>
            </a:xfrm>
            <a:prstGeom prst="rect">
              <a:avLst/>
            </a:prstGeom>
            <a:noFill/>
            <a:ln w="9525">
              <a:noFill/>
              <a:miter lim="800000"/>
              <a:headEnd/>
              <a:tailEnd/>
            </a:ln>
          </p:spPr>
          <p:txBody>
            <a:bodyPr wrap="none">
              <a:spAutoFit/>
            </a:bodyPr>
            <a:lstStyle/>
            <a:p>
              <a:r>
                <a:rPr lang="en-US" b="1" dirty="0">
                  <a:latin typeface="Tahoma" pitchFamily="34" charset="0"/>
                  <a:cs typeface="Tahoma" pitchFamily="34" charset="0"/>
                  <a:sym typeface="Symbol" pitchFamily="18" charset="2"/>
                </a:rPr>
                <a:t>MIN</a:t>
              </a:r>
              <a:endParaRPr lang="en-US" b="1" dirty="0">
                <a:latin typeface="Tahoma" pitchFamily="34" charset="0"/>
                <a:cs typeface="Tahoma" pitchFamily="34" charset="0"/>
              </a:endParaRPr>
            </a:p>
          </p:txBody>
        </p:sp>
      </p:grpSp>
      <p:sp>
        <p:nvSpPr>
          <p:cNvPr id="22" name="Rectangle 3">
            <a:extLst>
              <a:ext uri="{FF2B5EF4-FFF2-40B4-BE49-F238E27FC236}">
                <a16:creationId xmlns:a16="http://schemas.microsoft.com/office/drawing/2014/main" id="{885244CC-9C26-4199-B969-CB54DE4CA67B}"/>
              </a:ext>
            </a:extLst>
          </p:cNvPr>
          <p:cNvSpPr txBox="1">
            <a:spLocks noChangeArrowheads="1"/>
          </p:cNvSpPr>
          <p:nvPr/>
        </p:nvSpPr>
        <p:spPr>
          <a:xfrm>
            <a:off x="5486400" y="4142601"/>
            <a:ext cx="3429000" cy="1371600"/>
          </a:xfrm>
          <a:prstGeom prst="rect">
            <a:avLst/>
          </a:prstGeom>
        </p:spPr>
        <p:txBody>
          <a:bodyPr/>
          <a:lstStyle/>
          <a:p>
            <a:pPr marL="342900" lvl="0" indent="-342900" eaLnBrk="0" hangingPunct="0">
              <a:spcBef>
                <a:spcPct val="20000"/>
              </a:spcBef>
            </a:pPr>
            <a:r>
              <a:rPr lang="en-US" sz="2400" i="1" dirty="0">
                <a:latin typeface="Tahoma" pitchFamily="34" charset="0"/>
                <a:cs typeface="Tahoma" pitchFamily="34" charset="0"/>
                <a:sym typeface="Symbol" pitchFamily="18" charset="2"/>
              </a:rPr>
              <a:t> = </a:t>
            </a:r>
            <a:r>
              <a:rPr lang="en-US" sz="2400" dirty="0">
                <a:latin typeface="Tahoma" pitchFamily="34" charset="0"/>
                <a:cs typeface="Tahoma" pitchFamily="34" charset="0"/>
                <a:sym typeface="Symbol" pitchFamily="18" charset="2"/>
              </a:rPr>
              <a:t>highest value </a:t>
            </a:r>
          </a:p>
          <a:p>
            <a:pPr marL="342900" lvl="0" indent="-342900" eaLnBrk="0" hangingPunct="0">
              <a:spcBef>
                <a:spcPct val="20000"/>
              </a:spcBef>
            </a:pPr>
            <a:r>
              <a:rPr lang="en-US" sz="2400" i="1" dirty="0">
                <a:latin typeface="Tahoma" pitchFamily="34" charset="0"/>
                <a:cs typeface="Tahoma" pitchFamily="34" charset="0"/>
                <a:sym typeface="Symbol" pitchFamily="18" charset="2"/>
              </a:rPr>
              <a:t></a:t>
            </a:r>
            <a:r>
              <a:rPr lang="en-US" sz="2400" dirty="0">
                <a:latin typeface="Tahoma" pitchFamily="34" charset="0"/>
                <a:cs typeface="Tahoma" pitchFamily="34" charset="0"/>
              </a:rPr>
              <a:t> = lowest value</a:t>
            </a:r>
            <a:endParaRPr kumimoji="0" lang="en-US" sz="2400" b="1" i="0" u="none" strike="noStrike" kern="0" cap="none" spc="0" normalizeH="0" baseline="0" noProof="0" dirty="0">
              <a:ln>
                <a:noFill/>
              </a:ln>
              <a:solidFill>
                <a:schemeClr val="tx1"/>
              </a:solidFill>
              <a:effectLst/>
              <a:uLnTx/>
              <a:uFillTx/>
              <a:latin typeface="Tahoma" pitchFamily="34" charset="0"/>
              <a:cs typeface="Tahoma" pitchFamily="34" charset="0"/>
            </a:endParaRPr>
          </a:p>
        </p:txBody>
      </p:sp>
    </p:spTree>
    <p:extLst>
      <p:ext uri="{BB962C8B-B14F-4D97-AF65-F5344CB8AC3E}">
        <p14:creationId xmlns:p14="http://schemas.microsoft.com/office/powerpoint/2010/main" val="18656576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ED8B5-4D66-40D3-A3A8-AE2FE3A3C1AA}"/>
              </a:ext>
            </a:extLst>
          </p:cNvPr>
          <p:cNvSpPr>
            <a:spLocks noGrp="1"/>
          </p:cNvSpPr>
          <p:nvPr>
            <p:ph type="title"/>
          </p:nvPr>
        </p:nvSpPr>
        <p:spPr/>
        <p:txBody>
          <a:bodyPr/>
          <a:lstStyle/>
          <a:p>
            <a:r>
              <a:rPr lang="en-ID" dirty="0"/>
              <a:t>Alpha-Beta Pruning</a:t>
            </a:r>
          </a:p>
        </p:txBody>
      </p:sp>
      <p:sp>
        <p:nvSpPr>
          <p:cNvPr id="3" name="Slide Number Placeholder 2">
            <a:extLst>
              <a:ext uri="{FF2B5EF4-FFF2-40B4-BE49-F238E27FC236}">
                <a16:creationId xmlns:a16="http://schemas.microsoft.com/office/drawing/2014/main" id="{8F15F309-1313-47BD-81C5-F4079889A258}"/>
              </a:ext>
            </a:extLst>
          </p:cNvPr>
          <p:cNvSpPr>
            <a:spLocks noGrp="1"/>
          </p:cNvSpPr>
          <p:nvPr>
            <p:ph type="sldNum" sz="quarter" idx="12"/>
          </p:nvPr>
        </p:nvSpPr>
        <p:spPr/>
        <p:txBody>
          <a:bodyPr/>
          <a:lstStyle/>
          <a:p>
            <a:fld id="{F173735F-2667-4028-B606-D96AABD86FDB}" type="slidenum">
              <a:rPr lang="id-ID" smtClean="0"/>
              <a:pPr/>
              <a:t>25</a:t>
            </a:fld>
            <a:endParaRPr lang="id-ID"/>
          </a:p>
        </p:txBody>
      </p:sp>
      <p:grpSp>
        <p:nvGrpSpPr>
          <p:cNvPr id="5" name="Content Placeholder 23">
            <a:extLst>
              <a:ext uri="{FF2B5EF4-FFF2-40B4-BE49-F238E27FC236}">
                <a16:creationId xmlns:a16="http://schemas.microsoft.com/office/drawing/2014/main" id="{0B219192-A172-4FAF-B7D7-9A4E2BCB725E}"/>
              </a:ext>
            </a:extLst>
          </p:cNvPr>
          <p:cNvGrpSpPr>
            <a:grpSpLocks noGrp="1"/>
          </p:cNvGrpSpPr>
          <p:nvPr/>
        </p:nvGrpSpPr>
        <p:grpSpPr>
          <a:xfrm>
            <a:off x="1120066" y="2011288"/>
            <a:ext cx="5029199" cy="3421063"/>
            <a:chOff x="990600" y="1447800"/>
            <a:chExt cx="4831892" cy="3705999"/>
          </a:xfrm>
        </p:grpSpPr>
        <p:sp>
          <p:nvSpPr>
            <p:cNvPr id="6" name="AutoShape 3">
              <a:extLst>
                <a:ext uri="{FF2B5EF4-FFF2-40B4-BE49-F238E27FC236}">
                  <a16:creationId xmlns:a16="http://schemas.microsoft.com/office/drawing/2014/main" id="{FC188E56-48EE-46A5-9B1F-B70EBC222B93}"/>
                </a:ext>
              </a:extLst>
            </p:cNvPr>
            <p:cNvSpPr>
              <a:spLocks noChangeArrowheads="1"/>
            </p:cNvSpPr>
            <p:nvPr/>
          </p:nvSpPr>
          <p:spPr bwMode="auto">
            <a:xfrm flipV="1">
              <a:off x="4884738" y="2895600"/>
              <a:ext cx="457200" cy="457200"/>
            </a:xfrm>
            <a:prstGeom prst="triangle">
              <a:avLst>
                <a:gd name="adj" fmla="val 50000"/>
              </a:avLst>
            </a:prstGeom>
            <a:solidFill>
              <a:srgbClr val="DDDDDD"/>
            </a:solidFill>
            <a:ln w="28575">
              <a:solidFill>
                <a:schemeClr val="tx1"/>
              </a:solidFill>
              <a:miter lim="800000"/>
              <a:headEnd/>
              <a:tailEnd/>
            </a:ln>
          </p:spPr>
          <p:txBody>
            <a:bodyPr wrap="none" anchor="ctr"/>
            <a:lstStyle/>
            <a:p>
              <a:endParaRPr lang="en-GB">
                <a:latin typeface="Tahoma" pitchFamily="34" charset="0"/>
                <a:cs typeface="Tahoma" pitchFamily="34" charset="0"/>
              </a:endParaRPr>
            </a:p>
          </p:txBody>
        </p:sp>
        <p:sp>
          <p:nvSpPr>
            <p:cNvPr id="7" name="AutoShape 4">
              <a:extLst>
                <a:ext uri="{FF2B5EF4-FFF2-40B4-BE49-F238E27FC236}">
                  <a16:creationId xmlns:a16="http://schemas.microsoft.com/office/drawing/2014/main" id="{D4412EAD-BFA7-4F55-8AA0-F4F1BE931EE5}"/>
                </a:ext>
              </a:extLst>
            </p:cNvPr>
            <p:cNvSpPr>
              <a:spLocks noChangeArrowheads="1"/>
            </p:cNvSpPr>
            <p:nvPr/>
          </p:nvSpPr>
          <p:spPr bwMode="auto">
            <a:xfrm>
              <a:off x="4884738" y="1489075"/>
              <a:ext cx="457200" cy="457200"/>
            </a:xfrm>
            <a:prstGeom prst="triangle">
              <a:avLst>
                <a:gd name="adj" fmla="val 50000"/>
              </a:avLst>
            </a:prstGeom>
            <a:solidFill>
              <a:srgbClr val="DDDDDD"/>
            </a:solidFill>
            <a:ln w="9525">
              <a:solidFill>
                <a:schemeClr val="tx1"/>
              </a:solidFill>
              <a:miter lim="800000"/>
              <a:headEnd/>
              <a:tailEnd/>
            </a:ln>
          </p:spPr>
          <p:txBody>
            <a:bodyPr wrap="none" anchor="ctr"/>
            <a:lstStyle/>
            <a:p>
              <a:endParaRPr lang="en-GB">
                <a:latin typeface="Tahoma" pitchFamily="34" charset="0"/>
                <a:cs typeface="Tahoma" pitchFamily="34" charset="0"/>
              </a:endParaRPr>
            </a:p>
          </p:txBody>
        </p:sp>
        <p:sp>
          <p:nvSpPr>
            <p:cNvPr id="8" name="AutoShape 5">
              <a:extLst>
                <a:ext uri="{FF2B5EF4-FFF2-40B4-BE49-F238E27FC236}">
                  <a16:creationId xmlns:a16="http://schemas.microsoft.com/office/drawing/2014/main" id="{A0E9737D-FABB-4ECC-A9A4-43638EE37BE1}"/>
                </a:ext>
              </a:extLst>
            </p:cNvPr>
            <p:cNvSpPr>
              <a:spLocks noChangeArrowheads="1"/>
            </p:cNvSpPr>
            <p:nvPr/>
          </p:nvSpPr>
          <p:spPr bwMode="auto">
            <a:xfrm>
              <a:off x="2457450" y="4343400"/>
              <a:ext cx="457200" cy="457200"/>
            </a:xfrm>
            <a:prstGeom prst="triangle">
              <a:avLst>
                <a:gd name="adj" fmla="val 50000"/>
              </a:avLst>
            </a:prstGeom>
            <a:solidFill>
              <a:srgbClr val="DDDDDD"/>
            </a:solidFill>
            <a:ln w="9525">
              <a:solidFill>
                <a:schemeClr val="tx1"/>
              </a:solidFill>
              <a:miter lim="800000"/>
              <a:headEnd/>
              <a:tailEnd/>
            </a:ln>
          </p:spPr>
          <p:txBody>
            <a:bodyPr wrap="none" anchor="ctr"/>
            <a:lstStyle/>
            <a:p>
              <a:endParaRPr lang="en-GB">
                <a:latin typeface="Tahoma" pitchFamily="34" charset="0"/>
                <a:cs typeface="Tahoma" pitchFamily="34" charset="0"/>
              </a:endParaRPr>
            </a:p>
          </p:txBody>
        </p:sp>
        <p:sp>
          <p:nvSpPr>
            <p:cNvPr id="9" name="AutoShape 6">
              <a:extLst>
                <a:ext uri="{FF2B5EF4-FFF2-40B4-BE49-F238E27FC236}">
                  <a16:creationId xmlns:a16="http://schemas.microsoft.com/office/drawing/2014/main" id="{DB496545-DDA3-4CDA-B188-F3B568CD442E}"/>
                </a:ext>
              </a:extLst>
            </p:cNvPr>
            <p:cNvSpPr>
              <a:spLocks noChangeArrowheads="1"/>
            </p:cNvSpPr>
            <p:nvPr/>
          </p:nvSpPr>
          <p:spPr bwMode="auto">
            <a:xfrm>
              <a:off x="3124200" y="4343400"/>
              <a:ext cx="457200" cy="457200"/>
            </a:xfrm>
            <a:prstGeom prst="triangle">
              <a:avLst>
                <a:gd name="adj" fmla="val 50000"/>
              </a:avLst>
            </a:prstGeom>
            <a:solidFill>
              <a:srgbClr val="DDDDDD"/>
            </a:solidFill>
            <a:ln w="9525">
              <a:solidFill>
                <a:schemeClr val="tx1"/>
              </a:solidFill>
              <a:miter lim="800000"/>
              <a:headEnd/>
              <a:tailEnd/>
            </a:ln>
          </p:spPr>
          <p:txBody>
            <a:bodyPr wrap="none" anchor="ctr"/>
            <a:lstStyle/>
            <a:p>
              <a:endParaRPr lang="en-GB">
                <a:latin typeface="Tahoma" pitchFamily="34" charset="0"/>
                <a:cs typeface="Tahoma" pitchFamily="34" charset="0"/>
              </a:endParaRPr>
            </a:p>
          </p:txBody>
        </p:sp>
        <p:sp>
          <p:nvSpPr>
            <p:cNvPr id="10" name="AutoShape 7">
              <a:extLst>
                <a:ext uri="{FF2B5EF4-FFF2-40B4-BE49-F238E27FC236}">
                  <a16:creationId xmlns:a16="http://schemas.microsoft.com/office/drawing/2014/main" id="{FAE0CAAC-5736-4CBC-80B4-102628E80DD1}"/>
                </a:ext>
              </a:extLst>
            </p:cNvPr>
            <p:cNvSpPr>
              <a:spLocks noChangeArrowheads="1"/>
            </p:cNvSpPr>
            <p:nvPr/>
          </p:nvSpPr>
          <p:spPr bwMode="auto">
            <a:xfrm>
              <a:off x="1828800" y="4343400"/>
              <a:ext cx="457200" cy="457200"/>
            </a:xfrm>
            <a:prstGeom prst="triangle">
              <a:avLst>
                <a:gd name="adj" fmla="val 50000"/>
              </a:avLst>
            </a:prstGeom>
            <a:solidFill>
              <a:srgbClr val="DDDDDD"/>
            </a:solidFill>
            <a:ln w="9525">
              <a:solidFill>
                <a:schemeClr val="tx1"/>
              </a:solidFill>
              <a:miter lim="800000"/>
              <a:headEnd/>
              <a:tailEnd/>
            </a:ln>
          </p:spPr>
          <p:txBody>
            <a:bodyPr wrap="none" anchor="ctr"/>
            <a:lstStyle/>
            <a:p>
              <a:endParaRPr lang="en-GB">
                <a:latin typeface="Tahoma" pitchFamily="34" charset="0"/>
                <a:cs typeface="Tahoma" pitchFamily="34" charset="0"/>
              </a:endParaRPr>
            </a:p>
          </p:txBody>
        </p:sp>
        <p:sp>
          <p:nvSpPr>
            <p:cNvPr id="11" name="AutoShape 8">
              <a:extLst>
                <a:ext uri="{FF2B5EF4-FFF2-40B4-BE49-F238E27FC236}">
                  <a16:creationId xmlns:a16="http://schemas.microsoft.com/office/drawing/2014/main" id="{A204F890-426E-4236-ADAB-4C27B4AB54E4}"/>
                </a:ext>
              </a:extLst>
            </p:cNvPr>
            <p:cNvSpPr>
              <a:spLocks noChangeArrowheads="1"/>
            </p:cNvSpPr>
            <p:nvPr/>
          </p:nvSpPr>
          <p:spPr bwMode="auto">
            <a:xfrm flipV="1">
              <a:off x="2457450" y="2895600"/>
              <a:ext cx="457200" cy="457200"/>
            </a:xfrm>
            <a:prstGeom prst="triangle">
              <a:avLst>
                <a:gd name="adj" fmla="val 50000"/>
              </a:avLst>
            </a:prstGeom>
            <a:solidFill>
              <a:srgbClr val="DDDDDD"/>
            </a:solidFill>
            <a:ln w="9525">
              <a:solidFill>
                <a:schemeClr val="tx1"/>
              </a:solidFill>
              <a:miter lim="800000"/>
              <a:headEnd/>
              <a:tailEnd/>
            </a:ln>
          </p:spPr>
          <p:txBody>
            <a:bodyPr wrap="none" anchor="ctr"/>
            <a:lstStyle/>
            <a:p>
              <a:endParaRPr lang="en-GB">
                <a:latin typeface="Tahoma" pitchFamily="34" charset="0"/>
                <a:cs typeface="Tahoma" pitchFamily="34" charset="0"/>
              </a:endParaRPr>
            </a:p>
          </p:txBody>
        </p:sp>
        <p:cxnSp>
          <p:nvCxnSpPr>
            <p:cNvPr id="12" name="AutoShape 9">
              <a:extLst>
                <a:ext uri="{FF2B5EF4-FFF2-40B4-BE49-F238E27FC236}">
                  <a16:creationId xmlns:a16="http://schemas.microsoft.com/office/drawing/2014/main" id="{14FBECD4-8A5B-4A5D-AE74-1289880C3C0E}"/>
                </a:ext>
              </a:extLst>
            </p:cNvPr>
            <p:cNvCxnSpPr>
              <a:cxnSpLocks noChangeShapeType="1"/>
              <a:stCxn id="7" idx="3"/>
              <a:endCxn id="11" idx="3"/>
            </p:cNvCxnSpPr>
            <p:nvPr/>
          </p:nvCxnSpPr>
          <p:spPr bwMode="auto">
            <a:xfrm flipH="1">
              <a:off x="2684463" y="1946275"/>
              <a:ext cx="2428875" cy="949325"/>
            </a:xfrm>
            <a:prstGeom prst="straightConnector1">
              <a:avLst/>
            </a:prstGeom>
            <a:noFill/>
            <a:ln w="9525">
              <a:solidFill>
                <a:schemeClr val="tx1"/>
              </a:solidFill>
              <a:round/>
              <a:headEnd/>
              <a:tailEnd/>
            </a:ln>
          </p:spPr>
        </p:cxnSp>
        <p:cxnSp>
          <p:nvCxnSpPr>
            <p:cNvPr id="13" name="AutoShape 10">
              <a:extLst>
                <a:ext uri="{FF2B5EF4-FFF2-40B4-BE49-F238E27FC236}">
                  <a16:creationId xmlns:a16="http://schemas.microsoft.com/office/drawing/2014/main" id="{68BCA838-81AD-4A1B-B896-82C66EF06B13}"/>
                </a:ext>
              </a:extLst>
            </p:cNvPr>
            <p:cNvCxnSpPr>
              <a:cxnSpLocks noChangeShapeType="1"/>
              <a:stCxn id="11" idx="0"/>
              <a:endCxn id="10" idx="0"/>
            </p:cNvCxnSpPr>
            <p:nvPr/>
          </p:nvCxnSpPr>
          <p:spPr bwMode="auto">
            <a:xfrm flipH="1">
              <a:off x="2057400" y="3352800"/>
              <a:ext cx="627063" cy="990600"/>
            </a:xfrm>
            <a:prstGeom prst="straightConnector1">
              <a:avLst/>
            </a:prstGeom>
            <a:noFill/>
            <a:ln w="9525">
              <a:solidFill>
                <a:schemeClr val="tx1"/>
              </a:solidFill>
              <a:round/>
              <a:headEnd/>
              <a:tailEnd/>
            </a:ln>
          </p:spPr>
        </p:cxnSp>
        <p:cxnSp>
          <p:nvCxnSpPr>
            <p:cNvPr id="14" name="AutoShape 11">
              <a:extLst>
                <a:ext uri="{FF2B5EF4-FFF2-40B4-BE49-F238E27FC236}">
                  <a16:creationId xmlns:a16="http://schemas.microsoft.com/office/drawing/2014/main" id="{DFCC2AC1-857D-4D63-AC72-F6C2EA40FE66}"/>
                </a:ext>
              </a:extLst>
            </p:cNvPr>
            <p:cNvCxnSpPr>
              <a:cxnSpLocks noChangeShapeType="1"/>
              <a:stCxn id="11" idx="0"/>
              <a:endCxn id="8" idx="0"/>
            </p:cNvCxnSpPr>
            <p:nvPr/>
          </p:nvCxnSpPr>
          <p:spPr bwMode="auto">
            <a:xfrm>
              <a:off x="2684463" y="3352800"/>
              <a:ext cx="1587" cy="990600"/>
            </a:xfrm>
            <a:prstGeom prst="straightConnector1">
              <a:avLst/>
            </a:prstGeom>
            <a:noFill/>
            <a:ln w="9525">
              <a:solidFill>
                <a:schemeClr val="tx1"/>
              </a:solidFill>
              <a:round/>
              <a:headEnd/>
              <a:tailEnd/>
            </a:ln>
          </p:spPr>
        </p:cxnSp>
        <p:cxnSp>
          <p:nvCxnSpPr>
            <p:cNvPr id="15" name="AutoShape 12">
              <a:extLst>
                <a:ext uri="{FF2B5EF4-FFF2-40B4-BE49-F238E27FC236}">
                  <a16:creationId xmlns:a16="http://schemas.microsoft.com/office/drawing/2014/main" id="{5A89562E-748A-4F34-AE4A-D8FF08F56BB0}"/>
                </a:ext>
              </a:extLst>
            </p:cNvPr>
            <p:cNvCxnSpPr>
              <a:cxnSpLocks noChangeShapeType="1"/>
              <a:stCxn id="11" idx="0"/>
              <a:endCxn id="9" idx="0"/>
            </p:cNvCxnSpPr>
            <p:nvPr/>
          </p:nvCxnSpPr>
          <p:spPr bwMode="auto">
            <a:xfrm>
              <a:off x="2684463" y="3352800"/>
              <a:ext cx="668337" cy="990600"/>
            </a:xfrm>
            <a:prstGeom prst="straightConnector1">
              <a:avLst/>
            </a:prstGeom>
            <a:noFill/>
            <a:ln w="9525">
              <a:solidFill>
                <a:schemeClr val="tx1"/>
              </a:solidFill>
              <a:round/>
              <a:headEnd/>
              <a:tailEnd/>
            </a:ln>
          </p:spPr>
        </p:cxnSp>
        <p:sp>
          <p:nvSpPr>
            <p:cNvPr id="16" name="Text Box 13">
              <a:extLst>
                <a:ext uri="{FF2B5EF4-FFF2-40B4-BE49-F238E27FC236}">
                  <a16:creationId xmlns:a16="http://schemas.microsoft.com/office/drawing/2014/main" id="{18FB0705-A9F2-40F6-BE15-C65D2663FFD6}"/>
                </a:ext>
              </a:extLst>
            </p:cNvPr>
            <p:cNvSpPr txBox="1">
              <a:spLocks noChangeArrowheads="1"/>
            </p:cNvSpPr>
            <p:nvPr/>
          </p:nvSpPr>
          <p:spPr bwMode="auto">
            <a:xfrm>
              <a:off x="5410200" y="1447800"/>
              <a:ext cx="412292" cy="276999"/>
            </a:xfrm>
            <a:prstGeom prst="rect">
              <a:avLst/>
            </a:prstGeom>
            <a:noFill/>
            <a:ln w="9525">
              <a:noFill/>
              <a:miter lim="800000"/>
              <a:headEnd/>
              <a:tailEnd/>
            </a:ln>
          </p:spPr>
          <p:txBody>
            <a:bodyPr wrap="none">
              <a:spAutoFit/>
            </a:bodyPr>
            <a:lstStyle/>
            <a:p>
              <a:r>
                <a:rPr lang="en-US" b="1">
                  <a:latin typeface="Tahoma" pitchFamily="34" charset="0"/>
                  <a:cs typeface="Tahoma" pitchFamily="34" charset="0"/>
                  <a:sym typeface="Symbol" pitchFamily="18" charset="2"/>
                </a:rPr>
                <a:t> 6</a:t>
              </a:r>
              <a:endParaRPr lang="en-US" b="1">
                <a:latin typeface="Tahoma" pitchFamily="34" charset="0"/>
                <a:cs typeface="Tahoma" pitchFamily="34" charset="0"/>
              </a:endParaRPr>
            </a:p>
          </p:txBody>
        </p:sp>
        <p:sp>
          <p:nvSpPr>
            <p:cNvPr id="17" name="Text Box 14">
              <a:extLst>
                <a:ext uri="{FF2B5EF4-FFF2-40B4-BE49-F238E27FC236}">
                  <a16:creationId xmlns:a16="http://schemas.microsoft.com/office/drawing/2014/main" id="{7DDD2232-C108-4EA5-84A8-6623729DCD98}"/>
                </a:ext>
              </a:extLst>
            </p:cNvPr>
            <p:cNvSpPr txBox="1">
              <a:spLocks noChangeArrowheads="1"/>
            </p:cNvSpPr>
            <p:nvPr/>
          </p:nvSpPr>
          <p:spPr bwMode="auto">
            <a:xfrm>
              <a:off x="2971800" y="2895600"/>
              <a:ext cx="282450" cy="276999"/>
            </a:xfrm>
            <a:prstGeom prst="rect">
              <a:avLst/>
            </a:prstGeom>
            <a:noFill/>
            <a:ln w="9525">
              <a:noFill/>
              <a:miter lim="800000"/>
              <a:headEnd/>
              <a:tailEnd/>
            </a:ln>
          </p:spPr>
          <p:txBody>
            <a:bodyPr wrap="none">
              <a:spAutoFit/>
            </a:bodyPr>
            <a:lstStyle/>
            <a:p>
              <a:r>
                <a:rPr lang="en-US" b="1">
                  <a:latin typeface="Tahoma" pitchFamily="34" charset="0"/>
                  <a:cs typeface="Tahoma" pitchFamily="34" charset="0"/>
                  <a:sym typeface="Symbol" pitchFamily="18" charset="2"/>
                </a:rPr>
                <a:t>6</a:t>
              </a:r>
              <a:endParaRPr lang="en-US" b="1">
                <a:latin typeface="Tahoma" pitchFamily="34" charset="0"/>
                <a:cs typeface="Tahoma" pitchFamily="34" charset="0"/>
              </a:endParaRPr>
            </a:p>
          </p:txBody>
        </p:sp>
        <p:sp>
          <p:nvSpPr>
            <p:cNvPr id="18" name="Text Box 15">
              <a:extLst>
                <a:ext uri="{FF2B5EF4-FFF2-40B4-BE49-F238E27FC236}">
                  <a16:creationId xmlns:a16="http://schemas.microsoft.com/office/drawing/2014/main" id="{0BA74596-5AE8-442F-B3EC-86150FB36619}"/>
                </a:ext>
              </a:extLst>
            </p:cNvPr>
            <p:cNvSpPr txBox="1">
              <a:spLocks noChangeArrowheads="1"/>
            </p:cNvSpPr>
            <p:nvPr/>
          </p:nvSpPr>
          <p:spPr bwMode="auto">
            <a:xfrm>
              <a:off x="990600" y="1676400"/>
              <a:ext cx="534121" cy="276999"/>
            </a:xfrm>
            <a:prstGeom prst="rect">
              <a:avLst/>
            </a:prstGeom>
            <a:noFill/>
            <a:ln w="9525">
              <a:noFill/>
              <a:miter lim="800000"/>
              <a:headEnd/>
              <a:tailEnd/>
            </a:ln>
          </p:spPr>
          <p:txBody>
            <a:bodyPr wrap="none">
              <a:spAutoFit/>
            </a:bodyPr>
            <a:lstStyle/>
            <a:p>
              <a:r>
                <a:rPr lang="en-US" b="1" dirty="0">
                  <a:latin typeface="Tahoma" pitchFamily="34" charset="0"/>
                  <a:cs typeface="Tahoma" pitchFamily="34" charset="0"/>
                  <a:sym typeface="Symbol" pitchFamily="18" charset="2"/>
                </a:rPr>
                <a:t>MAX</a:t>
              </a:r>
              <a:endParaRPr lang="en-US" b="1" dirty="0">
                <a:latin typeface="Tahoma" pitchFamily="34" charset="0"/>
                <a:cs typeface="Tahoma" pitchFamily="34" charset="0"/>
              </a:endParaRPr>
            </a:p>
          </p:txBody>
        </p:sp>
        <p:sp>
          <p:nvSpPr>
            <p:cNvPr id="19" name="Text Box 16">
              <a:extLst>
                <a:ext uri="{FF2B5EF4-FFF2-40B4-BE49-F238E27FC236}">
                  <a16:creationId xmlns:a16="http://schemas.microsoft.com/office/drawing/2014/main" id="{7E39BABE-06EC-4C84-AD1F-72A25DB49DD9}"/>
                </a:ext>
              </a:extLst>
            </p:cNvPr>
            <p:cNvSpPr txBox="1">
              <a:spLocks noChangeArrowheads="1"/>
            </p:cNvSpPr>
            <p:nvPr/>
          </p:nvSpPr>
          <p:spPr bwMode="auto">
            <a:xfrm>
              <a:off x="1873250" y="4876800"/>
              <a:ext cx="282450" cy="276999"/>
            </a:xfrm>
            <a:prstGeom prst="rect">
              <a:avLst/>
            </a:prstGeom>
            <a:noFill/>
            <a:ln w="9525">
              <a:noFill/>
              <a:miter lim="800000"/>
              <a:headEnd/>
              <a:tailEnd/>
            </a:ln>
          </p:spPr>
          <p:txBody>
            <a:bodyPr wrap="none">
              <a:spAutoFit/>
            </a:bodyPr>
            <a:lstStyle/>
            <a:p>
              <a:r>
                <a:rPr lang="en-US" b="1">
                  <a:latin typeface="Tahoma" pitchFamily="34" charset="0"/>
                  <a:cs typeface="Tahoma" pitchFamily="34" charset="0"/>
                  <a:sym typeface="Symbol" pitchFamily="18" charset="2"/>
                </a:rPr>
                <a:t>6</a:t>
              </a:r>
              <a:endParaRPr lang="en-US" b="1">
                <a:latin typeface="Tahoma" pitchFamily="34" charset="0"/>
                <a:cs typeface="Tahoma" pitchFamily="34" charset="0"/>
              </a:endParaRPr>
            </a:p>
          </p:txBody>
        </p:sp>
        <p:sp>
          <p:nvSpPr>
            <p:cNvPr id="20" name="Text Box 17">
              <a:extLst>
                <a:ext uri="{FF2B5EF4-FFF2-40B4-BE49-F238E27FC236}">
                  <a16:creationId xmlns:a16="http://schemas.microsoft.com/office/drawing/2014/main" id="{45BF2B31-68A2-403B-8E47-B9A406E7822C}"/>
                </a:ext>
              </a:extLst>
            </p:cNvPr>
            <p:cNvSpPr txBox="1">
              <a:spLocks noChangeArrowheads="1"/>
            </p:cNvSpPr>
            <p:nvPr/>
          </p:nvSpPr>
          <p:spPr bwMode="auto">
            <a:xfrm>
              <a:off x="2438400" y="4876800"/>
              <a:ext cx="380232" cy="276999"/>
            </a:xfrm>
            <a:prstGeom prst="rect">
              <a:avLst/>
            </a:prstGeom>
            <a:noFill/>
            <a:ln w="9525">
              <a:noFill/>
              <a:miter lim="800000"/>
              <a:headEnd/>
              <a:tailEnd/>
            </a:ln>
          </p:spPr>
          <p:txBody>
            <a:bodyPr wrap="none">
              <a:spAutoFit/>
            </a:bodyPr>
            <a:lstStyle/>
            <a:p>
              <a:r>
                <a:rPr lang="en-US" b="1">
                  <a:latin typeface="Tahoma" pitchFamily="34" charset="0"/>
                  <a:cs typeface="Tahoma" pitchFamily="34" charset="0"/>
                  <a:sym typeface="Symbol" pitchFamily="18" charset="2"/>
                </a:rPr>
                <a:t>12</a:t>
              </a:r>
              <a:endParaRPr lang="en-US" b="1">
                <a:latin typeface="Tahoma" pitchFamily="34" charset="0"/>
                <a:cs typeface="Tahoma" pitchFamily="34" charset="0"/>
              </a:endParaRPr>
            </a:p>
          </p:txBody>
        </p:sp>
        <p:sp>
          <p:nvSpPr>
            <p:cNvPr id="21" name="Text Box 18">
              <a:extLst>
                <a:ext uri="{FF2B5EF4-FFF2-40B4-BE49-F238E27FC236}">
                  <a16:creationId xmlns:a16="http://schemas.microsoft.com/office/drawing/2014/main" id="{DC5954F4-14A2-4E8F-9623-DE4EBCF11B14}"/>
                </a:ext>
              </a:extLst>
            </p:cNvPr>
            <p:cNvSpPr txBox="1">
              <a:spLocks noChangeArrowheads="1"/>
            </p:cNvSpPr>
            <p:nvPr/>
          </p:nvSpPr>
          <p:spPr bwMode="auto">
            <a:xfrm>
              <a:off x="3200400" y="4876800"/>
              <a:ext cx="282450" cy="276999"/>
            </a:xfrm>
            <a:prstGeom prst="rect">
              <a:avLst/>
            </a:prstGeom>
            <a:noFill/>
            <a:ln w="9525">
              <a:noFill/>
              <a:miter lim="800000"/>
              <a:headEnd/>
              <a:tailEnd/>
            </a:ln>
          </p:spPr>
          <p:txBody>
            <a:bodyPr wrap="none">
              <a:spAutoFit/>
            </a:bodyPr>
            <a:lstStyle/>
            <a:p>
              <a:r>
                <a:rPr lang="en-US" b="1">
                  <a:latin typeface="Tahoma" pitchFamily="34" charset="0"/>
                  <a:cs typeface="Tahoma" pitchFamily="34" charset="0"/>
                  <a:sym typeface="Symbol" pitchFamily="18" charset="2"/>
                </a:rPr>
                <a:t>8</a:t>
              </a:r>
              <a:endParaRPr lang="en-US" b="1">
                <a:latin typeface="Tahoma" pitchFamily="34" charset="0"/>
                <a:cs typeface="Tahoma" pitchFamily="34" charset="0"/>
              </a:endParaRPr>
            </a:p>
          </p:txBody>
        </p:sp>
        <p:sp>
          <p:nvSpPr>
            <p:cNvPr id="22" name="AutoShape 19">
              <a:extLst>
                <a:ext uri="{FF2B5EF4-FFF2-40B4-BE49-F238E27FC236}">
                  <a16:creationId xmlns:a16="http://schemas.microsoft.com/office/drawing/2014/main" id="{F08C1C77-BEAB-480D-BA55-252F8BF20008}"/>
                </a:ext>
              </a:extLst>
            </p:cNvPr>
            <p:cNvSpPr>
              <a:spLocks noChangeArrowheads="1"/>
            </p:cNvSpPr>
            <p:nvPr/>
          </p:nvSpPr>
          <p:spPr bwMode="auto">
            <a:xfrm>
              <a:off x="4267200" y="4343400"/>
              <a:ext cx="457200" cy="457200"/>
            </a:xfrm>
            <a:prstGeom prst="triangle">
              <a:avLst>
                <a:gd name="adj" fmla="val 50000"/>
              </a:avLst>
            </a:prstGeom>
            <a:solidFill>
              <a:srgbClr val="DDDDDD"/>
            </a:solidFill>
            <a:ln w="28575">
              <a:solidFill>
                <a:schemeClr val="tx1"/>
              </a:solidFill>
              <a:miter lim="800000"/>
              <a:headEnd/>
              <a:tailEnd/>
            </a:ln>
          </p:spPr>
          <p:txBody>
            <a:bodyPr wrap="none" anchor="ctr"/>
            <a:lstStyle/>
            <a:p>
              <a:endParaRPr lang="en-GB">
                <a:latin typeface="Tahoma" pitchFamily="34" charset="0"/>
                <a:cs typeface="Tahoma" pitchFamily="34" charset="0"/>
              </a:endParaRPr>
            </a:p>
          </p:txBody>
        </p:sp>
        <p:grpSp>
          <p:nvGrpSpPr>
            <p:cNvPr id="23" name="Group 20">
              <a:extLst>
                <a:ext uri="{FF2B5EF4-FFF2-40B4-BE49-F238E27FC236}">
                  <a16:creationId xmlns:a16="http://schemas.microsoft.com/office/drawing/2014/main" id="{B70BA3E4-309F-4FEC-A120-C9296124624C}"/>
                </a:ext>
              </a:extLst>
            </p:cNvPr>
            <p:cNvGrpSpPr>
              <a:grpSpLocks/>
            </p:cNvGrpSpPr>
            <p:nvPr/>
          </p:nvGrpSpPr>
          <p:grpSpPr bwMode="auto">
            <a:xfrm>
              <a:off x="5037138" y="4572000"/>
              <a:ext cx="152400" cy="152400"/>
              <a:chOff x="3600" y="2880"/>
              <a:chExt cx="96" cy="96"/>
            </a:xfrm>
          </p:grpSpPr>
          <p:sp>
            <p:nvSpPr>
              <p:cNvPr id="34" name="Line 21">
                <a:extLst>
                  <a:ext uri="{FF2B5EF4-FFF2-40B4-BE49-F238E27FC236}">
                    <a16:creationId xmlns:a16="http://schemas.microsoft.com/office/drawing/2014/main" id="{0E1D3C86-9E1D-47AE-B88B-34479BC71CD7}"/>
                  </a:ext>
                </a:extLst>
              </p:cNvPr>
              <p:cNvSpPr>
                <a:spLocks noChangeShapeType="1"/>
              </p:cNvSpPr>
              <p:nvPr/>
            </p:nvSpPr>
            <p:spPr bwMode="auto">
              <a:xfrm>
                <a:off x="3600" y="2880"/>
                <a:ext cx="96" cy="96"/>
              </a:xfrm>
              <a:prstGeom prst="line">
                <a:avLst/>
              </a:prstGeom>
              <a:noFill/>
              <a:ln w="57150">
                <a:solidFill>
                  <a:schemeClr val="tx1"/>
                </a:solidFill>
                <a:round/>
                <a:headEnd/>
                <a:tailEnd/>
              </a:ln>
            </p:spPr>
            <p:txBody>
              <a:bodyPr/>
              <a:lstStyle/>
              <a:p>
                <a:endParaRPr lang="en-US">
                  <a:latin typeface="Tahoma" pitchFamily="34" charset="0"/>
                  <a:cs typeface="Tahoma" pitchFamily="34" charset="0"/>
                </a:endParaRPr>
              </a:p>
            </p:txBody>
          </p:sp>
          <p:sp>
            <p:nvSpPr>
              <p:cNvPr id="35" name="Line 22">
                <a:extLst>
                  <a:ext uri="{FF2B5EF4-FFF2-40B4-BE49-F238E27FC236}">
                    <a16:creationId xmlns:a16="http://schemas.microsoft.com/office/drawing/2014/main" id="{6DA5FA6A-E6ED-41B1-9452-512EB602A0A5}"/>
                  </a:ext>
                </a:extLst>
              </p:cNvPr>
              <p:cNvSpPr>
                <a:spLocks noChangeShapeType="1"/>
              </p:cNvSpPr>
              <p:nvPr/>
            </p:nvSpPr>
            <p:spPr bwMode="auto">
              <a:xfrm rot="-5400000">
                <a:off x="3600" y="2880"/>
                <a:ext cx="96" cy="96"/>
              </a:xfrm>
              <a:prstGeom prst="line">
                <a:avLst/>
              </a:prstGeom>
              <a:noFill/>
              <a:ln w="57150">
                <a:solidFill>
                  <a:schemeClr val="tx1"/>
                </a:solidFill>
                <a:round/>
                <a:headEnd/>
                <a:tailEnd/>
              </a:ln>
            </p:spPr>
            <p:txBody>
              <a:bodyPr/>
              <a:lstStyle/>
              <a:p>
                <a:endParaRPr lang="en-US">
                  <a:latin typeface="Tahoma" pitchFamily="34" charset="0"/>
                  <a:cs typeface="Tahoma" pitchFamily="34" charset="0"/>
                </a:endParaRPr>
              </a:p>
            </p:txBody>
          </p:sp>
        </p:grpSp>
        <p:grpSp>
          <p:nvGrpSpPr>
            <p:cNvPr id="24" name="Group 23">
              <a:extLst>
                <a:ext uri="{FF2B5EF4-FFF2-40B4-BE49-F238E27FC236}">
                  <a16:creationId xmlns:a16="http://schemas.microsoft.com/office/drawing/2014/main" id="{C5898CC4-B0C3-4624-8F63-D5A5A66E59FD}"/>
                </a:ext>
              </a:extLst>
            </p:cNvPr>
            <p:cNvGrpSpPr>
              <a:grpSpLocks/>
            </p:cNvGrpSpPr>
            <p:nvPr/>
          </p:nvGrpSpPr>
          <p:grpSpPr bwMode="auto">
            <a:xfrm>
              <a:off x="5638800" y="4572000"/>
              <a:ext cx="152400" cy="152400"/>
              <a:chOff x="3600" y="2880"/>
              <a:chExt cx="96" cy="96"/>
            </a:xfrm>
          </p:grpSpPr>
          <p:sp>
            <p:nvSpPr>
              <p:cNvPr id="32" name="Line 24">
                <a:extLst>
                  <a:ext uri="{FF2B5EF4-FFF2-40B4-BE49-F238E27FC236}">
                    <a16:creationId xmlns:a16="http://schemas.microsoft.com/office/drawing/2014/main" id="{17E025C6-0658-4B8F-A0B0-F3113A65F597}"/>
                  </a:ext>
                </a:extLst>
              </p:cNvPr>
              <p:cNvSpPr>
                <a:spLocks noChangeShapeType="1"/>
              </p:cNvSpPr>
              <p:nvPr/>
            </p:nvSpPr>
            <p:spPr bwMode="auto">
              <a:xfrm>
                <a:off x="3600" y="2880"/>
                <a:ext cx="96" cy="96"/>
              </a:xfrm>
              <a:prstGeom prst="line">
                <a:avLst/>
              </a:prstGeom>
              <a:noFill/>
              <a:ln w="57150">
                <a:solidFill>
                  <a:schemeClr val="tx1"/>
                </a:solidFill>
                <a:round/>
                <a:headEnd/>
                <a:tailEnd/>
              </a:ln>
            </p:spPr>
            <p:txBody>
              <a:bodyPr/>
              <a:lstStyle/>
              <a:p>
                <a:endParaRPr lang="en-US">
                  <a:latin typeface="Tahoma" pitchFamily="34" charset="0"/>
                  <a:cs typeface="Tahoma" pitchFamily="34" charset="0"/>
                </a:endParaRPr>
              </a:p>
            </p:txBody>
          </p:sp>
          <p:sp>
            <p:nvSpPr>
              <p:cNvPr id="33" name="Line 25">
                <a:extLst>
                  <a:ext uri="{FF2B5EF4-FFF2-40B4-BE49-F238E27FC236}">
                    <a16:creationId xmlns:a16="http://schemas.microsoft.com/office/drawing/2014/main" id="{1CC56832-A480-4D64-BD54-EC2E68E29576}"/>
                  </a:ext>
                </a:extLst>
              </p:cNvPr>
              <p:cNvSpPr>
                <a:spLocks noChangeShapeType="1"/>
              </p:cNvSpPr>
              <p:nvPr/>
            </p:nvSpPr>
            <p:spPr bwMode="auto">
              <a:xfrm rot="-5400000">
                <a:off x="3600" y="2880"/>
                <a:ext cx="96" cy="96"/>
              </a:xfrm>
              <a:prstGeom prst="line">
                <a:avLst/>
              </a:prstGeom>
              <a:noFill/>
              <a:ln w="57150">
                <a:solidFill>
                  <a:schemeClr val="tx1"/>
                </a:solidFill>
                <a:round/>
                <a:headEnd/>
                <a:tailEnd/>
              </a:ln>
            </p:spPr>
            <p:txBody>
              <a:bodyPr/>
              <a:lstStyle/>
              <a:p>
                <a:endParaRPr lang="en-US">
                  <a:latin typeface="Tahoma" pitchFamily="34" charset="0"/>
                  <a:cs typeface="Tahoma" pitchFamily="34" charset="0"/>
                </a:endParaRPr>
              </a:p>
            </p:txBody>
          </p:sp>
        </p:grpSp>
        <p:cxnSp>
          <p:nvCxnSpPr>
            <p:cNvPr id="25" name="AutoShape 26">
              <a:extLst>
                <a:ext uri="{FF2B5EF4-FFF2-40B4-BE49-F238E27FC236}">
                  <a16:creationId xmlns:a16="http://schemas.microsoft.com/office/drawing/2014/main" id="{17EBECFB-FCAD-4C78-B97A-F9BC7B6E204E}"/>
                </a:ext>
              </a:extLst>
            </p:cNvPr>
            <p:cNvCxnSpPr>
              <a:cxnSpLocks noChangeShapeType="1"/>
              <a:stCxn id="6" idx="0"/>
              <a:endCxn id="22" idx="0"/>
            </p:cNvCxnSpPr>
            <p:nvPr/>
          </p:nvCxnSpPr>
          <p:spPr bwMode="auto">
            <a:xfrm flipH="1">
              <a:off x="4495800" y="3367088"/>
              <a:ext cx="615950" cy="962025"/>
            </a:xfrm>
            <a:prstGeom prst="straightConnector1">
              <a:avLst/>
            </a:prstGeom>
            <a:noFill/>
            <a:ln w="28575">
              <a:solidFill>
                <a:schemeClr val="tx1"/>
              </a:solidFill>
              <a:round/>
              <a:headEnd/>
              <a:tailEnd/>
            </a:ln>
          </p:spPr>
        </p:cxnSp>
        <p:cxnSp>
          <p:nvCxnSpPr>
            <p:cNvPr id="26" name="AutoShape 27">
              <a:extLst>
                <a:ext uri="{FF2B5EF4-FFF2-40B4-BE49-F238E27FC236}">
                  <a16:creationId xmlns:a16="http://schemas.microsoft.com/office/drawing/2014/main" id="{A95A6B74-0230-4FA4-883D-E3A079EA10FF}"/>
                </a:ext>
              </a:extLst>
            </p:cNvPr>
            <p:cNvCxnSpPr>
              <a:cxnSpLocks noChangeShapeType="1"/>
              <a:stCxn id="6" idx="0"/>
            </p:cNvCxnSpPr>
            <p:nvPr/>
          </p:nvCxnSpPr>
          <p:spPr bwMode="auto">
            <a:xfrm flipH="1">
              <a:off x="5105400" y="3367088"/>
              <a:ext cx="6350" cy="990600"/>
            </a:xfrm>
            <a:prstGeom prst="straightConnector1">
              <a:avLst/>
            </a:prstGeom>
            <a:noFill/>
            <a:ln w="28575">
              <a:solidFill>
                <a:schemeClr val="tx1"/>
              </a:solidFill>
              <a:round/>
              <a:headEnd/>
              <a:tailEnd/>
            </a:ln>
          </p:spPr>
        </p:cxnSp>
        <p:cxnSp>
          <p:nvCxnSpPr>
            <p:cNvPr id="27" name="AutoShape 28">
              <a:extLst>
                <a:ext uri="{FF2B5EF4-FFF2-40B4-BE49-F238E27FC236}">
                  <a16:creationId xmlns:a16="http://schemas.microsoft.com/office/drawing/2014/main" id="{5F14FA53-2D72-417F-9015-712F9FE1B203}"/>
                </a:ext>
              </a:extLst>
            </p:cNvPr>
            <p:cNvCxnSpPr>
              <a:cxnSpLocks noChangeShapeType="1"/>
              <a:stCxn id="6" idx="0"/>
            </p:cNvCxnSpPr>
            <p:nvPr/>
          </p:nvCxnSpPr>
          <p:spPr bwMode="auto">
            <a:xfrm>
              <a:off x="5111750" y="3367088"/>
              <a:ext cx="527050" cy="990600"/>
            </a:xfrm>
            <a:prstGeom prst="straightConnector1">
              <a:avLst/>
            </a:prstGeom>
            <a:noFill/>
            <a:ln w="28575">
              <a:solidFill>
                <a:schemeClr val="tx1"/>
              </a:solidFill>
              <a:round/>
              <a:headEnd/>
              <a:tailEnd/>
            </a:ln>
          </p:spPr>
        </p:cxnSp>
        <p:cxnSp>
          <p:nvCxnSpPr>
            <p:cNvPr id="28" name="AutoShape 29">
              <a:extLst>
                <a:ext uri="{FF2B5EF4-FFF2-40B4-BE49-F238E27FC236}">
                  <a16:creationId xmlns:a16="http://schemas.microsoft.com/office/drawing/2014/main" id="{C6231DDD-AC11-4563-AD8B-89F1EB70A3CC}"/>
                </a:ext>
              </a:extLst>
            </p:cNvPr>
            <p:cNvCxnSpPr>
              <a:cxnSpLocks noChangeShapeType="1"/>
              <a:stCxn id="7" idx="3"/>
              <a:endCxn id="6" idx="3"/>
            </p:cNvCxnSpPr>
            <p:nvPr/>
          </p:nvCxnSpPr>
          <p:spPr bwMode="auto">
            <a:xfrm flipH="1">
              <a:off x="5111750" y="1946275"/>
              <a:ext cx="1588" cy="935038"/>
            </a:xfrm>
            <a:prstGeom prst="straightConnector1">
              <a:avLst/>
            </a:prstGeom>
            <a:noFill/>
            <a:ln w="28575">
              <a:solidFill>
                <a:schemeClr val="tx1"/>
              </a:solidFill>
              <a:round/>
              <a:headEnd/>
              <a:tailEnd/>
            </a:ln>
          </p:spPr>
        </p:cxnSp>
        <p:sp>
          <p:nvSpPr>
            <p:cNvPr id="29" name="Text Box 30">
              <a:extLst>
                <a:ext uri="{FF2B5EF4-FFF2-40B4-BE49-F238E27FC236}">
                  <a16:creationId xmlns:a16="http://schemas.microsoft.com/office/drawing/2014/main" id="{9C5F454F-5743-4220-8090-15183291DD9E}"/>
                </a:ext>
              </a:extLst>
            </p:cNvPr>
            <p:cNvSpPr txBox="1">
              <a:spLocks noChangeArrowheads="1"/>
            </p:cNvSpPr>
            <p:nvPr/>
          </p:nvSpPr>
          <p:spPr bwMode="auto">
            <a:xfrm>
              <a:off x="4343400" y="4876800"/>
              <a:ext cx="282450" cy="276999"/>
            </a:xfrm>
            <a:prstGeom prst="rect">
              <a:avLst/>
            </a:prstGeom>
            <a:noFill/>
            <a:ln w="28575">
              <a:noFill/>
              <a:miter lim="800000"/>
              <a:headEnd/>
              <a:tailEnd/>
            </a:ln>
          </p:spPr>
          <p:txBody>
            <a:bodyPr wrap="none">
              <a:spAutoFit/>
            </a:bodyPr>
            <a:lstStyle/>
            <a:p>
              <a:r>
                <a:rPr lang="en-US" b="1">
                  <a:latin typeface="Tahoma" pitchFamily="34" charset="0"/>
                  <a:cs typeface="Tahoma" pitchFamily="34" charset="0"/>
                  <a:sym typeface="Symbol" pitchFamily="18" charset="2"/>
                </a:rPr>
                <a:t>2</a:t>
              </a:r>
              <a:endParaRPr lang="en-US" b="1">
                <a:latin typeface="Tahoma" pitchFamily="34" charset="0"/>
                <a:cs typeface="Tahoma" pitchFamily="34" charset="0"/>
              </a:endParaRPr>
            </a:p>
          </p:txBody>
        </p:sp>
        <p:sp>
          <p:nvSpPr>
            <p:cNvPr id="30" name="Text Box 31">
              <a:extLst>
                <a:ext uri="{FF2B5EF4-FFF2-40B4-BE49-F238E27FC236}">
                  <a16:creationId xmlns:a16="http://schemas.microsoft.com/office/drawing/2014/main" id="{F8B73836-0C65-40C6-81AC-E02F009DB6B2}"/>
                </a:ext>
              </a:extLst>
            </p:cNvPr>
            <p:cNvSpPr txBox="1">
              <a:spLocks noChangeArrowheads="1"/>
            </p:cNvSpPr>
            <p:nvPr/>
          </p:nvSpPr>
          <p:spPr bwMode="auto">
            <a:xfrm flipH="1">
              <a:off x="5337175" y="2895600"/>
              <a:ext cx="412292" cy="276999"/>
            </a:xfrm>
            <a:prstGeom prst="rect">
              <a:avLst/>
            </a:prstGeom>
            <a:noFill/>
            <a:ln w="28575">
              <a:noFill/>
              <a:miter lim="800000"/>
              <a:headEnd/>
              <a:tailEnd/>
            </a:ln>
          </p:spPr>
          <p:txBody>
            <a:bodyPr wrap="none">
              <a:spAutoFit/>
            </a:bodyPr>
            <a:lstStyle/>
            <a:p>
              <a:r>
                <a:rPr lang="en-US" b="1">
                  <a:latin typeface="Tahoma" pitchFamily="34" charset="0"/>
                  <a:cs typeface="Tahoma" pitchFamily="34" charset="0"/>
                  <a:sym typeface="Symbol" pitchFamily="18" charset="2"/>
                </a:rPr>
                <a:t> 2</a:t>
              </a:r>
              <a:endParaRPr lang="en-US" b="1">
                <a:latin typeface="Tahoma" pitchFamily="34" charset="0"/>
                <a:cs typeface="Tahoma" pitchFamily="34" charset="0"/>
              </a:endParaRPr>
            </a:p>
          </p:txBody>
        </p:sp>
        <p:sp>
          <p:nvSpPr>
            <p:cNvPr id="31" name="Text Box 46">
              <a:extLst>
                <a:ext uri="{FF2B5EF4-FFF2-40B4-BE49-F238E27FC236}">
                  <a16:creationId xmlns:a16="http://schemas.microsoft.com/office/drawing/2014/main" id="{1A2F6231-2756-475E-A0E7-6F0CCD9208C1}"/>
                </a:ext>
              </a:extLst>
            </p:cNvPr>
            <p:cNvSpPr txBox="1">
              <a:spLocks noChangeArrowheads="1"/>
            </p:cNvSpPr>
            <p:nvPr/>
          </p:nvSpPr>
          <p:spPr bwMode="auto">
            <a:xfrm>
              <a:off x="990600" y="2819400"/>
              <a:ext cx="514885" cy="276999"/>
            </a:xfrm>
            <a:prstGeom prst="rect">
              <a:avLst/>
            </a:prstGeom>
            <a:noFill/>
            <a:ln w="9525">
              <a:noFill/>
              <a:miter lim="800000"/>
              <a:headEnd/>
              <a:tailEnd/>
            </a:ln>
          </p:spPr>
          <p:txBody>
            <a:bodyPr wrap="none">
              <a:spAutoFit/>
            </a:bodyPr>
            <a:lstStyle/>
            <a:p>
              <a:r>
                <a:rPr lang="en-US" b="1" dirty="0">
                  <a:latin typeface="Tahoma" pitchFamily="34" charset="0"/>
                  <a:cs typeface="Tahoma" pitchFamily="34" charset="0"/>
                  <a:sym typeface="Symbol" pitchFamily="18" charset="2"/>
                </a:rPr>
                <a:t>MIN</a:t>
              </a:r>
              <a:endParaRPr lang="en-US" b="1" dirty="0">
                <a:latin typeface="Tahoma" pitchFamily="34" charset="0"/>
                <a:cs typeface="Tahoma" pitchFamily="34" charset="0"/>
              </a:endParaRPr>
            </a:p>
          </p:txBody>
        </p:sp>
      </p:grpSp>
      <p:sp>
        <p:nvSpPr>
          <p:cNvPr id="4" name="TextBox 3">
            <a:extLst>
              <a:ext uri="{FF2B5EF4-FFF2-40B4-BE49-F238E27FC236}">
                <a16:creationId xmlns:a16="http://schemas.microsoft.com/office/drawing/2014/main" id="{2095103B-0FAD-45CC-B6F2-5C68654C9711}"/>
              </a:ext>
            </a:extLst>
          </p:cNvPr>
          <p:cNvSpPr txBox="1"/>
          <p:nvPr/>
        </p:nvSpPr>
        <p:spPr>
          <a:xfrm>
            <a:off x="1992493" y="5561173"/>
            <a:ext cx="3882281" cy="923330"/>
          </a:xfrm>
          <a:prstGeom prst="rect">
            <a:avLst/>
          </a:prstGeom>
          <a:noFill/>
        </p:spPr>
        <p:txBody>
          <a:bodyPr wrap="none" rtlCol="0">
            <a:spAutoFit/>
          </a:bodyPr>
          <a:lstStyle/>
          <a:p>
            <a:r>
              <a:rPr lang="en-ID" dirty="0"/>
              <a:t>Result 	= max(min(6,12,8),min(2,x,x))</a:t>
            </a:r>
          </a:p>
          <a:p>
            <a:r>
              <a:rPr lang="en-ID" dirty="0"/>
              <a:t>	= max(12,min(2,x,x))</a:t>
            </a:r>
          </a:p>
          <a:p>
            <a:r>
              <a:rPr lang="en-ID" dirty="0"/>
              <a:t>	= 12</a:t>
            </a:r>
          </a:p>
        </p:txBody>
      </p:sp>
      <p:sp>
        <p:nvSpPr>
          <p:cNvPr id="36" name="TextBox 35">
            <a:extLst>
              <a:ext uri="{FF2B5EF4-FFF2-40B4-BE49-F238E27FC236}">
                <a16:creationId xmlns:a16="http://schemas.microsoft.com/office/drawing/2014/main" id="{2CC10CD8-2FC6-4824-AAE7-B74761C682FD}"/>
              </a:ext>
            </a:extLst>
          </p:cNvPr>
          <p:cNvSpPr txBox="1"/>
          <p:nvPr/>
        </p:nvSpPr>
        <p:spPr>
          <a:xfrm>
            <a:off x="6609993" y="4182978"/>
            <a:ext cx="2344617" cy="1754326"/>
          </a:xfrm>
          <a:prstGeom prst="rect">
            <a:avLst/>
          </a:prstGeom>
          <a:noFill/>
        </p:spPr>
        <p:txBody>
          <a:bodyPr wrap="square" rtlCol="0">
            <a:spAutoFit/>
          </a:bodyPr>
          <a:lstStyle/>
          <a:p>
            <a:r>
              <a:rPr lang="en-ID" dirty="0"/>
              <a:t>Note that whatever x value, it must be 2 or smaller than 2</a:t>
            </a:r>
          </a:p>
          <a:p>
            <a:endParaRPr lang="en-ID" dirty="0"/>
          </a:p>
          <a:p>
            <a:r>
              <a:rPr lang="en-ID" dirty="0"/>
              <a:t>Thus, it would not change the final result</a:t>
            </a:r>
          </a:p>
        </p:txBody>
      </p:sp>
    </p:spTree>
    <p:extLst>
      <p:ext uri="{BB962C8B-B14F-4D97-AF65-F5344CB8AC3E}">
        <p14:creationId xmlns:p14="http://schemas.microsoft.com/office/powerpoint/2010/main" val="1354758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E5328-9D57-4AE9-B393-92823C0A53D7}"/>
              </a:ext>
            </a:extLst>
          </p:cNvPr>
          <p:cNvSpPr>
            <a:spLocks noGrp="1"/>
          </p:cNvSpPr>
          <p:nvPr>
            <p:ph type="title"/>
          </p:nvPr>
        </p:nvSpPr>
        <p:spPr/>
        <p:txBody>
          <a:bodyPr/>
          <a:lstStyle/>
          <a:p>
            <a:r>
              <a:rPr lang="en-ID" dirty="0"/>
              <a:t>Alpha-Beta Pruning</a:t>
            </a:r>
          </a:p>
        </p:txBody>
      </p:sp>
      <p:sp>
        <p:nvSpPr>
          <p:cNvPr id="3" name="Slide Number Placeholder 2">
            <a:extLst>
              <a:ext uri="{FF2B5EF4-FFF2-40B4-BE49-F238E27FC236}">
                <a16:creationId xmlns:a16="http://schemas.microsoft.com/office/drawing/2014/main" id="{D3BD277C-02DC-42FE-AB6F-C3E3D143E1AA}"/>
              </a:ext>
            </a:extLst>
          </p:cNvPr>
          <p:cNvSpPr>
            <a:spLocks noGrp="1"/>
          </p:cNvSpPr>
          <p:nvPr>
            <p:ph type="sldNum" sz="quarter" idx="12"/>
          </p:nvPr>
        </p:nvSpPr>
        <p:spPr/>
        <p:txBody>
          <a:bodyPr/>
          <a:lstStyle/>
          <a:p>
            <a:fld id="{F173735F-2667-4028-B606-D96AABD86FDB}" type="slidenum">
              <a:rPr lang="id-ID" smtClean="0"/>
              <a:pPr/>
              <a:t>26</a:t>
            </a:fld>
            <a:endParaRPr lang="id-ID"/>
          </a:p>
        </p:txBody>
      </p:sp>
      <p:grpSp>
        <p:nvGrpSpPr>
          <p:cNvPr id="5" name="Group 4">
            <a:extLst>
              <a:ext uri="{FF2B5EF4-FFF2-40B4-BE49-F238E27FC236}">
                <a16:creationId xmlns:a16="http://schemas.microsoft.com/office/drawing/2014/main" id="{8711CF9C-41ED-479F-A780-5E365FDED237}"/>
              </a:ext>
            </a:extLst>
          </p:cNvPr>
          <p:cNvGrpSpPr/>
          <p:nvPr/>
        </p:nvGrpSpPr>
        <p:grpSpPr>
          <a:xfrm>
            <a:off x="1154837" y="2042360"/>
            <a:ext cx="7696200" cy="3664724"/>
            <a:chOff x="533400" y="1489075"/>
            <a:chExt cx="7696200" cy="3664724"/>
          </a:xfrm>
        </p:grpSpPr>
        <p:sp>
          <p:nvSpPr>
            <p:cNvPr id="6" name="AutoShape 3">
              <a:extLst>
                <a:ext uri="{FF2B5EF4-FFF2-40B4-BE49-F238E27FC236}">
                  <a16:creationId xmlns:a16="http://schemas.microsoft.com/office/drawing/2014/main" id="{7040C348-0E19-4277-BE64-EE22A1E2345F}"/>
                </a:ext>
              </a:extLst>
            </p:cNvPr>
            <p:cNvSpPr>
              <a:spLocks noChangeArrowheads="1"/>
            </p:cNvSpPr>
            <p:nvPr/>
          </p:nvSpPr>
          <p:spPr bwMode="auto">
            <a:xfrm flipV="1">
              <a:off x="4884738" y="2895600"/>
              <a:ext cx="457200" cy="457200"/>
            </a:xfrm>
            <a:prstGeom prst="triangle">
              <a:avLst>
                <a:gd name="adj" fmla="val 50000"/>
              </a:avLst>
            </a:prstGeom>
            <a:solidFill>
              <a:srgbClr val="DDDDDD"/>
            </a:solidFill>
            <a:ln w="9525">
              <a:solidFill>
                <a:schemeClr val="tx1"/>
              </a:solidFill>
              <a:miter lim="800000"/>
              <a:headEnd/>
              <a:tailEnd/>
            </a:ln>
          </p:spPr>
          <p:txBody>
            <a:bodyPr wrap="none" anchor="ctr"/>
            <a:lstStyle/>
            <a:p>
              <a:endParaRPr lang="en-GB">
                <a:latin typeface="Tahoma" pitchFamily="34" charset="0"/>
                <a:cs typeface="Tahoma" pitchFamily="34" charset="0"/>
              </a:endParaRPr>
            </a:p>
          </p:txBody>
        </p:sp>
        <p:sp>
          <p:nvSpPr>
            <p:cNvPr id="7" name="AutoShape 4">
              <a:extLst>
                <a:ext uri="{FF2B5EF4-FFF2-40B4-BE49-F238E27FC236}">
                  <a16:creationId xmlns:a16="http://schemas.microsoft.com/office/drawing/2014/main" id="{E4C5EADE-2E51-446E-BAF0-EB553F8F73CD}"/>
                </a:ext>
              </a:extLst>
            </p:cNvPr>
            <p:cNvSpPr>
              <a:spLocks noChangeArrowheads="1"/>
            </p:cNvSpPr>
            <p:nvPr/>
          </p:nvSpPr>
          <p:spPr bwMode="auto">
            <a:xfrm>
              <a:off x="4884738" y="1489075"/>
              <a:ext cx="457200" cy="457200"/>
            </a:xfrm>
            <a:prstGeom prst="triangle">
              <a:avLst>
                <a:gd name="adj" fmla="val 50000"/>
              </a:avLst>
            </a:prstGeom>
            <a:solidFill>
              <a:srgbClr val="DDDDDD"/>
            </a:solidFill>
            <a:ln w="9525">
              <a:solidFill>
                <a:schemeClr val="tx1"/>
              </a:solidFill>
              <a:miter lim="800000"/>
              <a:headEnd/>
              <a:tailEnd/>
            </a:ln>
          </p:spPr>
          <p:txBody>
            <a:bodyPr wrap="none" anchor="ctr"/>
            <a:lstStyle/>
            <a:p>
              <a:endParaRPr lang="en-GB">
                <a:latin typeface="Tahoma" pitchFamily="34" charset="0"/>
                <a:cs typeface="Tahoma" pitchFamily="34" charset="0"/>
              </a:endParaRPr>
            </a:p>
          </p:txBody>
        </p:sp>
        <p:sp>
          <p:nvSpPr>
            <p:cNvPr id="8" name="AutoShape 5">
              <a:extLst>
                <a:ext uri="{FF2B5EF4-FFF2-40B4-BE49-F238E27FC236}">
                  <a16:creationId xmlns:a16="http://schemas.microsoft.com/office/drawing/2014/main" id="{06E8666D-1379-43B6-A205-CD95942C67A9}"/>
                </a:ext>
              </a:extLst>
            </p:cNvPr>
            <p:cNvSpPr>
              <a:spLocks noChangeArrowheads="1"/>
            </p:cNvSpPr>
            <p:nvPr/>
          </p:nvSpPr>
          <p:spPr bwMode="auto">
            <a:xfrm>
              <a:off x="2457450" y="4343400"/>
              <a:ext cx="457200" cy="457200"/>
            </a:xfrm>
            <a:prstGeom prst="triangle">
              <a:avLst>
                <a:gd name="adj" fmla="val 50000"/>
              </a:avLst>
            </a:prstGeom>
            <a:solidFill>
              <a:srgbClr val="DDDDDD"/>
            </a:solidFill>
            <a:ln w="9525">
              <a:solidFill>
                <a:schemeClr val="tx1"/>
              </a:solidFill>
              <a:miter lim="800000"/>
              <a:headEnd/>
              <a:tailEnd/>
            </a:ln>
          </p:spPr>
          <p:txBody>
            <a:bodyPr wrap="none" anchor="ctr"/>
            <a:lstStyle/>
            <a:p>
              <a:endParaRPr lang="en-GB">
                <a:latin typeface="Tahoma" pitchFamily="34" charset="0"/>
                <a:cs typeface="Tahoma" pitchFamily="34" charset="0"/>
              </a:endParaRPr>
            </a:p>
          </p:txBody>
        </p:sp>
        <p:sp>
          <p:nvSpPr>
            <p:cNvPr id="9" name="AutoShape 6">
              <a:extLst>
                <a:ext uri="{FF2B5EF4-FFF2-40B4-BE49-F238E27FC236}">
                  <a16:creationId xmlns:a16="http://schemas.microsoft.com/office/drawing/2014/main" id="{E0BD7F86-49BD-4D2E-938E-5A1930AB5031}"/>
                </a:ext>
              </a:extLst>
            </p:cNvPr>
            <p:cNvSpPr>
              <a:spLocks noChangeArrowheads="1"/>
            </p:cNvSpPr>
            <p:nvPr/>
          </p:nvSpPr>
          <p:spPr bwMode="auto">
            <a:xfrm>
              <a:off x="3124200" y="4343400"/>
              <a:ext cx="457200" cy="457200"/>
            </a:xfrm>
            <a:prstGeom prst="triangle">
              <a:avLst>
                <a:gd name="adj" fmla="val 50000"/>
              </a:avLst>
            </a:prstGeom>
            <a:solidFill>
              <a:srgbClr val="DDDDDD"/>
            </a:solidFill>
            <a:ln w="9525">
              <a:solidFill>
                <a:schemeClr val="tx1"/>
              </a:solidFill>
              <a:miter lim="800000"/>
              <a:headEnd/>
              <a:tailEnd/>
            </a:ln>
          </p:spPr>
          <p:txBody>
            <a:bodyPr wrap="none" anchor="ctr"/>
            <a:lstStyle/>
            <a:p>
              <a:endParaRPr lang="en-GB">
                <a:latin typeface="Tahoma" pitchFamily="34" charset="0"/>
                <a:cs typeface="Tahoma" pitchFamily="34" charset="0"/>
              </a:endParaRPr>
            </a:p>
          </p:txBody>
        </p:sp>
        <p:sp>
          <p:nvSpPr>
            <p:cNvPr id="10" name="AutoShape 7">
              <a:extLst>
                <a:ext uri="{FF2B5EF4-FFF2-40B4-BE49-F238E27FC236}">
                  <a16:creationId xmlns:a16="http://schemas.microsoft.com/office/drawing/2014/main" id="{D8A4D121-F423-4791-9C15-899C0F37803D}"/>
                </a:ext>
              </a:extLst>
            </p:cNvPr>
            <p:cNvSpPr>
              <a:spLocks noChangeArrowheads="1"/>
            </p:cNvSpPr>
            <p:nvPr/>
          </p:nvSpPr>
          <p:spPr bwMode="auto">
            <a:xfrm>
              <a:off x="1828800" y="4343400"/>
              <a:ext cx="457200" cy="457200"/>
            </a:xfrm>
            <a:prstGeom prst="triangle">
              <a:avLst>
                <a:gd name="adj" fmla="val 50000"/>
              </a:avLst>
            </a:prstGeom>
            <a:solidFill>
              <a:srgbClr val="DDDDDD"/>
            </a:solidFill>
            <a:ln w="9525">
              <a:solidFill>
                <a:schemeClr val="tx1"/>
              </a:solidFill>
              <a:miter lim="800000"/>
              <a:headEnd/>
              <a:tailEnd/>
            </a:ln>
          </p:spPr>
          <p:txBody>
            <a:bodyPr wrap="none" anchor="ctr"/>
            <a:lstStyle/>
            <a:p>
              <a:endParaRPr lang="en-GB">
                <a:latin typeface="Tahoma" pitchFamily="34" charset="0"/>
                <a:cs typeface="Tahoma" pitchFamily="34" charset="0"/>
              </a:endParaRPr>
            </a:p>
          </p:txBody>
        </p:sp>
        <p:sp>
          <p:nvSpPr>
            <p:cNvPr id="11" name="AutoShape 8">
              <a:extLst>
                <a:ext uri="{FF2B5EF4-FFF2-40B4-BE49-F238E27FC236}">
                  <a16:creationId xmlns:a16="http://schemas.microsoft.com/office/drawing/2014/main" id="{8D2FDD86-F865-4DC6-847B-70845F0E234A}"/>
                </a:ext>
              </a:extLst>
            </p:cNvPr>
            <p:cNvSpPr>
              <a:spLocks noChangeArrowheads="1"/>
            </p:cNvSpPr>
            <p:nvPr/>
          </p:nvSpPr>
          <p:spPr bwMode="auto">
            <a:xfrm flipV="1">
              <a:off x="2457450" y="2895600"/>
              <a:ext cx="457200" cy="457200"/>
            </a:xfrm>
            <a:prstGeom prst="triangle">
              <a:avLst>
                <a:gd name="adj" fmla="val 50000"/>
              </a:avLst>
            </a:prstGeom>
            <a:solidFill>
              <a:srgbClr val="DDDDDD"/>
            </a:solidFill>
            <a:ln w="9525">
              <a:solidFill>
                <a:schemeClr val="tx1"/>
              </a:solidFill>
              <a:miter lim="800000"/>
              <a:headEnd/>
              <a:tailEnd/>
            </a:ln>
          </p:spPr>
          <p:txBody>
            <a:bodyPr wrap="none" anchor="ctr"/>
            <a:lstStyle/>
            <a:p>
              <a:endParaRPr lang="en-GB">
                <a:latin typeface="Tahoma" pitchFamily="34" charset="0"/>
                <a:cs typeface="Tahoma" pitchFamily="34" charset="0"/>
              </a:endParaRPr>
            </a:p>
          </p:txBody>
        </p:sp>
        <p:cxnSp>
          <p:nvCxnSpPr>
            <p:cNvPr id="12" name="AutoShape 9">
              <a:extLst>
                <a:ext uri="{FF2B5EF4-FFF2-40B4-BE49-F238E27FC236}">
                  <a16:creationId xmlns:a16="http://schemas.microsoft.com/office/drawing/2014/main" id="{5ACDE1FD-E725-477E-ABE1-623D3011C52D}"/>
                </a:ext>
              </a:extLst>
            </p:cNvPr>
            <p:cNvCxnSpPr>
              <a:cxnSpLocks noChangeShapeType="1"/>
              <a:stCxn id="7" idx="3"/>
              <a:endCxn id="11" idx="3"/>
            </p:cNvCxnSpPr>
            <p:nvPr/>
          </p:nvCxnSpPr>
          <p:spPr bwMode="auto">
            <a:xfrm flipH="1">
              <a:off x="2684463" y="1946275"/>
              <a:ext cx="2428875" cy="949325"/>
            </a:xfrm>
            <a:prstGeom prst="straightConnector1">
              <a:avLst/>
            </a:prstGeom>
            <a:noFill/>
            <a:ln w="9525">
              <a:solidFill>
                <a:schemeClr val="tx1"/>
              </a:solidFill>
              <a:round/>
              <a:headEnd/>
              <a:tailEnd/>
            </a:ln>
          </p:spPr>
        </p:cxnSp>
        <p:cxnSp>
          <p:nvCxnSpPr>
            <p:cNvPr id="13" name="AutoShape 10">
              <a:extLst>
                <a:ext uri="{FF2B5EF4-FFF2-40B4-BE49-F238E27FC236}">
                  <a16:creationId xmlns:a16="http://schemas.microsoft.com/office/drawing/2014/main" id="{DB39BEAD-AA4C-4B06-8706-735F497CC500}"/>
                </a:ext>
              </a:extLst>
            </p:cNvPr>
            <p:cNvCxnSpPr>
              <a:cxnSpLocks noChangeShapeType="1"/>
              <a:stCxn id="11" idx="0"/>
              <a:endCxn id="10" idx="0"/>
            </p:cNvCxnSpPr>
            <p:nvPr/>
          </p:nvCxnSpPr>
          <p:spPr bwMode="auto">
            <a:xfrm flipH="1">
              <a:off x="2057400" y="3352800"/>
              <a:ext cx="627063" cy="990600"/>
            </a:xfrm>
            <a:prstGeom prst="straightConnector1">
              <a:avLst/>
            </a:prstGeom>
            <a:noFill/>
            <a:ln w="9525">
              <a:solidFill>
                <a:schemeClr val="tx1"/>
              </a:solidFill>
              <a:round/>
              <a:headEnd/>
              <a:tailEnd/>
            </a:ln>
          </p:spPr>
        </p:cxnSp>
        <p:cxnSp>
          <p:nvCxnSpPr>
            <p:cNvPr id="14" name="AutoShape 11">
              <a:extLst>
                <a:ext uri="{FF2B5EF4-FFF2-40B4-BE49-F238E27FC236}">
                  <a16:creationId xmlns:a16="http://schemas.microsoft.com/office/drawing/2014/main" id="{89B1121A-E0E5-4CD5-9E96-91F0163ADCA3}"/>
                </a:ext>
              </a:extLst>
            </p:cNvPr>
            <p:cNvCxnSpPr>
              <a:cxnSpLocks noChangeShapeType="1"/>
              <a:stCxn id="11" idx="0"/>
              <a:endCxn id="8" idx="0"/>
            </p:cNvCxnSpPr>
            <p:nvPr/>
          </p:nvCxnSpPr>
          <p:spPr bwMode="auto">
            <a:xfrm>
              <a:off x="2684463" y="3352800"/>
              <a:ext cx="1587" cy="990600"/>
            </a:xfrm>
            <a:prstGeom prst="straightConnector1">
              <a:avLst/>
            </a:prstGeom>
            <a:noFill/>
            <a:ln w="9525">
              <a:solidFill>
                <a:schemeClr val="tx1"/>
              </a:solidFill>
              <a:round/>
              <a:headEnd/>
              <a:tailEnd/>
            </a:ln>
          </p:spPr>
        </p:cxnSp>
        <p:cxnSp>
          <p:nvCxnSpPr>
            <p:cNvPr id="15" name="AutoShape 12">
              <a:extLst>
                <a:ext uri="{FF2B5EF4-FFF2-40B4-BE49-F238E27FC236}">
                  <a16:creationId xmlns:a16="http://schemas.microsoft.com/office/drawing/2014/main" id="{FFA03092-7787-479E-B3BC-9C3110D795D5}"/>
                </a:ext>
              </a:extLst>
            </p:cNvPr>
            <p:cNvCxnSpPr>
              <a:cxnSpLocks noChangeShapeType="1"/>
              <a:stCxn id="11" idx="0"/>
              <a:endCxn id="9" idx="0"/>
            </p:cNvCxnSpPr>
            <p:nvPr/>
          </p:nvCxnSpPr>
          <p:spPr bwMode="auto">
            <a:xfrm>
              <a:off x="2684463" y="3352800"/>
              <a:ext cx="668337" cy="990600"/>
            </a:xfrm>
            <a:prstGeom prst="straightConnector1">
              <a:avLst/>
            </a:prstGeom>
            <a:noFill/>
            <a:ln w="9525">
              <a:solidFill>
                <a:schemeClr val="tx1"/>
              </a:solidFill>
              <a:round/>
              <a:headEnd/>
              <a:tailEnd/>
            </a:ln>
          </p:spPr>
        </p:cxnSp>
        <p:sp>
          <p:nvSpPr>
            <p:cNvPr id="16" name="Text Box 13">
              <a:extLst>
                <a:ext uri="{FF2B5EF4-FFF2-40B4-BE49-F238E27FC236}">
                  <a16:creationId xmlns:a16="http://schemas.microsoft.com/office/drawing/2014/main" id="{1EFB9915-CEA4-46D5-BC81-B1DCF30870C9}"/>
                </a:ext>
              </a:extLst>
            </p:cNvPr>
            <p:cNvSpPr txBox="1">
              <a:spLocks noChangeArrowheads="1"/>
            </p:cNvSpPr>
            <p:nvPr/>
          </p:nvSpPr>
          <p:spPr bwMode="auto">
            <a:xfrm>
              <a:off x="5334000" y="1600200"/>
              <a:ext cx="579438" cy="276999"/>
            </a:xfrm>
            <a:prstGeom prst="rect">
              <a:avLst/>
            </a:prstGeom>
            <a:noFill/>
            <a:ln w="9525">
              <a:noFill/>
              <a:miter lim="800000"/>
              <a:headEnd/>
              <a:tailEnd/>
            </a:ln>
          </p:spPr>
          <p:txBody>
            <a:bodyPr wrap="square">
              <a:spAutoFit/>
            </a:bodyPr>
            <a:lstStyle/>
            <a:p>
              <a:r>
                <a:rPr lang="en-US" b="1" dirty="0">
                  <a:latin typeface="Tahoma" pitchFamily="34" charset="0"/>
                  <a:cs typeface="Tahoma" pitchFamily="34" charset="0"/>
                  <a:sym typeface="Symbol" pitchFamily="18" charset="2"/>
                </a:rPr>
                <a:t> 6</a:t>
              </a:r>
              <a:endParaRPr lang="en-US" b="1" dirty="0">
                <a:latin typeface="Tahoma" pitchFamily="34" charset="0"/>
                <a:cs typeface="Tahoma" pitchFamily="34" charset="0"/>
              </a:endParaRPr>
            </a:p>
          </p:txBody>
        </p:sp>
        <p:sp>
          <p:nvSpPr>
            <p:cNvPr id="17" name="Text Box 14">
              <a:extLst>
                <a:ext uri="{FF2B5EF4-FFF2-40B4-BE49-F238E27FC236}">
                  <a16:creationId xmlns:a16="http://schemas.microsoft.com/office/drawing/2014/main" id="{C13118B2-F6A8-477E-A771-28F159E570F1}"/>
                </a:ext>
              </a:extLst>
            </p:cNvPr>
            <p:cNvSpPr txBox="1">
              <a:spLocks noChangeArrowheads="1"/>
            </p:cNvSpPr>
            <p:nvPr/>
          </p:nvSpPr>
          <p:spPr bwMode="auto">
            <a:xfrm>
              <a:off x="2971800" y="2895600"/>
              <a:ext cx="282450" cy="276999"/>
            </a:xfrm>
            <a:prstGeom prst="rect">
              <a:avLst/>
            </a:prstGeom>
            <a:noFill/>
            <a:ln w="9525">
              <a:noFill/>
              <a:miter lim="800000"/>
              <a:headEnd/>
              <a:tailEnd/>
            </a:ln>
          </p:spPr>
          <p:txBody>
            <a:bodyPr wrap="none">
              <a:spAutoFit/>
            </a:bodyPr>
            <a:lstStyle/>
            <a:p>
              <a:r>
                <a:rPr lang="en-US" b="1">
                  <a:latin typeface="Tahoma" pitchFamily="34" charset="0"/>
                  <a:cs typeface="Tahoma" pitchFamily="34" charset="0"/>
                  <a:sym typeface="Symbol" pitchFamily="18" charset="2"/>
                </a:rPr>
                <a:t>6</a:t>
              </a:r>
              <a:endParaRPr lang="en-US" b="1">
                <a:latin typeface="Tahoma" pitchFamily="34" charset="0"/>
                <a:cs typeface="Tahoma" pitchFamily="34" charset="0"/>
              </a:endParaRPr>
            </a:p>
          </p:txBody>
        </p:sp>
        <p:sp>
          <p:nvSpPr>
            <p:cNvPr id="18" name="Text Box 15">
              <a:extLst>
                <a:ext uri="{FF2B5EF4-FFF2-40B4-BE49-F238E27FC236}">
                  <a16:creationId xmlns:a16="http://schemas.microsoft.com/office/drawing/2014/main" id="{1511E947-5268-43D0-86B2-4D56AEAD4CAB}"/>
                </a:ext>
              </a:extLst>
            </p:cNvPr>
            <p:cNvSpPr txBox="1">
              <a:spLocks noChangeArrowheads="1"/>
            </p:cNvSpPr>
            <p:nvPr/>
          </p:nvSpPr>
          <p:spPr bwMode="auto">
            <a:xfrm>
              <a:off x="533400" y="1676400"/>
              <a:ext cx="534121" cy="276999"/>
            </a:xfrm>
            <a:prstGeom prst="rect">
              <a:avLst/>
            </a:prstGeom>
            <a:noFill/>
            <a:ln w="9525">
              <a:noFill/>
              <a:miter lim="800000"/>
              <a:headEnd/>
              <a:tailEnd/>
            </a:ln>
          </p:spPr>
          <p:txBody>
            <a:bodyPr wrap="none">
              <a:spAutoFit/>
            </a:bodyPr>
            <a:lstStyle/>
            <a:p>
              <a:r>
                <a:rPr lang="en-US" b="1">
                  <a:latin typeface="Tahoma" pitchFamily="34" charset="0"/>
                  <a:cs typeface="Tahoma" pitchFamily="34" charset="0"/>
                  <a:sym typeface="Symbol" pitchFamily="18" charset="2"/>
                </a:rPr>
                <a:t>MAX</a:t>
              </a:r>
              <a:endParaRPr lang="en-US" b="1">
                <a:latin typeface="Tahoma" pitchFamily="34" charset="0"/>
                <a:cs typeface="Tahoma" pitchFamily="34" charset="0"/>
              </a:endParaRPr>
            </a:p>
          </p:txBody>
        </p:sp>
        <p:sp>
          <p:nvSpPr>
            <p:cNvPr id="19" name="Text Box 16">
              <a:extLst>
                <a:ext uri="{FF2B5EF4-FFF2-40B4-BE49-F238E27FC236}">
                  <a16:creationId xmlns:a16="http://schemas.microsoft.com/office/drawing/2014/main" id="{44D3FB36-34F0-4A27-9398-259B74A2B77A}"/>
                </a:ext>
              </a:extLst>
            </p:cNvPr>
            <p:cNvSpPr txBox="1">
              <a:spLocks noChangeArrowheads="1"/>
            </p:cNvSpPr>
            <p:nvPr/>
          </p:nvSpPr>
          <p:spPr bwMode="auto">
            <a:xfrm>
              <a:off x="1873250" y="4876800"/>
              <a:ext cx="282450" cy="276999"/>
            </a:xfrm>
            <a:prstGeom prst="rect">
              <a:avLst/>
            </a:prstGeom>
            <a:noFill/>
            <a:ln w="9525">
              <a:noFill/>
              <a:miter lim="800000"/>
              <a:headEnd/>
              <a:tailEnd/>
            </a:ln>
          </p:spPr>
          <p:txBody>
            <a:bodyPr wrap="none">
              <a:spAutoFit/>
            </a:bodyPr>
            <a:lstStyle/>
            <a:p>
              <a:r>
                <a:rPr lang="en-US" b="1">
                  <a:latin typeface="Tahoma" pitchFamily="34" charset="0"/>
                  <a:cs typeface="Tahoma" pitchFamily="34" charset="0"/>
                  <a:sym typeface="Symbol" pitchFamily="18" charset="2"/>
                </a:rPr>
                <a:t>6</a:t>
              </a:r>
              <a:endParaRPr lang="en-US" b="1">
                <a:latin typeface="Tahoma" pitchFamily="34" charset="0"/>
                <a:cs typeface="Tahoma" pitchFamily="34" charset="0"/>
              </a:endParaRPr>
            </a:p>
          </p:txBody>
        </p:sp>
        <p:sp>
          <p:nvSpPr>
            <p:cNvPr id="20" name="Text Box 17">
              <a:extLst>
                <a:ext uri="{FF2B5EF4-FFF2-40B4-BE49-F238E27FC236}">
                  <a16:creationId xmlns:a16="http://schemas.microsoft.com/office/drawing/2014/main" id="{8E29CDA0-3ACF-42B8-9BCD-08561CCE7537}"/>
                </a:ext>
              </a:extLst>
            </p:cNvPr>
            <p:cNvSpPr txBox="1">
              <a:spLocks noChangeArrowheads="1"/>
            </p:cNvSpPr>
            <p:nvPr/>
          </p:nvSpPr>
          <p:spPr bwMode="auto">
            <a:xfrm>
              <a:off x="2438400" y="4876800"/>
              <a:ext cx="380232" cy="276999"/>
            </a:xfrm>
            <a:prstGeom prst="rect">
              <a:avLst/>
            </a:prstGeom>
            <a:noFill/>
            <a:ln w="9525">
              <a:noFill/>
              <a:miter lim="800000"/>
              <a:headEnd/>
              <a:tailEnd/>
            </a:ln>
          </p:spPr>
          <p:txBody>
            <a:bodyPr wrap="none">
              <a:spAutoFit/>
            </a:bodyPr>
            <a:lstStyle/>
            <a:p>
              <a:r>
                <a:rPr lang="en-US" b="1">
                  <a:latin typeface="Tahoma" pitchFamily="34" charset="0"/>
                  <a:cs typeface="Tahoma" pitchFamily="34" charset="0"/>
                  <a:sym typeface="Symbol" pitchFamily="18" charset="2"/>
                </a:rPr>
                <a:t>12</a:t>
              </a:r>
              <a:endParaRPr lang="en-US" b="1">
                <a:latin typeface="Tahoma" pitchFamily="34" charset="0"/>
                <a:cs typeface="Tahoma" pitchFamily="34" charset="0"/>
              </a:endParaRPr>
            </a:p>
          </p:txBody>
        </p:sp>
        <p:sp>
          <p:nvSpPr>
            <p:cNvPr id="21" name="Text Box 18">
              <a:extLst>
                <a:ext uri="{FF2B5EF4-FFF2-40B4-BE49-F238E27FC236}">
                  <a16:creationId xmlns:a16="http://schemas.microsoft.com/office/drawing/2014/main" id="{BE85D513-8E52-43C2-BA85-E147FB4CAFB8}"/>
                </a:ext>
              </a:extLst>
            </p:cNvPr>
            <p:cNvSpPr txBox="1">
              <a:spLocks noChangeArrowheads="1"/>
            </p:cNvSpPr>
            <p:nvPr/>
          </p:nvSpPr>
          <p:spPr bwMode="auto">
            <a:xfrm>
              <a:off x="3200400" y="4876800"/>
              <a:ext cx="282450" cy="276999"/>
            </a:xfrm>
            <a:prstGeom prst="rect">
              <a:avLst/>
            </a:prstGeom>
            <a:noFill/>
            <a:ln w="9525">
              <a:noFill/>
              <a:miter lim="800000"/>
              <a:headEnd/>
              <a:tailEnd/>
            </a:ln>
          </p:spPr>
          <p:txBody>
            <a:bodyPr wrap="none">
              <a:spAutoFit/>
            </a:bodyPr>
            <a:lstStyle/>
            <a:p>
              <a:r>
                <a:rPr lang="en-US" b="1">
                  <a:latin typeface="Tahoma" pitchFamily="34" charset="0"/>
                  <a:cs typeface="Tahoma" pitchFamily="34" charset="0"/>
                  <a:sym typeface="Symbol" pitchFamily="18" charset="2"/>
                </a:rPr>
                <a:t>8</a:t>
              </a:r>
              <a:endParaRPr lang="en-US" b="1">
                <a:latin typeface="Tahoma" pitchFamily="34" charset="0"/>
                <a:cs typeface="Tahoma" pitchFamily="34" charset="0"/>
              </a:endParaRPr>
            </a:p>
          </p:txBody>
        </p:sp>
        <p:sp>
          <p:nvSpPr>
            <p:cNvPr id="22" name="AutoShape 19">
              <a:extLst>
                <a:ext uri="{FF2B5EF4-FFF2-40B4-BE49-F238E27FC236}">
                  <a16:creationId xmlns:a16="http://schemas.microsoft.com/office/drawing/2014/main" id="{2DF0838A-1333-44C4-A9A7-CCB57287C037}"/>
                </a:ext>
              </a:extLst>
            </p:cNvPr>
            <p:cNvSpPr>
              <a:spLocks noChangeArrowheads="1"/>
            </p:cNvSpPr>
            <p:nvPr/>
          </p:nvSpPr>
          <p:spPr bwMode="auto">
            <a:xfrm>
              <a:off x="4267200" y="4343400"/>
              <a:ext cx="457200" cy="457200"/>
            </a:xfrm>
            <a:prstGeom prst="triangle">
              <a:avLst>
                <a:gd name="adj" fmla="val 50000"/>
              </a:avLst>
            </a:prstGeom>
            <a:solidFill>
              <a:srgbClr val="DDDDDD"/>
            </a:solidFill>
            <a:ln w="9525">
              <a:solidFill>
                <a:schemeClr val="tx1"/>
              </a:solidFill>
              <a:miter lim="800000"/>
              <a:headEnd/>
              <a:tailEnd/>
            </a:ln>
          </p:spPr>
          <p:txBody>
            <a:bodyPr wrap="none" anchor="ctr"/>
            <a:lstStyle/>
            <a:p>
              <a:endParaRPr lang="en-GB">
                <a:latin typeface="Tahoma" pitchFamily="34" charset="0"/>
                <a:cs typeface="Tahoma" pitchFamily="34" charset="0"/>
              </a:endParaRPr>
            </a:p>
          </p:txBody>
        </p:sp>
        <p:grpSp>
          <p:nvGrpSpPr>
            <p:cNvPr id="23" name="Group 20">
              <a:extLst>
                <a:ext uri="{FF2B5EF4-FFF2-40B4-BE49-F238E27FC236}">
                  <a16:creationId xmlns:a16="http://schemas.microsoft.com/office/drawing/2014/main" id="{AE6C5CA2-9266-44EE-8FE7-444E6700B817}"/>
                </a:ext>
              </a:extLst>
            </p:cNvPr>
            <p:cNvGrpSpPr>
              <a:grpSpLocks/>
            </p:cNvGrpSpPr>
            <p:nvPr/>
          </p:nvGrpSpPr>
          <p:grpSpPr bwMode="auto">
            <a:xfrm>
              <a:off x="5037138" y="4572000"/>
              <a:ext cx="152400" cy="152400"/>
              <a:chOff x="3600" y="2880"/>
              <a:chExt cx="96" cy="96"/>
            </a:xfrm>
          </p:grpSpPr>
          <p:sp>
            <p:nvSpPr>
              <p:cNvPr id="44" name="Line 21">
                <a:extLst>
                  <a:ext uri="{FF2B5EF4-FFF2-40B4-BE49-F238E27FC236}">
                    <a16:creationId xmlns:a16="http://schemas.microsoft.com/office/drawing/2014/main" id="{2C8D4A90-1CE3-4D05-9413-E0E83359CE41}"/>
                  </a:ext>
                </a:extLst>
              </p:cNvPr>
              <p:cNvSpPr>
                <a:spLocks noChangeShapeType="1"/>
              </p:cNvSpPr>
              <p:nvPr/>
            </p:nvSpPr>
            <p:spPr bwMode="auto">
              <a:xfrm>
                <a:off x="3600" y="2880"/>
                <a:ext cx="96" cy="96"/>
              </a:xfrm>
              <a:prstGeom prst="line">
                <a:avLst/>
              </a:prstGeom>
              <a:noFill/>
              <a:ln w="57150">
                <a:solidFill>
                  <a:schemeClr val="tx1"/>
                </a:solidFill>
                <a:round/>
                <a:headEnd/>
                <a:tailEnd/>
              </a:ln>
            </p:spPr>
            <p:txBody>
              <a:bodyPr/>
              <a:lstStyle/>
              <a:p>
                <a:endParaRPr lang="en-US">
                  <a:latin typeface="Tahoma" pitchFamily="34" charset="0"/>
                  <a:cs typeface="Tahoma" pitchFamily="34" charset="0"/>
                </a:endParaRPr>
              </a:p>
            </p:txBody>
          </p:sp>
          <p:sp>
            <p:nvSpPr>
              <p:cNvPr id="45" name="Line 22">
                <a:extLst>
                  <a:ext uri="{FF2B5EF4-FFF2-40B4-BE49-F238E27FC236}">
                    <a16:creationId xmlns:a16="http://schemas.microsoft.com/office/drawing/2014/main" id="{5A46A8AB-94EC-4DC8-BD70-093E50A0C9A2}"/>
                  </a:ext>
                </a:extLst>
              </p:cNvPr>
              <p:cNvSpPr>
                <a:spLocks noChangeShapeType="1"/>
              </p:cNvSpPr>
              <p:nvPr/>
            </p:nvSpPr>
            <p:spPr bwMode="auto">
              <a:xfrm rot="-5400000">
                <a:off x="3600" y="2880"/>
                <a:ext cx="96" cy="96"/>
              </a:xfrm>
              <a:prstGeom prst="line">
                <a:avLst/>
              </a:prstGeom>
              <a:noFill/>
              <a:ln w="57150">
                <a:solidFill>
                  <a:schemeClr val="tx1"/>
                </a:solidFill>
                <a:round/>
                <a:headEnd/>
                <a:tailEnd/>
              </a:ln>
            </p:spPr>
            <p:txBody>
              <a:bodyPr/>
              <a:lstStyle/>
              <a:p>
                <a:endParaRPr lang="en-US">
                  <a:latin typeface="Tahoma" pitchFamily="34" charset="0"/>
                  <a:cs typeface="Tahoma" pitchFamily="34" charset="0"/>
                </a:endParaRPr>
              </a:p>
            </p:txBody>
          </p:sp>
        </p:grpSp>
        <p:grpSp>
          <p:nvGrpSpPr>
            <p:cNvPr id="24" name="Group 23">
              <a:extLst>
                <a:ext uri="{FF2B5EF4-FFF2-40B4-BE49-F238E27FC236}">
                  <a16:creationId xmlns:a16="http://schemas.microsoft.com/office/drawing/2014/main" id="{980CFB6F-FDE2-4623-BB13-9602E17AA345}"/>
                </a:ext>
              </a:extLst>
            </p:cNvPr>
            <p:cNvGrpSpPr>
              <a:grpSpLocks/>
            </p:cNvGrpSpPr>
            <p:nvPr/>
          </p:nvGrpSpPr>
          <p:grpSpPr bwMode="auto">
            <a:xfrm>
              <a:off x="5638800" y="4572000"/>
              <a:ext cx="152400" cy="152400"/>
              <a:chOff x="3600" y="2880"/>
              <a:chExt cx="96" cy="96"/>
            </a:xfrm>
          </p:grpSpPr>
          <p:sp>
            <p:nvSpPr>
              <p:cNvPr id="42" name="Line 24">
                <a:extLst>
                  <a:ext uri="{FF2B5EF4-FFF2-40B4-BE49-F238E27FC236}">
                    <a16:creationId xmlns:a16="http://schemas.microsoft.com/office/drawing/2014/main" id="{8D18F22E-E04E-49B3-80F2-DACF8991F11D}"/>
                  </a:ext>
                </a:extLst>
              </p:cNvPr>
              <p:cNvSpPr>
                <a:spLocks noChangeShapeType="1"/>
              </p:cNvSpPr>
              <p:nvPr/>
            </p:nvSpPr>
            <p:spPr bwMode="auto">
              <a:xfrm>
                <a:off x="3600" y="2880"/>
                <a:ext cx="96" cy="96"/>
              </a:xfrm>
              <a:prstGeom prst="line">
                <a:avLst/>
              </a:prstGeom>
              <a:noFill/>
              <a:ln w="57150">
                <a:solidFill>
                  <a:schemeClr val="tx1"/>
                </a:solidFill>
                <a:round/>
                <a:headEnd/>
                <a:tailEnd/>
              </a:ln>
            </p:spPr>
            <p:txBody>
              <a:bodyPr/>
              <a:lstStyle/>
              <a:p>
                <a:endParaRPr lang="en-US">
                  <a:latin typeface="Tahoma" pitchFamily="34" charset="0"/>
                  <a:cs typeface="Tahoma" pitchFamily="34" charset="0"/>
                </a:endParaRPr>
              </a:p>
            </p:txBody>
          </p:sp>
          <p:sp>
            <p:nvSpPr>
              <p:cNvPr id="43" name="Line 25">
                <a:extLst>
                  <a:ext uri="{FF2B5EF4-FFF2-40B4-BE49-F238E27FC236}">
                    <a16:creationId xmlns:a16="http://schemas.microsoft.com/office/drawing/2014/main" id="{AFBC7C27-4C3B-44B4-91E5-4EAE148302DA}"/>
                  </a:ext>
                </a:extLst>
              </p:cNvPr>
              <p:cNvSpPr>
                <a:spLocks noChangeShapeType="1"/>
              </p:cNvSpPr>
              <p:nvPr/>
            </p:nvSpPr>
            <p:spPr bwMode="auto">
              <a:xfrm rot="-5400000">
                <a:off x="3600" y="2880"/>
                <a:ext cx="96" cy="96"/>
              </a:xfrm>
              <a:prstGeom prst="line">
                <a:avLst/>
              </a:prstGeom>
              <a:noFill/>
              <a:ln w="57150">
                <a:solidFill>
                  <a:schemeClr val="tx1"/>
                </a:solidFill>
                <a:round/>
                <a:headEnd/>
                <a:tailEnd/>
              </a:ln>
            </p:spPr>
            <p:txBody>
              <a:bodyPr/>
              <a:lstStyle/>
              <a:p>
                <a:endParaRPr lang="en-US">
                  <a:latin typeface="Tahoma" pitchFamily="34" charset="0"/>
                  <a:cs typeface="Tahoma" pitchFamily="34" charset="0"/>
                </a:endParaRPr>
              </a:p>
            </p:txBody>
          </p:sp>
        </p:grpSp>
        <p:cxnSp>
          <p:nvCxnSpPr>
            <p:cNvPr id="25" name="AutoShape 26">
              <a:extLst>
                <a:ext uri="{FF2B5EF4-FFF2-40B4-BE49-F238E27FC236}">
                  <a16:creationId xmlns:a16="http://schemas.microsoft.com/office/drawing/2014/main" id="{417DBB6A-C78A-499F-A267-679A52D894F3}"/>
                </a:ext>
              </a:extLst>
            </p:cNvPr>
            <p:cNvCxnSpPr>
              <a:cxnSpLocks noChangeShapeType="1"/>
              <a:stCxn id="6" idx="0"/>
              <a:endCxn id="22" idx="0"/>
            </p:cNvCxnSpPr>
            <p:nvPr/>
          </p:nvCxnSpPr>
          <p:spPr bwMode="auto">
            <a:xfrm flipH="1">
              <a:off x="4495800" y="3352800"/>
              <a:ext cx="615950" cy="990600"/>
            </a:xfrm>
            <a:prstGeom prst="straightConnector1">
              <a:avLst/>
            </a:prstGeom>
            <a:noFill/>
            <a:ln w="9525">
              <a:solidFill>
                <a:schemeClr val="tx1"/>
              </a:solidFill>
              <a:round/>
              <a:headEnd/>
              <a:tailEnd/>
            </a:ln>
          </p:spPr>
        </p:cxnSp>
        <p:cxnSp>
          <p:nvCxnSpPr>
            <p:cNvPr id="26" name="AutoShape 27">
              <a:extLst>
                <a:ext uri="{FF2B5EF4-FFF2-40B4-BE49-F238E27FC236}">
                  <a16:creationId xmlns:a16="http://schemas.microsoft.com/office/drawing/2014/main" id="{11CC9DD4-4A66-475A-8425-FBEF2E0BEDE1}"/>
                </a:ext>
              </a:extLst>
            </p:cNvPr>
            <p:cNvCxnSpPr>
              <a:cxnSpLocks noChangeShapeType="1"/>
              <a:stCxn id="6" idx="0"/>
            </p:cNvCxnSpPr>
            <p:nvPr/>
          </p:nvCxnSpPr>
          <p:spPr bwMode="auto">
            <a:xfrm flipH="1">
              <a:off x="5105400" y="3352800"/>
              <a:ext cx="6350" cy="990600"/>
            </a:xfrm>
            <a:prstGeom prst="straightConnector1">
              <a:avLst/>
            </a:prstGeom>
            <a:noFill/>
            <a:ln w="9525">
              <a:solidFill>
                <a:schemeClr val="tx1"/>
              </a:solidFill>
              <a:prstDash val="dash"/>
              <a:round/>
              <a:headEnd/>
              <a:tailEnd/>
            </a:ln>
          </p:spPr>
        </p:cxnSp>
        <p:cxnSp>
          <p:nvCxnSpPr>
            <p:cNvPr id="27" name="AutoShape 28">
              <a:extLst>
                <a:ext uri="{FF2B5EF4-FFF2-40B4-BE49-F238E27FC236}">
                  <a16:creationId xmlns:a16="http://schemas.microsoft.com/office/drawing/2014/main" id="{3071500F-E94D-4927-BA71-C158981C08A6}"/>
                </a:ext>
              </a:extLst>
            </p:cNvPr>
            <p:cNvCxnSpPr>
              <a:cxnSpLocks noChangeShapeType="1"/>
              <a:stCxn id="6" idx="0"/>
            </p:cNvCxnSpPr>
            <p:nvPr/>
          </p:nvCxnSpPr>
          <p:spPr bwMode="auto">
            <a:xfrm>
              <a:off x="5111750" y="3352800"/>
              <a:ext cx="527050" cy="990600"/>
            </a:xfrm>
            <a:prstGeom prst="straightConnector1">
              <a:avLst/>
            </a:prstGeom>
            <a:noFill/>
            <a:ln w="9525">
              <a:solidFill>
                <a:schemeClr val="tx1"/>
              </a:solidFill>
              <a:prstDash val="dash"/>
              <a:round/>
              <a:headEnd/>
              <a:tailEnd/>
            </a:ln>
          </p:spPr>
        </p:cxnSp>
        <p:cxnSp>
          <p:nvCxnSpPr>
            <p:cNvPr id="28" name="AutoShape 29">
              <a:extLst>
                <a:ext uri="{FF2B5EF4-FFF2-40B4-BE49-F238E27FC236}">
                  <a16:creationId xmlns:a16="http://schemas.microsoft.com/office/drawing/2014/main" id="{F3B93260-8579-4382-9362-532F340BF9E2}"/>
                </a:ext>
              </a:extLst>
            </p:cNvPr>
            <p:cNvCxnSpPr>
              <a:cxnSpLocks noChangeShapeType="1"/>
              <a:stCxn id="7" idx="3"/>
              <a:endCxn id="6" idx="3"/>
            </p:cNvCxnSpPr>
            <p:nvPr/>
          </p:nvCxnSpPr>
          <p:spPr bwMode="auto">
            <a:xfrm flipH="1">
              <a:off x="5111750" y="1946275"/>
              <a:ext cx="1588" cy="949325"/>
            </a:xfrm>
            <a:prstGeom prst="straightConnector1">
              <a:avLst/>
            </a:prstGeom>
            <a:noFill/>
            <a:ln w="9525">
              <a:solidFill>
                <a:schemeClr val="tx1"/>
              </a:solidFill>
              <a:round/>
              <a:headEnd/>
              <a:tailEnd/>
            </a:ln>
          </p:spPr>
        </p:cxnSp>
        <p:sp>
          <p:nvSpPr>
            <p:cNvPr id="29" name="Text Box 30">
              <a:extLst>
                <a:ext uri="{FF2B5EF4-FFF2-40B4-BE49-F238E27FC236}">
                  <a16:creationId xmlns:a16="http://schemas.microsoft.com/office/drawing/2014/main" id="{A2C1C954-5DD1-4723-9092-A478E60FC487}"/>
                </a:ext>
              </a:extLst>
            </p:cNvPr>
            <p:cNvSpPr txBox="1">
              <a:spLocks noChangeArrowheads="1"/>
            </p:cNvSpPr>
            <p:nvPr/>
          </p:nvSpPr>
          <p:spPr bwMode="auto">
            <a:xfrm>
              <a:off x="4343400" y="4876800"/>
              <a:ext cx="282450" cy="276999"/>
            </a:xfrm>
            <a:prstGeom prst="rect">
              <a:avLst/>
            </a:prstGeom>
            <a:noFill/>
            <a:ln w="9525">
              <a:noFill/>
              <a:miter lim="800000"/>
              <a:headEnd/>
              <a:tailEnd/>
            </a:ln>
          </p:spPr>
          <p:txBody>
            <a:bodyPr wrap="none">
              <a:spAutoFit/>
            </a:bodyPr>
            <a:lstStyle/>
            <a:p>
              <a:r>
                <a:rPr lang="en-US" b="1">
                  <a:latin typeface="Tahoma" pitchFamily="34" charset="0"/>
                  <a:cs typeface="Tahoma" pitchFamily="34" charset="0"/>
                  <a:sym typeface="Symbol" pitchFamily="18" charset="2"/>
                </a:rPr>
                <a:t>2</a:t>
              </a:r>
              <a:endParaRPr lang="en-US" b="1">
                <a:latin typeface="Tahoma" pitchFamily="34" charset="0"/>
                <a:cs typeface="Tahoma" pitchFamily="34" charset="0"/>
              </a:endParaRPr>
            </a:p>
          </p:txBody>
        </p:sp>
        <p:sp>
          <p:nvSpPr>
            <p:cNvPr id="30" name="Text Box 31">
              <a:extLst>
                <a:ext uri="{FF2B5EF4-FFF2-40B4-BE49-F238E27FC236}">
                  <a16:creationId xmlns:a16="http://schemas.microsoft.com/office/drawing/2014/main" id="{B5BAB25A-25D7-4768-9A28-9FBAC19A8F54}"/>
                </a:ext>
              </a:extLst>
            </p:cNvPr>
            <p:cNvSpPr txBox="1">
              <a:spLocks noChangeArrowheads="1"/>
            </p:cNvSpPr>
            <p:nvPr/>
          </p:nvSpPr>
          <p:spPr bwMode="auto">
            <a:xfrm flipH="1">
              <a:off x="5334000" y="2895600"/>
              <a:ext cx="412292" cy="276999"/>
            </a:xfrm>
            <a:prstGeom prst="rect">
              <a:avLst/>
            </a:prstGeom>
            <a:noFill/>
            <a:ln w="9525">
              <a:noFill/>
              <a:miter lim="800000"/>
              <a:headEnd/>
              <a:tailEnd/>
            </a:ln>
          </p:spPr>
          <p:txBody>
            <a:bodyPr wrap="none">
              <a:spAutoFit/>
            </a:bodyPr>
            <a:lstStyle/>
            <a:p>
              <a:r>
                <a:rPr lang="en-US" b="1">
                  <a:latin typeface="Tahoma" pitchFamily="34" charset="0"/>
                  <a:cs typeface="Tahoma" pitchFamily="34" charset="0"/>
                  <a:sym typeface="Symbol" pitchFamily="18" charset="2"/>
                </a:rPr>
                <a:t> 2</a:t>
              </a:r>
              <a:endParaRPr lang="en-US" b="1">
                <a:latin typeface="Tahoma" pitchFamily="34" charset="0"/>
                <a:cs typeface="Tahoma" pitchFamily="34" charset="0"/>
              </a:endParaRPr>
            </a:p>
          </p:txBody>
        </p:sp>
        <p:sp>
          <p:nvSpPr>
            <p:cNvPr id="31" name="AutoShape 32">
              <a:extLst>
                <a:ext uri="{FF2B5EF4-FFF2-40B4-BE49-F238E27FC236}">
                  <a16:creationId xmlns:a16="http://schemas.microsoft.com/office/drawing/2014/main" id="{3BF3B110-D48D-4921-8C4C-371AEFB11110}"/>
                </a:ext>
              </a:extLst>
            </p:cNvPr>
            <p:cNvSpPr>
              <a:spLocks noChangeArrowheads="1"/>
            </p:cNvSpPr>
            <p:nvPr/>
          </p:nvSpPr>
          <p:spPr bwMode="auto">
            <a:xfrm flipV="1">
              <a:off x="7086600" y="2895600"/>
              <a:ext cx="457200" cy="457200"/>
            </a:xfrm>
            <a:prstGeom prst="triangle">
              <a:avLst>
                <a:gd name="adj" fmla="val 50000"/>
              </a:avLst>
            </a:prstGeom>
            <a:solidFill>
              <a:srgbClr val="DDDDDD"/>
            </a:solidFill>
            <a:ln w="28575">
              <a:solidFill>
                <a:schemeClr val="tx1"/>
              </a:solidFill>
              <a:miter lim="800000"/>
              <a:headEnd/>
              <a:tailEnd/>
            </a:ln>
          </p:spPr>
          <p:txBody>
            <a:bodyPr wrap="none" anchor="ctr"/>
            <a:lstStyle/>
            <a:p>
              <a:endParaRPr lang="en-GB">
                <a:latin typeface="Tahoma" pitchFamily="34" charset="0"/>
                <a:cs typeface="Tahoma" pitchFamily="34" charset="0"/>
              </a:endParaRPr>
            </a:p>
          </p:txBody>
        </p:sp>
        <p:sp>
          <p:nvSpPr>
            <p:cNvPr id="32" name="AutoShape 33">
              <a:extLst>
                <a:ext uri="{FF2B5EF4-FFF2-40B4-BE49-F238E27FC236}">
                  <a16:creationId xmlns:a16="http://schemas.microsoft.com/office/drawing/2014/main" id="{EDAD4C1D-BFF2-442F-A266-5E47666788F1}"/>
                </a:ext>
              </a:extLst>
            </p:cNvPr>
            <p:cNvSpPr>
              <a:spLocks noChangeArrowheads="1"/>
            </p:cNvSpPr>
            <p:nvPr/>
          </p:nvSpPr>
          <p:spPr bwMode="auto">
            <a:xfrm>
              <a:off x="6400800" y="4343400"/>
              <a:ext cx="457200" cy="457200"/>
            </a:xfrm>
            <a:prstGeom prst="triangle">
              <a:avLst>
                <a:gd name="adj" fmla="val 50000"/>
              </a:avLst>
            </a:prstGeom>
            <a:solidFill>
              <a:srgbClr val="DDDDDD"/>
            </a:solidFill>
            <a:ln w="28575">
              <a:solidFill>
                <a:schemeClr val="tx1"/>
              </a:solidFill>
              <a:miter lim="800000"/>
              <a:headEnd/>
              <a:tailEnd/>
            </a:ln>
          </p:spPr>
          <p:txBody>
            <a:bodyPr wrap="none" anchor="ctr"/>
            <a:lstStyle/>
            <a:p>
              <a:endParaRPr lang="en-GB">
                <a:latin typeface="Tahoma" pitchFamily="34" charset="0"/>
                <a:cs typeface="Tahoma" pitchFamily="34" charset="0"/>
              </a:endParaRPr>
            </a:p>
          </p:txBody>
        </p:sp>
        <p:cxnSp>
          <p:nvCxnSpPr>
            <p:cNvPr id="33" name="AutoShape 34">
              <a:extLst>
                <a:ext uri="{FF2B5EF4-FFF2-40B4-BE49-F238E27FC236}">
                  <a16:creationId xmlns:a16="http://schemas.microsoft.com/office/drawing/2014/main" id="{5C27EFDA-F976-48D6-BED7-4DC3DAC51224}"/>
                </a:ext>
              </a:extLst>
            </p:cNvPr>
            <p:cNvCxnSpPr>
              <a:cxnSpLocks noChangeShapeType="1"/>
              <a:stCxn id="7" idx="3"/>
              <a:endCxn id="31" idx="3"/>
            </p:cNvCxnSpPr>
            <p:nvPr/>
          </p:nvCxnSpPr>
          <p:spPr bwMode="auto">
            <a:xfrm>
              <a:off x="5113338" y="1946275"/>
              <a:ext cx="2200275" cy="935038"/>
            </a:xfrm>
            <a:prstGeom prst="straightConnector1">
              <a:avLst/>
            </a:prstGeom>
            <a:noFill/>
            <a:ln w="28575">
              <a:solidFill>
                <a:schemeClr val="tx1"/>
              </a:solidFill>
              <a:round/>
              <a:headEnd/>
              <a:tailEnd/>
            </a:ln>
          </p:spPr>
        </p:cxnSp>
        <p:cxnSp>
          <p:nvCxnSpPr>
            <p:cNvPr id="34" name="AutoShape 35">
              <a:extLst>
                <a:ext uri="{FF2B5EF4-FFF2-40B4-BE49-F238E27FC236}">
                  <a16:creationId xmlns:a16="http://schemas.microsoft.com/office/drawing/2014/main" id="{DF281202-2CA3-4E3F-B8A0-DCE7963DD6A0}"/>
                </a:ext>
              </a:extLst>
            </p:cNvPr>
            <p:cNvCxnSpPr>
              <a:cxnSpLocks noChangeShapeType="1"/>
              <a:stCxn id="32" idx="0"/>
              <a:endCxn id="31" idx="0"/>
            </p:cNvCxnSpPr>
            <p:nvPr/>
          </p:nvCxnSpPr>
          <p:spPr bwMode="auto">
            <a:xfrm flipV="1">
              <a:off x="6629400" y="3367088"/>
              <a:ext cx="684213" cy="962025"/>
            </a:xfrm>
            <a:prstGeom prst="straightConnector1">
              <a:avLst/>
            </a:prstGeom>
            <a:noFill/>
            <a:ln w="28575">
              <a:solidFill>
                <a:schemeClr val="tx1"/>
              </a:solidFill>
              <a:round/>
              <a:headEnd/>
              <a:tailEnd/>
            </a:ln>
          </p:spPr>
        </p:cxnSp>
        <p:cxnSp>
          <p:nvCxnSpPr>
            <p:cNvPr id="35" name="AutoShape 36">
              <a:extLst>
                <a:ext uri="{FF2B5EF4-FFF2-40B4-BE49-F238E27FC236}">
                  <a16:creationId xmlns:a16="http://schemas.microsoft.com/office/drawing/2014/main" id="{615E2823-2AC6-49FB-A663-F1767168C301}"/>
                </a:ext>
              </a:extLst>
            </p:cNvPr>
            <p:cNvCxnSpPr>
              <a:cxnSpLocks noChangeShapeType="1"/>
              <a:endCxn id="31" idx="0"/>
            </p:cNvCxnSpPr>
            <p:nvPr/>
          </p:nvCxnSpPr>
          <p:spPr bwMode="auto">
            <a:xfrm flipH="1" flipV="1">
              <a:off x="7313613" y="3367088"/>
              <a:ext cx="1587" cy="990600"/>
            </a:xfrm>
            <a:prstGeom prst="straightConnector1">
              <a:avLst/>
            </a:prstGeom>
            <a:noFill/>
            <a:ln w="28575">
              <a:solidFill>
                <a:schemeClr val="tx1"/>
              </a:solidFill>
              <a:prstDash val="dash"/>
              <a:round/>
              <a:headEnd/>
              <a:tailEnd/>
            </a:ln>
          </p:spPr>
        </p:cxnSp>
        <p:cxnSp>
          <p:nvCxnSpPr>
            <p:cNvPr id="36" name="AutoShape 37">
              <a:extLst>
                <a:ext uri="{FF2B5EF4-FFF2-40B4-BE49-F238E27FC236}">
                  <a16:creationId xmlns:a16="http://schemas.microsoft.com/office/drawing/2014/main" id="{08AD073C-A936-4D9F-96EB-AB8D4D9AD434}"/>
                </a:ext>
              </a:extLst>
            </p:cNvPr>
            <p:cNvCxnSpPr>
              <a:cxnSpLocks noChangeShapeType="1"/>
              <a:endCxn id="31" idx="0"/>
            </p:cNvCxnSpPr>
            <p:nvPr/>
          </p:nvCxnSpPr>
          <p:spPr bwMode="auto">
            <a:xfrm flipH="1" flipV="1">
              <a:off x="7313613" y="3367088"/>
              <a:ext cx="687387" cy="990600"/>
            </a:xfrm>
            <a:prstGeom prst="straightConnector1">
              <a:avLst/>
            </a:prstGeom>
            <a:noFill/>
            <a:ln w="28575">
              <a:solidFill>
                <a:schemeClr val="tx1"/>
              </a:solidFill>
              <a:prstDash val="dash"/>
              <a:round/>
              <a:headEnd/>
              <a:tailEnd/>
            </a:ln>
          </p:spPr>
        </p:cxnSp>
        <p:sp>
          <p:nvSpPr>
            <p:cNvPr id="37" name="Text Box 38">
              <a:extLst>
                <a:ext uri="{FF2B5EF4-FFF2-40B4-BE49-F238E27FC236}">
                  <a16:creationId xmlns:a16="http://schemas.microsoft.com/office/drawing/2014/main" id="{4B5B437E-E9D2-4E5A-97AE-5DCD655ED953}"/>
                </a:ext>
              </a:extLst>
            </p:cNvPr>
            <p:cNvSpPr txBox="1">
              <a:spLocks noChangeArrowheads="1"/>
            </p:cNvSpPr>
            <p:nvPr/>
          </p:nvSpPr>
          <p:spPr bwMode="auto">
            <a:xfrm>
              <a:off x="6477000" y="4876800"/>
              <a:ext cx="380232" cy="276999"/>
            </a:xfrm>
            <a:prstGeom prst="rect">
              <a:avLst/>
            </a:prstGeom>
            <a:noFill/>
            <a:ln w="28575">
              <a:noFill/>
              <a:miter lim="800000"/>
              <a:headEnd/>
              <a:tailEnd/>
            </a:ln>
          </p:spPr>
          <p:txBody>
            <a:bodyPr wrap="none">
              <a:spAutoFit/>
            </a:bodyPr>
            <a:lstStyle/>
            <a:p>
              <a:r>
                <a:rPr lang="en-US" b="1" dirty="0">
                  <a:latin typeface="Tahoma" pitchFamily="34" charset="0"/>
                  <a:cs typeface="Tahoma" pitchFamily="34" charset="0"/>
                  <a:sym typeface="Symbol" pitchFamily="18" charset="2"/>
                </a:rPr>
                <a:t>14</a:t>
              </a:r>
              <a:endParaRPr lang="en-US" b="1" dirty="0">
                <a:latin typeface="Tahoma" pitchFamily="34" charset="0"/>
                <a:cs typeface="Tahoma" pitchFamily="34" charset="0"/>
              </a:endParaRPr>
            </a:p>
          </p:txBody>
        </p:sp>
        <p:sp>
          <p:nvSpPr>
            <p:cNvPr id="38" name="Text Box 39">
              <a:extLst>
                <a:ext uri="{FF2B5EF4-FFF2-40B4-BE49-F238E27FC236}">
                  <a16:creationId xmlns:a16="http://schemas.microsoft.com/office/drawing/2014/main" id="{3D0AE649-6C95-4F85-ADD1-730EDCE766C5}"/>
                </a:ext>
              </a:extLst>
            </p:cNvPr>
            <p:cNvSpPr txBox="1">
              <a:spLocks noChangeArrowheads="1"/>
            </p:cNvSpPr>
            <p:nvPr/>
          </p:nvSpPr>
          <p:spPr bwMode="auto">
            <a:xfrm>
              <a:off x="7696200" y="2889250"/>
              <a:ext cx="412292" cy="276999"/>
            </a:xfrm>
            <a:prstGeom prst="rect">
              <a:avLst/>
            </a:prstGeom>
            <a:noFill/>
            <a:ln w="28575">
              <a:noFill/>
              <a:miter lim="800000"/>
              <a:headEnd/>
              <a:tailEnd/>
            </a:ln>
          </p:spPr>
          <p:txBody>
            <a:bodyPr wrap="none">
              <a:spAutoFit/>
            </a:bodyPr>
            <a:lstStyle/>
            <a:p>
              <a:r>
                <a:rPr lang="en-US" b="1">
                  <a:latin typeface="Tahoma" pitchFamily="34" charset="0"/>
                  <a:cs typeface="Tahoma" pitchFamily="34" charset="0"/>
                  <a:sym typeface="Symbol" pitchFamily="18" charset="2"/>
                </a:rPr>
                <a:t> 5</a:t>
              </a:r>
            </a:p>
          </p:txBody>
        </p:sp>
        <p:sp>
          <p:nvSpPr>
            <p:cNvPr id="39" name="Text Box 46">
              <a:extLst>
                <a:ext uri="{FF2B5EF4-FFF2-40B4-BE49-F238E27FC236}">
                  <a16:creationId xmlns:a16="http://schemas.microsoft.com/office/drawing/2014/main" id="{B6F1CC83-2118-4817-80AD-AF5A2B9A77ED}"/>
                </a:ext>
              </a:extLst>
            </p:cNvPr>
            <p:cNvSpPr txBox="1">
              <a:spLocks noChangeArrowheads="1"/>
            </p:cNvSpPr>
            <p:nvPr/>
          </p:nvSpPr>
          <p:spPr bwMode="auto">
            <a:xfrm>
              <a:off x="533400" y="2819400"/>
              <a:ext cx="514885" cy="276999"/>
            </a:xfrm>
            <a:prstGeom prst="rect">
              <a:avLst/>
            </a:prstGeom>
            <a:noFill/>
            <a:ln w="9525">
              <a:noFill/>
              <a:miter lim="800000"/>
              <a:headEnd/>
              <a:tailEnd/>
            </a:ln>
          </p:spPr>
          <p:txBody>
            <a:bodyPr wrap="none">
              <a:spAutoFit/>
            </a:bodyPr>
            <a:lstStyle/>
            <a:p>
              <a:r>
                <a:rPr lang="en-US" b="1">
                  <a:latin typeface="Tahoma" pitchFamily="34" charset="0"/>
                  <a:cs typeface="Tahoma" pitchFamily="34" charset="0"/>
                  <a:sym typeface="Symbol" pitchFamily="18" charset="2"/>
                </a:rPr>
                <a:t>MIN</a:t>
              </a:r>
              <a:endParaRPr lang="en-US" b="1">
                <a:latin typeface="Tahoma" pitchFamily="34" charset="0"/>
                <a:cs typeface="Tahoma" pitchFamily="34" charset="0"/>
              </a:endParaRPr>
            </a:p>
          </p:txBody>
        </p:sp>
        <p:sp>
          <p:nvSpPr>
            <p:cNvPr id="40" name="AutoShape 19">
              <a:extLst>
                <a:ext uri="{FF2B5EF4-FFF2-40B4-BE49-F238E27FC236}">
                  <a16:creationId xmlns:a16="http://schemas.microsoft.com/office/drawing/2014/main" id="{B6461CA2-300C-42D0-8855-F95732D607B9}"/>
                </a:ext>
              </a:extLst>
            </p:cNvPr>
            <p:cNvSpPr>
              <a:spLocks noChangeArrowheads="1"/>
            </p:cNvSpPr>
            <p:nvPr/>
          </p:nvSpPr>
          <p:spPr bwMode="auto">
            <a:xfrm>
              <a:off x="7086600" y="4343400"/>
              <a:ext cx="457200" cy="457200"/>
            </a:xfrm>
            <a:prstGeom prst="triangle">
              <a:avLst>
                <a:gd name="adj" fmla="val 50000"/>
              </a:avLst>
            </a:prstGeom>
            <a:solidFill>
              <a:srgbClr val="DDDDDD"/>
            </a:solidFill>
            <a:ln w="9525">
              <a:solidFill>
                <a:schemeClr val="tx1"/>
              </a:solidFill>
              <a:prstDash val="dash"/>
              <a:miter lim="800000"/>
              <a:headEnd/>
              <a:tailEnd/>
            </a:ln>
          </p:spPr>
          <p:txBody>
            <a:bodyPr wrap="none" anchor="ctr"/>
            <a:lstStyle/>
            <a:p>
              <a:endParaRPr lang="en-GB">
                <a:latin typeface="Tahoma" pitchFamily="34" charset="0"/>
                <a:cs typeface="Tahoma" pitchFamily="34" charset="0"/>
              </a:endParaRPr>
            </a:p>
          </p:txBody>
        </p:sp>
        <p:sp>
          <p:nvSpPr>
            <p:cNvPr id="41" name="AutoShape 19">
              <a:extLst>
                <a:ext uri="{FF2B5EF4-FFF2-40B4-BE49-F238E27FC236}">
                  <a16:creationId xmlns:a16="http://schemas.microsoft.com/office/drawing/2014/main" id="{E658B42F-A371-4ED1-A99B-DC09AF865C47}"/>
                </a:ext>
              </a:extLst>
            </p:cNvPr>
            <p:cNvSpPr>
              <a:spLocks noChangeArrowheads="1"/>
            </p:cNvSpPr>
            <p:nvPr/>
          </p:nvSpPr>
          <p:spPr bwMode="auto">
            <a:xfrm>
              <a:off x="7772400" y="4343400"/>
              <a:ext cx="457200" cy="457200"/>
            </a:xfrm>
            <a:prstGeom prst="triangle">
              <a:avLst>
                <a:gd name="adj" fmla="val 50000"/>
              </a:avLst>
            </a:prstGeom>
            <a:solidFill>
              <a:srgbClr val="DDDDDD"/>
            </a:solidFill>
            <a:ln w="9525">
              <a:solidFill>
                <a:schemeClr val="tx1"/>
              </a:solidFill>
              <a:prstDash val="dash"/>
              <a:miter lim="800000"/>
              <a:headEnd/>
              <a:tailEnd/>
            </a:ln>
          </p:spPr>
          <p:txBody>
            <a:bodyPr wrap="none" anchor="ctr"/>
            <a:lstStyle/>
            <a:p>
              <a:endParaRPr lang="en-GB">
                <a:latin typeface="Tahoma" pitchFamily="34" charset="0"/>
                <a:cs typeface="Tahoma" pitchFamily="34" charset="0"/>
              </a:endParaRPr>
            </a:p>
          </p:txBody>
        </p:sp>
      </p:grpSp>
    </p:spTree>
    <p:extLst>
      <p:ext uri="{BB962C8B-B14F-4D97-AF65-F5344CB8AC3E}">
        <p14:creationId xmlns:p14="http://schemas.microsoft.com/office/powerpoint/2010/main" val="2238407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38C10-DDF2-4226-9E53-306133B42C8D}"/>
              </a:ext>
            </a:extLst>
          </p:cNvPr>
          <p:cNvSpPr>
            <a:spLocks noGrp="1"/>
          </p:cNvSpPr>
          <p:nvPr>
            <p:ph type="title"/>
          </p:nvPr>
        </p:nvSpPr>
        <p:spPr/>
        <p:txBody>
          <a:bodyPr/>
          <a:lstStyle/>
          <a:p>
            <a:r>
              <a:rPr lang="en-ID" dirty="0"/>
              <a:t>Alpha-Beta Pruning</a:t>
            </a:r>
          </a:p>
        </p:txBody>
      </p:sp>
      <p:sp>
        <p:nvSpPr>
          <p:cNvPr id="3" name="Slide Number Placeholder 2">
            <a:extLst>
              <a:ext uri="{FF2B5EF4-FFF2-40B4-BE49-F238E27FC236}">
                <a16:creationId xmlns:a16="http://schemas.microsoft.com/office/drawing/2014/main" id="{E1415865-585B-42D8-A931-A46041494071}"/>
              </a:ext>
            </a:extLst>
          </p:cNvPr>
          <p:cNvSpPr>
            <a:spLocks noGrp="1"/>
          </p:cNvSpPr>
          <p:nvPr>
            <p:ph type="sldNum" sz="quarter" idx="12"/>
          </p:nvPr>
        </p:nvSpPr>
        <p:spPr/>
        <p:txBody>
          <a:bodyPr/>
          <a:lstStyle/>
          <a:p>
            <a:fld id="{F173735F-2667-4028-B606-D96AABD86FDB}" type="slidenum">
              <a:rPr lang="id-ID" smtClean="0"/>
              <a:pPr/>
              <a:t>27</a:t>
            </a:fld>
            <a:endParaRPr lang="id-ID"/>
          </a:p>
        </p:txBody>
      </p:sp>
      <p:pic>
        <p:nvPicPr>
          <p:cNvPr id="11" name="Content Placeholder 10">
            <a:extLst>
              <a:ext uri="{FF2B5EF4-FFF2-40B4-BE49-F238E27FC236}">
                <a16:creationId xmlns:a16="http://schemas.microsoft.com/office/drawing/2014/main" id="{81E28A86-17D6-43ED-B733-28206C63F6FF}"/>
              </a:ext>
            </a:extLst>
          </p:cNvPr>
          <p:cNvPicPr>
            <a:picLocks noGrp="1" noChangeAspect="1"/>
          </p:cNvPicPr>
          <p:nvPr>
            <p:ph idx="1"/>
          </p:nvPr>
        </p:nvPicPr>
        <p:blipFill>
          <a:blip r:embed="rId2">
            <a:clrChange>
              <a:clrFrom>
                <a:srgbClr val="FFFFFF"/>
              </a:clrFrom>
              <a:clrTo>
                <a:srgbClr val="FFFFFF">
                  <a:alpha val="0"/>
                </a:srgbClr>
              </a:clrTo>
            </a:clrChange>
          </a:blip>
          <a:stretch>
            <a:fillRect/>
          </a:stretch>
        </p:blipFill>
        <p:spPr>
          <a:xfrm>
            <a:off x="1143000" y="2376251"/>
            <a:ext cx="7605713" cy="3727923"/>
          </a:xfrm>
          <a:prstGeom prst="rect">
            <a:avLst/>
          </a:prstGeom>
        </p:spPr>
      </p:pic>
    </p:spTree>
    <p:extLst>
      <p:ext uri="{BB962C8B-B14F-4D97-AF65-F5344CB8AC3E}">
        <p14:creationId xmlns:p14="http://schemas.microsoft.com/office/powerpoint/2010/main" val="1867387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04903-2FF5-460C-9055-32B15D9F1C52}"/>
              </a:ext>
            </a:extLst>
          </p:cNvPr>
          <p:cNvSpPr>
            <a:spLocks noGrp="1"/>
          </p:cNvSpPr>
          <p:nvPr>
            <p:ph type="title"/>
          </p:nvPr>
        </p:nvSpPr>
        <p:spPr/>
        <p:txBody>
          <a:bodyPr/>
          <a:lstStyle/>
          <a:p>
            <a:r>
              <a:rPr lang="en-ID" dirty="0"/>
              <a:t>Alpha-Beta Pruning</a:t>
            </a:r>
          </a:p>
        </p:txBody>
      </p:sp>
      <p:sp>
        <p:nvSpPr>
          <p:cNvPr id="3" name="Slide Number Placeholder 2">
            <a:extLst>
              <a:ext uri="{FF2B5EF4-FFF2-40B4-BE49-F238E27FC236}">
                <a16:creationId xmlns:a16="http://schemas.microsoft.com/office/drawing/2014/main" id="{70BE81EF-9DAF-4EEA-9934-C45AFC73C79A}"/>
              </a:ext>
            </a:extLst>
          </p:cNvPr>
          <p:cNvSpPr>
            <a:spLocks noGrp="1"/>
          </p:cNvSpPr>
          <p:nvPr>
            <p:ph type="sldNum" sz="quarter" idx="12"/>
          </p:nvPr>
        </p:nvSpPr>
        <p:spPr/>
        <p:txBody>
          <a:bodyPr/>
          <a:lstStyle/>
          <a:p>
            <a:fld id="{F173735F-2667-4028-B606-D96AABD86FDB}" type="slidenum">
              <a:rPr lang="id-ID" smtClean="0"/>
              <a:pPr/>
              <a:t>28</a:t>
            </a:fld>
            <a:endParaRPr lang="id-ID"/>
          </a:p>
        </p:txBody>
      </p:sp>
      <p:pic>
        <p:nvPicPr>
          <p:cNvPr id="5" name="Content Placeholder 4">
            <a:extLst>
              <a:ext uri="{FF2B5EF4-FFF2-40B4-BE49-F238E27FC236}">
                <a16:creationId xmlns:a16="http://schemas.microsoft.com/office/drawing/2014/main" id="{A1AA297E-7971-4238-9B86-07572C477FF3}"/>
              </a:ext>
            </a:extLst>
          </p:cNvPr>
          <p:cNvPicPr>
            <a:picLocks noGrp="1" noChangeAspect="1"/>
          </p:cNvPicPr>
          <p:nvPr>
            <p:ph idx="1"/>
          </p:nvPr>
        </p:nvPicPr>
        <p:blipFill>
          <a:blip r:embed="rId2">
            <a:clrChange>
              <a:clrFrom>
                <a:srgbClr val="FFFFFF"/>
              </a:clrFrom>
              <a:clrTo>
                <a:srgbClr val="FFFFFF">
                  <a:alpha val="0"/>
                </a:srgbClr>
              </a:clrTo>
            </a:clrChange>
          </a:blip>
          <a:stretch>
            <a:fillRect/>
          </a:stretch>
        </p:blipFill>
        <p:spPr>
          <a:xfrm>
            <a:off x="1143000" y="2349650"/>
            <a:ext cx="7605713" cy="3781125"/>
          </a:xfrm>
          <a:prstGeom prst="rect">
            <a:avLst/>
          </a:prstGeom>
        </p:spPr>
      </p:pic>
    </p:spTree>
    <p:extLst>
      <p:ext uri="{BB962C8B-B14F-4D97-AF65-F5344CB8AC3E}">
        <p14:creationId xmlns:p14="http://schemas.microsoft.com/office/powerpoint/2010/main" val="37651586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93B4E-0AEB-40C2-B826-72ECFACDC7C9}"/>
              </a:ext>
            </a:extLst>
          </p:cNvPr>
          <p:cNvSpPr>
            <a:spLocks noGrp="1"/>
          </p:cNvSpPr>
          <p:nvPr>
            <p:ph type="title"/>
          </p:nvPr>
        </p:nvSpPr>
        <p:spPr/>
        <p:txBody>
          <a:bodyPr/>
          <a:lstStyle/>
          <a:p>
            <a:r>
              <a:rPr lang="en-ID" dirty="0"/>
              <a:t>Alpha-Beta Pruning</a:t>
            </a:r>
          </a:p>
        </p:txBody>
      </p:sp>
      <p:sp>
        <p:nvSpPr>
          <p:cNvPr id="3" name="Slide Number Placeholder 2">
            <a:extLst>
              <a:ext uri="{FF2B5EF4-FFF2-40B4-BE49-F238E27FC236}">
                <a16:creationId xmlns:a16="http://schemas.microsoft.com/office/drawing/2014/main" id="{9D931C75-EA5D-48B3-8F1D-F9A4E26C6DD7}"/>
              </a:ext>
            </a:extLst>
          </p:cNvPr>
          <p:cNvSpPr>
            <a:spLocks noGrp="1"/>
          </p:cNvSpPr>
          <p:nvPr>
            <p:ph type="sldNum" sz="quarter" idx="12"/>
          </p:nvPr>
        </p:nvSpPr>
        <p:spPr/>
        <p:txBody>
          <a:bodyPr/>
          <a:lstStyle/>
          <a:p>
            <a:fld id="{F173735F-2667-4028-B606-D96AABD86FDB}" type="slidenum">
              <a:rPr lang="id-ID" smtClean="0"/>
              <a:pPr/>
              <a:t>29</a:t>
            </a:fld>
            <a:endParaRPr lang="id-ID"/>
          </a:p>
        </p:txBody>
      </p:sp>
      <p:grpSp>
        <p:nvGrpSpPr>
          <p:cNvPr id="5" name="Group 4">
            <a:extLst>
              <a:ext uri="{FF2B5EF4-FFF2-40B4-BE49-F238E27FC236}">
                <a16:creationId xmlns:a16="http://schemas.microsoft.com/office/drawing/2014/main" id="{629E8BC1-AF30-4A2F-A465-8BC5576ED88D}"/>
              </a:ext>
            </a:extLst>
          </p:cNvPr>
          <p:cNvGrpSpPr/>
          <p:nvPr/>
        </p:nvGrpSpPr>
        <p:grpSpPr>
          <a:xfrm>
            <a:off x="990600" y="2743200"/>
            <a:ext cx="7848600" cy="3886200"/>
            <a:chOff x="762000" y="1489075"/>
            <a:chExt cx="7056438" cy="3844925"/>
          </a:xfrm>
        </p:grpSpPr>
        <p:sp>
          <p:nvSpPr>
            <p:cNvPr id="6" name="AutoShape 3">
              <a:extLst>
                <a:ext uri="{FF2B5EF4-FFF2-40B4-BE49-F238E27FC236}">
                  <a16:creationId xmlns:a16="http://schemas.microsoft.com/office/drawing/2014/main" id="{B2288B48-C675-469F-A5EB-1D1B43E0FE46}"/>
                </a:ext>
              </a:extLst>
            </p:cNvPr>
            <p:cNvSpPr>
              <a:spLocks noChangeArrowheads="1"/>
            </p:cNvSpPr>
            <p:nvPr/>
          </p:nvSpPr>
          <p:spPr bwMode="auto">
            <a:xfrm flipV="1">
              <a:off x="4427538" y="2895600"/>
              <a:ext cx="457200" cy="457200"/>
            </a:xfrm>
            <a:prstGeom prst="triangle">
              <a:avLst>
                <a:gd name="adj" fmla="val 50000"/>
              </a:avLst>
            </a:prstGeom>
            <a:solidFill>
              <a:srgbClr val="DDDDDD"/>
            </a:solidFill>
            <a:ln w="9525">
              <a:solidFill>
                <a:schemeClr val="tx1"/>
              </a:solidFill>
              <a:miter lim="800000"/>
              <a:headEnd/>
              <a:tailEnd/>
            </a:ln>
          </p:spPr>
          <p:txBody>
            <a:bodyPr wrap="none" anchor="ctr"/>
            <a:lstStyle/>
            <a:p>
              <a:endParaRPr lang="en-GB"/>
            </a:p>
          </p:txBody>
        </p:sp>
        <p:sp>
          <p:nvSpPr>
            <p:cNvPr id="7" name="AutoShape 4">
              <a:extLst>
                <a:ext uri="{FF2B5EF4-FFF2-40B4-BE49-F238E27FC236}">
                  <a16:creationId xmlns:a16="http://schemas.microsoft.com/office/drawing/2014/main" id="{B59D810B-772C-466B-9430-E0BA36F94692}"/>
                </a:ext>
              </a:extLst>
            </p:cNvPr>
            <p:cNvSpPr>
              <a:spLocks noChangeArrowheads="1"/>
            </p:cNvSpPr>
            <p:nvPr/>
          </p:nvSpPr>
          <p:spPr bwMode="auto">
            <a:xfrm>
              <a:off x="4427538" y="1489075"/>
              <a:ext cx="457200" cy="457200"/>
            </a:xfrm>
            <a:prstGeom prst="triangle">
              <a:avLst>
                <a:gd name="adj" fmla="val 50000"/>
              </a:avLst>
            </a:prstGeom>
            <a:solidFill>
              <a:srgbClr val="DDDDDD"/>
            </a:solidFill>
            <a:ln w="9525">
              <a:solidFill>
                <a:schemeClr val="tx1"/>
              </a:solidFill>
              <a:miter lim="800000"/>
              <a:headEnd/>
              <a:tailEnd/>
            </a:ln>
          </p:spPr>
          <p:txBody>
            <a:bodyPr wrap="none" anchor="ctr"/>
            <a:lstStyle/>
            <a:p>
              <a:endParaRPr lang="en-GB"/>
            </a:p>
          </p:txBody>
        </p:sp>
        <p:sp>
          <p:nvSpPr>
            <p:cNvPr id="8" name="AutoShape 5">
              <a:extLst>
                <a:ext uri="{FF2B5EF4-FFF2-40B4-BE49-F238E27FC236}">
                  <a16:creationId xmlns:a16="http://schemas.microsoft.com/office/drawing/2014/main" id="{484FCAA9-69EC-441E-A371-191E0A60C511}"/>
                </a:ext>
              </a:extLst>
            </p:cNvPr>
            <p:cNvSpPr>
              <a:spLocks noChangeArrowheads="1"/>
            </p:cNvSpPr>
            <p:nvPr/>
          </p:nvSpPr>
          <p:spPr bwMode="auto">
            <a:xfrm>
              <a:off x="2000250" y="4343400"/>
              <a:ext cx="457200" cy="457200"/>
            </a:xfrm>
            <a:prstGeom prst="triangle">
              <a:avLst>
                <a:gd name="adj" fmla="val 50000"/>
              </a:avLst>
            </a:prstGeom>
            <a:solidFill>
              <a:srgbClr val="DDDDDD"/>
            </a:solidFill>
            <a:ln w="9525">
              <a:solidFill>
                <a:schemeClr val="tx1"/>
              </a:solidFill>
              <a:miter lim="800000"/>
              <a:headEnd/>
              <a:tailEnd/>
            </a:ln>
          </p:spPr>
          <p:txBody>
            <a:bodyPr wrap="none" anchor="ctr"/>
            <a:lstStyle/>
            <a:p>
              <a:endParaRPr lang="en-GB"/>
            </a:p>
          </p:txBody>
        </p:sp>
        <p:sp>
          <p:nvSpPr>
            <p:cNvPr id="9" name="AutoShape 6">
              <a:extLst>
                <a:ext uri="{FF2B5EF4-FFF2-40B4-BE49-F238E27FC236}">
                  <a16:creationId xmlns:a16="http://schemas.microsoft.com/office/drawing/2014/main" id="{373DE5E1-641E-4C5C-BD51-6AFCF366A641}"/>
                </a:ext>
              </a:extLst>
            </p:cNvPr>
            <p:cNvSpPr>
              <a:spLocks noChangeArrowheads="1"/>
            </p:cNvSpPr>
            <p:nvPr/>
          </p:nvSpPr>
          <p:spPr bwMode="auto">
            <a:xfrm>
              <a:off x="2667000" y="4343400"/>
              <a:ext cx="457200" cy="457200"/>
            </a:xfrm>
            <a:prstGeom prst="triangle">
              <a:avLst>
                <a:gd name="adj" fmla="val 50000"/>
              </a:avLst>
            </a:prstGeom>
            <a:solidFill>
              <a:srgbClr val="DDDDDD"/>
            </a:solidFill>
            <a:ln w="9525">
              <a:solidFill>
                <a:schemeClr val="tx1"/>
              </a:solidFill>
              <a:miter lim="800000"/>
              <a:headEnd/>
              <a:tailEnd/>
            </a:ln>
          </p:spPr>
          <p:txBody>
            <a:bodyPr wrap="none" anchor="ctr"/>
            <a:lstStyle/>
            <a:p>
              <a:endParaRPr lang="en-GB"/>
            </a:p>
          </p:txBody>
        </p:sp>
        <p:sp>
          <p:nvSpPr>
            <p:cNvPr id="10" name="AutoShape 7">
              <a:extLst>
                <a:ext uri="{FF2B5EF4-FFF2-40B4-BE49-F238E27FC236}">
                  <a16:creationId xmlns:a16="http://schemas.microsoft.com/office/drawing/2014/main" id="{A960A308-B31B-46AE-B94A-40CA6456B369}"/>
                </a:ext>
              </a:extLst>
            </p:cNvPr>
            <p:cNvSpPr>
              <a:spLocks noChangeArrowheads="1"/>
            </p:cNvSpPr>
            <p:nvPr/>
          </p:nvSpPr>
          <p:spPr bwMode="auto">
            <a:xfrm>
              <a:off x="1371600" y="4343400"/>
              <a:ext cx="457200" cy="457200"/>
            </a:xfrm>
            <a:prstGeom prst="triangle">
              <a:avLst>
                <a:gd name="adj" fmla="val 50000"/>
              </a:avLst>
            </a:prstGeom>
            <a:solidFill>
              <a:srgbClr val="DDDDDD"/>
            </a:solidFill>
            <a:ln w="9525">
              <a:solidFill>
                <a:schemeClr val="tx1"/>
              </a:solidFill>
              <a:miter lim="800000"/>
              <a:headEnd/>
              <a:tailEnd/>
            </a:ln>
          </p:spPr>
          <p:txBody>
            <a:bodyPr wrap="none" anchor="ctr"/>
            <a:lstStyle/>
            <a:p>
              <a:endParaRPr lang="en-GB"/>
            </a:p>
          </p:txBody>
        </p:sp>
        <p:sp>
          <p:nvSpPr>
            <p:cNvPr id="11" name="AutoShape 8">
              <a:extLst>
                <a:ext uri="{FF2B5EF4-FFF2-40B4-BE49-F238E27FC236}">
                  <a16:creationId xmlns:a16="http://schemas.microsoft.com/office/drawing/2014/main" id="{B463A48C-726E-44FA-8896-7A2CFF43767D}"/>
                </a:ext>
              </a:extLst>
            </p:cNvPr>
            <p:cNvSpPr>
              <a:spLocks noChangeArrowheads="1"/>
            </p:cNvSpPr>
            <p:nvPr/>
          </p:nvSpPr>
          <p:spPr bwMode="auto">
            <a:xfrm flipV="1">
              <a:off x="2000250" y="2895600"/>
              <a:ext cx="457200" cy="457200"/>
            </a:xfrm>
            <a:prstGeom prst="triangle">
              <a:avLst>
                <a:gd name="adj" fmla="val 50000"/>
              </a:avLst>
            </a:prstGeom>
            <a:solidFill>
              <a:srgbClr val="DDDDDD"/>
            </a:solidFill>
            <a:ln w="9525">
              <a:solidFill>
                <a:schemeClr val="tx1"/>
              </a:solidFill>
              <a:miter lim="800000"/>
              <a:headEnd/>
              <a:tailEnd/>
            </a:ln>
          </p:spPr>
          <p:txBody>
            <a:bodyPr wrap="none" anchor="ctr"/>
            <a:lstStyle/>
            <a:p>
              <a:endParaRPr lang="en-GB"/>
            </a:p>
          </p:txBody>
        </p:sp>
        <p:cxnSp>
          <p:nvCxnSpPr>
            <p:cNvPr id="12" name="AutoShape 9">
              <a:extLst>
                <a:ext uri="{FF2B5EF4-FFF2-40B4-BE49-F238E27FC236}">
                  <a16:creationId xmlns:a16="http://schemas.microsoft.com/office/drawing/2014/main" id="{241FBFE4-1837-4B3F-970D-5D30EFD7170A}"/>
                </a:ext>
              </a:extLst>
            </p:cNvPr>
            <p:cNvCxnSpPr>
              <a:cxnSpLocks noChangeShapeType="1"/>
              <a:stCxn id="7" idx="3"/>
              <a:endCxn id="11" idx="3"/>
            </p:cNvCxnSpPr>
            <p:nvPr/>
          </p:nvCxnSpPr>
          <p:spPr bwMode="auto">
            <a:xfrm flipH="1">
              <a:off x="2227263" y="1946275"/>
              <a:ext cx="2428875" cy="949325"/>
            </a:xfrm>
            <a:prstGeom prst="straightConnector1">
              <a:avLst/>
            </a:prstGeom>
            <a:noFill/>
            <a:ln w="28575">
              <a:solidFill>
                <a:schemeClr val="tx1"/>
              </a:solidFill>
              <a:round/>
              <a:headEnd/>
              <a:tailEnd/>
            </a:ln>
          </p:spPr>
        </p:cxnSp>
        <p:cxnSp>
          <p:nvCxnSpPr>
            <p:cNvPr id="13" name="AutoShape 10">
              <a:extLst>
                <a:ext uri="{FF2B5EF4-FFF2-40B4-BE49-F238E27FC236}">
                  <a16:creationId xmlns:a16="http://schemas.microsoft.com/office/drawing/2014/main" id="{C44202F8-9407-49FB-9125-AADC2B84DD6C}"/>
                </a:ext>
              </a:extLst>
            </p:cNvPr>
            <p:cNvCxnSpPr>
              <a:cxnSpLocks noChangeShapeType="1"/>
              <a:stCxn id="11" idx="0"/>
              <a:endCxn id="10" idx="0"/>
            </p:cNvCxnSpPr>
            <p:nvPr/>
          </p:nvCxnSpPr>
          <p:spPr bwMode="auto">
            <a:xfrm flipH="1">
              <a:off x="1600200" y="3352800"/>
              <a:ext cx="627063" cy="990600"/>
            </a:xfrm>
            <a:prstGeom prst="straightConnector1">
              <a:avLst/>
            </a:prstGeom>
            <a:noFill/>
            <a:ln w="9525">
              <a:solidFill>
                <a:schemeClr val="tx1"/>
              </a:solidFill>
              <a:round/>
              <a:headEnd/>
              <a:tailEnd/>
            </a:ln>
          </p:spPr>
        </p:cxnSp>
        <p:cxnSp>
          <p:nvCxnSpPr>
            <p:cNvPr id="14" name="AutoShape 11">
              <a:extLst>
                <a:ext uri="{FF2B5EF4-FFF2-40B4-BE49-F238E27FC236}">
                  <a16:creationId xmlns:a16="http://schemas.microsoft.com/office/drawing/2014/main" id="{B10914A7-60A2-4C27-AE2D-426C7CBDBF6D}"/>
                </a:ext>
              </a:extLst>
            </p:cNvPr>
            <p:cNvCxnSpPr>
              <a:cxnSpLocks noChangeShapeType="1"/>
              <a:stCxn id="11" idx="0"/>
              <a:endCxn id="8" idx="0"/>
            </p:cNvCxnSpPr>
            <p:nvPr/>
          </p:nvCxnSpPr>
          <p:spPr bwMode="auto">
            <a:xfrm>
              <a:off x="2227263" y="3352800"/>
              <a:ext cx="1587" cy="990600"/>
            </a:xfrm>
            <a:prstGeom prst="straightConnector1">
              <a:avLst/>
            </a:prstGeom>
            <a:noFill/>
            <a:ln w="9525">
              <a:solidFill>
                <a:schemeClr val="tx1"/>
              </a:solidFill>
              <a:round/>
              <a:headEnd/>
              <a:tailEnd/>
            </a:ln>
          </p:spPr>
        </p:cxnSp>
        <p:cxnSp>
          <p:nvCxnSpPr>
            <p:cNvPr id="15" name="AutoShape 12">
              <a:extLst>
                <a:ext uri="{FF2B5EF4-FFF2-40B4-BE49-F238E27FC236}">
                  <a16:creationId xmlns:a16="http://schemas.microsoft.com/office/drawing/2014/main" id="{2871BB32-CD94-446B-815B-DA13B4F8F4B8}"/>
                </a:ext>
              </a:extLst>
            </p:cNvPr>
            <p:cNvCxnSpPr>
              <a:cxnSpLocks noChangeShapeType="1"/>
              <a:stCxn id="11" idx="0"/>
              <a:endCxn id="9" idx="0"/>
            </p:cNvCxnSpPr>
            <p:nvPr/>
          </p:nvCxnSpPr>
          <p:spPr bwMode="auto">
            <a:xfrm>
              <a:off x="2227263" y="3352800"/>
              <a:ext cx="668337" cy="990600"/>
            </a:xfrm>
            <a:prstGeom prst="straightConnector1">
              <a:avLst/>
            </a:prstGeom>
            <a:noFill/>
            <a:ln w="9525">
              <a:solidFill>
                <a:schemeClr val="tx1"/>
              </a:solidFill>
              <a:round/>
              <a:headEnd/>
              <a:tailEnd/>
            </a:ln>
          </p:spPr>
        </p:cxnSp>
        <p:sp>
          <p:nvSpPr>
            <p:cNvPr id="16" name="Text Box 13">
              <a:extLst>
                <a:ext uri="{FF2B5EF4-FFF2-40B4-BE49-F238E27FC236}">
                  <a16:creationId xmlns:a16="http://schemas.microsoft.com/office/drawing/2014/main" id="{7E632B54-97C4-45E9-B74E-88762DADA46D}"/>
                </a:ext>
              </a:extLst>
            </p:cNvPr>
            <p:cNvSpPr txBox="1">
              <a:spLocks noChangeArrowheads="1"/>
            </p:cNvSpPr>
            <p:nvPr/>
          </p:nvSpPr>
          <p:spPr bwMode="auto">
            <a:xfrm>
              <a:off x="4953000" y="1524000"/>
              <a:ext cx="533400" cy="276999"/>
            </a:xfrm>
            <a:prstGeom prst="rect">
              <a:avLst/>
            </a:prstGeom>
            <a:noFill/>
            <a:ln w="9525">
              <a:noFill/>
              <a:miter lim="800000"/>
              <a:headEnd/>
              <a:tailEnd/>
            </a:ln>
          </p:spPr>
          <p:txBody>
            <a:bodyPr wrap="square">
              <a:spAutoFit/>
            </a:bodyPr>
            <a:lstStyle/>
            <a:p>
              <a:r>
                <a:rPr lang="en-US" b="1" dirty="0">
                  <a:sym typeface="Symbol" pitchFamily="18" charset="2"/>
                </a:rPr>
                <a:t> 6</a:t>
              </a:r>
              <a:endParaRPr lang="en-US" b="1" dirty="0"/>
            </a:p>
          </p:txBody>
        </p:sp>
        <p:sp>
          <p:nvSpPr>
            <p:cNvPr id="17" name="Text Box 14">
              <a:extLst>
                <a:ext uri="{FF2B5EF4-FFF2-40B4-BE49-F238E27FC236}">
                  <a16:creationId xmlns:a16="http://schemas.microsoft.com/office/drawing/2014/main" id="{70C12DBD-D0A9-489D-80C5-363149917934}"/>
                </a:ext>
              </a:extLst>
            </p:cNvPr>
            <p:cNvSpPr txBox="1">
              <a:spLocks noChangeArrowheads="1"/>
            </p:cNvSpPr>
            <p:nvPr/>
          </p:nvSpPr>
          <p:spPr bwMode="auto">
            <a:xfrm>
              <a:off x="2514600" y="2895600"/>
              <a:ext cx="336550" cy="457200"/>
            </a:xfrm>
            <a:prstGeom prst="rect">
              <a:avLst/>
            </a:prstGeom>
            <a:noFill/>
            <a:ln w="9525">
              <a:noFill/>
              <a:miter lim="800000"/>
              <a:headEnd/>
              <a:tailEnd/>
            </a:ln>
          </p:spPr>
          <p:txBody>
            <a:bodyPr wrap="none">
              <a:spAutoFit/>
            </a:bodyPr>
            <a:lstStyle/>
            <a:p>
              <a:r>
                <a:rPr lang="en-US" b="1">
                  <a:sym typeface="Symbol" pitchFamily="18" charset="2"/>
                </a:rPr>
                <a:t>6</a:t>
              </a:r>
              <a:endParaRPr lang="en-US" b="1"/>
            </a:p>
          </p:txBody>
        </p:sp>
        <p:sp>
          <p:nvSpPr>
            <p:cNvPr id="18" name="Text Box 15">
              <a:extLst>
                <a:ext uri="{FF2B5EF4-FFF2-40B4-BE49-F238E27FC236}">
                  <a16:creationId xmlns:a16="http://schemas.microsoft.com/office/drawing/2014/main" id="{38968B55-F498-4277-A2C7-F49657A94F74}"/>
                </a:ext>
              </a:extLst>
            </p:cNvPr>
            <p:cNvSpPr txBox="1">
              <a:spLocks noChangeArrowheads="1"/>
            </p:cNvSpPr>
            <p:nvPr/>
          </p:nvSpPr>
          <p:spPr bwMode="auto">
            <a:xfrm>
              <a:off x="762000" y="1524000"/>
              <a:ext cx="912813" cy="457200"/>
            </a:xfrm>
            <a:prstGeom prst="rect">
              <a:avLst/>
            </a:prstGeom>
            <a:noFill/>
            <a:ln w="9525">
              <a:noFill/>
              <a:miter lim="800000"/>
              <a:headEnd/>
              <a:tailEnd/>
            </a:ln>
          </p:spPr>
          <p:txBody>
            <a:bodyPr wrap="none">
              <a:spAutoFit/>
            </a:bodyPr>
            <a:lstStyle/>
            <a:p>
              <a:r>
                <a:rPr lang="en-US" b="1" dirty="0">
                  <a:sym typeface="Symbol" pitchFamily="18" charset="2"/>
                </a:rPr>
                <a:t>MAX</a:t>
              </a:r>
              <a:endParaRPr lang="en-US" b="1" dirty="0"/>
            </a:p>
          </p:txBody>
        </p:sp>
        <p:sp>
          <p:nvSpPr>
            <p:cNvPr id="19" name="Text Box 16">
              <a:extLst>
                <a:ext uri="{FF2B5EF4-FFF2-40B4-BE49-F238E27FC236}">
                  <a16:creationId xmlns:a16="http://schemas.microsoft.com/office/drawing/2014/main" id="{2BE37369-FCB0-4286-97C1-9DDB707238DC}"/>
                </a:ext>
              </a:extLst>
            </p:cNvPr>
            <p:cNvSpPr txBox="1">
              <a:spLocks noChangeArrowheads="1"/>
            </p:cNvSpPr>
            <p:nvPr/>
          </p:nvSpPr>
          <p:spPr bwMode="auto">
            <a:xfrm>
              <a:off x="1416050" y="4876800"/>
              <a:ext cx="336550" cy="457200"/>
            </a:xfrm>
            <a:prstGeom prst="rect">
              <a:avLst/>
            </a:prstGeom>
            <a:noFill/>
            <a:ln w="9525">
              <a:noFill/>
              <a:miter lim="800000"/>
              <a:headEnd/>
              <a:tailEnd/>
            </a:ln>
          </p:spPr>
          <p:txBody>
            <a:bodyPr wrap="none">
              <a:spAutoFit/>
            </a:bodyPr>
            <a:lstStyle/>
            <a:p>
              <a:r>
                <a:rPr lang="en-US" b="1">
                  <a:sym typeface="Symbol" pitchFamily="18" charset="2"/>
                </a:rPr>
                <a:t>6</a:t>
              </a:r>
              <a:endParaRPr lang="en-US" b="1"/>
            </a:p>
          </p:txBody>
        </p:sp>
        <p:sp>
          <p:nvSpPr>
            <p:cNvPr id="20" name="Text Box 17">
              <a:extLst>
                <a:ext uri="{FF2B5EF4-FFF2-40B4-BE49-F238E27FC236}">
                  <a16:creationId xmlns:a16="http://schemas.microsoft.com/office/drawing/2014/main" id="{C9F2BE40-6A08-4F76-AEA0-37795E24115E}"/>
                </a:ext>
              </a:extLst>
            </p:cNvPr>
            <p:cNvSpPr txBox="1">
              <a:spLocks noChangeArrowheads="1"/>
            </p:cNvSpPr>
            <p:nvPr/>
          </p:nvSpPr>
          <p:spPr bwMode="auto">
            <a:xfrm>
              <a:off x="1981200" y="4876800"/>
              <a:ext cx="488950" cy="457200"/>
            </a:xfrm>
            <a:prstGeom prst="rect">
              <a:avLst/>
            </a:prstGeom>
            <a:noFill/>
            <a:ln w="9525">
              <a:noFill/>
              <a:miter lim="800000"/>
              <a:headEnd/>
              <a:tailEnd/>
            </a:ln>
          </p:spPr>
          <p:txBody>
            <a:bodyPr wrap="none">
              <a:spAutoFit/>
            </a:bodyPr>
            <a:lstStyle/>
            <a:p>
              <a:r>
                <a:rPr lang="en-US" b="1">
                  <a:sym typeface="Symbol" pitchFamily="18" charset="2"/>
                </a:rPr>
                <a:t>12</a:t>
              </a:r>
              <a:endParaRPr lang="en-US" b="1"/>
            </a:p>
          </p:txBody>
        </p:sp>
        <p:sp>
          <p:nvSpPr>
            <p:cNvPr id="21" name="Text Box 18">
              <a:extLst>
                <a:ext uri="{FF2B5EF4-FFF2-40B4-BE49-F238E27FC236}">
                  <a16:creationId xmlns:a16="http://schemas.microsoft.com/office/drawing/2014/main" id="{8DE7356D-4057-48F2-8634-3364BDD0247A}"/>
                </a:ext>
              </a:extLst>
            </p:cNvPr>
            <p:cNvSpPr txBox="1">
              <a:spLocks noChangeArrowheads="1"/>
            </p:cNvSpPr>
            <p:nvPr/>
          </p:nvSpPr>
          <p:spPr bwMode="auto">
            <a:xfrm>
              <a:off x="2743200" y="4876800"/>
              <a:ext cx="336550" cy="457200"/>
            </a:xfrm>
            <a:prstGeom prst="rect">
              <a:avLst/>
            </a:prstGeom>
            <a:noFill/>
            <a:ln w="9525">
              <a:noFill/>
              <a:miter lim="800000"/>
              <a:headEnd/>
              <a:tailEnd/>
            </a:ln>
          </p:spPr>
          <p:txBody>
            <a:bodyPr wrap="none">
              <a:spAutoFit/>
            </a:bodyPr>
            <a:lstStyle/>
            <a:p>
              <a:r>
                <a:rPr lang="en-US" b="1">
                  <a:sym typeface="Symbol" pitchFamily="18" charset="2"/>
                </a:rPr>
                <a:t>8</a:t>
              </a:r>
              <a:endParaRPr lang="en-US" b="1"/>
            </a:p>
          </p:txBody>
        </p:sp>
        <p:sp>
          <p:nvSpPr>
            <p:cNvPr id="22" name="AutoShape 19">
              <a:extLst>
                <a:ext uri="{FF2B5EF4-FFF2-40B4-BE49-F238E27FC236}">
                  <a16:creationId xmlns:a16="http://schemas.microsoft.com/office/drawing/2014/main" id="{E2463FE0-D16A-4A3E-A2F0-F5E681C059A2}"/>
                </a:ext>
              </a:extLst>
            </p:cNvPr>
            <p:cNvSpPr>
              <a:spLocks noChangeArrowheads="1"/>
            </p:cNvSpPr>
            <p:nvPr/>
          </p:nvSpPr>
          <p:spPr bwMode="auto">
            <a:xfrm>
              <a:off x="3810000" y="4343400"/>
              <a:ext cx="457200" cy="457200"/>
            </a:xfrm>
            <a:prstGeom prst="triangle">
              <a:avLst>
                <a:gd name="adj" fmla="val 50000"/>
              </a:avLst>
            </a:prstGeom>
            <a:solidFill>
              <a:srgbClr val="DDDDDD"/>
            </a:solidFill>
            <a:ln w="9525">
              <a:solidFill>
                <a:schemeClr val="tx1"/>
              </a:solidFill>
              <a:miter lim="800000"/>
              <a:headEnd/>
              <a:tailEnd/>
            </a:ln>
          </p:spPr>
          <p:txBody>
            <a:bodyPr wrap="none" anchor="ctr"/>
            <a:lstStyle/>
            <a:p>
              <a:endParaRPr lang="en-GB"/>
            </a:p>
          </p:txBody>
        </p:sp>
        <p:grpSp>
          <p:nvGrpSpPr>
            <p:cNvPr id="23" name="Group 20">
              <a:extLst>
                <a:ext uri="{FF2B5EF4-FFF2-40B4-BE49-F238E27FC236}">
                  <a16:creationId xmlns:a16="http://schemas.microsoft.com/office/drawing/2014/main" id="{0EC7C95C-99B0-4233-BCE3-BFE3AF9C82EF}"/>
                </a:ext>
              </a:extLst>
            </p:cNvPr>
            <p:cNvGrpSpPr>
              <a:grpSpLocks/>
            </p:cNvGrpSpPr>
            <p:nvPr/>
          </p:nvGrpSpPr>
          <p:grpSpPr bwMode="auto">
            <a:xfrm>
              <a:off x="4579938" y="4572000"/>
              <a:ext cx="152400" cy="152400"/>
              <a:chOff x="3600" y="2880"/>
              <a:chExt cx="96" cy="96"/>
            </a:xfrm>
          </p:grpSpPr>
          <p:sp>
            <p:nvSpPr>
              <p:cNvPr id="47" name="Line 21">
                <a:extLst>
                  <a:ext uri="{FF2B5EF4-FFF2-40B4-BE49-F238E27FC236}">
                    <a16:creationId xmlns:a16="http://schemas.microsoft.com/office/drawing/2014/main" id="{92D0DE4C-2C9B-409C-9467-5FA68FBDD1C2}"/>
                  </a:ext>
                </a:extLst>
              </p:cNvPr>
              <p:cNvSpPr>
                <a:spLocks noChangeShapeType="1"/>
              </p:cNvSpPr>
              <p:nvPr/>
            </p:nvSpPr>
            <p:spPr bwMode="auto">
              <a:xfrm>
                <a:off x="3600" y="2880"/>
                <a:ext cx="96" cy="96"/>
              </a:xfrm>
              <a:prstGeom prst="line">
                <a:avLst/>
              </a:prstGeom>
              <a:noFill/>
              <a:ln w="57150">
                <a:solidFill>
                  <a:schemeClr val="tx1"/>
                </a:solidFill>
                <a:round/>
                <a:headEnd/>
                <a:tailEnd/>
              </a:ln>
            </p:spPr>
            <p:txBody>
              <a:bodyPr/>
              <a:lstStyle/>
              <a:p>
                <a:endParaRPr lang="en-US"/>
              </a:p>
            </p:txBody>
          </p:sp>
          <p:sp>
            <p:nvSpPr>
              <p:cNvPr id="48" name="Line 22">
                <a:extLst>
                  <a:ext uri="{FF2B5EF4-FFF2-40B4-BE49-F238E27FC236}">
                    <a16:creationId xmlns:a16="http://schemas.microsoft.com/office/drawing/2014/main" id="{4595561E-D9A6-4807-9E62-FFFA1586CE2E}"/>
                  </a:ext>
                </a:extLst>
              </p:cNvPr>
              <p:cNvSpPr>
                <a:spLocks noChangeShapeType="1"/>
              </p:cNvSpPr>
              <p:nvPr/>
            </p:nvSpPr>
            <p:spPr bwMode="auto">
              <a:xfrm rot="-5400000">
                <a:off x="3600" y="2880"/>
                <a:ext cx="96" cy="96"/>
              </a:xfrm>
              <a:prstGeom prst="line">
                <a:avLst/>
              </a:prstGeom>
              <a:noFill/>
              <a:ln w="57150">
                <a:solidFill>
                  <a:schemeClr val="tx1"/>
                </a:solidFill>
                <a:round/>
                <a:headEnd/>
                <a:tailEnd/>
              </a:ln>
            </p:spPr>
            <p:txBody>
              <a:bodyPr/>
              <a:lstStyle/>
              <a:p>
                <a:endParaRPr lang="en-US"/>
              </a:p>
            </p:txBody>
          </p:sp>
        </p:grpSp>
        <p:grpSp>
          <p:nvGrpSpPr>
            <p:cNvPr id="24" name="Group 23">
              <a:extLst>
                <a:ext uri="{FF2B5EF4-FFF2-40B4-BE49-F238E27FC236}">
                  <a16:creationId xmlns:a16="http://schemas.microsoft.com/office/drawing/2014/main" id="{7CD67601-9530-4978-8D2B-AAD59C567C73}"/>
                </a:ext>
              </a:extLst>
            </p:cNvPr>
            <p:cNvGrpSpPr>
              <a:grpSpLocks/>
            </p:cNvGrpSpPr>
            <p:nvPr/>
          </p:nvGrpSpPr>
          <p:grpSpPr bwMode="auto">
            <a:xfrm>
              <a:off x="5181600" y="4572000"/>
              <a:ext cx="152400" cy="152400"/>
              <a:chOff x="3600" y="2880"/>
              <a:chExt cx="96" cy="96"/>
            </a:xfrm>
          </p:grpSpPr>
          <p:sp>
            <p:nvSpPr>
              <p:cNvPr id="45" name="Line 24">
                <a:extLst>
                  <a:ext uri="{FF2B5EF4-FFF2-40B4-BE49-F238E27FC236}">
                    <a16:creationId xmlns:a16="http://schemas.microsoft.com/office/drawing/2014/main" id="{56DAF86C-94F8-40C9-9875-7A1E8710A919}"/>
                  </a:ext>
                </a:extLst>
              </p:cNvPr>
              <p:cNvSpPr>
                <a:spLocks noChangeShapeType="1"/>
              </p:cNvSpPr>
              <p:nvPr/>
            </p:nvSpPr>
            <p:spPr bwMode="auto">
              <a:xfrm>
                <a:off x="3600" y="2880"/>
                <a:ext cx="96" cy="96"/>
              </a:xfrm>
              <a:prstGeom prst="line">
                <a:avLst/>
              </a:prstGeom>
              <a:noFill/>
              <a:ln w="57150">
                <a:solidFill>
                  <a:schemeClr val="tx1"/>
                </a:solidFill>
                <a:round/>
                <a:headEnd/>
                <a:tailEnd/>
              </a:ln>
            </p:spPr>
            <p:txBody>
              <a:bodyPr/>
              <a:lstStyle/>
              <a:p>
                <a:endParaRPr lang="en-US"/>
              </a:p>
            </p:txBody>
          </p:sp>
          <p:sp>
            <p:nvSpPr>
              <p:cNvPr id="46" name="Line 25">
                <a:extLst>
                  <a:ext uri="{FF2B5EF4-FFF2-40B4-BE49-F238E27FC236}">
                    <a16:creationId xmlns:a16="http://schemas.microsoft.com/office/drawing/2014/main" id="{3462D882-F584-47BA-8684-F226CBD42704}"/>
                  </a:ext>
                </a:extLst>
              </p:cNvPr>
              <p:cNvSpPr>
                <a:spLocks noChangeShapeType="1"/>
              </p:cNvSpPr>
              <p:nvPr/>
            </p:nvSpPr>
            <p:spPr bwMode="auto">
              <a:xfrm rot="-5400000">
                <a:off x="3600" y="2880"/>
                <a:ext cx="96" cy="96"/>
              </a:xfrm>
              <a:prstGeom prst="line">
                <a:avLst/>
              </a:prstGeom>
              <a:noFill/>
              <a:ln w="57150">
                <a:solidFill>
                  <a:schemeClr val="tx1"/>
                </a:solidFill>
                <a:round/>
                <a:headEnd/>
                <a:tailEnd/>
              </a:ln>
            </p:spPr>
            <p:txBody>
              <a:bodyPr/>
              <a:lstStyle/>
              <a:p>
                <a:endParaRPr lang="en-US"/>
              </a:p>
            </p:txBody>
          </p:sp>
        </p:grpSp>
        <p:cxnSp>
          <p:nvCxnSpPr>
            <p:cNvPr id="25" name="AutoShape 26">
              <a:extLst>
                <a:ext uri="{FF2B5EF4-FFF2-40B4-BE49-F238E27FC236}">
                  <a16:creationId xmlns:a16="http://schemas.microsoft.com/office/drawing/2014/main" id="{63E3A3D4-F6B9-467E-B7A2-AA4053340D97}"/>
                </a:ext>
              </a:extLst>
            </p:cNvPr>
            <p:cNvCxnSpPr>
              <a:cxnSpLocks noChangeShapeType="1"/>
              <a:stCxn id="6" idx="0"/>
              <a:endCxn id="22" idx="0"/>
            </p:cNvCxnSpPr>
            <p:nvPr/>
          </p:nvCxnSpPr>
          <p:spPr bwMode="auto">
            <a:xfrm flipH="1">
              <a:off x="4038600" y="3352800"/>
              <a:ext cx="615950" cy="990600"/>
            </a:xfrm>
            <a:prstGeom prst="straightConnector1">
              <a:avLst/>
            </a:prstGeom>
            <a:noFill/>
            <a:ln w="9525">
              <a:solidFill>
                <a:schemeClr val="tx1"/>
              </a:solidFill>
              <a:round/>
              <a:headEnd/>
              <a:tailEnd/>
            </a:ln>
          </p:spPr>
        </p:cxnSp>
        <p:cxnSp>
          <p:nvCxnSpPr>
            <p:cNvPr id="26" name="AutoShape 27">
              <a:extLst>
                <a:ext uri="{FF2B5EF4-FFF2-40B4-BE49-F238E27FC236}">
                  <a16:creationId xmlns:a16="http://schemas.microsoft.com/office/drawing/2014/main" id="{9E991B57-0635-40A9-AB72-BC098AF94F35}"/>
                </a:ext>
              </a:extLst>
            </p:cNvPr>
            <p:cNvCxnSpPr>
              <a:cxnSpLocks noChangeShapeType="1"/>
              <a:stCxn id="6" idx="0"/>
            </p:cNvCxnSpPr>
            <p:nvPr/>
          </p:nvCxnSpPr>
          <p:spPr bwMode="auto">
            <a:xfrm flipH="1">
              <a:off x="4648200" y="3352800"/>
              <a:ext cx="6350" cy="990600"/>
            </a:xfrm>
            <a:prstGeom prst="straightConnector1">
              <a:avLst/>
            </a:prstGeom>
            <a:noFill/>
            <a:ln w="9525">
              <a:solidFill>
                <a:schemeClr val="tx1"/>
              </a:solidFill>
              <a:round/>
              <a:headEnd/>
              <a:tailEnd/>
            </a:ln>
          </p:spPr>
        </p:cxnSp>
        <p:cxnSp>
          <p:nvCxnSpPr>
            <p:cNvPr id="27" name="AutoShape 28">
              <a:extLst>
                <a:ext uri="{FF2B5EF4-FFF2-40B4-BE49-F238E27FC236}">
                  <a16:creationId xmlns:a16="http://schemas.microsoft.com/office/drawing/2014/main" id="{779A8544-9076-4006-8CC4-7BC4AE01E68F}"/>
                </a:ext>
              </a:extLst>
            </p:cNvPr>
            <p:cNvCxnSpPr>
              <a:cxnSpLocks noChangeShapeType="1"/>
              <a:stCxn id="6" idx="0"/>
            </p:cNvCxnSpPr>
            <p:nvPr/>
          </p:nvCxnSpPr>
          <p:spPr bwMode="auto">
            <a:xfrm>
              <a:off x="4654550" y="3352800"/>
              <a:ext cx="527050" cy="990600"/>
            </a:xfrm>
            <a:prstGeom prst="straightConnector1">
              <a:avLst/>
            </a:prstGeom>
            <a:noFill/>
            <a:ln w="9525">
              <a:solidFill>
                <a:schemeClr val="tx1"/>
              </a:solidFill>
              <a:round/>
              <a:headEnd/>
              <a:tailEnd/>
            </a:ln>
          </p:spPr>
        </p:cxnSp>
        <p:cxnSp>
          <p:nvCxnSpPr>
            <p:cNvPr id="28" name="AutoShape 29">
              <a:extLst>
                <a:ext uri="{FF2B5EF4-FFF2-40B4-BE49-F238E27FC236}">
                  <a16:creationId xmlns:a16="http://schemas.microsoft.com/office/drawing/2014/main" id="{B0B5E84B-94ED-48D1-88EE-5BF3D8003C8F}"/>
                </a:ext>
              </a:extLst>
            </p:cNvPr>
            <p:cNvCxnSpPr>
              <a:cxnSpLocks noChangeShapeType="1"/>
              <a:stCxn id="7" idx="3"/>
              <a:endCxn id="6" idx="3"/>
            </p:cNvCxnSpPr>
            <p:nvPr/>
          </p:nvCxnSpPr>
          <p:spPr bwMode="auto">
            <a:xfrm flipH="1">
              <a:off x="4654550" y="1946275"/>
              <a:ext cx="1588" cy="949325"/>
            </a:xfrm>
            <a:prstGeom prst="straightConnector1">
              <a:avLst/>
            </a:prstGeom>
            <a:noFill/>
            <a:ln w="9525">
              <a:solidFill>
                <a:schemeClr val="tx1"/>
              </a:solidFill>
              <a:round/>
              <a:headEnd/>
              <a:tailEnd/>
            </a:ln>
          </p:spPr>
        </p:cxnSp>
        <p:sp>
          <p:nvSpPr>
            <p:cNvPr id="29" name="Text Box 30">
              <a:extLst>
                <a:ext uri="{FF2B5EF4-FFF2-40B4-BE49-F238E27FC236}">
                  <a16:creationId xmlns:a16="http://schemas.microsoft.com/office/drawing/2014/main" id="{070BC8C3-45C9-4144-A364-23DA889F2BF5}"/>
                </a:ext>
              </a:extLst>
            </p:cNvPr>
            <p:cNvSpPr txBox="1">
              <a:spLocks noChangeArrowheads="1"/>
            </p:cNvSpPr>
            <p:nvPr/>
          </p:nvSpPr>
          <p:spPr bwMode="auto">
            <a:xfrm>
              <a:off x="3886200" y="4876800"/>
              <a:ext cx="336550" cy="457200"/>
            </a:xfrm>
            <a:prstGeom prst="rect">
              <a:avLst/>
            </a:prstGeom>
            <a:noFill/>
            <a:ln w="9525">
              <a:noFill/>
              <a:miter lim="800000"/>
              <a:headEnd/>
              <a:tailEnd/>
            </a:ln>
          </p:spPr>
          <p:txBody>
            <a:bodyPr wrap="none">
              <a:spAutoFit/>
            </a:bodyPr>
            <a:lstStyle/>
            <a:p>
              <a:r>
                <a:rPr lang="en-US" b="1">
                  <a:sym typeface="Symbol" pitchFamily="18" charset="2"/>
                </a:rPr>
                <a:t>2</a:t>
              </a:r>
              <a:endParaRPr lang="en-US" b="1"/>
            </a:p>
          </p:txBody>
        </p:sp>
        <p:sp>
          <p:nvSpPr>
            <p:cNvPr id="30" name="Text Box 31">
              <a:extLst>
                <a:ext uri="{FF2B5EF4-FFF2-40B4-BE49-F238E27FC236}">
                  <a16:creationId xmlns:a16="http://schemas.microsoft.com/office/drawing/2014/main" id="{A8FEB339-2386-455C-8F7E-EFD99DDFBC81}"/>
                </a:ext>
              </a:extLst>
            </p:cNvPr>
            <p:cNvSpPr txBox="1">
              <a:spLocks noChangeArrowheads="1"/>
            </p:cNvSpPr>
            <p:nvPr/>
          </p:nvSpPr>
          <p:spPr bwMode="auto">
            <a:xfrm flipH="1">
              <a:off x="4876800" y="2895600"/>
              <a:ext cx="579438" cy="457200"/>
            </a:xfrm>
            <a:prstGeom prst="rect">
              <a:avLst/>
            </a:prstGeom>
            <a:noFill/>
            <a:ln w="9525">
              <a:noFill/>
              <a:miter lim="800000"/>
              <a:headEnd/>
              <a:tailEnd/>
            </a:ln>
          </p:spPr>
          <p:txBody>
            <a:bodyPr wrap="none">
              <a:spAutoFit/>
            </a:bodyPr>
            <a:lstStyle/>
            <a:p>
              <a:r>
                <a:rPr lang="en-US" b="1">
                  <a:sym typeface="Symbol" pitchFamily="18" charset="2"/>
                </a:rPr>
                <a:t> 2</a:t>
              </a:r>
              <a:endParaRPr lang="en-US" b="1"/>
            </a:p>
          </p:txBody>
        </p:sp>
        <p:sp>
          <p:nvSpPr>
            <p:cNvPr id="31" name="AutoShape 32">
              <a:extLst>
                <a:ext uri="{FF2B5EF4-FFF2-40B4-BE49-F238E27FC236}">
                  <a16:creationId xmlns:a16="http://schemas.microsoft.com/office/drawing/2014/main" id="{1334B7C4-8E43-488F-B4C2-624719A27E14}"/>
                </a:ext>
              </a:extLst>
            </p:cNvPr>
            <p:cNvSpPr>
              <a:spLocks noChangeArrowheads="1"/>
            </p:cNvSpPr>
            <p:nvPr/>
          </p:nvSpPr>
          <p:spPr bwMode="auto">
            <a:xfrm flipV="1">
              <a:off x="6629400" y="2895600"/>
              <a:ext cx="457200" cy="457200"/>
            </a:xfrm>
            <a:prstGeom prst="triangle">
              <a:avLst>
                <a:gd name="adj" fmla="val 50000"/>
              </a:avLst>
            </a:prstGeom>
            <a:solidFill>
              <a:srgbClr val="DDDDDD"/>
            </a:solidFill>
            <a:ln w="9525">
              <a:solidFill>
                <a:schemeClr val="tx1"/>
              </a:solidFill>
              <a:miter lim="800000"/>
              <a:headEnd/>
              <a:tailEnd/>
            </a:ln>
          </p:spPr>
          <p:txBody>
            <a:bodyPr wrap="none" anchor="ctr"/>
            <a:lstStyle/>
            <a:p>
              <a:endParaRPr lang="en-GB"/>
            </a:p>
          </p:txBody>
        </p:sp>
        <p:sp>
          <p:nvSpPr>
            <p:cNvPr id="32" name="AutoShape 33">
              <a:extLst>
                <a:ext uri="{FF2B5EF4-FFF2-40B4-BE49-F238E27FC236}">
                  <a16:creationId xmlns:a16="http://schemas.microsoft.com/office/drawing/2014/main" id="{95BCB24B-BB73-475D-A79A-E2F758A87EF1}"/>
                </a:ext>
              </a:extLst>
            </p:cNvPr>
            <p:cNvSpPr>
              <a:spLocks noChangeArrowheads="1"/>
            </p:cNvSpPr>
            <p:nvPr/>
          </p:nvSpPr>
          <p:spPr bwMode="auto">
            <a:xfrm>
              <a:off x="5943600" y="4343400"/>
              <a:ext cx="457200" cy="457200"/>
            </a:xfrm>
            <a:prstGeom prst="triangle">
              <a:avLst>
                <a:gd name="adj" fmla="val 50000"/>
              </a:avLst>
            </a:prstGeom>
            <a:solidFill>
              <a:srgbClr val="DDDDDD"/>
            </a:solidFill>
            <a:ln w="9525">
              <a:solidFill>
                <a:schemeClr val="tx1"/>
              </a:solidFill>
              <a:miter lim="800000"/>
              <a:headEnd/>
              <a:tailEnd/>
            </a:ln>
          </p:spPr>
          <p:txBody>
            <a:bodyPr wrap="none" anchor="ctr"/>
            <a:lstStyle/>
            <a:p>
              <a:endParaRPr lang="en-GB"/>
            </a:p>
          </p:txBody>
        </p:sp>
        <p:cxnSp>
          <p:nvCxnSpPr>
            <p:cNvPr id="33" name="AutoShape 34">
              <a:extLst>
                <a:ext uri="{FF2B5EF4-FFF2-40B4-BE49-F238E27FC236}">
                  <a16:creationId xmlns:a16="http://schemas.microsoft.com/office/drawing/2014/main" id="{99457E21-4A3C-45BB-9E7F-F776914355AB}"/>
                </a:ext>
              </a:extLst>
            </p:cNvPr>
            <p:cNvCxnSpPr>
              <a:cxnSpLocks noChangeShapeType="1"/>
              <a:stCxn id="7" idx="3"/>
              <a:endCxn id="31" idx="3"/>
            </p:cNvCxnSpPr>
            <p:nvPr/>
          </p:nvCxnSpPr>
          <p:spPr bwMode="auto">
            <a:xfrm>
              <a:off x="4656138" y="1946275"/>
              <a:ext cx="2200275" cy="949325"/>
            </a:xfrm>
            <a:prstGeom prst="straightConnector1">
              <a:avLst/>
            </a:prstGeom>
            <a:noFill/>
            <a:ln w="9525">
              <a:solidFill>
                <a:schemeClr val="tx1"/>
              </a:solidFill>
              <a:round/>
              <a:headEnd/>
              <a:tailEnd/>
            </a:ln>
          </p:spPr>
        </p:cxnSp>
        <p:cxnSp>
          <p:nvCxnSpPr>
            <p:cNvPr id="34" name="AutoShape 35">
              <a:extLst>
                <a:ext uri="{FF2B5EF4-FFF2-40B4-BE49-F238E27FC236}">
                  <a16:creationId xmlns:a16="http://schemas.microsoft.com/office/drawing/2014/main" id="{6BD50D86-7058-4F4D-B024-F79748330FE0}"/>
                </a:ext>
              </a:extLst>
            </p:cNvPr>
            <p:cNvCxnSpPr>
              <a:cxnSpLocks noChangeShapeType="1"/>
              <a:stCxn id="32" idx="0"/>
              <a:endCxn id="31" idx="0"/>
            </p:cNvCxnSpPr>
            <p:nvPr/>
          </p:nvCxnSpPr>
          <p:spPr bwMode="auto">
            <a:xfrm flipV="1">
              <a:off x="6172200" y="3352800"/>
              <a:ext cx="684213" cy="990600"/>
            </a:xfrm>
            <a:prstGeom prst="straightConnector1">
              <a:avLst/>
            </a:prstGeom>
            <a:noFill/>
            <a:ln w="9525">
              <a:solidFill>
                <a:schemeClr val="tx1"/>
              </a:solidFill>
              <a:round/>
              <a:headEnd/>
              <a:tailEnd/>
            </a:ln>
          </p:spPr>
        </p:cxnSp>
        <p:cxnSp>
          <p:nvCxnSpPr>
            <p:cNvPr id="35" name="AutoShape 36">
              <a:extLst>
                <a:ext uri="{FF2B5EF4-FFF2-40B4-BE49-F238E27FC236}">
                  <a16:creationId xmlns:a16="http://schemas.microsoft.com/office/drawing/2014/main" id="{B4B03AFB-9F66-4741-B8D9-FD4038607E9C}"/>
                </a:ext>
              </a:extLst>
            </p:cNvPr>
            <p:cNvCxnSpPr>
              <a:cxnSpLocks noChangeShapeType="1"/>
              <a:endCxn id="31" idx="0"/>
            </p:cNvCxnSpPr>
            <p:nvPr/>
          </p:nvCxnSpPr>
          <p:spPr bwMode="auto">
            <a:xfrm flipH="1" flipV="1">
              <a:off x="6856413" y="3352800"/>
              <a:ext cx="1587" cy="990600"/>
            </a:xfrm>
            <a:prstGeom prst="straightConnector1">
              <a:avLst/>
            </a:prstGeom>
            <a:noFill/>
            <a:ln w="9525">
              <a:solidFill>
                <a:schemeClr val="tx1"/>
              </a:solidFill>
              <a:round/>
              <a:headEnd/>
              <a:tailEnd/>
            </a:ln>
          </p:spPr>
        </p:cxnSp>
        <p:cxnSp>
          <p:nvCxnSpPr>
            <p:cNvPr id="36" name="AutoShape 37">
              <a:extLst>
                <a:ext uri="{FF2B5EF4-FFF2-40B4-BE49-F238E27FC236}">
                  <a16:creationId xmlns:a16="http://schemas.microsoft.com/office/drawing/2014/main" id="{87995D9C-26BA-445B-8264-FB883AE437B0}"/>
                </a:ext>
              </a:extLst>
            </p:cNvPr>
            <p:cNvCxnSpPr>
              <a:cxnSpLocks noChangeShapeType="1"/>
              <a:endCxn id="31" idx="0"/>
            </p:cNvCxnSpPr>
            <p:nvPr/>
          </p:nvCxnSpPr>
          <p:spPr bwMode="auto">
            <a:xfrm flipH="1" flipV="1">
              <a:off x="6856413" y="3352800"/>
              <a:ext cx="687387" cy="990600"/>
            </a:xfrm>
            <a:prstGeom prst="straightConnector1">
              <a:avLst/>
            </a:prstGeom>
            <a:noFill/>
            <a:ln w="9525">
              <a:solidFill>
                <a:schemeClr val="tx1"/>
              </a:solidFill>
              <a:round/>
              <a:headEnd/>
              <a:tailEnd/>
            </a:ln>
          </p:spPr>
        </p:cxnSp>
        <p:sp>
          <p:nvSpPr>
            <p:cNvPr id="37" name="Text Box 38">
              <a:extLst>
                <a:ext uri="{FF2B5EF4-FFF2-40B4-BE49-F238E27FC236}">
                  <a16:creationId xmlns:a16="http://schemas.microsoft.com/office/drawing/2014/main" id="{54603E5D-6F0E-4E19-A57B-C27050AE3CB7}"/>
                </a:ext>
              </a:extLst>
            </p:cNvPr>
            <p:cNvSpPr txBox="1">
              <a:spLocks noChangeArrowheads="1"/>
            </p:cNvSpPr>
            <p:nvPr/>
          </p:nvSpPr>
          <p:spPr bwMode="auto">
            <a:xfrm>
              <a:off x="6019800" y="4876800"/>
              <a:ext cx="381000" cy="276999"/>
            </a:xfrm>
            <a:prstGeom prst="rect">
              <a:avLst/>
            </a:prstGeom>
            <a:noFill/>
            <a:ln w="9525">
              <a:noFill/>
              <a:miter lim="800000"/>
              <a:headEnd/>
              <a:tailEnd/>
            </a:ln>
          </p:spPr>
          <p:txBody>
            <a:bodyPr wrap="square">
              <a:spAutoFit/>
            </a:bodyPr>
            <a:lstStyle/>
            <a:p>
              <a:r>
                <a:rPr lang="en-US" b="1" dirty="0">
                  <a:sym typeface="Symbol" pitchFamily="18" charset="2"/>
                </a:rPr>
                <a:t>14</a:t>
              </a:r>
              <a:endParaRPr lang="en-US" b="1" dirty="0"/>
            </a:p>
          </p:txBody>
        </p:sp>
        <p:sp>
          <p:nvSpPr>
            <p:cNvPr id="38" name="Text Box 39">
              <a:extLst>
                <a:ext uri="{FF2B5EF4-FFF2-40B4-BE49-F238E27FC236}">
                  <a16:creationId xmlns:a16="http://schemas.microsoft.com/office/drawing/2014/main" id="{541BFECA-1385-435C-9BB0-B95A3A1798ED}"/>
                </a:ext>
              </a:extLst>
            </p:cNvPr>
            <p:cNvSpPr txBox="1">
              <a:spLocks noChangeArrowheads="1"/>
            </p:cNvSpPr>
            <p:nvPr/>
          </p:nvSpPr>
          <p:spPr bwMode="auto">
            <a:xfrm>
              <a:off x="7239000" y="2889250"/>
              <a:ext cx="579438" cy="457200"/>
            </a:xfrm>
            <a:prstGeom prst="rect">
              <a:avLst/>
            </a:prstGeom>
            <a:noFill/>
            <a:ln w="9525">
              <a:noFill/>
              <a:miter lim="800000"/>
              <a:headEnd/>
              <a:tailEnd/>
            </a:ln>
          </p:spPr>
          <p:txBody>
            <a:bodyPr wrap="none">
              <a:spAutoFit/>
            </a:bodyPr>
            <a:lstStyle/>
            <a:p>
              <a:r>
                <a:rPr lang="en-US" b="1" dirty="0">
                  <a:sym typeface="Symbol" pitchFamily="18" charset="2"/>
                </a:rPr>
                <a:t> 5</a:t>
              </a:r>
            </a:p>
          </p:txBody>
        </p:sp>
        <p:sp>
          <p:nvSpPr>
            <p:cNvPr id="39" name="Text Box 46">
              <a:extLst>
                <a:ext uri="{FF2B5EF4-FFF2-40B4-BE49-F238E27FC236}">
                  <a16:creationId xmlns:a16="http://schemas.microsoft.com/office/drawing/2014/main" id="{88F5F1B4-89F7-406B-BE3D-0BADDADF042B}"/>
                </a:ext>
              </a:extLst>
            </p:cNvPr>
            <p:cNvSpPr txBox="1">
              <a:spLocks noChangeArrowheads="1"/>
            </p:cNvSpPr>
            <p:nvPr/>
          </p:nvSpPr>
          <p:spPr bwMode="auto">
            <a:xfrm>
              <a:off x="762000" y="2819400"/>
              <a:ext cx="811213" cy="457200"/>
            </a:xfrm>
            <a:prstGeom prst="rect">
              <a:avLst/>
            </a:prstGeom>
            <a:noFill/>
            <a:ln w="9525">
              <a:noFill/>
              <a:miter lim="800000"/>
              <a:headEnd/>
              <a:tailEnd/>
            </a:ln>
          </p:spPr>
          <p:txBody>
            <a:bodyPr wrap="none">
              <a:spAutoFit/>
            </a:bodyPr>
            <a:lstStyle/>
            <a:p>
              <a:r>
                <a:rPr lang="en-US" b="1" dirty="0">
                  <a:sym typeface="Symbol" pitchFamily="18" charset="2"/>
                </a:rPr>
                <a:t>MIN</a:t>
              </a:r>
              <a:endParaRPr lang="en-US" b="1" dirty="0"/>
            </a:p>
          </p:txBody>
        </p:sp>
        <p:sp>
          <p:nvSpPr>
            <p:cNvPr id="40" name="Text Box 47">
              <a:extLst>
                <a:ext uri="{FF2B5EF4-FFF2-40B4-BE49-F238E27FC236}">
                  <a16:creationId xmlns:a16="http://schemas.microsoft.com/office/drawing/2014/main" id="{CC1E91C4-8E2C-4589-842E-8358527C692B}"/>
                </a:ext>
              </a:extLst>
            </p:cNvPr>
            <p:cNvSpPr txBox="1">
              <a:spLocks noChangeArrowheads="1"/>
            </p:cNvSpPr>
            <p:nvPr/>
          </p:nvSpPr>
          <p:spPr bwMode="auto">
            <a:xfrm>
              <a:off x="2789930" y="1722734"/>
              <a:ext cx="1035050" cy="639466"/>
            </a:xfrm>
            <a:prstGeom prst="rect">
              <a:avLst/>
            </a:prstGeom>
            <a:noFill/>
            <a:ln w="9525">
              <a:noFill/>
              <a:miter lim="800000"/>
              <a:headEnd/>
              <a:tailEnd/>
            </a:ln>
          </p:spPr>
          <p:txBody>
            <a:bodyPr wrap="square">
              <a:spAutoFit/>
            </a:bodyPr>
            <a:lstStyle/>
            <a:p>
              <a:r>
                <a:rPr lang="en-US" dirty="0"/>
                <a:t>Selected move</a:t>
              </a:r>
            </a:p>
          </p:txBody>
        </p:sp>
        <p:sp>
          <p:nvSpPr>
            <p:cNvPr id="41" name="Text Box 38">
              <a:extLst>
                <a:ext uri="{FF2B5EF4-FFF2-40B4-BE49-F238E27FC236}">
                  <a16:creationId xmlns:a16="http://schemas.microsoft.com/office/drawing/2014/main" id="{7D416F26-0509-4362-BCE4-C2CE076C9106}"/>
                </a:ext>
              </a:extLst>
            </p:cNvPr>
            <p:cNvSpPr txBox="1">
              <a:spLocks noChangeArrowheads="1"/>
            </p:cNvSpPr>
            <p:nvPr/>
          </p:nvSpPr>
          <p:spPr bwMode="auto">
            <a:xfrm>
              <a:off x="7391400" y="4876800"/>
              <a:ext cx="269626" cy="276999"/>
            </a:xfrm>
            <a:prstGeom prst="rect">
              <a:avLst/>
            </a:prstGeom>
            <a:noFill/>
            <a:ln w="9525">
              <a:noFill/>
              <a:miter lim="800000"/>
              <a:headEnd/>
              <a:tailEnd/>
            </a:ln>
          </p:spPr>
          <p:txBody>
            <a:bodyPr wrap="none">
              <a:spAutoFit/>
            </a:bodyPr>
            <a:lstStyle/>
            <a:p>
              <a:r>
                <a:rPr lang="en-US" b="1" dirty="0">
                  <a:sym typeface="Symbol" pitchFamily="18" charset="2"/>
                </a:rPr>
                <a:t>8</a:t>
              </a:r>
              <a:endParaRPr lang="en-US" b="1" dirty="0"/>
            </a:p>
          </p:txBody>
        </p:sp>
        <p:sp>
          <p:nvSpPr>
            <p:cNvPr id="42" name="Text Box 38">
              <a:extLst>
                <a:ext uri="{FF2B5EF4-FFF2-40B4-BE49-F238E27FC236}">
                  <a16:creationId xmlns:a16="http://schemas.microsoft.com/office/drawing/2014/main" id="{0939428A-F38F-4A2F-B105-D37A360ED1F3}"/>
                </a:ext>
              </a:extLst>
            </p:cNvPr>
            <p:cNvSpPr txBox="1">
              <a:spLocks noChangeArrowheads="1"/>
            </p:cNvSpPr>
            <p:nvPr/>
          </p:nvSpPr>
          <p:spPr bwMode="auto">
            <a:xfrm>
              <a:off x="6705600" y="4876800"/>
              <a:ext cx="269626" cy="276999"/>
            </a:xfrm>
            <a:prstGeom prst="rect">
              <a:avLst/>
            </a:prstGeom>
            <a:noFill/>
            <a:ln w="9525">
              <a:noFill/>
              <a:miter lim="800000"/>
              <a:headEnd/>
              <a:tailEnd/>
            </a:ln>
          </p:spPr>
          <p:txBody>
            <a:bodyPr wrap="none">
              <a:spAutoFit/>
            </a:bodyPr>
            <a:lstStyle/>
            <a:p>
              <a:r>
                <a:rPr lang="en-US" b="1" dirty="0">
                  <a:sym typeface="Symbol" pitchFamily="18" charset="2"/>
                </a:rPr>
                <a:t>5</a:t>
              </a:r>
              <a:endParaRPr lang="en-US" b="1" dirty="0"/>
            </a:p>
          </p:txBody>
        </p:sp>
        <p:sp>
          <p:nvSpPr>
            <p:cNvPr id="43" name="AutoShape 33">
              <a:extLst>
                <a:ext uri="{FF2B5EF4-FFF2-40B4-BE49-F238E27FC236}">
                  <a16:creationId xmlns:a16="http://schemas.microsoft.com/office/drawing/2014/main" id="{9FF4EBB1-19C4-4140-AA98-22D93A7A98AA}"/>
                </a:ext>
              </a:extLst>
            </p:cNvPr>
            <p:cNvSpPr>
              <a:spLocks noChangeArrowheads="1"/>
            </p:cNvSpPr>
            <p:nvPr/>
          </p:nvSpPr>
          <p:spPr bwMode="auto">
            <a:xfrm>
              <a:off x="6629400" y="4343400"/>
              <a:ext cx="457200" cy="457200"/>
            </a:xfrm>
            <a:prstGeom prst="triangle">
              <a:avLst>
                <a:gd name="adj" fmla="val 50000"/>
              </a:avLst>
            </a:prstGeom>
            <a:solidFill>
              <a:srgbClr val="DDDDDD"/>
            </a:solidFill>
            <a:ln w="9525">
              <a:solidFill>
                <a:schemeClr val="tx1"/>
              </a:solidFill>
              <a:miter lim="800000"/>
              <a:headEnd/>
              <a:tailEnd/>
            </a:ln>
          </p:spPr>
          <p:txBody>
            <a:bodyPr wrap="none" anchor="ctr"/>
            <a:lstStyle/>
            <a:p>
              <a:endParaRPr lang="en-GB"/>
            </a:p>
          </p:txBody>
        </p:sp>
        <p:sp>
          <p:nvSpPr>
            <p:cNvPr id="44" name="AutoShape 33">
              <a:extLst>
                <a:ext uri="{FF2B5EF4-FFF2-40B4-BE49-F238E27FC236}">
                  <a16:creationId xmlns:a16="http://schemas.microsoft.com/office/drawing/2014/main" id="{70772F6D-719B-469A-86DC-0043F8C857BC}"/>
                </a:ext>
              </a:extLst>
            </p:cNvPr>
            <p:cNvSpPr>
              <a:spLocks noChangeArrowheads="1"/>
            </p:cNvSpPr>
            <p:nvPr/>
          </p:nvSpPr>
          <p:spPr bwMode="auto">
            <a:xfrm>
              <a:off x="7315200" y="4343400"/>
              <a:ext cx="457200" cy="457200"/>
            </a:xfrm>
            <a:prstGeom prst="triangle">
              <a:avLst>
                <a:gd name="adj" fmla="val 50000"/>
              </a:avLst>
            </a:prstGeom>
            <a:solidFill>
              <a:srgbClr val="DDDDDD"/>
            </a:solidFill>
            <a:ln w="9525">
              <a:solidFill>
                <a:schemeClr val="tx1"/>
              </a:solidFill>
              <a:miter lim="800000"/>
              <a:headEnd/>
              <a:tailEnd/>
            </a:ln>
          </p:spPr>
          <p:txBody>
            <a:bodyPr wrap="none" anchor="ctr"/>
            <a:lstStyle/>
            <a:p>
              <a:endParaRPr lang="en-GB"/>
            </a:p>
          </p:txBody>
        </p:sp>
      </p:grpSp>
    </p:spTree>
    <p:extLst>
      <p:ext uri="{BB962C8B-B14F-4D97-AF65-F5344CB8AC3E}">
        <p14:creationId xmlns:p14="http://schemas.microsoft.com/office/powerpoint/2010/main" val="633731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marL="457200" indent="-457200">
              <a:lnSpc>
                <a:spcPct val="150000"/>
              </a:lnSpc>
              <a:buFont typeface="+mj-lt"/>
              <a:buAutoNum type="arabicPeriod"/>
            </a:pPr>
            <a:r>
              <a:rPr lang="en-US" dirty="0"/>
              <a:t>Games</a:t>
            </a:r>
          </a:p>
          <a:p>
            <a:pPr marL="457200" indent="-457200">
              <a:lnSpc>
                <a:spcPct val="150000"/>
              </a:lnSpc>
              <a:buFont typeface="+mj-lt"/>
              <a:buAutoNum type="arabicPeriod"/>
            </a:pPr>
            <a:r>
              <a:rPr lang="en-US" dirty="0"/>
              <a:t>Optimal Decision in Games (Minimax Algorithm)</a:t>
            </a:r>
          </a:p>
          <a:p>
            <a:pPr marL="457200" indent="-457200">
              <a:lnSpc>
                <a:spcPct val="150000"/>
              </a:lnSpc>
              <a:buFont typeface="+mj-lt"/>
              <a:buAutoNum type="arabicPeriod"/>
            </a:pPr>
            <a:r>
              <a:rPr lang="en-US" dirty="0"/>
              <a:t>Alpha-Beta Pruning</a:t>
            </a:r>
          </a:p>
          <a:p>
            <a:pPr marL="457200" indent="-457200">
              <a:lnSpc>
                <a:spcPct val="150000"/>
              </a:lnSpc>
              <a:buFont typeface="+mj-lt"/>
              <a:buAutoNum type="arabicPeriod"/>
            </a:pPr>
            <a:r>
              <a:rPr lang="en-US" dirty="0"/>
              <a:t>Imperfect Real-Time Decisions</a:t>
            </a:r>
          </a:p>
          <a:p>
            <a:pPr marL="457200" indent="-457200">
              <a:lnSpc>
                <a:spcPct val="150000"/>
              </a:lnSpc>
              <a:buFont typeface="+mj-lt"/>
              <a:buAutoNum type="arabicPeriod"/>
            </a:pPr>
            <a:r>
              <a:rPr lang="en-US" dirty="0"/>
              <a:t>Exercise</a:t>
            </a:r>
          </a:p>
        </p:txBody>
      </p:sp>
      <p:sp>
        <p:nvSpPr>
          <p:cNvPr id="5" name="Slide Number Placeholder 4"/>
          <p:cNvSpPr>
            <a:spLocks noGrp="1"/>
          </p:cNvSpPr>
          <p:nvPr>
            <p:ph type="sldNum" sz="quarter" idx="12"/>
          </p:nvPr>
        </p:nvSpPr>
        <p:spPr/>
        <p:txBody>
          <a:bodyPr/>
          <a:lstStyle/>
          <a:p>
            <a:fld id="{F173735F-2667-4028-B606-D96AABD86FDB}" type="slidenum">
              <a:rPr lang="id-ID" smtClean="0"/>
              <a:pPr/>
              <a:t>3</a:t>
            </a:fld>
            <a:endParaRPr lang="id-ID"/>
          </a:p>
        </p:txBody>
      </p:sp>
    </p:spTree>
    <p:extLst>
      <p:ext uri="{BB962C8B-B14F-4D97-AF65-F5344CB8AC3E}">
        <p14:creationId xmlns:p14="http://schemas.microsoft.com/office/powerpoint/2010/main" val="40586741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54446-7551-47AD-A424-16A0BD87930D}"/>
              </a:ext>
            </a:extLst>
          </p:cNvPr>
          <p:cNvSpPr>
            <a:spLocks noGrp="1"/>
          </p:cNvSpPr>
          <p:nvPr>
            <p:ph type="title"/>
          </p:nvPr>
        </p:nvSpPr>
        <p:spPr/>
        <p:txBody>
          <a:bodyPr/>
          <a:lstStyle/>
          <a:p>
            <a:r>
              <a:rPr lang="en-ID" dirty="0"/>
              <a:t>Imperfect Real-Time Decisions</a:t>
            </a:r>
          </a:p>
        </p:txBody>
      </p:sp>
      <p:sp>
        <p:nvSpPr>
          <p:cNvPr id="3" name="Slide Number Placeholder 2">
            <a:extLst>
              <a:ext uri="{FF2B5EF4-FFF2-40B4-BE49-F238E27FC236}">
                <a16:creationId xmlns:a16="http://schemas.microsoft.com/office/drawing/2014/main" id="{A7015A65-4F25-4765-9C11-BF22BA208B88}"/>
              </a:ext>
            </a:extLst>
          </p:cNvPr>
          <p:cNvSpPr>
            <a:spLocks noGrp="1"/>
          </p:cNvSpPr>
          <p:nvPr>
            <p:ph type="sldNum" sz="quarter" idx="12"/>
          </p:nvPr>
        </p:nvSpPr>
        <p:spPr/>
        <p:txBody>
          <a:bodyPr/>
          <a:lstStyle/>
          <a:p>
            <a:fld id="{F173735F-2667-4028-B606-D96AABD86FDB}" type="slidenum">
              <a:rPr lang="id-ID" smtClean="0"/>
              <a:pPr/>
              <a:t>30</a:t>
            </a:fld>
            <a:endParaRPr lang="id-ID"/>
          </a:p>
        </p:txBody>
      </p:sp>
      <p:sp>
        <p:nvSpPr>
          <p:cNvPr id="4" name="Content Placeholder 3">
            <a:extLst>
              <a:ext uri="{FF2B5EF4-FFF2-40B4-BE49-F238E27FC236}">
                <a16:creationId xmlns:a16="http://schemas.microsoft.com/office/drawing/2014/main" id="{31282612-9BF5-4B67-A166-83166AA75AA7}"/>
              </a:ext>
            </a:extLst>
          </p:cNvPr>
          <p:cNvSpPr>
            <a:spLocks noGrp="1"/>
          </p:cNvSpPr>
          <p:nvPr>
            <p:ph idx="1"/>
          </p:nvPr>
        </p:nvSpPr>
        <p:spPr/>
        <p:txBody>
          <a:bodyPr/>
          <a:lstStyle/>
          <a:p>
            <a:pPr>
              <a:lnSpc>
                <a:spcPct val="150000"/>
              </a:lnSpc>
            </a:pPr>
            <a:r>
              <a:rPr lang="en-US" sz="2200" dirty="0">
                <a:cs typeface="Tahoma" pitchFamily="34" charset="0"/>
              </a:rPr>
              <a:t>Complete search is too complex and impractical</a:t>
            </a:r>
          </a:p>
          <a:p>
            <a:pPr>
              <a:lnSpc>
                <a:spcPct val="150000"/>
              </a:lnSpc>
            </a:pPr>
            <a:r>
              <a:rPr lang="en-US" sz="2200" dirty="0">
                <a:cs typeface="Tahoma" pitchFamily="34" charset="0"/>
              </a:rPr>
              <a:t>Claude Shannon’s paper Programming a Computer for Playing Chess (1950) proposed to alter minimax or alpha-beta in two ways:</a:t>
            </a:r>
          </a:p>
          <a:p>
            <a:pPr lvl="1">
              <a:lnSpc>
                <a:spcPct val="150000"/>
              </a:lnSpc>
            </a:pPr>
            <a:r>
              <a:rPr lang="en-US" sz="2200" dirty="0">
                <a:cs typeface="Tahoma" pitchFamily="34" charset="0"/>
              </a:rPr>
              <a:t>Replace the utility function by heuristic evaluation function </a:t>
            </a:r>
            <a:r>
              <a:rPr lang="en-US" sz="2200" b="1" dirty="0" err="1">
                <a:solidFill>
                  <a:srgbClr val="3399FF"/>
                </a:solidFill>
                <a:cs typeface="Tahoma" pitchFamily="34" charset="0"/>
              </a:rPr>
              <a:t>Eval</a:t>
            </a:r>
            <a:r>
              <a:rPr lang="en-US" sz="2200" dirty="0">
                <a:cs typeface="Tahoma" pitchFamily="34" charset="0"/>
              </a:rPr>
              <a:t>, which estimates the position’s utility</a:t>
            </a:r>
          </a:p>
          <a:p>
            <a:pPr lvl="1">
              <a:lnSpc>
                <a:spcPct val="150000"/>
              </a:lnSpc>
            </a:pPr>
            <a:r>
              <a:rPr lang="en-US" sz="2200" dirty="0">
                <a:cs typeface="Tahoma" pitchFamily="34" charset="0"/>
              </a:rPr>
              <a:t>Replace terminal test by a </a:t>
            </a:r>
            <a:r>
              <a:rPr lang="en-US" sz="2200" b="1" dirty="0">
                <a:solidFill>
                  <a:srgbClr val="3399FF"/>
                </a:solidFill>
                <a:cs typeface="Tahoma" pitchFamily="34" charset="0"/>
              </a:rPr>
              <a:t>cutoff</a:t>
            </a:r>
            <a:r>
              <a:rPr lang="en-US" sz="2200" dirty="0">
                <a:cs typeface="Tahoma" pitchFamily="34" charset="0"/>
              </a:rPr>
              <a:t> test that decides when to apply </a:t>
            </a:r>
            <a:r>
              <a:rPr lang="en-US" sz="2200" dirty="0" err="1">
                <a:cs typeface="Tahoma" pitchFamily="34" charset="0"/>
              </a:rPr>
              <a:t>Eval</a:t>
            </a:r>
            <a:endParaRPr lang="en-US" sz="2200" dirty="0">
              <a:cs typeface="Tahoma" pitchFamily="34" charset="0"/>
            </a:endParaRPr>
          </a:p>
        </p:txBody>
      </p:sp>
    </p:spTree>
    <p:extLst>
      <p:ext uri="{BB962C8B-B14F-4D97-AF65-F5344CB8AC3E}">
        <p14:creationId xmlns:p14="http://schemas.microsoft.com/office/powerpoint/2010/main" val="6755851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9C114-88EC-4FCD-8384-4C28824497D4}"/>
              </a:ext>
            </a:extLst>
          </p:cNvPr>
          <p:cNvSpPr>
            <a:spLocks noGrp="1"/>
          </p:cNvSpPr>
          <p:nvPr>
            <p:ph type="title"/>
          </p:nvPr>
        </p:nvSpPr>
        <p:spPr/>
        <p:txBody>
          <a:bodyPr/>
          <a:lstStyle/>
          <a:p>
            <a:r>
              <a:rPr lang="en-ID" dirty="0"/>
              <a:t>Imperfect Real-Time Decisions</a:t>
            </a:r>
          </a:p>
        </p:txBody>
      </p:sp>
      <p:sp>
        <p:nvSpPr>
          <p:cNvPr id="3" name="Slide Number Placeholder 2">
            <a:extLst>
              <a:ext uri="{FF2B5EF4-FFF2-40B4-BE49-F238E27FC236}">
                <a16:creationId xmlns:a16="http://schemas.microsoft.com/office/drawing/2014/main" id="{D3C951F9-BDFB-46E6-ADCD-C0F2D9EC2553}"/>
              </a:ext>
            </a:extLst>
          </p:cNvPr>
          <p:cNvSpPr>
            <a:spLocks noGrp="1"/>
          </p:cNvSpPr>
          <p:nvPr>
            <p:ph type="sldNum" sz="quarter" idx="12"/>
          </p:nvPr>
        </p:nvSpPr>
        <p:spPr/>
        <p:txBody>
          <a:bodyPr/>
          <a:lstStyle/>
          <a:p>
            <a:fld id="{F173735F-2667-4028-B606-D96AABD86FDB}" type="slidenum">
              <a:rPr lang="id-ID" smtClean="0"/>
              <a:pPr/>
              <a:t>31</a:t>
            </a:fld>
            <a:endParaRPr lang="id-ID"/>
          </a:p>
        </p:txBody>
      </p:sp>
      <p:sp>
        <p:nvSpPr>
          <p:cNvPr id="5" name="Content Placeholder 2">
            <a:extLst>
              <a:ext uri="{FF2B5EF4-FFF2-40B4-BE49-F238E27FC236}">
                <a16:creationId xmlns:a16="http://schemas.microsoft.com/office/drawing/2014/main" id="{2FFB9ED4-D2CC-4F22-A458-58F028107369}"/>
              </a:ext>
            </a:extLst>
          </p:cNvPr>
          <p:cNvSpPr txBox="1">
            <a:spLocks/>
          </p:cNvSpPr>
          <p:nvPr/>
        </p:nvSpPr>
        <p:spPr>
          <a:xfrm>
            <a:off x="1219200" y="4648200"/>
            <a:ext cx="7529264" cy="2133600"/>
          </a:xfrm>
          <a:prstGeom prst="rect">
            <a:avLst/>
          </a:prstGeom>
        </p:spPr>
        <p:txBody>
          <a:bodyPr vert="horz" lIns="91440" tIns="45720" rIns="91440" bIns="45720" rtlCol="0">
            <a:normAutofit lnSpcReduction="10000"/>
          </a:bodyPr>
          <a:lstStyle/>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1" i="0" u="none" strike="noStrike" kern="1200" cap="none" spc="0" normalizeH="0" baseline="0" noProof="0" dirty="0">
                <a:ln>
                  <a:noFill/>
                </a:ln>
                <a:solidFill>
                  <a:srgbClr val="3399FF"/>
                </a:solidFill>
                <a:effectLst/>
                <a:uLnTx/>
                <a:uFillTx/>
                <a:latin typeface="Open Sans"/>
                <a:cs typeface="Tahoma" pitchFamily="34" charset="0"/>
              </a:rPr>
              <a:t>Weighted linear function</a:t>
            </a:r>
            <a:r>
              <a:rPr kumimoji="0" lang="en-US" sz="2200" b="1" i="0" u="none" strike="noStrike" kern="1200" cap="none" spc="0" normalizeH="0" baseline="0" noProof="0" dirty="0">
                <a:ln>
                  <a:noFill/>
                </a:ln>
                <a:solidFill>
                  <a:schemeClr val="tx1"/>
                </a:solidFill>
                <a:effectLst/>
                <a:uLnTx/>
                <a:uFillTx/>
                <a:latin typeface="Open Sans"/>
                <a:cs typeface="Tahoma" pitchFamily="34" charset="0"/>
              </a:rPr>
              <a:t>:</a:t>
            </a:r>
            <a:r>
              <a:rPr kumimoji="0" lang="en-US" sz="2200" b="0" i="0" u="none" strike="noStrike" kern="1200" cap="none" spc="0" normalizeH="0" baseline="0" noProof="0" dirty="0">
                <a:ln>
                  <a:noFill/>
                </a:ln>
                <a:solidFill>
                  <a:schemeClr val="tx1"/>
                </a:solidFill>
                <a:effectLst/>
                <a:uLnTx/>
                <a:uFillTx/>
                <a:latin typeface="Open Sans"/>
                <a:cs typeface="Tahoma" pitchFamily="34" charset="0"/>
              </a:rPr>
              <a:t> to combine </a:t>
            </a:r>
            <a:r>
              <a:rPr kumimoji="0" lang="en-US" sz="2200" b="0" i="1" u="none" strike="noStrike" kern="1200" cap="none" spc="0" normalizeH="0" baseline="0" noProof="0" dirty="0">
                <a:ln>
                  <a:noFill/>
                </a:ln>
                <a:solidFill>
                  <a:schemeClr val="tx1"/>
                </a:solidFill>
                <a:effectLst/>
                <a:uLnTx/>
                <a:uFillTx/>
                <a:latin typeface="Open Sans"/>
                <a:cs typeface="Tahoma" pitchFamily="34" charset="0"/>
              </a:rPr>
              <a:t>n</a:t>
            </a:r>
            <a:r>
              <a:rPr kumimoji="0" lang="en-US" sz="2200" b="0" i="0" u="none" strike="noStrike" kern="1200" cap="none" spc="0" normalizeH="0" baseline="0" noProof="0" dirty="0">
                <a:ln>
                  <a:noFill/>
                </a:ln>
                <a:solidFill>
                  <a:schemeClr val="tx1"/>
                </a:solidFill>
                <a:effectLst/>
                <a:uLnTx/>
                <a:uFillTx/>
                <a:latin typeface="Open Sans"/>
                <a:cs typeface="Tahoma" pitchFamily="34" charset="0"/>
              </a:rPr>
              <a:t> heuristics</a:t>
            </a:r>
            <a:br>
              <a:rPr kumimoji="0" lang="en-US" sz="2200" b="0" i="0" u="none" strike="noStrike" kern="1200" cap="none" spc="0" normalizeH="0" baseline="0" noProof="0" dirty="0">
                <a:ln>
                  <a:noFill/>
                </a:ln>
                <a:solidFill>
                  <a:schemeClr val="tx1"/>
                </a:solidFill>
                <a:effectLst/>
                <a:uLnTx/>
                <a:uFillTx/>
                <a:latin typeface="Open Sans"/>
              </a:rPr>
            </a:br>
            <a:r>
              <a:rPr kumimoji="0" lang="en-US" sz="2200" b="0" i="0" u="none" strike="noStrike" kern="1200" cap="none" spc="0" normalizeH="0" baseline="0" noProof="0" dirty="0">
                <a:ln>
                  <a:noFill/>
                </a:ln>
                <a:solidFill>
                  <a:schemeClr val="tx1"/>
                </a:solidFill>
                <a:effectLst/>
                <a:uLnTx/>
                <a:uFillTx/>
                <a:latin typeface="Open Sans"/>
              </a:rPr>
              <a:t>	</a:t>
            </a:r>
            <a:endParaRPr kumimoji="0" lang="id-ID" sz="2200" b="0" i="0" u="none" strike="noStrike" kern="1200" cap="none" spc="0" normalizeH="0" baseline="0" noProof="0" dirty="0">
              <a:ln>
                <a:noFill/>
              </a:ln>
              <a:solidFill>
                <a:schemeClr val="tx1"/>
              </a:solidFill>
              <a:effectLst/>
              <a:uLnTx/>
              <a:uFillTx/>
              <a:latin typeface="Open Sans"/>
            </a:endParaRPr>
          </a:p>
          <a:p>
            <a:pPr marL="342900" marR="0" lvl="0" indent="-342900" defTabSz="914400" rtl="0" eaLnBrk="1" fontAlgn="auto" latinLnBrk="0" hangingPunct="1">
              <a:lnSpc>
                <a:spcPct val="100000"/>
              </a:lnSpc>
              <a:spcBef>
                <a:spcPct val="20000"/>
              </a:spcBef>
              <a:spcAft>
                <a:spcPts val="0"/>
              </a:spcAft>
              <a:buClrTx/>
              <a:buSzTx/>
              <a:buFontTx/>
              <a:buNone/>
              <a:tabLst/>
              <a:defRPr/>
            </a:pPr>
            <a:r>
              <a:rPr kumimoji="0" lang="en-US" sz="2200" b="0" i="1" u="none" strike="noStrike" kern="1200" cap="none" spc="0" normalizeH="0" baseline="0" noProof="0" dirty="0">
                <a:ln>
                  <a:noFill/>
                </a:ln>
                <a:solidFill>
                  <a:schemeClr val="tx1"/>
                </a:solidFill>
                <a:effectLst/>
                <a:uLnTx/>
                <a:uFillTx/>
                <a:latin typeface="Open Sans"/>
                <a:cs typeface="Tahoma" pitchFamily="34" charset="0"/>
              </a:rPr>
              <a:t>e.g.</a:t>
            </a:r>
            <a:endParaRPr kumimoji="0" lang="en-US" sz="2200" b="0" i="1" u="none" strike="noStrike" kern="1200" cap="none" spc="0" normalizeH="0" baseline="0" noProof="0" dirty="0">
              <a:ln>
                <a:noFill/>
              </a:ln>
              <a:solidFill>
                <a:schemeClr val="tx1"/>
              </a:solidFill>
              <a:effectLst/>
              <a:uLnTx/>
              <a:uFillTx/>
              <a:latin typeface="Open Sans"/>
            </a:endParaRPr>
          </a:p>
          <a:p>
            <a:pPr marL="342900" marR="0" lvl="0" indent="-342900" defTabSz="914400" rtl="0" eaLnBrk="1" fontAlgn="auto" latinLnBrk="0" hangingPunct="1">
              <a:lnSpc>
                <a:spcPct val="100000"/>
              </a:lnSpc>
              <a:spcBef>
                <a:spcPct val="20000"/>
              </a:spcBef>
              <a:spcAft>
                <a:spcPts val="0"/>
              </a:spcAft>
              <a:buClrTx/>
              <a:buSzTx/>
              <a:buFontTx/>
              <a:buNone/>
              <a:tabLst/>
              <a:defRPr/>
            </a:pPr>
            <a:r>
              <a:rPr kumimoji="0" lang="id-ID" sz="2200" b="0" i="1" u="none" strike="noStrike" kern="1200" cap="none" spc="0" normalizeH="0" baseline="0" noProof="0" dirty="0">
                <a:ln>
                  <a:noFill/>
                </a:ln>
                <a:solidFill>
                  <a:schemeClr val="tx1"/>
                </a:solidFill>
                <a:effectLst/>
                <a:uLnTx/>
                <a:uFillTx/>
                <a:latin typeface="Open Sans"/>
              </a:rPr>
              <a:t>w’s </a:t>
            </a:r>
            <a:r>
              <a:rPr kumimoji="0" lang="en-US" sz="2200" b="0" i="0" u="none" strike="noStrike" kern="1200" cap="none" spc="0" normalizeH="0" baseline="0" noProof="0" dirty="0">
                <a:ln>
                  <a:noFill/>
                </a:ln>
                <a:solidFill>
                  <a:schemeClr val="tx1"/>
                </a:solidFill>
                <a:effectLst/>
                <a:uLnTx/>
                <a:uFillTx/>
                <a:latin typeface="Open Sans"/>
                <a:cs typeface="Tahoma" pitchFamily="34" charset="0"/>
              </a:rPr>
              <a:t>could be the values of pieces (1 for prawn, 3 for bishop etc.)</a:t>
            </a:r>
          </a:p>
          <a:p>
            <a:pPr marL="342900" marR="0" lvl="0" indent="-342900" defTabSz="914400" rtl="0" eaLnBrk="1" fontAlgn="auto" latinLnBrk="0" hangingPunct="1">
              <a:lnSpc>
                <a:spcPct val="100000"/>
              </a:lnSpc>
              <a:spcBef>
                <a:spcPct val="20000"/>
              </a:spcBef>
              <a:spcAft>
                <a:spcPts val="0"/>
              </a:spcAft>
              <a:buClrTx/>
              <a:buSzTx/>
              <a:buFontTx/>
              <a:buNone/>
              <a:tabLst/>
              <a:defRPr/>
            </a:pPr>
            <a:r>
              <a:rPr kumimoji="0" lang="id-ID" sz="2200" b="0" i="1" u="none" strike="noStrike" kern="1200" cap="none" spc="0" normalizeH="0" baseline="0" noProof="0" dirty="0">
                <a:ln>
                  <a:noFill/>
                </a:ln>
                <a:solidFill>
                  <a:schemeClr val="tx1"/>
                </a:solidFill>
                <a:effectLst/>
                <a:uLnTx/>
                <a:uFillTx/>
                <a:latin typeface="Open Sans"/>
              </a:rPr>
              <a:t>f’s </a:t>
            </a:r>
            <a:r>
              <a:rPr kumimoji="0" lang="en-US" sz="2200" b="0" i="0" u="none" strike="noStrike" kern="1200" cap="none" spc="0" normalizeH="0" baseline="0" noProof="0" dirty="0">
                <a:ln>
                  <a:noFill/>
                </a:ln>
                <a:solidFill>
                  <a:schemeClr val="tx1"/>
                </a:solidFill>
                <a:effectLst/>
                <a:uLnTx/>
                <a:uFillTx/>
                <a:latin typeface="Open Sans"/>
                <a:cs typeface="Tahoma" pitchFamily="34" charset="0"/>
              </a:rPr>
              <a:t>could be the number of type of pieces on the board</a:t>
            </a:r>
          </a:p>
        </p:txBody>
      </p:sp>
      <p:pic>
        <p:nvPicPr>
          <p:cNvPr id="7" name="Picture 6">
            <a:extLst>
              <a:ext uri="{FF2B5EF4-FFF2-40B4-BE49-F238E27FC236}">
                <a16:creationId xmlns:a16="http://schemas.microsoft.com/office/drawing/2014/main" id="{7CE3282C-F9FB-4921-9F10-60C5464095AE}"/>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134793" y="4953001"/>
            <a:ext cx="6018607" cy="763600"/>
          </a:xfrm>
          <a:prstGeom prst="rect">
            <a:avLst/>
          </a:prstGeom>
        </p:spPr>
      </p:pic>
      <p:pic>
        <p:nvPicPr>
          <p:cNvPr id="8" name="Picture 7">
            <a:extLst>
              <a:ext uri="{FF2B5EF4-FFF2-40B4-BE49-F238E27FC236}">
                <a16:creationId xmlns:a16="http://schemas.microsoft.com/office/drawing/2014/main" id="{DBB43DD9-10C3-45EB-B01B-1F98BBE8772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324696" y="2034712"/>
            <a:ext cx="5638800" cy="2461088"/>
          </a:xfrm>
          <a:prstGeom prst="rect">
            <a:avLst/>
          </a:prstGeom>
        </p:spPr>
      </p:pic>
    </p:spTree>
    <p:extLst>
      <p:ext uri="{BB962C8B-B14F-4D97-AF65-F5344CB8AC3E}">
        <p14:creationId xmlns:p14="http://schemas.microsoft.com/office/powerpoint/2010/main" val="37621046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3DC68-ED70-4EFD-B296-7B5FD1444E0C}"/>
              </a:ext>
            </a:extLst>
          </p:cNvPr>
          <p:cNvSpPr>
            <a:spLocks noGrp="1"/>
          </p:cNvSpPr>
          <p:nvPr>
            <p:ph type="title"/>
          </p:nvPr>
        </p:nvSpPr>
        <p:spPr/>
        <p:txBody>
          <a:bodyPr/>
          <a:lstStyle/>
          <a:p>
            <a:r>
              <a:rPr lang="en-ID" dirty="0"/>
              <a:t>Imperfect Real-Time Decisions</a:t>
            </a:r>
          </a:p>
        </p:txBody>
      </p:sp>
      <p:sp>
        <p:nvSpPr>
          <p:cNvPr id="3" name="Slide Number Placeholder 2">
            <a:extLst>
              <a:ext uri="{FF2B5EF4-FFF2-40B4-BE49-F238E27FC236}">
                <a16:creationId xmlns:a16="http://schemas.microsoft.com/office/drawing/2014/main" id="{210CB6ED-C9E9-4BB9-B450-DE8F50E87A70}"/>
              </a:ext>
            </a:extLst>
          </p:cNvPr>
          <p:cNvSpPr>
            <a:spLocks noGrp="1"/>
          </p:cNvSpPr>
          <p:nvPr>
            <p:ph type="sldNum" sz="quarter" idx="12"/>
          </p:nvPr>
        </p:nvSpPr>
        <p:spPr/>
        <p:txBody>
          <a:bodyPr/>
          <a:lstStyle/>
          <a:p>
            <a:fld id="{F173735F-2667-4028-B606-D96AABD86FDB}" type="slidenum">
              <a:rPr lang="id-ID" smtClean="0"/>
              <a:pPr/>
              <a:t>32</a:t>
            </a:fld>
            <a:endParaRPr lang="id-ID"/>
          </a:p>
        </p:txBody>
      </p:sp>
      <p:graphicFrame>
        <p:nvGraphicFramePr>
          <p:cNvPr id="5" name="Object 2">
            <a:extLst>
              <a:ext uri="{FF2B5EF4-FFF2-40B4-BE49-F238E27FC236}">
                <a16:creationId xmlns:a16="http://schemas.microsoft.com/office/drawing/2014/main" id="{BBDCD853-238B-4361-9F2F-63A20FE559C9}"/>
              </a:ext>
            </a:extLst>
          </p:cNvPr>
          <p:cNvGraphicFramePr>
            <a:graphicFrameLocks noChangeAspect="1"/>
          </p:cNvGraphicFramePr>
          <p:nvPr/>
        </p:nvGraphicFramePr>
        <p:xfrm>
          <a:off x="1142999" y="2819400"/>
          <a:ext cx="7676747" cy="2971800"/>
        </p:xfrm>
        <a:graphic>
          <a:graphicData uri="http://schemas.openxmlformats.org/presentationml/2006/ole">
            <mc:AlternateContent xmlns:mc="http://schemas.openxmlformats.org/markup-compatibility/2006">
              <mc:Choice xmlns:v="urn:schemas-microsoft-com:vml" Requires="v">
                <p:oleObj name="Visio" r:id="rId2" imgW="5027996" imgH="1946906" progId="Visio.Drawing.11">
                  <p:embed/>
                </p:oleObj>
              </mc:Choice>
              <mc:Fallback>
                <p:oleObj name="Visio" r:id="rId2" imgW="5027996" imgH="1946906" progId="Visio.Drawing.11">
                  <p:embed/>
                  <p:pic>
                    <p:nvPicPr>
                      <p:cNvPr id="5" name="Object 2">
                        <a:extLst>
                          <a:ext uri="{FF2B5EF4-FFF2-40B4-BE49-F238E27FC236}">
                            <a16:creationId xmlns:a16="http://schemas.microsoft.com/office/drawing/2014/main" id="{BBDCD853-238B-4361-9F2F-63A20FE559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999" y="2819400"/>
                        <a:ext cx="7676747" cy="297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606503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370BE-A593-41B1-AD23-8B26338E427C}"/>
              </a:ext>
            </a:extLst>
          </p:cNvPr>
          <p:cNvSpPr>
            <a:spLocks noGrp="1"/>
          </p:cNvSpPr>
          <p:nvPr>
            <p:ph type="title"/>
          </p:nvPr>
        </p:nvSpPr>
        <p:spPr/>
        <p:txBody>
          <a:bodyPr/>
          <a:lstStyle/>
          <a:p>
            <a:r>
              <a:rPr lang="en-US" dirty="0"/>
              <a:t>References</a:t>
            </a:r>
            <a:endParaRPr lang="en-ID" dirty="0"/>
          </a:p>
        </p:txBody>
      </p:sp>
      <p:sp>
        <p:nvSpPr>
          <p:cNvPr id="3" name="Slide Number Placeholder 2">
            <a:extLst>
              <a:ext uri="{FF2B5EF4-FFF2-40B4-BE49-F238E27FC236}">
                <a16:creationId xmlns:a16="http://schemas.microsoft.com/office/drawing/2014/main" id="{27AA2FE0-D002-4D8B-8ED2-2871C4C37F39}"/>
              </a:ext>
            </a:extLst>
          </p:cNvPr>
          <p:cNvSpPr>
            <a:spLocks noGrp="1"/>
          </p:cNvSpPr>
          <p:nvPr>
            <p:ph type="sldNum" sz="quarter" idx="12"/>
          </p:nvPr>
        </p:nvSpPr>
        <p:spPr/>
        <p:txBody>
          <a:bodyPr/>
          <a:lstStyle/>
          <a:p>
            <a:fld id="{F173735F-2667-4028-B606-D96AABD86FDB}" type="slidenum">
              <a:rPr lang="id-ID" smtClean="0"/>
              <a:pPr/>
              <a:t>33</a:t>
            </a:fld>
            <a:endParaRPr lang="id-ID"/>
          </a:p>
        </p:txBody>
      </p:sp>
      <p:sp>
        <p:nvSpPr>
          <p:cNvPr id="4" name="Content Placeholder 3">
            <a:extLst>
              <a:ext uri="{FF2B5EF4-FFF2-40B4-BE49-F238E27FC236}">
                <a16:creationId xmlns:a16="http://schemas.microsoft.com/office/drawing/2014/main" id="{386C34AB-DA9A-44C9-8505-862A205C274F}"/>
              </a:ext>
            </a:extLst>
          </p:cNvPr>
          <p:cNvSpPr>
            <a:spLocks noGrp="1"/>
          </p:cNvSpPr>
          <p:nvPr>
            <p:ph idx="1"/>
          </p:nvPr>
        </p:nvSpPr>
        <p:spPr/>
        <p:txBody>
          <a:bodyPr/>
          <a:lstStyle/>
          <a:p>
            <a:pPr algn="just">
              <a:lnSpc>
                <a:spcPct val="150000"/>
              </a:lnSpc>
              <a:defRPr/>
            </a:pPr>
            <a:r>
              <a:rPr lang="en-US" dirty="0"/>
              <a:t>Stuart Russell, Peter </a:t>
            </a:r>
            <a:r>
              <a:rPr lang="id-ID" dirty="0"/>
              <a:t>Norvig</a:t>
            </a:r>
            <a:r>
              <a:rPr lang="en-US" dirty="0"/>
              <a:t>. 2010. </a:t>
            </a:r>
            <a:r>
              <a:rPr lang="en-US" b="1" dirty="0">
                <a:solidFill>
                  <a:srgbClr val="3399FF"/>
                </a:solidFill>
              </a:rPr>
              <a:t>Artificial Intelligence : A Modern Approach.</a:t>
            </a:r>
            <a:r>
              <a:rPr lang="en-US" dirty="0"/>
              <a:t> Pearson Education. New Jersey. ISBN:9780132071482</a:t>
            </a:r>
          </a:p>
        </p:txBody>
      </p:sp>
    </p:spTree>
    <p:extLst>
      <p:ext uri="{BB962C8B-B14F-4D97-AF65-F5344CB8AC3E}">
        <p14:creationId xmlns:p14="http://schemas.microsoft.com/office/powerpoint/2010/main" val="4159855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13250" y="2859881"/>
            <a:ext cx="7067128" cy="1143000"/>
          </a:xfrm>
        </p:spPr>
        <p:txBody>
          <a:bodyPr>
            <a:normAutofit/>
          </a:bodyPr>
          <a:lstStyle/>
          <a:p>
            <a:pPr>
              <a:lnSpc>
                <a:spcPct val="150000"/>
              </a:lnSpc>
            </a:pPr>
            <a:r>
              <a:rPr lang="en-US" dirty="0"/>
              <a:t>Exercise</a:t>
            </a:r>
            <a:endParaRPr lang="id-ID" dirty="0"/>
          </a:p>
        </p:txBody>
      </p:sp>
      <p:sp>
        <p:nvSpPr>
          <p:cNvPr id="3" name="Slide Number Placeholder 2"/>
          <p:cNvSpPr>
            <a:spLocks noGrp="1"/>
          </p:cNvSpPr>
          <p:nvPr>
            <p:ph type="sldNum" sz="quarter" idx="12"/>
          </p:nvPr>
        </p:nvSpPr>
        <p:spPr/>
        <p:txBody>
          <a:bodyPr/>
          <a:lstStyle/>
          <a:p>
            <a:fld id="{F173735F-2667-4028-B606-D96AABD86FDB}" type="slidenum">
              <a:rPr lang="id-ID" smtClean="0"/>
              <a:pPr/>
              <a:t>34</a:t>
            </a:fld>
            <a:endParaRPr lang="id-ID"/>
          </a:p>
        </p:txBody>
      </p:sp>
    </p:spTree>
    <p:extLst>
      <p:ext uri="{BB962C8B-B14F-4D97-AF65-F5344CB8AC3E}">
        <p14:creationId xmlns:p14="http://schemas.microsoft.com/office/powerpoint/2010/main" val="14363899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370BE-A593-41B1-AD23-8B26338E427C}"/>
              </a:ext>
            </a:extLst>
          </p:cNvPr>
          <p:cNvSpPr>
            <a:spLocks noGrp="1"/>
          </p:cNvSpPr>
          <p:nvPr>
            <p:ph type="title"/>
          </p:nvPr>
        </p:nvSpPr>
        <p:spPr>
          <a:xfrm>
            <a:off x="3733800" y="228600"/>
            <a:ext cx="5014664" cy="639688"/>
          </a:xfrm>
        </p:spPr>
        <p:txBody>
          <a:bodyPr/>
          <a:lstStyle/>
          <a:p>
            <a:pPr algn="r"/>
            <a:r>
              <a:rPr lang="en-US"/>
              <a:t>Exercise</a:t>
            </a:r>
            <a:endParaRPr lang="en-ID" dirty="0"/>
          </a:p>
        </p:txBody>
      </p:sp>
      <p:sp>
        <p:nvSpPr>
          <p:cNvPr id="3" name="Slide Number Placeholder 2">
            <a:extLst>
              <a:ext uri="{FF2B5EF4-FFF2-40B4-BE49-F238E27FC236}">
                <a16:creationId xmlns:a16="http://schemas.microsoft.com/office/drawing/2014/main" id="{27AA2FE0-D002-4D8B-8ED2-2871C4C37F39}"/>
              </a:ext>
            </a:extLst>
          </p:cNvPr>
          <p:cNvSpPr>
            <a:spLocks noGrp="1"/>
          </p:cNvSpPr>
          <p:nvPr>
            <p:ph type="sldNum" sz="quarter" idx="12"/>
          </p:nvPr>
        </p:nvSpPr>
        <p:spPr/>
        <p:txBody>
          <a:bodyPr/>
          <a:lstStyle/>
          <a:p>
            <a:fld id="{F173735F-2667-4028-B606-D96AABD86FDB}" type="slidenum">
              <a:rPr lang="id-ID" smtClean="0"/>
              <a:pPr/>
              <a:t>35</a:t>
            </a:fld>
            <a:endParaRPr lang="id-ID"/>
          </a:p>
        </p:txBody>
      </p:sp>
      <p:sp>
        <p:nvSpPr>
          <p:cNvPr id="6" name="Content Placeholder 3">
            <a:extLst>
              <a:ext uri="{FF2B5EF4-FFF2-40B4-BE49-F238E27FC236}">
                <a16:creationId xmlns:a16="http://schemas.microsoft.com/office/drawing/2014/main" id="{F87D3000-BACA-4CE5-ABE4-A40786E58003}"/>
              </a:ext>
            </a:extLst>
          </p:cNvPr>
          <p:cNvSpPr txBox="1">
            <a:spLocks/>
          </p:cNvSpPr>
          <p:nvPr/>
        </p:nvSpPr>
        <p:spPr>
          <a:xfrm>
            <a:off x="1081336" y="1371600"/>
            <a:ext cx="7605464" cy="445813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defRPr/>
            </a:pPr>
            <a:r>
              <a:rPr lang="en-US" sz="1800" dirty="0"/>
              <a:t>Given a </a:t>
            </a:r>
            <a:r>
              <a:rPr lang="en-US" sz="1800" b="1" dirty="0">
                <a:solidFill>
                  <a:srgbClr val="3399FF"/>
                </a:solidFill>
              </a:rPr>
              <a:t>Min-Max tree </a:t>
            </a:r>
            <a:r>
              <a:rPr lang="en-US" sz="1800" dirty="0"/>
              <a:t>as below, describe in your own figure how the process of </a:t>
            </a:r>
            <a:r>
              <a:rPr lang="en-US" sz="1800" b="1" dirty="0">
                <a:solidFill>
                  <a:srgbClr val="3399FF"/>
                </a:solidFill>
              </a:rPr>
              <a:t>Alpha-Beta Pruning </a:t>
            </a:r>
            <a:r>
              <a:rPr lang="en-US" sz="1800" dirty="0"/>
              <a:t>is executed to the tree!</a:t>
            </a:r>
          </a:p>
        </p:txBody>
      </p:sp>
      <p:pic>
        <p:nvPicPr>
          <p:cNvPr id="9" name="Picture 8">
            <a:extLst>
              <a:ext uri="{FF2B5EF4-FFF2-40B4-BE49-F238E27FC236}">
                <a16:creationId xmlns:a16="http://schemas.microsoft.com/office/drawing/2014/main" id="{7B2F7417-A817-4F64-9FD1-FA3EADD7205C}"/>
              </a:ext>
            </a:extLst>
          </p:cNvPr>
          <p:cNvPicPr>
            <a:picLocks noChangeAspect="1"/>
          </p:cNvPicPr>
          <p:nvPr/>
        </p:nvPicPr>
        <p:blipFill>
          <a:blip r:embed="rId2"/>
          <a:stretch>
            <a:fillRect/>
          </a:stretch>
        </p:blipFill>
        <p:spPr>
          <a:xfrm>
            <a:off x="1044993" y="2377264"/>
            <a:ext cx="7778565" cy="4076071"/>
          </a:xfrm>
          <a:prstGeom prst="rect">
            <a:avLst/>
          </a:prstGeom>
        </p:spPr>
      </p:pic>
    </p:spTree>
    <p:extLst>
      <p:ext uri="{BB962C8B-B14F-4D97-AF65-F5344CB8AC3E}">
        <p14:creationId xmlns:p14="http://schemas.microsoft.com/office/powerpoint/2010/main" val="1764437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36AAB-638D-4D06-8048-0E792E9F9E4A}"/>
              </a:ext>
            </a:extLst>
          </p:cNvPr>
          <p:cNvSpPr>
            <a:spLocks noGrp="1"/>
          </p:cNvSpPr>
          <p:nvPr>
            <p:ph type="title"/>
          </p:nvPr>
        </p:nvSpPr>
        <p:spPr/>
        <p:txBody>
          <a:bodyPr/>
          <a:lstStyle/>
          <a:p>
            <a:r>
              <a:rPr lang="en-US" dirty="0"/>
              <a:t>Games</a:t>
            </a:r>
            <a:endParaRPr lang="en-ID" dirty="0"/>
          </a:p>
        </p:txBody>
      </p:sp>
      <p:sp>
        <p:nvSpPr>
          <p:cNvPr id="3" name="Slide Number Placeholder 2">
            <a:extLst>
              <a:ext uri="{FF2B5EF4-FFF2-40B4-BE49-F238E27FC236}">
                <a16:creationId xmlns:a16="http://schemas.microsoft.com/office/drawing/2014/main" id="{78CFAFBD-D89E-4405-87FA-76AF092ABD63}"/>
              </a:ext>
            </a:extLst>
          </p:cNvPr>
          <p:cNvSpPr>
            <a:spLocks noGrp="1"/>
          </p:cNvSpPr>
          <p:nvPr>
            <p:ph type="sldNum" sz="quarter" idx="12"/>
          </p:nvPr>
        </p:nvSpPr>
        <p:spPr/>
        <p:txBody>
          <a:bodyPr/>
          <a:lstStyle/>
          <a:p>
            <a:fld id="{F173735F-2667-4028-B606-D96AABD86FDB}" type="slidenum">
              <a:rPr lang="id-ID" smtClean="0"/>
              <a:pPr/>
              <a:t>4</a:t>
            </a:fld>
            <a:endParaRPr lang="id-ID"/>
          </a:p>
        </p:txBody>
      </p:sp>
      <p:sp>
        <p:nvSpPr>
          <p:cNvPr id="4" name="Content Placeholder 3">
            <a:extLst>
              <a:ext uri="{FF2B5EF4-FFF2-40B4-BE49-F238E27FC236}">
                <a16:creationId xmlns:a16="http://schemas.microsoft.com/office/drawing/2014/main" id="{CE0287CB-9773-4314-A740-C13463E795F4}"/>
              </a:ext>
            </a:extLst>
          </p:cNvPr>
          <p:cNvSpPr>
            <a:spLocks noGrp="1"/>
          </p:cNvSpPr>
          <p:nvPr>
            <p:ph idx="1"/>
          </p:nvPr>
        </p:nvSpPr>
        <p:spPr/>
        <p:txBody>
          <a:bodyPr/>
          <a:lstStyle/>
          <a:p>
            <a:pPr>
              <a:lnSpc>
                <a:spcPct val="150000"/>
              </a:lnSpc>
            </a:pPr>
            <a:r>
              <a:rPr lang="en-US" dirty="0"/>
              <a:t>Games is a </a:t>
            </a:r>
            <a:r>
              <a:rPr lang="en-US" b="1" dirty="0">
                <a:solidFill>
                  <a:srgbClr val="3399FF"/>
                </a:solidFill>
              </a:rPr>
              <a:t>search problems</a:t>
            </a:r>
          </a:p>
          <a:p>
            <a:pPr lvl="1">
              <a:lnSpc>
                <a:spcPct val="150000"/>
              </a:lnSpc>
            </a:pPr>
            <a:r>
              <a:rPr lang="en-US" dirty="0"/>
              <a:t>How we can find the best solution while </a:t>
            </a:r>
            <a:r>
              <a:rPr lang="en-US" b="1" dirty="0">
                <a:solidFill>
                  <a:srgbClr val="3399FF"/>
                </a:solidFill>
              </a:rPr>
              <a:t>predicting</a:t>
            </a:r>
            <a:r>
              <a:rPr lang="en-US" dirty="0"/>
              <a:t> the opponent’s move?</a:t>
            </a:r>
          </a:p>
          <a:p>
            <a:pPr>
              <a:lnSpc>
                <a:spcPct val="150000"/>
              </a:lnSpc>
            </a:pPr>
            <a:r>
              <a:rPr lang="en-ID" b="1" dirty="0">
                <a:solidFill>
                  <a:srgbClr val="3399FF"/>
                </a:solidFill>
              </a:rPr>
              <a:t>Multiagent environments </a:t>
            </a:r>
            <a:r>
              <a:rPr lang="en-ID" dirty="0"/>
              <a:t>which the relation between agents is </a:t>
            </a:r>
            <a:r>
              <a:rPr lang="en-ID" b="1" dirty="0">
                <a:solidFill>
                  <a:srgbClr val="3399FF"/>
                </a:solidFill>
              </a:rPr>
              <a:t>competitive</a:t>
            </a:r>
          </a:p>
          <a:p>
            <a:pPr lvl="1">
              <a:lnSpc>
                <a:spcPct val="150000"/>
              </a:lnSpc>
            </a:pPr>
            <a:r>
              <a:rPr lang="en-ID" dirty="0"/>
              <a:t>The agents’ goal are in conflict (I and opponent)</a:t>
            </a:r>
          </a:p>
          <a:p>
            <a:pPr lvl="1">
              <a:lnSpc>
                <a:spcPct val="150000"/>
              </a:lnSpc>
            </a:pPr>
            <a:endParaRPr lang="en-ID" dirty="0"/>
          </a:p>
        </p:txBody>
      </p:sp>
    </p:spTree>
    <p:extLst>
      <p:ext uri="{BB962C8B-B14F-4D97-AF65-F5344CB8AC3E}">
        <p14:creationId xmlns:p14="http://schemas.microsoft.com/office/powerpoint/2010/main" val="107428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2C09-8D69-4775-AE32-1BBF610B3137}"/>
              </a:ext>
            </a:extLst>
          </p:cNvPr>
          <p:cNvSpPr>
            <a:spLocks noGrp="1"/>
          </p:cNvSpPr>
          <p:nvPr>
            <p:ph type="title"/>
          </p:nvPr>
        </p:nvSpPr>
        <p:spPr/>
        <p:txBody>
          <a:bodyPr/>
          <a:lstStyle/>
          <a:p>
            <a:r>
              <a:rPr lang="en-US" dirty="0"/>
              <a:t>Games</a:t>
            </a:r>
            <a:endParaRPr lang="en-ID" dirty="0"/>
          </a:p>
        </p:txBody>
      </p:sp>
      <p:sp>
        <p:nvSpPr>
          <p:cNvPr id="3" name="Slide Number Placeholder 2">
            <a:extLst>
              <a:ext uri="{FF2B5EF4-FFF2-40B4-BE49-F238E27FC236}">
                <a16:creationId xmlns:a16="http://schemas.microsoft.com/office/drawing/2014/main" id="{84D3BE09-5FB4-425D-A28C-F3853FA9B94C}"/>
              </a:ext>
            </a:extLst>
          </p:cNvPr>
          <p:cNvSpPr>
            <a:spLocks noGrp="1"/>
          </p:cNvSpPr>
          <p:nvPr>
            <p:ph type="sldNum" sz="quarter" idx="12"/>
          </p:nvPr>
        </p:nvSpPr>
        <p:spPr/>
        <p:txBody>
          <a:bodyPr/>
          <a:lstStyle/>
          <a:p>
            <a:fld id="{F173735F-2667-4028-B606-D96AABD86FDB}" type="slidenum">
              <a:rPr lang="id-ID" smtClean="0"/>
              <a:pPr/>
              <a:t>5</a:t>
            </a:fld>
            <a:endParaRPr lang="id-ID"/>
          </a:p>
        </p:txBody>
      </p:sp>
      <p:sp>
        <p:nvSpPr>
          <p:cNvPr id="4" name="Content Placeholder 3">
            <a:extLst>
              <a:ext uri="{FF2B5EF4-FFF2-40B4-BE49-F238E27FC236}">
                <a16:creationId xmlns:a16="http://schemas.microsoft.com/office/drawing/2014/main" id="{4EC4B9A1-BF92-4292-B765-EAF51833A5EE}"/>
              </a:ext>
            </a:extLst>
          </p:cNvPr>
          <p:cNvSpPr>
            <a:spLocks noGrp="1"/>
          </p:cNvSpPr>
          <p:nvPr>
            <p:ph idx="1"/>
          </p:nvPr>
        </p:nvSpPr>
        <p:spPr/>
        <p:txBody>
          <a:bodyPr>
            <a:normAutofit lnSpcReduction="10000"/>
          </a:bodyPr>
          <a:lstStyle/>
          <a:p>
            <a:pPr>
              <a:lnSpc>
                <a:spcPct val="150000"/>
              </a:lnSpc>
            </a:pPr>
            <a:r>
              <a:rPr lang="en-ID" dirty="0"/>
              <a:t>Games are interesting because they are too hard to solve</a:t>
            </a:r>
          </a:p>
          <a:p>
            <a:pPr lvl="1">
              <a:lnSpc>
                <a:spcPct val="150000"/>
              </a:lnSpc>
            </a:pPr>
            <a:r>
              <a:rPr lang="en-ID" dirty="0"/>
              <a:t>For example, chess has an </a:t>
            </a:r>
            <a:r>
              <a:rPr lang="en-ID" b="1" dirty="0">
                <a:solidFill>
                  <a:srgbClr val="3399FF"/>
                </a:solidFill>
              </a:rPr>
              <a:t>average branching factor of about 35</a:t>
            </a:r>
            <a:r>
              <a:rPr lang="en-ID" dirty="0"/>
              <a:t>, and games often go to </a:t>
            </a:r>
            <a:r>
              <a:rPr lang="en-ID" b="1" dirty="0">
                <a:solidFill>
                  <a:srgbClr val="3399FF"/>
                </a:solidFill>
              </a:rPr>
              <a:t>50 moves </a:t>
            </a:r>
            <a:r>
              <a:rPr lang="en-ID" dirty="0"/>
              <a:t>by each player</a:t>
            </a:r>
          </a:p>
          <a:p>
            <a:pPr lvl="2">
              <a:lnSpc>
                <a:spcPct val="150000"/>
              </a:lnSpc>
            </a:pPr>
            <a:r>
              <a:rPr lang="en-ID" dirty="0"/>
              <a:t>So the search tree has about </a:t>
            </a:r>
            <a:r>
              <a:rPr lang="en-ID" b="1" dirty="0">
                <a:solidFill>
                  <a:srgbClr val="3399FF"/>
                </a:solidFill>
              </a:rPr>
              <a:t>35</a:t>
            </a:r>
            <a:r>
              <a:rPr lang="en-ID" b="1" baseline="30000" dirty="0">
                <a:solidFill>
                  <a:srgbClr val="3399FF"/>
                </a:solidFill>
              </a:rPr>
              <a:t>100</a:t>
            </a:r>
            <a:r>
              <a:rPr lang="en-ID" dirty="0"/>
              <a:t> or </a:t>
            </a:r>
            <a:r>
              <a:rPr lang="en-ID" b="1" dirty="0">
                <a:solidFill>
                  <a:srgbClr val="3399FF"/>
                </a:solidFill>
              </a:rPr>
              <a:t>10</a:t>
            </a:r>
            <a:r>
              <a:rPr lang="en-ID" b="1" baseline="30000" dirty="0">
                <a:solidFill>
                  <a:srgbClr val="3399FF"/>
                </a:solidFill>
              </a:rPr>
              <a:t>154</a:t>
            </a:r>
            <a:r>
              <a:rPr lang="en-ID" dirty="0"/>
              <a:t> nodes</a:t>
            </a:r>
          </a:p>
          <a:p>
            <a:pPr>
              <a:lnSpc>
                <a:spcPct val="150000"/>
              </a:lnSpc>
            </a:pPr>
            <a:r>
              <a:rPr lang="en-ID" dirty="0"/>
              <a:t>Games like the real world</a:t>
            </a:r>
          </a:p>
          <a:p>
            <a:pPr lvl="1">
              <a:lnSpc>
                <a:spcPct val="150000"/>
              </a:lnSpc>
            </a:pPr>
            <a:r>
              <a:rPr lang="en-ID" dirty="0"/>
              <a:t>Require </a:t>
            </a:r>
            <a:r>
              <a:rPr lang="en-ID" b="1" dirty="0">
                <a:solidFill>
                  <a:srgbClr val="3399FF"/>
                </a:solidFill>
              </a:rPr>
              <a:t>the ability to make some decision</a:t>
            </a:r>
            <a:r>
              <a:rPr lang="en-ID" dirty="0"/>
              <a:t> even when the optimal decision is </a:t>
            </a:r>
            <a:r>
              <a:rPr lang="en-ID" b="1" dirty="0">
                <a:solidFill>
                  <a:srgbClr val="3399FF"/>
                </a:solidFill>
              </a:rPr>
              <a:t>infeasible</a:t>
            </a:r>
          </a:p>
          <a:p>
            <a:pPr lvl="1">
              <a:lnSpc>
                <a:spcPct val="150000"/>
              </a:lnSpc>
            </a:pPr>
            <a:r>
              <a:rPr lang="en-ID" dirty="0"/>
              <a:t>Also </a:t>
            </a:r>
            <a:r>
              <a:rPr lang="en-ID" b="1" dirty="0">
                <a:solidFill>
                  <a:srgbClr val="3399FF"/>
                </a:solidFill>
              </a:rPr>
              <a:t>penalize inefficiency</a:t>
            </a:r>
            <a:r>
              <a:rPr lang="en-ID" dirty="0"/>
              <a:t> severely</a:t>
            </a:r>
          </a:p>
        </p:txBody>
      </p:sp>
    </p:spTree>
    <p:extLst>
      <p:ext uri="{BB962C8B-B14F-4D97-AF65-F5344CB8AC3E}">
        <p14:creationId xmlns:p14="http://schemas.microsoft.com/office/powerpoint/2010/main" val="2916638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71464-00BD-4CAC-B64E-F5859A2749BD}"/>
              </a:ext>
            </a:extLst>
          </p:cNvPr>
          <p:cNvSpPr>
            <a:spLocks noGrp="1"/>
          </p:cNvSpPr>
          <p:nvPr>
            <p:ph type="title"/>
          </p:nvPr>
        </p:nvSpPr>
        <p:spPr/>
        <p:txBody>
          <a:bodyPr/>
          <a:lstStyle/>
          <a:p>
            <a:r>
              <a:rPr lang="en-ID" dirty="0"/>
              <a:t>Kind of Games</a:t>
            </a:r>
          </a:p>
        </p:txBody>
      </p:sp>
      <p:sp>
        <p:nvSpPr>
          <p:cNvPr id="3" name="Slide Number Placeholder 2">
            <a:extLst>
              <a:ext uri="{FF2B5EF4-FFF2-40B4-BE49-F238E27FC236}">
                <a16:creationId xmlns:a16="http://schemas.microsoft.com/office/drawing/2014/main" id="{48616283-FC6D-4AD3-B2B6-CA272C4AA39A}"/>
              </a:ext>
            </a:extLst>
          </p:cNvPr>
          <p:cNvSpPr>
            <a:spLocks noGrp="1"/>
          </p:cNvSpPr>
          <p:nvPr>
            <p:ph type="sldNum" sz="quarter" idx="12"/>
          </p:nvPr>
        </p:nvSpPr>
        <p:spPr/>
        <p:txBody>
          <a:bodyPr/>
          <a:lstStyle/>
          <a:p>
            <a:fld id="{F173735F-2667-4028-B606-D96AABD86FDB}" type="slidenum">
              <a:rPr lang="id-ID" smtClean="0"/>
              <a:pPr/>
              <a:t>6</a:t>
            </a:fld>
            <a:endParaRPr lang="id-ID"/>
          </a:p>
        </p:txBody>
      </p:sp>
      <p:sp>
        <p:nvSpPr>
          <p:cNvPr id="4" name="Content Placeholder 3">
            <a:extLst>
              <a:ext uri="{FF2B5EF4-FFF2-40B4-BE49-F238E27FC236}">
                <a16:creationId xmlns:a16="http://schemas.microsoft.com/office/drawing/2014/main" id="{221712DE-27A3-4311-970B-45025E69866B}"/>
              </a:ext>
            </a:extLst>
          </p:cNvPr>
          <p:cNvSpPr>
            <a:spLocks noGrp="1"/>
          </p:cNvSpPr>
          <p:nvPr>
            <p:ph idx="1"/>
          </p:nvPr>
        </p:nvSpPr>
        <p:spPr/>
        <p:txBody>
          <a:bodyPr>
            <a:normAutofit/>
          </a:bodyPr>
          <a:lstStyle/>
          <a:p>
            <a:pPr algn="just">
              <a:lnSpc>
                <a:spcPct val="150000"/>
              </a:lnSpc>
            </a:pPr>
            <a:r>
              <a:rPr lang="en-US" b="1" dirty="0">
                <a:solidFill>
                  <a:srgbClr val="3399FF"/>
                </a:solidFill>
                <a:cs typeface="Tahoma" pitchFamily="34" charset="0"/>
              </a:rPr>
              <a:t>Abstraction</a:t>
            </a:r>
            <a:r>
              <a:rPr lang="en-US" dirty="0">
                <a:cs typeface="Tahoma" pitchFamily="34" charset="0"/>
              </a:rPr>
              <a:t>: To describe a game we must capture every relevant aspect of the game, such as:</a:t>
            </a:r>
          </a:p>
          <a:p>
            <a:pPr lvl="1" algn="just">
              <a:lnSpc>
                <a:spcPct val="150000"/>
              </a:lnSpc>
            </a:pPr>
            <a:r>
              <a:rPr lang="en-US" dirty="0">
                <a:cs typeface="Tahoma" pitchFamily="34" charset="0"/>
              </a:rPr>
              <a:t>Chess</a:t>
            </a:r>
          </a:p>
          <a:p>
            <a:pPr lvl="1" algn="just">
              <a:lnSpc>
                <a:spcPct val="150000"/>
              </a:lnSpc>
            </a:pPr>
            <a:r>
              <a:rPr lang="en-US" dirty="0">
                <a:cs typeface="Tahoma" pitchFamily="34" charset="0"/>
              </a:rPr>
              <a:t>Tic-tac-toe</a:t>
            </a:r>
            <a:endParaRPr lang="en-US" b="1" dirty="0">
              <a:cs typeface="Tahoma" pitchFamily="34" charset="0"/>
            </a:endParaRPr>
          </a:p>
          <a:p>
            <a:pPr algn="just">
              <a:lnSpc>
                <a:spcPct val="150000"/>
              </a:lnSpc>
            </a:pPr>
            <a:r>
              <a:rPr lang="en-US" b="1" dirty="0">
                <a:solidFill>
                  <a:srgbClr val="3399FF"/>
                </a:solidFill>
                <a:cs typeface="Tahoma" pitchFamily="34" charset="0"/>
              </a:rPr>
              <a:t>Accessible</a:t>
            </a:r>
            <a:r>
              <a:rPr lang="en-US" dirty="0">
                <a:solidFill>
                  <a:srgbClr val="3399FF"/>
                </a:solidFill>
                <a:cs typeface="Tahoma" pitchFamily="34" charset="0"/>
              </a:rPr>
              <a:t> </a:t>
            </a:r>
            <a:r>
              <a:rPr lang="en-US" b="1" dirty="0">
                <a:solidFill>
                  <a:srgbClr val="3399FF"/>
                </a:solidFill>
                <a:cs typeface="Tahoma" pitchFamily="34" charset="0"/>
              </a:rPr>
              <a:t>environments</a:t>
            </a:r>
            <a:r>
              <a:rPr lang="en-US" dirty="0">
                <a:cs typeface="Tahoma" pitchFamily="34" charset="0"/>
              </a:rPr>
              <a:t>:</a:t>
            </a:r>
            <a:r>
              <a:rPr lang="en-US" b="1" dirty="0">
                <a:cs typeface="Tahoma" pitchFamily="34" charset="0"/>
              </a:rPr>
              <a:t> </a:t>
            </a:r>
            <a:r>
              <a:rPr lang="en-US" dirty="0">
                <a:cs typeface="Tahoma" pitchFamily="34" charset="0"/>
              </a:rPr>
              <a:t>Such games are characterized by perfect information</a:t>
            </a:r>
            <a:endParaRPr lang="en-US" sz="1200" dirty="0">
              <a:cs typeface="Tahoma" pitchFamily="34" charset="0"/>
            </a:endParaRPr>
          </a:p>
          <a:p>
            <a:pPr algn="just">
              <a:lnSpc>
                <a:spcPct val="150000"/>
              </a:lnSpc>
              <a:defRPr/>
            </a:pPr>
            <a:endParaRPr lang="en-US" dirty="0"/>
          </a:p>
        </p:txBody>
      </p:sp>
    </p:spTree>
    <p:extLst>
      <p:ext uri="{BB962C8B-B14F-4D97-AF65-F5344CB8AC3E}">
        <p14:creationId xmlns:p14="http://schemas.microsoft.com/office/powerpoint/2010/main" val="24278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57076-D7DE-41D5-B457-D009B31687CE}"/>
              </a:ext>
            </a:extLst>
          </p:cNvPr>
          <p:cNvSpPr>
            <a:spLocks noGrp="1"/>
          </p:cNvSpPr>
          <p:nvPr>
            <p:ph type="title"/>
          </p:nvPr>
        </p:nvSpPr>
        <p:spPr/>
        <p:txBody>
          <a:bodyPr/>
          <a:lstStyle/>
          <a:p>
            <a:r>
              <a:rPr lang="en-ID" dirty="0"/>
              <a:t>Kind of Games</a:t>
            </a:r>
          </a:p>
        </p:txBody>
      </p:sp>
      <p:sp>
        <p:nvSpPr>
          <p:cNvPr id="3" name="Slide Number Placeholder 2">
            <a:extLst>
              <a:ext uri="{FF2B5EF4-FFF2-40B4-BE49-F238E27FC236}">
                <a16:creationId xmlns:a16="http://schemas.microsoft.com/office/drawing/2014/main" id="{1BEE315D-9A2B-4354-8584-E2BF6F05950D}"/>
              </a:ext>
            </a:extLst>
          </p:cNvPr>
          <p:cNvSpPr>
            <a:spLocks noGrp="1"/>
          </p:cNvSpPr>
          <p:nvPr>
            <p:ph type="sldNum" sz="quarter" idx="12"/>
          </p:nvPr>
        </p:nvSpPr>
        <p:spPr/>
        <p:txBody>
          <a:bodyPr/>
          <a:lstStyle/>
          <a:p>
            <a:fld id="{F173735F-2667-4028-B606-D96AABD86FDB}" type="slidenum">
              <a:rPr lang="id-ID" smtClean="0"/>
              <a:pPr/>
              <a:t>7</a:t>
            </a:fld>
            <a:endParaRPr lang="id-ID"/>
          </a:p>
        </p:txBody>
      </p:sp>
      <p:sp>
        <p:nvSpPr>
          <p:cNvPr id="4" name="Content Placeholder 3">
            <a:extLst>
              <a:ext uri="{FF2B5EF4-FFF2-40B4-BE49-F238E27FC236}">
                <a16:creationId xmlns:a16="http://schemas.microsoft.com/office/drawing/2014/main" id="{D6A303F7-346F-46CD-9777-409166DD2547}"/>
              </a:ext>
            </a:extLst>
          </p:cNvPr>
          <p:cNvSpPr>
            <a:spLocks noGrp="1"/>
          </p:cNvSpPr>
          <p:nvPr>
            <p:ph idx="1"/>
          </p:nvPr>
        </p:nvSpPr>
        <p:spPr/>
        <p:txBody>
          <a:bodyPr/>
          <a:lstStyle/>
          <a:p>
            <a:pPr>
              <a:lnSpc>
                <a:spcPct val="150000"/>
              </a:lnSpc>
            </a:pPr>
            <a:r>
              <a:rPr lang="en-US" b="1" dirty="0">
                <a:solidFill>
                  <a:srgbClr val="3399FF"/>
                </a:solidFill>
                <a:cs typeface="Tahoma" pitchFamily="34" charset="0"/>
              </a:rPr>
              <a:t>Unpredictable opponent</a:t>
            </a:r>
            <a:r>
              <a:rPr lang="en-US" dirty="0">
                <a:cs typeface="Tahoma" pitchFamily="34" charset="0"/>
              </a:rPr>
              <a:t>: introduces </a:t>
            </a:r>
            <a:r>
              <a:rPr lang="en-US" b="1" dirty="0">
                <a:solidFill>
                  <a:srgbClr val="3399FF"/>
                </a:solidFill>
                <a:cs typeface="Tahoma" pitchFamily="34" charset="0"/>
              </a:rPr>
              <a:t>uncertainty</a:t>
            </a:r>
            <a:r>
              <a:rPr lang="en-US" b="1" dirty="0">
                <a:cs typeface="Tahoma" pitchFamily="34" charset="0"/>
              </a:rPr>
              <a:t> </a:t>
            </a:r>
            <a:r>
              <a:rPr lang="en-US" dirty="0">
                <a:cs typeface="Tahoma" pitchFamily="34" charset="0"/>
              </a:rPr>
              <a:t>thus, game-playing must deal with </a:t>
            </a:r>
            <a:r>
              <a:rPr lang="en-US" b="1" dirty="0">
                <a:solidFill>
                  <a:srgbClr val="3399FF"/>
                </a:solidFill>
                <a:cs typeface="Tahoma" pitchFamily="34" charset="0"/>
              </a:rPr>
              <a:t>contingency problems</a:t>
            </a:r>
            <a:endParaRPr lang="en-US" dirty="0">
              <a:solidFill>
                <a:srgbClr val="3399FF"/>
              </a:solidFill>
              <a:cs typeface="Tahoma" pitchFamily="34" charset="0"/>
            </a:endParaRPr>
          </a:p>
          <a:p>
            <a:pPr>
              <a:lnSpc>
                <a:spcPct val="150000"/>
              </a:lnSpc>
            </a:pPr>
            <a:r>
              <a:rPr lang="en-ID" b="1" dirty="0">
                <a:solidFill>
                  <a:srgbClr val="3399FF"/>
                </a:solidFill>
              </a:rPr>
              <a:t>Pruning</a:t>
            </a:r>
            <a:r>
              <a:rPr lang="en-ID" b="1" dirty="0"/>
              <a:t> </a:t>
            </a:r>
            <a:r>
              <a:rPr lang="en-ID" dirty="0"/>
              <a:t>allows us </a:t>
            </a:r>
            <a:r>
              <a:rPr lang="en-US" dirty="0"/>
              <a:t>to ignore portions of the search tree that make no difference to the final choice</a:t>
            </a:r>
          </a:p>
          <a:p>
            <a:pPr>
              <a:lnSpc>
                <a:spcPct val="150000"/>
              </a:lnSpc>
            </a:pPr>
            <a:r>
              <a:rPr lang="en-ID" dirty="0"/>
              <a:t>Heuristic </a:t>
            </a:r>
            <a:r>
              <a:rPr lang="en-US" b="1" dirty="0">
                <a:solidFill>
                  <a:srgbClr val="3399FF"/>
                </a:solidFill>
              </a:rPr>
              <a:t>evaluation functions </a:t>
            </a:r>
            <a:r>
              <a:rPr lang="en-US" dirty="0"/>
              <a:t>allow us to approximate the true utility of a state without doing a complete </a:t>
            </a:r>
            <a:r>
              <a:rPr lang="en-ID" dirty="0"/>
              <a:t>search</a:t>
            </a:r>
          </a:p>
          <a:p>
            <a:pPr>
              <a:lnSpc>
                <a:spcPct val="150000"/>
              </a:lnSpc>
            </a:pPr>
            <a:endParaRPr lang="en-ID" dirty="0"/>
          </a:p>
        </p:txBody>
      </p:sp>
    </p:spTree>
    <p:extLst>
      <p:ext uri="{BB962C8B-B14F-4D97-AF65-F5344CB8AC3E}">
        <p14:creationId xmlns:p14="http://schemas.microsoft.com/office/powerpoint/2010/main" val="4274322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09639-1D58-4950-A197-E4B298DDDF07}"/>
              </a:ext>
            </a:extLst>
          </p:cNvPr>
          <p:cNvSpPr>
            <a:spLocks noGrp="1"/>
          </p:cNvSpPr>
          <p:nvPr>
            <p:ph type="title"/>
          </p:nvPr>
        </p:nvSpPr>
        <p:spPr/>
        <p:txBody>
          <a:bodyPr/>
          <a:lstStyle/>
          <a:p>
            <a:r>
              <a:rPr lang="en-ID" dirty="0"/>
              <a:t>Kind of Games</a:t>
            </a:r>
          </a:p>
        </p:txBody>
      </p:sp>
      <p:sp>
        <p:nvSpPr>
          <p:cNvPr id="3" name="Slide Number Placeholder 2">
            <a:extLst>
              <a:ext uri="{FF2B5EF4-FFF2-40B4-BE49-F238E27FC236}">
                <a16:creationId xmlns:a16="http://schemas.microsoft.com/office/drawing/2014/main" id="{D44334BE-3BCE-4D1A-BCB7-F7265DAFA6CD}"/>
              </a:ext>
            </a:extLst>
          </p:cNvPr>
          <p:cNvSpPr>
            <a:spLocks noGrp="1"/>
          </p:cNvSpPr>
          <p:nvPr>
            <p:ph type="sldNum" sz="quarter" idx="12"/>
          </p:nvPr>
        </p:nvSpPr>
        <p:spPr/>
        <p:txBody>
          <a:bodyPr/>
          <a:lstStyle/>
          <a:p>
            <a:fld id="{F173735F-2667-4028-B606-D96AABD86FDB}" type="slidenum">
              <a:rPr lang="id-ID" smtClean="0"/>
              <a:pPr/>
              <a:t>8</a:t>
            </a:fld>
            <a:endParaRPr lang="id-ID"/>
          </a:p>
        </p:txBody>
      </p:sp>
      <p:pic>
        <p:nvPicPr>
          <p:cNvPr id="6" name="Picture 3" descr="setforpl">
            <a:extLst>
              <a:ext uri="{FF2B5EF4-FFF2-40B4-BE49-F238E27FC236}">
                <a16:creationId xmlns:a16="http://schemas.microsoft.com/office/drawing/2014/main" id="{D1C88F64-DD70-4362-87F3-EDDD67BA8B81}"/>
              </a:ext>
            </a:extLst>
          </p:cNvPr>
          <p:cNvPicPr>
            <a:picLocks noChangeAspect="1" noChangeArrowheads="1"/>
          </p:cNvPicPr>
          <p:nvPr/>
        </p:nvPicPr>
        <p:blipFill>
          <a:blip r:embed="rId2" cstate="print"/>
          <a:srcRect/>
          <a:stretch>
            <a:fillRect/>
          </a:stretch>
        </p:blipFill>
        <p:spPr>
          <a:xfrm>
            <a:off x="2514600" y="1828800"/>
            <a:ext cx="1274618" cy="1564304"/>
          </a:xfrm>
          <a:prstGeom prst="rect">
            <a:avLst/>
          </a:prstGeom>
          <a:noFill/>
          <a:ln w="28575">
            <a:solidFill>
              <a:srgbClr val="3399FF"/>
            </a:solidFill>
          </a:ln>
        </p:spPr>
      </p:pic>
      <p:pic>
        <p:nvPicPr>
          <p:cNvPr id="7" name="Picture 4" descr="fig05">
            <a:extLst>
              <a:ext uri="{FF2B5EF4-FFF2-40B4-BE49-F238E27FC236}">
                <a16:creationId xmlns:a16="http://schemas.microsoft.com/office/drawing/2014/main" id="{63573425-C070-45D2-9631-2167E3637725}"/>
              </a:ext>
            </a:extLst>
          </p:cNvPr>
          <p:cNvPicPr>
            <a:picLocks noChangeAspect="1" noChangeArrowheads="1"/>
          </p:cNvPicPr>
          <p:nvPr/>
        </p:nvPicPr>
        <p:blipFill>
          <a:blip r:embed="rId3" cstate="print"/>
          <a:srcRect/>
          <a:stretch>
            <a:fillRect/>
          </a:stretch>
        </p:blipFill>
        <p:spPr>
          <a:xfrm>
            <a:off x="6781800" y="1828800"/>
            <a:ext cx="1803295" cy="1752600"/>
          </a:xfrm>
          <a:prstGeom prst="rect">
            <a:avLst/>
          </a:prstGeom>
          <a:noFill/>
          <a:ln w="28575">
            <a:solidFill>
              <a:srgbClr val="3399FF"/>
            </a:solidFill>
          </a:ln>
        </p:spPr>
      </p:pic>
      <p:pic>
        <p:nvPicPr>
          <p:cNvPr id="8" name="Picture 5" descr="chessanimation">
            <a:extLst>
              <a:ext uri="{FF2B5EF4-FFF2-40B4-BE49-F238E27FC236}">
                <a16:creationId xmlns:a16="http://schemas.microsoft.com/office/drawing/2014/main" id="{9E66B380-93BA-4ACA-B9B5-4636BD495BB7}"/>
              </a:ext>
            </a:extLst>
          </p:cNvPr>
          <p:cNvPicPr>
            <a:picLocks noChangeAspect="1" noChangeArrowheads="1" noCrop="1"/>
          </p:cNvPicPr>
          <p:nvPr/>
        </p:nvPicPr>
        <p:blipFill>
          <a:blip r:embed="rId4" cstate="print"/>
          <a:srcRect/>
          <a:stretch>
            <a:fillRect/>
          </a:stretch>
        </p:blipFill>
        <p:spPr>
          <a:xfrm>
            <a:off x="1066800" y="1981200"/>
            <a:ext cx="1295400" cy="1295400"/>
          </a:xfrm>
          <a:prstGeom prst="rect">
            <a:avLst/>
          </a:prstGeom>
          <a:noFill/>
          <a:ln w="28575">
            <a:solidFill>
              <a:srgbClr val="3399FF"/>
            </a:solidFill>
          </a:ln>
        </p:spPr>
      </p:pic>
      <p:graphicFrame>
        <p:nvGraphicFramePr>
          <p:cNvPr id="9" name="Object 6">
            <a:extLst>
              <a:ext uri="{FF2B5EF4-FFF2-40B4-BE49-F238E27FC236}">
                <a16:creationId xmlns:a16="http://schemas.microsoft.com/office/drawing/2014/main" id="{6EF03925-758B-4E42-9EB3-C392A501DEC4}"/>
              </a:ext>
            </a:extLst>
          </p:cNvPr>
          <p:cNvGraphicFramePr>
            <a:graphicFrameLocks noChangeAspect="1"/>
          </p:cNvGraphicFramePr>
          <p:nvPr>
            <p:extLst>
              <p:ext uri="{D42A27DB-BD31-4B8C-83A1-F6EECF244321}">
                <p14:modId xmlns:p14="http://schemas.microsoft.com/office/powerpoint/2010/main" val="2671879452"/>
              </p:ext>
            </p:extLst>
          </p:nvPr>
        </p:nvGraphicFramePr>
        <p:xfrm>
          <a:off x="1752600" y="3505200"/>
          <a:ext cx="5793720" cy="1636726"/>
        </p:xfrm>
        <a:graphic>
          <a:graphicData uri="http://schemas.openxmlformats.org/presentationml/2006/ole">
            <mc:AlternateContent xmlns:mc="http://schemas.openxmlformats.org/markup-compatibility/2006">
              <mc:Choice xmlns:v="urn:schemas-microsoft-com:vml" Requires="v">
                <p:oleObj name="Image" r:id="rId5" imgW="12673016" imgH="3580952" progId="">
                  <p:embed/>
                </p:oleObj>
              </mc:Choice>
              <mc:Fallback>
                <p:oleObj name="Image" r:id="rId5" imgW="12673016" imgH="3580952" progId="">
                  <p:embed/>
                  <p:pic>
                    <p:nvPicPr>
                      <p:cNvPr id="8" name="Object 6">
                        <a:extLst>
                          <a:ext uri="{FF2B5EF4-FFF2-40B4-BE49-F238E27FC236}">
                            <a16:creationId xmlns:a16="http://schemas.microsoft.com/office/drawing/2014/main" id="{B083D8A3-2FBD-4119-90FE-50EC70D1F0C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3505200"/>
                        <a:ext cx="5793720" cy="1636726"/>
                      </a:xfrm>
                      <a:prstGeom prst="rect">
                        <a:avLst/>
                      </a:prstGeom>
                      <a:noFill/>
                      <a:ln w="28575">
                        <a:solidFill>
                          <a:srgbClr val="3399FF"/>
                        </a:solidFill>
                      </a:ln>
                      <a:effectLst/>
                    </p:spPr>
                  </p:pic>
                </p:oleObj>
              </mc:Fallback>
            </mc:AlternateContent>
          </a:graphicData>
        </a:graphic>
      </p:graphicFrame>
      <p:sp>
        <p:nvSpPr>
          <p:cNvPr id="10" name="Line 7">
            <a:extLst>
              <a:ext uri="{FF2B5EF4-FFF2-40B4-BE49-F238E27FC236}">
                <a16:creationId xmlns:a16="http://schemas.microsoft.com/office/drawing/2014/main" id="{65CFBEA1-4A29-4D8B-B50B-E598B72C1D83}"/>
              </a:ext>
            </a:extLst>
          </p:cNvPr>
          <p:cNvSpPr>
            <a:spLocks noChangeShapeType="1"/>
          </p:cNvSpPr>
          <p:nvPr/>
        </p:nvSpPr>
        <p:spPr bwMode="auto">
          <a:xfrm flipV="1">
            <a:off x="6553200" y="3505200"/>
            <a:ext cx="381000" cy="533400"/>
          </a:xfrm>
          <a:prstGeom prst="line">
            <a:avLst/>
          </a:prstGeom>
          <a:noFill/>
          <a:ln w="28575">
            <a:solidFill>
              <a:srgbClr val="3399FF"/>
            </a:solidFill>
            <a:round/>
            <a:headEnd/>
            <a:tailEnd type="triangle" w="med" len="med"/>
          </a:ln>
        </p:spPr>
        <p:txBody>
          <a:bodyPr/>
          <a:lstStyle/>
          <a:p>
            <a:endParaRPr lang="en-US"/>
          </a:p>
        </p:txBody>
      </p:sp>
      <p:sp>
        <p:nvSpPr>
          <p:cNvPr id="11" name="Line 9">
            <a:extLst>
              <a:ext uri="{FF2B5EF4-FFF2-40B4-BE49-F238E27FC236}">
                <a16:creationId xmlns:a16="http://schemas.microsoft.com/office/drawing/2014/main" id="{D30ACDE6-B21E-4254-BECD-638CC632BBA3}"/>
              </a:ext>
            </a:extLst>
          </p:cNvPr>
          <p:cNvSpPr>
            <a:spLocks noChangeShapeType="1"/>
          </p:cNvSpPr>
          <p:nvPr/>
        </p:nvSpPr>
        <p:spPr bwMode="auto">
          <a:xfrm flipH="1" flipV="1">
            <a:off x="2133600" y="3276599"/>
            <a:ext cx="1676400" cy="761998"/>
          </a:xfrm>
          <a:prstGeom prst="line">
            <a:avLst/>
          </a:prstGeom>
          <a:noFill/>
          <a:ln w="28575">
            <a:solidFill>
              <a:srgbClr val="3399FF"/>
            </a:solidFill>
            <a:round/>
            <a:headEnd/>
            <a:tailEnd type="triangle" w="med" len="med"/>
          </a:ln>
        </p:spPr>
        <p:txBody>
          <a:bodyPr/>
          <a:lstStyle/>
          <a:p>
            <a:endParaRPr lang="en-US"/>
          </a:p>
        </p:txBody>
      </p:sp>
      <p:pic>
        <p:nvPicPr>
          <p:cNvPr id="12" name="Picture 11" descr="monopolly">
            <a:extLst>
              <a:ext uri="{FF2B5EF4-FFF2-40B4-BE49-F238E27FC236}">
                <a16:creationId xmlns:a16="http://schemas.microsoft.com/office/drawing/2014/main" id="{4F69510C-EAED-41F0-883A-04652080A855}"/>
              </a:ext>
            </a:extLst>
          </p:cNvPr>
          <p:cNvPicPr>
            <a:picLocks noChangeAspect="1" noChangeArrowheads="1"/>
          </p:cNvPicPr>
          <p:nvPr/>
        </p:nvPicPr>
        <p:blipFill>
          <a:blip r:embed="rId7" cstate="print"/>
          <a:srcRect/>
          <a:stretch>
            <a:fillRect/>
          </a:stretch>
        </p:blipFill>
        <p:spPr bwMode="auto">
          <a:xfrm>
            <a:off x="4648200" y="5181600"/>
            <a:ext cx="1947182" cy="1458821"/>
          </a:xfrm>
          <a:prstGeom prst="rect">
            <a:avLst/>
          </a:prstGeom>
          <a:noFill/>
          <a:ln w="28575">
            <a:solidFill>
              <a:srgbClr val="3399FF"/>
            </a:solidFill>
            <a:miter lim="800000"/>
            <a:headEnd/>
            <a:tailEnd/>
          </a:ln>
        </p:spPr>
      </p:pic>
      <p:pic>
        <p:nvPicPr>
          <p:cNvPr id="13" name="Picture 12" descr="reversus_t">
            <a:extLst>
              <a:ext uri="{FF2B5EF4-FFF2-40B4-BE49-F238E27FC236}">
                <a16:creationId xmlns:a16="http://schemas.microsoft.com/office/drawing/2014/main" id="{3E71BBB2-8849-4968-B448-978ED142F4F7}"/>
              </a:ext>
            </a:extLst>
          </p:cNvPr>
          <p:cNvPicPr>
            <a:picLocks noChangeAspect="1" noChangeArrowheads="1"/>
          </p:cNvPicPr>
          <p:nvPr/>
        </p:nvPicPr>
        <p:blipFill>
          <a:blip r:embed="rId8" cstate="print"/>
          <a:srcRect/>
          <a:stretch>
            <a:fillRect/>
          </a:stretch>
        </p:blipFill>
        <p:spPr bwMode="auto">
          <a:xfrm>
            <a:off x="1752600" y="5257800"/>
            <a:ext cx="1882959" cy="1412219"/>
          </a:xfrm>
          <a:prstGeom prst="rect">
            <a:avLst/>
          </a:prstGeom>
          <a:noFill/>
          <a:ln w="28575">
            <a:solidFill>
              <a:srgbClr val="3399FF"/>
            </a:solidFill>
            <a:miter lim="800000"/>
            <a:headEnd/>
            <a:tailEnd/>
          </a:ln>
        </p:spPr>
      </p:pic>
      <p:sp>
        <p:nvSpPr>
          <p:cNvPr id="14" name="Line 13">
            <a:extLst>
              <a:ext uri="{FF2B5EF4-FFF2-40B4-BE49-F238E27FC236}">
                <a16:creationId xmlns:a16="http://schemas.microsoft.com/office/drawing/2014/main" id="{29BCE57C-75EB-4AE1-8C52-45506097B148}"/>
              </a:ext>
            </a:extLst>
          </p:cNvPr>
          <p:cNvSpPr>
            <a:spLocks noChangeShapeType="1"/>
          </p:cNvSpPr>
          <p:nvPr/>
        </p:nvSpPr>
        <p:spPr bwMode="auto">
          <a:xfrm flipH="1">
            <a:off x="3733798" y="4267201"/>
            <a:ext cx="609601" cy="1143000"/>
          </a:xfrm>
          <a:prstGeom prst="line">
            <a:avLst/>
          </a:prstGeom>
          <a:noFill/>
          <a:ln w="28575">
            <a:solidFill>
              <a:srgbClr val="3399FF"/>
            </a:solidFill>
            <a:round/>
            <a:headEnd/>
            <a:tailEnd type="triangle" w="med" len="med"/>
          </a:ln>
        </p:spPr>
        <p:txBody>
          <a:bodyPr/>
          <a:lstStyle/>
          <a:p>
            <a:endParaRPr lang="en-US"/>
          </a:p>
        </p:txBody>
      </p:sp>
      <p:sp>
        <p:nvSpPr>
          <p:cNvPr id="15" name="Line 14">
            <a:extLst>
              <a:ext uri="{FF2B5EF4-FFF2-40B4-BE49-F238E27FC236}">
                <a16:creationId xmlns:a16="http://schemas.microsoft.com/office/drawing/2014/main" id="{0B47FAD4-3CCC-4B5F-89C0-72F27605DC1B}"/>
              </a:ext>
            </a:extLst>
          </p:cNvPr>
          <p:cNvSpPr>
            <a:spLocks noChangeShapeType="1"/>
          </p:cNvSpPr>
          <p:nvPr/>
        </p:nvSpPr>
        <p:spPr bwMode="auto">
          <a:xfrm flipH="1">
            <a:off x="4876800" y="4191000"/>
            <a:ext cx="533400" cy="990600"/>
          </a:xfrm>
          <a:prstGeom prst="line">
            <a:avLst/>
          </a:prstGeom>
          <a:noFill/>
          <a:ln w="28575">
            <a:solidFill>
              <a:srgbClr val="3399FF"/>
            </a:solidFill>
            <a:round/>
            <a:headEnd/>
            <a:tailEnd type="triangle" w="med" len="med"/>
          </a:ln>
        </p:spPr>
        <p:txBody>
          <a:bodyPr/>
          <a:lstStyle/>
          <a:p>
            <a:endParaRPr lang="en-US"/>
          </a:p>
        </p:txBody>
      </p:sp>
      <p:sp>
        <p:nvSpPr>
          <p:cNvPr id="16" name="Line 8">
            <a:extLst>
              <a:ext uri="{FF2B5EF4-FFF2-40B4-BE49-F238E27FC236}">
                <a16:creationId xmlns:a16="http://schemas.microsoft.com/office/drawing/2014/main" id="{E6F106D1-1CEE-498E-91A1-960D8C156BC2}"/>
              </a:ext>
            </a:extLst>
          </p:cNvPr>
          <p:cNvSpPr>
            <a:spLocks noChangeShapeType="1"/>
          </p:cNvSpPr>
          <p:nvPr/>
        </p:nvSpPr>
        <p:spPr bwMode="auto">
          <a:xfrm flipH="1" flipV="1">
            <a:off x="3657600" y="3276600"/>
            <a:ext cx="990180" cy="682704"/>
          </a:xfrm>
          <a:prstGeom prst="line">
            <a:avLst/>
          </a:prstGeom>
          <a:noFill/>
          <a:ln w="28575">
            <a:solidFill>
              <a:srgbClr val="3399FF"/>
            </a:solidFill>
            <a:round/>
            <a:headEnd/>
            <a:tailEnd type="triangle" w="med" len="med"/>
          </a:ln>
        </p:spPr>
        <p:txBody>
          <a:bodyPr/>
          <a:lstStyle/>
          <a:p>
            <a:endParaRPr lang="en-US"/>
          </a:p>
        </p:txBody>
      </p:sp>
      <p:pic>
        <p:nvPicPr>
          <p:cNvPr id="17" name="Picture 10" descr="fbi6001">
            <a:extLst>
              <a:ext uri="{FF2B5EF4-FFF2-40B4-BE49-F238E27FC236}">
                <a16:creationId xmlns:a16="http://schemas.microsoft.com/office/drawing/2014/main" id="{96C60C89-D0E0-415B-87AE-A71F61A51CED}"/>
              </a:ext>
            </a:extLst>
          </p:cNvPr>
          <p:cNvPicPr>
            <a:picLocks noChangeAspect="1" noChangeArrowheads="1"/>
          </p:cNvPicPr>
          <p:nvPr/>
        </p:nvPicPr>
        <p:blipFill>
          <a:blip r:embed="rId9" cstate="print"/>
          <a:srcRect/>
          <a:stretch>
            <a:fillRect/>
          </a:stretch>
        </p:blipFill>
        <p:spPr>
          <a:xfrm>
            <a:off x="7086600" y="5257800"/>
            <a:ext cx="1614999" cy="1214267"/>
          </a:xfrm>
          <a:prstGeom prst="rect">
            <a:avLst/>
          </a:prstGeom>
          <a:noFill/>
          <a:ln w="28575">
            <a:solidFill>
              <a:srgbClr val="3399FF"/>
            </a:solidFill>
          </a:ln>
        </p:spPr>
      </p:pic>
      <p:sp>
        <p:nvSpPr>
          <p:cNvPr id="18" name="Line 7">
            <a:extLst>
              <a:ext uri="{FF2B5EF4-FFF2-40B4-BE49-F238E27FC236}">
                <a16:creationId xmlns:a16="http://schemas.microsoft.com/office/drawing/2014/main" id="{4E5A7CC2-A7C0-47C4-A71A-4DE706E91581}"/>
              </a:ext>
            </a:extLst>
          </p:cNvPr>
          <p:cNvSpPr>
            <a:spLocks noChangeShapeType="1"/>
          </p:cNvSpPr>
          <p:nvPr/>
        </p:nvSpPr>
        <p:spPr bwMode="auto">
          <a:xfrm>
            <a:off x="6324600" y="4800600"/>
            <a:ext cx="762000" cy="381000"/>
          </a:xfrm>
          <a:prstGeom prst="line">
            <a:avLst/>
          </a:prstGeom>
          <a:noFill/>
          <a:ln w="28575">
            <a:solidFill>
              <a:srgbClr val="3399FF"/>
            </a:solidFill>
            <a:round/>
            <a:headEnd/>
            <a:tailEnd type="triangle" w="med" len="med"/>
          </a:ln>
        </p:spPr>
        <p:txBody>
          <a:bodyPr/>
          <a:lstStyle/>
          <a:p>
            <a:endParaRPr lang="en-US"/>
          </a:p>
        </p:txBody>
      </p:sp>
    </p:spTree>
    <p:extLst>
      <p:ext uri="{BB962C8B-B14F-4D97-AF65-F5344CB8AC3E}">
        <p14:creationId xmlns:p14="http://schemas.microsoft.com/office/powerpoint/2010/main" val="1617271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5C425-A39E-4E72-99D4-69805B925102}"/>
              </a:ext>
            </a:extLst>
          </p:cNvPr>
          <p:cNvSpPr>
            <a:spLocks noGrp="1"/>
          </p:cNvSpPr>
          <p:nvPr>
            <p:ph type="title"/>
          </p:nvPr>
        </p:nvSpPr>
        <p:spPr/>
        <p:txBody>
          <a:bodyPr/>
          <a:lstStyle/>
          <a:p>
            <a:r>
              <a:rPr lang="en-ID" dirty="0"/>
              <a:t>Kind of Games</a:t>
            </a:r>
          </a:p>
        </p:txBody>
      </p:sp>
      <p:sp>
        <p:nvSpPr>
          <p:cNvPr id="3" name="Slide Number Placeholder 2">
            <a:extLst>
              <a:ext uri="{FF2B5EF4-FFF2-40B4-BE49-F238E27FC236}">
                <a16:creationId xmlns:a16="http://schemas.microsoft.com/office/drawing/2014/main" id="{229C625F-2D88-4554-BD76-B77146D33DC8}"/>
              </a:ext>
            </a:extLst>
          </p:cNvPr>
          <p:cNvSpPr>
            <a:spLocks noGrp="1"/>
          </p:cNvSpPr>
          <p:nvPr>
            <p:ph type="sldNum" sz="quarter" idx="12"/>
          </p:nvPr>
        </p:nvSpPr>
        <p:spPr/>
        <p:txBody>
          <a:bodyPr/>
          <a:lstStyle/>
          <a:p>
            <a:fld id="{F173735F-2667-4028-B606-D96AABD86FDB}" type="slidenum">
              <a:rPr lang="id-ID" smtClean="0"/>
              <a:pPr/>
              <a:t>9</a:t>
            </a:fld>
            <a:endParaRPr lang="id-ID"/>
          </a:p>
        </p:txBody>
      </p:sp>
      <p:sp>
        <p:nvSpPr>
          <p:cNvPr id="4" name="Content Placeholder 3">
            <a:extLst>
              <a:ext uri="{FF2B5EF4-FFF2-40B4-BE49-F238E27FC236}">
                <a16:creationId xmlns:a16="http://schemas.microsoft.com/office/drawing/2014/main" id="{84BE102F-DEFC-441B-9B09-4CAD8CCEBFD0}"/>
              </a:ext>
            </a:extLst>
          </p:cNvPr>
          <p:cNvSpPr>
            <a:spLocks noGrp="1"/>
          </p:cNvSpPr>
          <p:nvPr>
            <p:ph idx="1"/>
          </p:nvPr>
        </p:nvSpPr>
        <p:spPr/>
        <p:txBody>
          <a:bodyPr/>
          <a:lstStyle/>
          <a:p>
            <a:pPr marL="0" indent="0">
              <a:lnSpc>
                <a:spcPct val="150000"/>
              </a:lnSpc>
              <a:buNone/>
            </a:pPr>
            <a:r>
              <a:rPr lang="en-US" dirty="0"/>
              <a:t>A game can be formally defined as a kind of search problem with the </a:t>
            </a:r>
            <a:r>
              <a:rPr lang="en-ID" dirty="0"/>
              <a:t>following elements:</a:t>
            </a:r>
            <a:endParaRPr lang="en-US" b="1" dirty="0"/>
          </a:p>
          <a:p>
            <a:pPr algn="just">
              <a:lnSpc>
                <a:spcPct val="150000"/>
              </a:lnSpc>
            </a:pPr>
            <a:r>
              <a:rPr lang="en-US" b="1" dirty="0">
                <a:solidFill>
                  <a:srgbClr val="3399FF"/>
                </a:solidFill>
              </a:rPr>
              <a:t>The initial state </a:t>
            </a:r>
            <a:r>
              <a:rPr lang="en-US" b="1" dirty="0">
                <a:solidFill>
                  <a:srgbClr val="3399FF"/>
                </a:solidFill>
                <a:sym typeface="Wingdings" pitchFamily="2" charset="2"/>
              </a:rPr>
              <a:t> ?</a:t>
            </a:r>
          </a:p>
          <a:p>
            <a:pPr algn="just">
              <a:lnSpc>
                <a:spcPct val="150000"/>
              </a:lnSpc>
            </a:pPr>
            <a:r>
              <a:rPr lang="en-US" b="1" dirty="0">
                <a:solidFill>
                  <a:srgbClr val="3399FF"/>
                </a:solidFill>
                <a:sym typeface="Wingdings" pitchFamily="2" charset="2"/>
              </a:rPr>
              <a:t>Player(</a:t>
            </a:r>
            <a:r>
              <a:rPr lang="en-US" b="1" i="1" dirty="0">
                <a:solidFill>
                  <a:srgbClr val="3399FF"/>
                </a:solidFill>
                <a:sym typeface="Wingdings" pitchFamily="2" charset="2"/>
              </a:rPr>
              <a:t>s</a:t>
            </a:r>
            <a:r>
              <a:rPr lang="en-US" b="1" dirty="0">
                <a:solidFill>
                  <a:srgbClr val="3399FF"/>
                </a:solidFill>
                <a:sym typeface="Wingdings" pitchFamily="2" charset="2"/>
              </a:rPr>
              <a:t>) </a:t>
            </a:r>
            <a:r>
              <a:rPr lang="en-US" dirty="0">
                <a:solidFill>
                  <a:srgbClr val="3399FF"/>
                </a:solidFill>
                <a:sym typeface="Wingdings" pitchFamily="2" charset="2"/>
              </a:rPr>
              <a:t> </a:t>
            </a:r>
            <a:r>
              <a:rPr lang="en-US" b="1" dirty="0">
                <a:solidFill>
                  <a:srgbClr val="3399FF"/>
                </a:solidFill>
                <a:sym typeface="Wingdings" pitchFamily="2" charset="2"/>
              </a:rPr>
              <a:t>?</a:t>
            </a:r>
          </a:p>
          <a:p>
            <a:pPr algn="just">
              <a:lnSpc>
                <a:spcPct val="150000"/>
              </a:lnSpc>
            </a:pPr>
            <a:r>
              <a:rPr lang="en-US" b="1" dirty="0">
                <a:solidFill>
                  <a:srgbClr val="3399FF"/>
                </a:solidFill>
              </a:rPr>
              <a:t>Actions(</a:t>
            </a:r>
            <a:r>
              <a:rPr lang="en-US" b="1" i="1" dirty="0">
                <a:solidFill>
                  <a:srgbClr val="3399FF"/>
                </a:solidFill>
              </a:rPr>
              <a:t>s</a:t>
            </a:r>
            <a:r>
              <a:rPr lang="en-US" b="1" dirty="0">
                <a:solidFill>
                  <a:srgbClr val="3399FF"/>
                </a:solidFill>
              </a:rPr>
              <a:t>) </a:t>
            </a:r>
            <a:r>
              <a:rPr lang="en-US" dirty="0">
                <a:solidFill>
                  <a:srgbClr val="3399FF"/>
                </a:solidFill>
                <a:sym typeface="Wingdings" pitchFamily="2" charset="2"/>
              </a:rPr>
              <a:t> </a:t>
            </a:r>
            <a:r>
              <a:rPr lang="en-US" b="1" dirty="0">
                <a:solidFill>
                  <a:srgbClr val="3399FF"/>
                </a:solidFill>
                <a:sym typeface="Wingdings" pitchFamily="2" charset="2"/>
              </a:rPr>
              <a:t>?</a:t>
            </a:r>
          </a:p>
          <a:p>
            <a:pPr algn="just">
              <a:lnSpc>
                <a:spcPct val="150000"/>
              </a:lnSpc>
            </a:pPr>
            <a:r>
              <a:rPr lang="en-US" b="1" dirty="0">
                <a:solidFill>
                  <a:srgbClr val="3399FF"/>
                </a:solidFill>
                <a:sym typeface="Wingdings" pitchFamily="2" charset="2"/>
              </a:rPr>
              <a:t>Result(</a:t>
            </a:r>
            <a:r>
              <a:rPr lang="en-US" b="1" i="1" dirty="0">
                <a:solidFill>
                  <a:srgbClr val="3399FF"/>
                </a:solidFill>
                <a:sym typeface="Wingdings" pitchFamily="2" charset="2"/>
              </a:rPr>
              <a:t>s</a:t>
            </a:r>
            <a:r>
              <a:rPr lang="en-US" b="1" dirty="0">
                <a:solidFill>
                  <a:srgbClr val="3399FF"/>
                </a:solidFill>
                <a:sym typeface="Wingdings" pitchFamily="2" charset="2"/>
              </a:rPr>
              <a:t>, </a:t>
            </a:r>
            <a:r>
              <a:rPr lang="en-US" b="1" i="1" dirty="0">
                <a:solidFill>
                  <a:srgbClr val="3399FF"/>
                </a:solidFill>
                <a:sym typeface="Wingdings" pitchFamily="2" charset="2"/>
              </a:rPr>
              <a:t>a</a:t>
            </a:r>
            <a:r>
              <a:rPr lang="en-US" b="1" dirty="0">
                <a:solidFill>
                  <a:srgbClr val="3399FF"/>
                </a:solidFill>
                <a:sym typeface="Wingdings" pitchFamily="2" charset="2"/>
              </a:rPr>
              <a:t>) </a:t>
            </a:r>
            <a:r>
              <a:rPr lang="en-US" dirty="0">
                <a:solidFill>
                  <a:srgbClr val="3399FF"/>
                </a:solidFill>
                <a:sym typeface="Wingdings" pitchFamily="2" charset="2"/>
              </a:rPr>
              <a:t> </a:t>
            </a:r>
            <a:r>
              <a:rPr lang="en-US" b="1" dirty="0">
                <a:solidFill>
                  <a:srgbClr val="3399FF"/>
                </a:solidFill>
                <a:sym typeface="Wingdings" pitchFamily="2" charset="2"/>
              </a:rPr>
              <a:t>?</a:t>
            </a:r>
            <a:endParaRPr lang="en-US" b="1" dirty="0">
              <a:sym typeface="Wingdings" pitchFamily="2" charset="2"/>
            </a:endParaRPr>
          </a:p>
          <a:p>
            <a:pPr algn="just">
              <a:lnSpc>
                <a:spcPct val="150000"/>
              </a:lnSpc>
            </a:pPr>
            <a:r>
              <a:rPr lang="en-US" b="1" dirty="0">
                <a:solidFill>
                  <a:srgbClr val="3399FF"/>
                </a:solidFill>
                <a:sym typeface="Wingdings" pitchFamily="2" charset="2"/>
              </a:rPr>
              <a:t>Terminal-test </a:t>
            </a:r>
            <a:r>
              <a:rPr lang="en-US" dirty="0">
                <a:solidFill>
                  <a:srgbClr val="3399FF"/>
                </a:solidFill>
                <a:sym typeface="Wingdings" pitchFamily="2" charset="2"/>
              </a:rPr>
              <a:t> </a:t>
            </a:r>
            <a:r>
              <a:rPr lang="en-US" b="1" dirty="0">
                <a:solidFill>
                  <a:srgbClr val="3399FF"/>
                </a:solidFill>
                <a:sym typeface="Wingdings" pitchFamily="2" charset="2"/>
              </a:rPr>
              <a:t>?</a:t>
            </a:r>
            <a:endParaRPr lang="en-US" b="1" dirty="0">
              <a:sym typeface="Wingdings" pitchFamily="2" charset="2"/>
            </a:endParaRPr>
          </a:p>
          <a:p>
            <a:pPr marL="342900" lvl="1" indent="-342900" algn="just">
              <a:lnSpc>
                <a:spcPct val="150000"/>
              </a:lnSpc>
              <a:buFont typeface="Arial" pitchFamily="34" charset="0"/>
              <a:buChar char="•"/>
            </a:pPr>
            <a:r>
              <a:rPr lang="en-US" b="1" dirty="0">
                <a:solidFill>
                  <a:srgbClr val="3399FF"/>
                </a:solidFill>
                <a:sym typeface="Wingdings" pitchFamily="2" charset="2"/>
              </a:rPr>
              <a:t>Utility function/ objective function/ payoff function </a:t>
            </a:r>
            <a:r>
              <a:rPr lang="en-US" dirty="0">
                <a:solidFill>
                  <a:srgbClr val="3399FF"/>
                </a:solidFill>
                <a:sym typeface="Wingdings" pitchFamily="2" charset="2"/>
              </a:rPr>
              <a:t></a:t>
            </a:r>
            <a:r>
              <a:rPr lang="en-US" b="1" dirty="0">
                <a:solidFill>
                  <a:srgbClr val="3399FF"/>
                </a:solidFill>
                <a:sym typeface="Wingdings" pitchFamily="2" charset="2"/>
              </a:rPr>
              <a:t> ?</a:t>
            </a:r>
            <a:endParaRPr lang="en-ID" b="1" dirty="0"/>
          </a:p>
        </p:txBody>
      </p:sp>
    </p:spTree>
    <p:extLst>
      <p:ext uri="{BB962C8B-B14F-4D97-AF65-F5344CB8AC3E}">
        <p14:creationId xmlns:p14="http://schemas.microsoft.com/office/powerpoint/2010/main" val="2403200211"/>
      </p:ext>
    </p:extLst>
  </p:cSld>
  <p:clrMapOvr>
    <a:masterClrMapping/>
  </p:clrMapOvr>
</p:sld>
</file>

<file path=ppt/theme/theme1.xml><?xml version="1.0" encoding="utf-8"?>
<a:theme xmlns:a="http://schemas.openxmlformats.org/drawingml/2006/main" name="TemplateBM_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TemplateBM_2</Template>
  <TotalTime>2325</TotalTime>
  <Words>1133</Words>
  <Application>Microsoft Office PowerPoint</Application>
  <PresentationFormat>Tampilan Layar (4:3)</PresentationFormat>
  <Paragraphs>194</Paragraphs>
  <Slides>35</Slides>
  <Notes>0</Notes>
  <HiddenSlides>0</HiddenSlides>
  <MMClips>0</MMClips>
  <ScaleCrop>false</ScaleCrop>
  <HeadingPairs>
    <vt:vector size="8" baseType="variant">
      <vt:variant>
        <vt:lpstr>Font Dipakai</vt:lpstr>
      </vt:variant>
      <vt:variant>
        <vt:i4>5</vt:i4>
      </vt:variant>
      <vt:variant>
        <vt:lpstr>Tema</vt:lpstr>
      </vt:variant>
      <vt:variant>
        <vt:i4>1</vt:i4>
      </vt:variant>
      <vt:variant>
        <vt:lpstr>Server OLE Tertanam</vt:lpstr>
      </vt:variant>
      <vt:variant>
        <vt:i4>2</vt:i4>
      </vt:variant>
      <vt:variant>
        <vt:lpstr>Judul Slide</vt:lpstr>
      </vt:variant>
      <vt:variant>
        <vt:i4>35</vt:i4>
      </vt:variant>
    </vt:vector>
  </HeadingPairs>
  <TitlesOfParts>
    <vt:vector size="43" baseType="lpstr">
      <vt:lpstr>Arial</vt:lpstr>
      <vt:lpstr>Calibri</vt:lpstr>
      <vt:lpstr>Open Sans</vt:lpstr>
      <vt:lpstr>Tahoma</vt:lpstr>
      <vt:lpstr>Wingdings</vt:lpstr>
      <vt:lpstr>TemplateBM_2</vt:lpstr>
      <vt:lpstr>Image</vt:lpstr>
      <vt:lpstr>Visio</vt:lpstr>
      <vt:lpstr>Adversarial Search  Session 05</vt:lpstr>
      <vt:lpstr>Learning Outcomes</vt:lpstr>
      <vt:lpstr>Outline</vt:lpstr>
      <vt:lpstr>Games</vt:lpstr>
      <vt:lpstr>Games</vt:lpstr>
      <vt:lpstr>Kind of Games</vt:lpstr>
      <vt:lpstr>Kind of Games</vt:lpstr>
      <vt:lpstr>Kind of Games</vt:lpstr>
      <vt:lpstr>Kind of Games</vt:lpstr>
      <vt:lpstr>Optimal Decisions in Game</vt:lpstr>
      <vt:lpstr>Optimal Decisions in Game</vt:lpstr>
      <vt:lpstr>Minimax Strategy</vt:lpstr>
      <vt:lpstr>Minimax Strategy</vt:lpstr>
      <vt:lpstr>Minimax Strategy</vt:lpstr>
      <vt:lpstr>Minimax Strategy</vt:lpstr>
      <vt:lpstr>Game Tree</vt:lpstr>
      <vt:lpstr>Minimax Strategy</vt:lpstr>
      <vt:lpstr>Minimax Strategy</vt:lpstr>
      <vt:lpstr>Minimax Strategy</vt:lpstr>
      <vt:lpstr>Minimax Strategy</vt:lpstr>
      <vt:lpstr>Minimax Strategy</vt:lpstr>
      <vt:lpstr>Minimax Strategy</vt:lpstr>
      <vt:lpstr>Alpha-Beta Pruning</vt:lpstr>
      <vt:lpstr>Alpha-Beta Pruning</vt:lpstr>
      <vt:lpstr>Alpha-Beta Pruning</vt:lpstr>
      <vt:lpstr>Alpha-Beta Pruning</vt:lpstr>
      <vt:lpstr>Alpha-Beta Pruning</vt:lpstr>
      <vt:lpstr>Alpha-Beta Pruning</vt:lpstr>
      <vt:lpstr>Alpha-Beta Pruning</vt:lpstr>
      <vt:lpstr>Imperfect Real-Time Decisions</vt:lpstr>
      <vt:lpstr>Imperfect Real-Time Decisions</vt:lpstr>
      <vt:lpstr>Imperfect Real-Time Decisions</vt:lpstr>
      <vt:lpstr>References</vt:lpstr>
      <vt:lpstr>Exercise</vt:lpstr>
      <vt:lpstr>Exercise</vt:lpstr>
    </vt:vector>
  </TitlesOfParts>
  <Company>Bina Nusantara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AI_Pert2</dc:title>
  <dc:creator>williem@binus.edu</dc:creator>
  <cp:lastModifiedBy>Felix Indra Kurniadi</cp:lastModifiedBy>
  <cp:revision>307</cp:revision>
  <dcterms:created xsi:type="dcterms:W3CDTF">2014-12-19T03:07:01Z</dcterms:created>
  <dcterms:modified xsi:type="dcterms:W3CDTF">2023-03-25T08:20:28Z</dcterms:modified>
</cp:coreProperties>
</file>