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Noto Sans Symbols" panose="020B0604020202020204" charset="0"/>
      <p:regular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UYlanwi5t2nPGzBXB/SRIVR6s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4A63E-0D5E-4916-A14E-D6E117A5C3C0}">
  <a:tblStyle styleId="{6E24A63E-0D5E-4916-A14E-D6E117A5C3C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2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 rot="5400000">
            <a:off x="3408610" y="847974"/>
            <a:ext cx="3489251" cy="706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2"/>
          <p:cNvSpPr txBox="1">
            <a:spLocks noGrp="1"/>
          </p:cNvSpPr>
          <p:nvPr>
            <p:ph type="title"/>
          </p:nvPr>
        </p:nvSpPr>
        <p:spPr>
          <a:xfrm rot="5400000">
            <a:off x="5337411" y="2776774"/>
            <a:ext cx="4641379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 rot="5400000">
            <a:off x="1439614" y="1088778"/>
            <a:ext cx="4641379" cy="543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3" descr="Background 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3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  <a:defRPr sz="3000" b="1">
                <a:solidFill>
                  <a:srgbClr val="0079B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1619672" y="2636912"/>
            <a:ext cx="3456384" cy="348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5148064" y="2636912"/>
            <a:ext cx="3538736" cy="348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2"/>
          </p:nvPr>
        </p:nvSpPr>
        <p:spPr>
          <a:xfrm>
            <a:off x="1619672" y="2708920"/>
            <a:ext cx="3456384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3"/>
          </p:nvPr>
        </p:nvSpPr>
        <p:spPr>
          <a:xfrm>
            <a:off x="5220072" y="2708919"/>
            <a:ext cx="3466728" cy="345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4"/>
          </p:nvPr>
        </p:nvSpPr>
        <p:spPr>
          <a:xfrm>
            <a:off x="5220072" y="2132856"/>
            <a:ext cx="345638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38" descr="Background 0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8"/>
          <p:cNvSpPr txBox="1"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1907705" y="2564904"/>
            <a:ext cx="3168352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2"/>
          </p:nvPr>
        </p:nvSpPr>
        <p:spPr>
          <a:xfrm>
            <a:off x="5220072" y="2564904"/>
            <a:ext cx="3430017" cy="36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2000"/>
              <a:buFont typeface="Open San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>
            <a:spLocks noGrp="1"/>
          </p:cNvSpPr>
          <p:nvPr>
            <p:ph type="pic" idx="2"/>
          </p:nvPr>
        </p:nvSpPr>
        <p:spPr>
          <a:xfrm>
            <a:off x="1792288" y="1916832"/>
            <a:ext cx="6884168" cy="281074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688416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1" descr="Background 02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1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  <a:defRPr sz="3000" b="1" i="0" u="none" strike="noStrike" cap="none">
                <a:solidFill>
                  <a:srgbClr val="0079B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mp.businessinsider.com/images/581bfd2a691e8828018b48e5-750-563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vox-cdn.com/thumbor/jIOnC3qqGxt5eZOs8BoblzbZR6c=/0x0:1000x741/1200x800/filters:focal(420x291:580x451)/cdn.vox-cdn.com/uploads/chorus_image/image/52947315/googletranslate.0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4gwar.files.wordpress.com/2015/06/korean-robot-in-darpa-challenge.jpg" TargetMode="External"/><Relationship Id="rId5" Type="http://schemas.openxmlformats.org/officeDocument/2006/relationships/hyperlink" Target="https://hips.hearstapps.com/pop.h-cdn.co/assets/cm/15/05/54cae433ce504_-_fukushima-robots-01-0312-de.jpg" TargetMode="Externa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ilydot.com/wp-content/uploads/7da/6e/fc3aa93d4cf68ff5406f291efcd81b08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ws.images.itv.com/image/file/1332103/stream_img.jp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eva-dsp.com/ourblog/wp-content/uploads/sites/3/2016/04/AlphaGo-Lee-Se-dol.png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storage.googleapis.com/deepmind-live-cms-alt/images/Nature-Go-game-cover.original.width-440_pfuI3ym.jp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-images-1.medium.com/max/1205/1*4Ahp1jnxu9SZxWfzkpwHVg.jpe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nabi.autoweek.com/sites/default/files/styles/gen-932-524/public/front-lights-view-1_0.jpg?itok=PbpiUqUV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roberthof/2014/08/28/interview-inside-google-brain-founder-andrew-ngs-plans-to-transform-baidu/#68df860e40a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artificial-intelligence-reveale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rPr lang="en-US" sz="4000">
                <a:solidFill>
                  <a:schemeClr val="lt1"/>
                </a:solidFill>
              </a:rPr>
              <a:t>Introduction to Artificial Intelligence</a:t>
            </a:r>
            <a:br>
              <a:rPr lang="en-US">
                <a:solidFill>
                  <a:schemeClr val="lt1"/>
                </a:solidFill>
              </a:rPr>
            </a:br>
            <a:br>
              <a:rPr lang="en-US">
                <a:solidFill>
                  <a:schemeClr val="lt1"/>
                </a:solidFill>
              </a:rPr>
            </a:br>
            <a:r>
              <a:rPr lang="en-US" sz="2800">
                <a:solidFill>
                  <a:schemeClr val="lt1"/>
                </a:solidFill>
              </a:rPr>
              <a:t>Session 01</a:t>
            </a:r>
            <a:endParaRPr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19E1F2B-178E-C2AF-A5BF-6F4C72D3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9888" indent="-2909888">
              <a:spcBef>
                <a:spcPct val="20000"/>
              </a:spcBef>
              <a:tabLst>
                <a:tab pos="1320800" algn="l"/>
                <a:tab pos="2054225" algn="l"/>
                <a:tab pos="27432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COMP6065001 Artificial Intelligence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>
                <a:solidFill>
                  <a:schemeClr val="bg1"/>
                </a:solidFill>
                <a:latin typeface="Open Sans"/>
              </a:rPr>
              <a:t>September 2023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Thinking rationally</a:t>
            </a: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</a:t>
            </a:r>
            <a:r>
              <a:rPr lang="en-US" b="1">
                <a:solidFill>
                  <a:srgbClr val="3399FF"/>
                </a:solidFill>
              </a:rPr>
              <a:t>“laws of thought” </a:t>
            </a:r>
            <a:r>
              <a:rPr lang="en-US"/>
              <a:t>or </a:t>
            </a:r>
            <a:r>
              <a:rPr lang="en-US" b="1">
                <a:solidFill>
                  <a:srgbClr val="3399FF"/>
                </a:solidFill>
              </a:rPr>
              <a:t>logic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Aristotle was one of the first to introduce logic or “right thinking”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Syllogisms provided patterns for argument structure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Correct premises = correct solutions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Example: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He is a boy; All boys are handsome;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Therefore, he is handsome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Acting rationally</a:t>
            </a:r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2000"/>
              <a:buChar char="•"/>
            </a:pPr>
            <a:r>
              <a:rPr lang="en-US" b="1">
                <a:solidFill>
                  <a:srgbClr val="3399FF"/>
                </a:solidFill>
              </a:rPr>
              <a:t>Rational behavior</a:t>
            </a:r>
            <a:r>
              <a:rPr lang="en-US"/>
              <a:t>: doing the right thing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Char char="•"/>
            </a:pPr>
            <a:r>
              <a:rPr lang="en-US" b="1">
                <a:solidFill>
                  <a:srgbClr val="3399FF"/>
                </a:solidFill>
              </a:rPr>
              <a:t>The right thing</a:t>
            </a:r>
            <a:r>
              <a:rPr lang="en-US"/>
              <a:t>: that which is expected to maximize goal achievement given the available information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Example: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Given money Rp. 100.000, you have to buy a birthday gift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Which one will you choose? Which one is more rational?</a:t>
            </a:r>
            <a:endParaRPr/>
          </a:p>
          <a:p>
            <a:pPr marL="1600200" lvl="3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Bracelet (Rp. 100.000) or Ring (Rp. 150.000)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Rational Agent</a:t>
            </a:r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An agent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Just something that acts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rational agent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One that acts as to </a:t>
            </a:r>
            <a:r>
              <a:rPr lang="en-US" b="1">
                <a:solidFill>
                  <a:srgbClr val="3399FF"/>
                </a:solidFill>
              </a:rPr>
              <a:t>achieve the best (expected) outcome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rational-agent approach has two advantages: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It is </a:t>
            </a:r>
            <a:r>
              <a:rPr lang="en-US" b="1">
                <a:solidFill>
                  <a:srgbClr val="3399FF"/>
                </a:solidFill>
              </a:rPr>
              <a:t>more general</a:t>
            </a:r>
            <a:r>
              <a:rPr lang="en-US"/>
              <a:t> than the “laws of thought” approach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it is </a:t>
            </a:r>
            <a:r>
              <a:rPr lang="en-US" b="1">
                <a:solidFill>
                  <a:srgbClr val="3399FF"/>
                </a:solidFill>
              </a:rPr>
              <a:t>more amenable </a:t>
            </a:r>
            <a:r>
              <a:rPr lang="en-US"/>
              <a:t>to scientific development</a:t>
            </a:r>
            <a:endParaRPr b="1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AI Applications</a:t>
            </a:r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3954625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Speech Recognition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Virtual Assistants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Siri (Apple)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Google Now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Cortana (Microsoft)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They helps us to arrange meetings, check weather, do a phone call, send a message, etc.</a:t>
            </a:r>
            <a:endParaRPr/>
          </a:p>
        </p:txBody>
      </p:sp>
      <p:pic>
        <p:nvPicPr>
          <p:cNvPr id="188" name="Google Shape;188;p13" descr="Image result for virtual assistant what can i help yo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6675" y="2133600"/>
            <a:ext cx="3992400" cy="29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3"/>
          <p:cNvSpPr txBox="1"/>
          <p:nvPr/>
        </p:nvSpPr>
        <p:spPr>
          <a:xfrm>
            <a:off x="8153400" y="4812268"/>
            <a:ext cx="94910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AI Applications</a:t>
            </a: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Machine Translation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Google Translate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No more bringing dictionary when travelling</a:t>
            </a:r>
            <a:endParaRPr/>
          </a:p>
        </p:txBody>
      </p:sp>
      <p:pic>
        <p:nvPicPr>
          <p:cNvPr id="197" name="Google Shape;197;p14" descr="Image result for google translate photo chine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0672" y="3660131"/>
            <a:ext cx="375012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5871686" y="6107668"/>
            <a:ext cx="94910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AI Applications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Robotics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Several robots were sent to Fukushima nuclear tragedy to perform various tasks (Left)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Hubo: A KAIST Robot who wins the DARPA Robot Challenge (Right)</a:t>
            </a:r>
            <a:endParaRPr/>
          </a:p>
          <a:p>
            <a:pPr marL="742950" lvl="1" indent="-158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06" name="Google Shape;206;p15" descr="Image result for robotics recent ka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2050" y="4582310"/>
            <a:ext cx="3397477" cy="226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 descr="Image result for robotics for fukushima earthquak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4582310"/>
            <a:ext cx="3021553" cy="226616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/>
          <p:nvPr/>
        </p:nvSpPr>
        <p:spPr>
          <a:xfrm>
            <a:off x="3703479" y="6488668"/>
            <a:ext cx="94910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209" name="Google Shape;209;p15"/>
          <p:cNvSpPr txBox="1"/>
          <p:nvPr/>
        </p:nvSpPr>
        <p:spPr>
          <a:xfrm>
            <a:off x="7431253" y="6479143"/>
            <a:ext cx="94910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AI Applications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Recommendation Systems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AI helps to provide items / photos / various things based on our social activities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Instagram Explore / Search Feed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we follow many badminton accounts, they show:</a:t>
            </a:r>
            <a:endParaRPr/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4572000"/>
            <a:ext cx="5976284" cy="215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AI Applications</a:t>
            </a:r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Search Engines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Google’s search engines algorithm is designed to show internet pages of our interests in a blink of eyes</a:t>
            </a:r>
            <a:endParaRPr/>
          </a:p>
        </p:txBody>
      </p:sp>
      <p:pic>
        <p:nvPicPr>
          <p:cNvPr id="225" name="Google Shape;22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606464"/>
            <a:ext cx="6705600" cy="302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AI Applications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Email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Spam/Junk email detection</a:t>
            </a:r>
            <a:endParaRPr/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 t="12902"/>
          <a:stretch/>
        </p:blipFill>
        <p:spPr>
          <a:xfrm>
            <a:off x="1721768" y="3429000"/>
            <a:ext cx="24288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/>
          <p:nvPr/>
        </p:nvSpPr>
        <p:spPr>
          <a:xfrm>
            <a:off x="1721768" y="5157191"/>
            <a:ext cx="2438400" cy="228600"/>
          </a:xfrm>
          <a:prstGeom prst="rect">
            <a:avLst/>
          </a:prstGeom>
          <a:noFill/>
          <a:ln w="25400" cap="flat" cmpd="sng">
            <a:solidFill>
              <a:srgbClr val="558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5364241" y="2499105"/>
            <a:ext cx="3388985" cy="3970318"/>
          </a:xfrm>
          <a:prstGeom prst="rect">
            <a:avLst/>
          </a:prstGeom>
          <a:noFill/>
          <a:ln w="28575" cap="flat" cmpd="sng">
            <a:solidFill>
              <a:srgbClr val="558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asdadsa@asda.com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sdajhda@afasa.com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asdjhaksdah@asffa.com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Hi, I need your help!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million dollar for you now!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[blank]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Congrats, you won XXX Awards. Please tell me your name, address, birth date, and telephone number to xxx_awards@gmail.com</a:t>
            </a:r>
            <a:endParaRPr/>
          </a:p>
        </p:txBody>
      </p:sp>
      <p:cxnSp>
        <p:nvCxnSpPr>
          <p:cNvPr id="236" name="Google Shape;236;p18"/>
          <p:cNvCxnSpPr>
            <a:stCxn id="234" idx="3"/>
            <a:endCxn id="235" idx="1"/>
          </p:cNvCxnSpPr>
          <p:nvPr/>
        </p:nvCxnSpPr>
        <p:spPr>
          <a:xfrm rot="10800000" flipH="1">
            <a:off x="4160168" y="4484291"/>
            <a:ext cx="1204200" cy="7872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AI Applications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Face Detection</a:t>
            </a:r>
            <a:endParaRPr/>
          </a:p>
        </p:txBody>
      </p:sp>
      <p:pic>
        <p:nvPicPr>
          <p:cNvPr id="244" name="Google Shape;244;p19" descr="Image result for face detection selfi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932" y="2650976"/>
            <a:ext cx="7467600" cy="374109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9"/>
          <p:cNvSpPr txBox="1"/>
          <p:nvPr/>
        </p:nvSpPr>
        <p:spPr>
          <a:xfrm>
            <a:off x="7737694" y="6022737"/>
            <a:ext cx="94910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Learning Outcomes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At the end of this session, students will be able to: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dirty="0"/>
              <a:t>LO 1: Describe what is AI and identify the concept of the intelligent agent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AI Applications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Face Recognition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China’s facial recognition technology to identify the citizen</a:t>
            </a:r>
            <a:endParaRPr/>
          </a:p>
        </p:txBody>
      </p:sp>
      <p:pic>
        <p:nvPicPr>
          <p:cNvPr id="253" name="Google Shape;253;p20" descr="Image result for face recognition system chin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3189436"/>
            <a:ext cx="6460043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/>
          <p:nvPr/>
        </p:nvSpPr>
        <p:spPr>
          <a:xfrm>
            <a:off x="7370569" y="6479143"/>
            <a:ext cx="100200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AI Applications</a:t>
            </a:r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Games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Chess (1997): Kasparov vs. IBM Deep Blue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Powerful search algorithms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Jeopardy! (2011): Humans vs. IBM Watson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Natural language processing and information extraction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Go (2016): Lee Sedol vs. Google AlphaGo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Deep learning + reinforcement learning + search algorithms!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Future: 5 vs 5 AI for Dota</a:t>
            </a:r>
            <a:endParaRPr/>
          </a:p>
          <a:p>
            <a:pPr marL="1143000" lvl="2" indent="-111125" algn="l" rtl="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AI Applications</a:t>
            </a:r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Games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March 2016, AlphaGo beat Lee Sedol (4 vs 1)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December 2016, AlphaGo beat Ke Jie (3 vs 0)</a:t>
            </a:r>
            <a:endParaRPr/>
          </a:p>
          <a:p>
            <a:pPr marL="742950" lvl="1" indent="-158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742950" lvl="1" indent="-158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742950" lvl="1" indent="-158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742950" lvl="1" indent="-158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742950" lvl="1" indent="-158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69" name="Google Shape;269;p22" descr="Image result for alpha go na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3657600"/>
            <a:ext cx="2895600" cy="30601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469855" y="6348392"/>
            <a:ext cx="100200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/>
          </a:p>
        </p:txBody>
      </p:sp>
      <p:pic>
        <p:nvPicPr>
          <p:cNvPr id="271" name="Google Shape;271;p22" descr="Image result for alphago lee sedo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9603" y="3641681"/>
            <a:ext cx="4138861" cy="307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/>
        </p:nvSpPr>
        <p:spPr>
          <a:xfrm>
            <a:off x="8118430" y="6348392"/>
            <a:ext cx="100200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AI Applications</a:t>
            </a:r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Autonomous Driving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NuTonomy: A robo-taxi service in Singapore</a:t>
            </a:r>
            <a:endParaRPr/>
          </a:p>
        </p:txBody>
      </p:sp>
      <p:pic>
        <p:nvPicPr>
          <p:cNvPr id="280" name="Google Shape;280;p23" descr="Image result for NuTonom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3124200"/>
            <a:ext cx="6398846" cy="348883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/>
        </p:nvSpPr>
        <p:spPr>
          <a:xfrm>
            <a:off x="7149440" y="6284757"/>
            <a:ext cx="100200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AI Applications</a:t>
            </a:r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Autonomous Driving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Waymo: An autonomous car company under Alphabet, Inc. (Google’s parent company)</a:t>
            </a:r>
            <a:endParaRPr/>
          </a:p>
          <a:p>
            <a:pPr marL="342900" lvl="0" indent="-215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89" name="Google Shape;289;p24" descr="Image result for google autonomous c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3527176"/>
            <a:ext cx="4724400" cy="313729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4"/>
          <p:cNvSpPr txBox="1"/>
          <p:nvPr/>
        </p:nvSpPr>
        <p:spPr>
          <a:xfrm>
            <a:off x="6420226" y="6295141"/>
            <a:ext cx="100200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Foundation of AI</a:t>
            </a: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pSp>
        <p:nvGrpSpPr>
          <p:cNvPr id="297" name="Google Shape;297;p25"/>
          <p:cNvGrpSpPr/>
          <p:nvPr/>
        </p:nvGrpSpPr>
        <p:grpSpPr>
          <a:xfrm>
            <a:off x="2648708" y="2138833"/>
            <a:ext cx="4532382" cy="4532382"/>
            <a:chOff x="1133768" y="448"/>
            <a:chExt cx="4532382" cy="4532382"/>
          </a:xfrm>
        </p:grpSpPr>
        <p:sp>
          <p:nvSpPr>
            <p:cNvPr id="298" name="Google Shape;298;p25"/>
            <p:cNvSpPr/>
            <p:nvPr/>
          </p:nvSpPr>
          <p:spPr>
            <a:xfrm>
              <a:off x="2142683" y="1009363"/>
              <a:ext cx="2514553" cy="2514553"/>
            </a:xfrm>
            <a:prstGeom prst="ellipse">
              <a:avLst/>
            </a:prstGeom>
            <a:solidFill>
              <a:srgbClr val="BF504D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 txBox="1"/>
            <p:nvPr/>
          </p:nvSpPr>
          <p:spPr>
            <a:xfrm>
              <a:off x="2510931" y="1377611"/>
              <a:ext cx="1778057" cy="1778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50" tIns="82550" rIns="82550" bIns="8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Calibri"/>
                <a:buNone/>
              </a:pPr>
              <a:r>
                <a:rPr lang="en-US" sz="6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</a:t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771321" y="448"/>
              <a:ext cx="1257276" cy="1257276"/>
            </a:xfrm>
            <a:prstGeom prst="ellipse">
              <a:avLst/>
            </a:prstGeom>
            <a:solidFill>
              <a:schemeClr val="accent3">
                <a:alpha val="4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 txBox="1"/>
            <p:nvPr/>
          </p:nvSpPr>
          <p:spPr>
            <a:xfrm>
              <a:off x="2955445" y="184572"/>
              <a:ext cx="889028" cy="889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Philosophy</a:t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3929246" y="480076"/>
              <a:ext cx="1257276" cy="1257276"/>
            </a:xfrm>
            <a:prstGeom prst="ellipse">
              <a:avLst/>
            </a:prstGeom>
            <a:solidFill>
              <a:schemeClr val="accent4">
                <a:alpha val="4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 txBox="1"/>
            <p:nvPr/>
          </p:nvSpPr>
          <p:spPr>
            <a:xfrm>
              <a:off x="4113370" y="664200"/>
              <a:ext cx="889028" cy="889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Mathematics</a:t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408874" y="1638001"/>
              <a:ext cx="1257276" cy="1257276"/>
            </a:xfrm>
            <a:prstGeom prst="ellipse">
              <a:avLst/>
            </a:prstGeom>
            <a:solidFill>
              <a:srgbClr val="49ACC5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 txBox="1"/>
            <p:nvPr/>
          </p:nvSpPr>
          <p:spPr>
            <a:xfrm>
              <a:off x="4592998" y="1822125"/>
              <a:ext cx="889028" cy="889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Economics</a:t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3929246" y="2795926"/>
              <a:ext cx="1257276" cy="1257276"/>
            </a:xfrm>
            <a:prstGeom prst="ellipse">
              <a:avLst/>
            </a:prstGeom>
            <a:solidFill>
              <a:srgbClr val="F79543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 txBox="1"/>
            <p:nvPr/>
          </p:nvSpPr>
          <p:spPr>
            <a:xfrm>
              <a:off x="4113370" y="2980050"/>
              <a:ext cx="889028" cy="889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Neuroscience</a:t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771321" y="3275554"/>
              <a:ext cx="1257276" cy="1257276"/>
            </a:xfrm>
            <a:prstGeom prst="ellipse">
              <a:avLst/>
            </a:prstGeom>
            <a:solidFill>
              <a:srgbClr val="BF504D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 txBox="1"/>
            <p:nvPr/>
          </p:nvSpPr>
          <p:spPr>
            <a:xfrm>
              <a:off x="2955445" y="3459678"/>
              <a:ext cx="889028" cy="889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Psychology</a:t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1613396" y="2795926"/>
              <a:ext cx="1257276" cy="1257276"/>
            </a:xfrm>
            <a:prstGeom prst="ellipse">
              <a:avLst/>
            </a:prstGeom>
            <a:solidFill>
              <a:schemeClr val="accent3">
                <a:alpha val="4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 txBox="1"/>
            <p:nvPr/>
          </p:nvSpPr>
          <p:spPr>
            <a:xfrm>
              <a:off x="1797520" y="2980050"/>
              <a:ext cx="889028" cy="889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Computer Engineering</a:t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1133768" y="1638001"/>
              <a:ext cx="1257276" cy="1257276"/>
            </a:xfrm>
            <a:prstGeom prst="ellipse">
              <a:avLst/>
            </a:prstGeom>
            <a:solidFill>
              <a:schemeClr val="accent4">
                <a:alpha val="4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 txBox="1"/>
            <p:nvPr/>
          </p:nvSpPr>
          <p:spPr>
            <a:xfrm>
              <a:off x="1317892" y="1822125"/>
              <a:ext cx="889028" cy="889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 Theory and Cybernetics</a:t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1613396" y="480076"/>
              <a:ext cx="1257276" cy="1257276"/>
            </a:xfrm>
            <a:prstGeom prst="ellipse">
              <a:avLst/>
            </a:prstGeom>
            <a:solidFill>
              <a:srgbClr val="49ACC5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 txBox="1"/>
            <p:nvPr/>
          </p:nvSpPr>
          <p:spPr>
            <a:xfrm>
              <a:off x="1797520" y="664200"/>
              <a:ext cx="889028" cy="889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Linguistics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Foundation of AI</a:t>
            </a:r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22" name="Google Shape;322;p26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2000"/>
              <a:buChar char="•"/>
            </a:pPr>
            <a:r>
              <a:rPr lang="en-US" b="1">
                <a:solidFill>
                  <a:srgbClr val="3399FF"/>
                </a:solidFill>
              </a:rPr>
              <a:t>Philosophy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Logic, methods of reasoning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Foundations of learning, language, rationality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Char char="•"/>
            </a:pPr>
            <a:r>
              <a:rPr lang="en-US" b="1">
                <a:solidFill>
                  <a:srgbClr val="3399FF"/>
                </a:solidFill>
              </a:rPr>
              <a:t>Mathematics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Logic: Formal representation and proof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Algorithms, computation, (un)decidability, (in)tractability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Probability</a:t>
            </a:r>
            <a:endParaRPr/>
          </a:p>
          <a:p>
            <a:pPr marL="342900" lvl="0" indent="-215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Foundation of AI</a:t>
            </a:r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2000"/>
              <a:buChar char="•"/>
            </a:pPr>
            <a:r>
              <a:rPr lang="en-US" b="1">
                <a:solidFill>
                  <a:srgbClr val="3399FF"/>
                </a:solidFill>
              </a:rPr>
              <a:t>Economics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Formal theory of rational decisions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Char char="•"/>
            </a:pPr>
            <a:r>
              <a:rPr lang="en-US" b="1">
                <a:solidFill>
                  <a:srgbClr val="3399FF"/>
                </a:solidFill>
              </a:rPr>
              <a:t>Neuroscience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Plastic physical substrate for mental activity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Char char="•"/>
            </a:pPr>
            <a:r>
              <a:rPr lang="en-US" b="1">
                <a:solidFill>
                  <a:srgbClr val="3399FF"/>
                </a:solidFill>
              </a:rPr>
              <a:t>Psychology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Adaptation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Phenomena of perception and motor control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Experimental techniques (psychophysics, etc.)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Foundation of AI</a:t>
            </a:r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2000"/>
              <a:buChar char="•"/>
            </a:pPr>
            <a:r>
              <a:rPr lang="en-US" b="1">
                <a:solidFill>
                  <a:srgbClr val="3399FF"/>
                </a:solidFill>
              </a:rPr>
              <a:t>Computer Engineering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How can we build an efficient computer to build AI program?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Char char="•"/>
            </a:pPr>
            <a:r>
              <a:rPr lang="en-US" b="1">
                <a:solidFill>
                  <a:srgbClr val="3399FF"/>
                </a:solidFill>
              </a:rPr>
              <a:t>Control Theory and Cybernetics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Simple optimal agent designs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Char char="•"/>
            </a:pPr>
            <a:r>
              <a:rPr lang="en-US" b="1">
                <a:solidFill>
                  <a:srgbClr val="3399FF"/>
                </a:solidFill>
              </a:rPr>
              <a:t>Linguistics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Knowledge representation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Grammar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Brief History of AI</a:t>
            </a:r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43" name="Google Shape;343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1872" y="2011363"/>
            <a:ext cx="6247969" cy="4457700"/>
          </a:xfrm>
          <a:prstGeom prst="rect">
            <a:avLst/>
          </a:prstGeom>
          <a:noFill/>
          <a:ln w="28575" cap="flat" cmpd="sng">
            <a:solidFill>
              <a:srgbClr val="008FD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Artificial Intelligence (AI)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Foundations of AI</a:t>
            </a:r>
            <a:endParaRPr/>
          </a:p>
          <a:p>
            <a:pPr marL="342900" lvl="0" indent="-215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49" name="Google Shape;349;p30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50" name="Google Shape;350;p30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Stuart Russell, Peter Norvig. 2010. </a:t>
            </a:r>
            <a:r>
              <a:rPr lang="en-US" b="1">
                <a:solidFill>
                  <a:srgbClr val="3399FF"/>
                </a:solidFill>
              </a:rPr>
              <a:t>Artificial Intelligence : A Modern Approach.</a:t>
            </a:r>
            <a:r>
              <a:rPr lang="en-US"/>
              <a:t> Pearson Education. New Jersey. ISBN:9780132071482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Artificial Intelligence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1257300" y="3124200"/>
            <a:ext cx="7315200" cy="11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Artificial intelligence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(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attempts not just to understand but also to build intelligent entities</a:t>
            </a:r>
            <a:endParaRPr dirty="0"/>
          </a:p>
        </p:txBody>
      </p:sp>
      <p:sp>
        <p:nvSpPr>
          <p:cNvPr id="120" name="Google Shape;120;p4"/>
          <p:cNvSpPr/>
          <p:nvPr/>
        </p:nvSpPr>
        <p:spPr>
          <a:xfrm>
            <a:off x="2111664" y="4648200"/>
            <a:ext cx="64608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 dirty="0">
                <a:solidFill>
                  <a:srgbClr val="3399FF"/>
                </a:solidFill>
                <a:latin typeface="Open Sans"/>
                <a:ea typeface="Open Sans"/>
                <a:cs typeface="Open Sans"/>
                <a:sym typeface="Open Sans"/>
              </a:rPr>
              <a:t>Stuart J Russel, Professor in Univ. of California Berkeley</a:t>
            </a:r>
            <a:endParaRPr dirty="0"/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 dirty="0">
                <a:solidFill>
                  <a:srgbClr val="3399FF"/>
                </a:solidFill>
                <a:latin typeface="Open Sans"/>
                <a:ea typeface="Open Sans"/>
                <a:cs typeface="Open Sans"/>
                <a:sym typeface="Open Sans"/>
              </a:rPr>
              <a:t>Peter Norvig, Director of Research</a:t>
            </a:r>
            <a:endParaRPr sz="1800" b="0" i="1" u="none" strike="noStrike" cap="none" dirty="0">
              <a:solidFill>
                <a:srgbClr val="3399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Artificial Intelligence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1295400" y="2646616"/>
            <a:ext cx="7315200" cy="166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Just as the Industrial Revolution freed up a lot of humanity from physical drudgery, I think </a:t>
            </a:r>
            <a:r>
              <a:rPr lang="en-US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</a:t>
            </a:r>
            <a:r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has the potential to free up humanity from a lot of the mental drudgery [</a:t>
            </a:r>
            <a:r>
              <a:rPr lang="en-US" sz="1800" b="0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2400300" y="4950350"/>
            <a:ext cx="5105400" cy="45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rgbClr val="3399FF"/>
                </a:solidFill>
                <a:latin typeface="Open Sans"/>
                <a:ea typeface="Open Sans"/>
                <a:cs typeface="Open Sans"/>
                <a:sym typeface="Open Sans"/>
              </a:rPr>
              <a:t>Andrew Ng, Adjunct Professor in Stanford</a:t>
            </a:r>
            <a:endParaRPr sz="1800" b="0" i="1" u="none" strike="noStrike" cap="none">
              <a:solidFill>
                <a:srgbClr val="3399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Artificial Intelligence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1447800" y="2647941"/>
            <a:ext cx="7315200" cy="166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</a:t>
            </a:r>
            <a:r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going to bring major shifts in society through developments in self-driving cars, medical image analysis, better medical diagnosis, and personalized medicine [</a:t>
            </a:r>
            <a:r>
              <a:rPr lang="en-US" sz="1800" b="0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1447800" y="4876800"/>
            <a:ext cx="6172200" cy="45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rgbClr val="3399FF"/>
                </a:solidFill>
                <a:latin typeface="Open Sans"/>
                <a:ea typeface="Open Sans"/>
                <a:cs typeface="Open Sans"/>
                <a:sym typeface="Open Sans"/>
              </a:rPr>
              <a:t>Yann LeCun, Director of AI Research, Facebook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What is AI?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2057400" y="2063898"/>
          <a:ext cx="6096000" cy="4572020"/>
        </p:xfrm>
        <a:graphic>
          <a:graphicData uri="http://schemas.openxmlformats.org/drawingml/2006/table">
            <a:tbl>
              <a:tblPr firstRow="1" bandRow="1">
                <a:noFill/>
                <a:tableStyleId>{6E24A63E-0D5E-4916-A14E-D6E117A5C3C0}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3399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Thinking Humanly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“The exciting new effort to make computers thinks … </a:t>
                      </a:r>
                      <a:r>
                        <a:rPr lang="en-US" sz="1800" i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machine with minds,</a:t>
                      </a: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the full and literal sense”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(Haugeland, 1985)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3399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Thinking Rationally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“The study of mental faculties through the use of computational models”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(Charniak and McDermott, 1985)</a:t>
                      </a:r>
                      <a:endParaRPr sz="1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3399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Acting Humanly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“The study of how to make computers do things at which, at the moment, people are better” (Rich and Knight, 1991)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3399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Acting Rationally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“Computational Intelligence is the study of the design of intelligent agents”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(Poole et al., 1998)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Acting humanly</a:t>
            </a: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Turing Test (Alan Turing, 1950)</a:t>
            </a:r>
            <a:endParaRPr/>
          </a:p>
          <a:p>
            <a:pPr marL="342900" lvl="0" indent="-215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3429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Instead of </a:t>
            </a:r>
            <a:r>
              <a:rPr lang="en-US" b="1">
                <a:solidFill>
                  <a:srgbClr val="3399FF"/>
                </a:solidFill>
              </a:rPr>
              <a:t>duplicating an exemplar</a:t>
            </a:r>
            <a:r>
              <a:rPr lang="en-US"/>
              <a:t>, it is more useful and important to </a:t>
            </a:r>
            <a:r>
              <a:rPr lang="en-US" b="1">
                <a:solidFill>
                  <a:srgbClr val="3399FF"/>
                </a:solidFill>
              </a:rPr>
              <a:t>study the principles </a:t>
            </a:r>
            <a:r>
              <a:rPr lang="en-US"/>
              <a:t>of the intelligence</a:t>
            </a:r>
            <a:endParaRPr/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443054"/>
            <a:ext cx="6543869" cy="2460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200" y="76200"/>
            <a:ext cx="2074391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Thinking humanly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cognitive modelling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Part of cognitive science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Once we have a sufficiently </a:t>
            </a:r>
            <a:r>
              <a:rPr lang="en-US" b="1">
                <a:solidFill>
                  <a:srgbClr val="3399FF"/>
                </a:solidFill>
              </a:rPr>
              <a:t>precise theory </a:t>
            </a:r>
            <a:r>
              <a:rPr lang="en-US"/>
              <a:t>of the mind, it becomes possible to </a:t>
            </a:r>
            <a:r>
              <a:rPr lang="en-US" b="1">
                <a:solidFill>
                  <a:srgbClr val="3399FF"/>
                </a:solidFill>
              </a:rPr>
              <a:t>express the theory </a:t>
            </a:r>
            <a:r>
              <a:rPr lang="en-US"/>
              <a:t>as </a:t>
            </a:r>
            <a:r>
              <a:rPr lang="en-US" b="1">
                <a:solidFill>
                  <a:srgbClr val="3399FF"/>
                </a:solidFill>
              </a:rPr>
              <a:t>a computer program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1060</Words>
  <Application>Microsoft Office PowerPoint</Application>
  <PresentationFormat>Tampilan Layar (4:3)</PresentationFormat>
  <Paragraphs>208</Paragraphs>
  <Slides>30</Slides>
  <Notes>30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30</vt:i4>
      </vt:variant>
    </vt:vector>
  </HeadingPairs>
  <TitlesOfParts>
    <vt:vector size="35" baseType="lpstr">
      <vt:lpstr>Noto Sans Symbols</vt:lpstr>
      <vt:lpstr>Arial</vt:lpstr>
      <vt:lpstr>Calibri</vt:lpstr>
      <vt:lpstr>Open Sans</vt:lpstr>
      <vt:lpstr>TemplateBM_2</vt:lpstr>
      <vt:lpstr>Introduction to Artificial Intelligence  Session 01</vt:lpstr>
      <vt:lpstr>Learning Outcomes</vt:lpstr>
      <vt:lpstr>Outline</vt:lpstr>
      <vt:lpstr>Artificial Intelligence</vt:lpstr>
      <vt:lpstr>Artificial Intelligence</vt:lpstr>
      <vt:lpstr>Artificial Intelligence</vt:lpstr>
      <vt:lpstr>What is AI?</vt:lpstr>
      <vt:lpstr>Acting humanly</vt:lpstr>
      <vt:lpstr>Thinking humanly</vt:lpstr>
      <vt:lpstr>Thinking rationally</vt:lpstr>
      <vt:lpstr>Acting rationally</vt:lpstr>
      <vt:lpstr>Rational Agent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Foundation of AI</vt:lpstr>
      <vt:lpstr>Foundation of AI</vt:lpstr>
      <vt:lpstr>Foundation of AI</vt:lpstr>
      <vt:lpstr>Foundation of AI</vt:lpstr>
      <vt:lpstr>Brief History of AI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  Session 01</dc:title>
  <dc:creator>williem@binus.edu</dc:creator>
  <cp:lastModifiedBy>Felix Indra Kurniadi</cp:lastModifiedBy>
  <cp:revision>5</cp:revision>
  <dcterms:created xsi:type="dcterms:W3CDTF">2014-12-19T03:07:01Z</dcterms:created>
  <dcterms:modified xsi:type="dcterms:W3CDTF">2023-03-25T08:28:11Z</dcterms:modified>
</cp:coreProperties>
</file>