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32" r:id="rId5"/>
    <p:sldId id="369" r:id="rId6"/>
    <p:sldId id="370" r:id="rId7"/>
    <p:sldId id="371" r:id="rId8"/>
    <p:sldId id="372" r:id="rId9"/>
    <p:sldId id="373" r:id="rId10"/>
    <p:sldId id="340" r:id="rId11"/>
    <p:sldId id="379" r:id="rId12"/>
    <p:sldId id="381" r:id="rId13"/>
    <p:sldId id="382" r:id="rId14"/>
    <p:sldId id="383" r:id="rId15"/>
    <p:sldId id="384" r:id="rId16"/>
    <p:sldId id="385" r:id="rId17"/>
    <p:sldId id="310" r:id="rId1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255FA79B-1EB3-406D-9328-AE72EA92308F}" type="datetime1">
              <a:rPr lang="id-ID" smtClean="0"/>
              <a:pPr/>
              <a:t>25/03/2023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BFC9-20AB-426A-B235-B0F24E874B0C}" type="datetime1">
              <a:rPr lang="id-ID" smtClean="0"/>
              <a:pPr/>
              <a:t>25/03/2023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1378-1331-4C9F-A924-28596F4E2A1C}" type="datetime1">
              <a:rPr lang="id-ID" smtClean="0"/>
              <a:pPr/>
              <a:t>25/03/2023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7543800" cy="6396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0128E760-7C15-42F8-B051-F548DC2F0B0B}" type="datetime1">
              <a:rPr lang="id-ID" smtClean="0"/>
              <a:pPr/>
              <a:t>25/03/2023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143000" y="2011288"/>
            <a:ext cx="7605464" cy="4458135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420D0-A89A-4A89-A6A7-9A4CF7EB6BD4}" type="datetime1">
              <a:rPr lang="id-ID" smtClean="0"/>
              <a:pPr/>
              <a:t>25/03/2023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9C1AB-1DC5-4B71-9B89-CF2156684163}" type="datetime1">
              <a:rPr lang="id-ID" smtClean="0"/>
              <a:pPr/>
              <a:t>25/03/2023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EFF56-21CB-4098-81D8-F6320D606675}" type="datetime1">
              <a:rPr lang="id-ID" smtClean="0"/>
              <a:pPr/>
              <a:t>25/03/2023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D5520-2A1D-4413-BB28-F5CA925DCCE9}" type="datetime1">
              <a:rPr lang="id-ID" smtClean="0"/>
              <a:pPr/>
              <a:t>25/03/2023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85F3-8FA0-41EA-AEFF-94C1C27209D7}" type="datetime1">
              <a:rPr lang="id-ID" smtClean="0"/>
              <a:pPr/>
              <a:t>25/03/2023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C21-0AC3-438E-81E0-A279C7D9AE2B}" type="datetime1">
              <a:rPr lang="id-ID" smtClean="0"/>
              <a:pPr/>
              <a:t>25/03/2023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750-3035-4C51-8349-6269EA0EE55D}" type="datetime1">
              <a:rPr lang="id-ID" smtClean="0"/>
              <a:pPr/>
              <a:t>25/03/2023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7CD36-54DD-4229-9AEA-D1FDE206A5D4}" type="datetime1">
              <a:rPr lang="id-ID" smtClean="0"/>
              <a:pPr/>
              <a:t>25/03/2023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hanabi.autoweek.com/sites/default/files/styles/gen-932-524/public/front-lights-view-1_0.jpg?itok=PbpiUqUV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67B9-2A8C-4F2D-850E-269B207CC3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Intelligent Agent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FD7AC-6BAF-4A3D-8EA9-CBA3C0B0B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Session 02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BCA50-3E4C-498E-B1FE-F8FEFF76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</a:t>
            </a:fld>
            <a:endParaRPr lang="id-ID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58B53C0-8F8C-EA3D-9C65-BC4D4DDE4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7" y="18288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909888" indent="-2909888">
              <a:spcBef>
                <a:spcPct val="20000"/>
              </a:spcBef>
              <a:tabLst>
                <a:tab pos="1320800" algn="l"/>
                <a:tab pos="2054225" algn="l"/>
                <a:tab pos="2743200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		: COMP6065001 Artificial Intelligence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Effective Period	: September 2023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2721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212A-A3B5-4F31-BDE8-EBE0858C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Structure of Intelligent Agents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A5BA7-3CE0-4C79-A461-63CAEFE1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10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6ABE8-0671-4199-9B33-679C17BFF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Agent = Architecture + Program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Architecture is the </a:t>
            </a:r>
            <a:r>
              <a:rPr lang="en-US" b="1" dirty="0">
                <a:solidFill>
                  <a:srgbClr val="3399FF"/>
                </a:solidFill>
              </a:rPr>
              <a:t>hardware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Sensors + Actuators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Program is the </a:t>
            </a:r>
            <a:r>
              <a:rPr lang="en-US" b="1" dirty="0">
                <a:solidFill>
                  <a:srgbClr val="3399FF"/>
                </a:solidFill>
              </a:rPr>
              <a:t>software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4240355"/>
            <a:ext cx="6029325" cy="2552700"/>
          </a:xfrm>
          <a:prstGeom prst="rect">
            <a:avLst/>
          </a:prstGeom>
          <a:ln w="28575">
            <a:solidFill>
              <a:srgbClr val="008FD5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274F1F-A739-4A92-BBBC-DDBF095590D9}"/>
              </a:ext>
            </a:extLst>
          </p:cNvPr>
          <p:cNvSpPr txBox="1"/>
          <p:nvPr/>
        </p:nvSpPr>
        <p:spPr>
          <a:xfrm>
            <a:off x="6019800" y="5029200"/>
            <a:ext cx="1371600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 sz="2400" dirty="0">
                <a:latin typeface="Open Sans"/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1491082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2A66-B067-4937-96A8-B6FB6342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Agent Types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906B0-8D7D-4C23-B4FD-66E1BD80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11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DC2C1-8587-495A-B16F-0BB594348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ID" dirty="0"/>
              <a:t>Four basic type of agents:</a:t>
            </a:r>
          </a:p>
          <a:p>
            <a:pPr>
              <a:lnSpc>
                <a:spcPct val="200000"/>
              </a:lnSpc>
            </a:pPr>
            <a:r>
              <a:rPr lang="en-ID" b="1" dirty="0">
                <a:solidFill>
                  <a:srgbClr val="3399FF"/>
                </a:solidFill>
              </a:rPr>
              <a:t>Simple</a:t>
            </a:r>
            <a:r>
              <a:rPr lang="en-ID" dirty="0"/>
              <a:t> reflex agents</a:t>
            </a:r>
          </a:p>
          <a:p>
            <a:pPr>
              <a:lnSpc>
                <a:spcPct val="200000"/>
              </a:lnSpc>
            </a:pPr>
            <a:r>
              <a:rPr lang="en-ID" b="1" dirty="0">
                <a:solidFill>
                  <a:srgbClr val="3399FF"/>
                </a:solidFill>
              </a:rPr>
              <a:t>Modal</a:t>
            </a:r>
            <a:r>
              <a:rPr lang="en-ID" dirty="0"/>
              <a:t>-based reflex agents</a:t>
            </a:r>
          </a:p>
          <a:p>
            <a:pPr>
              <a:lnSpc>
                <a:spcPct val="200000"/>
              </a:lnSpc>
            </a:pPr>
            <a:r>
              <a:rPr lang="en-ID" b="1" dirty="0">
                <a:solidFill>
                  <a:srgbClr val="3399FF"/>
                </a:solidFill>
              </a:rPr>
              <a:t>Goal</a:t>
            </a:r>
            <a:r>
              <a:rPr lang="en-ID" dirty="0"/>
              <a:t>-based agents</a:t>
            </a:r>
          </a:p>
          <a:p>
            <a:pPr>
              <a:lnSpc>
                <a:spcPct val="200000"/>
              </a:lnSpc>
            </a:pPr>
            <a:r>
              <a:rPr lang="en-ID" b="1" dirty="0">
                <a:solidFill>
                  <a:srgbClr val="3399FF"/>
                </a:solidFill>
              </a:rPr>
              <a:t>Utility</a:t>
            </a:r>
            <a:r>
              <a:rPr lang="en-ID" dirty="0"/>
              <a:t>-based agents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All of which can be generalized into </a:t>
            </a:r>
            <a:r>
              <a:rPr lang="en-US" b="1" dirty="0">
                <a:solidFill>
                  <a:srgbClr val="3399FF"/>
                </a:solidFill>
              </a:rPr>
              <a:t>learning agents </a:t>
            </a:r>
            <a:r>
              <a:rPr lang="en-US" dirty="0"/>
              <a:t>that can improve their performance and generate better actions.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66242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5626-CA24-43FC-BA06-E05953FD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Simple Reflex Agents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8B9C26-0086-4D89-B67B-2BA37E49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12</a:t>
            </a:fld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8232A0-BBC2-4209-940A-78CA704179EF}"/>
              </a:ext>
            </a:extLst>
          </p:cNvPr>
          <p:cNvSpPr txBox="1"/>
          <p:nvPr/>
        </p:nvSpPr>
        <p:spPr>
          <a:xfrm>
            <a:off x="1143000" y="2133600"/>
            <a:ext cx="8001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dirty="0">
                <a:latin typeface="Open Sans"/>
              </a:rPr>
              <a:t>An action is done based on the current state only. Ignore the sensors history.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44964" y="2630183"/>
            <a:ext cx="6339872" cy="400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387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BEC10-7D26-4DF2-BD4B-75C58817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Modal-based Reflex Agents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0BE0B4-3B00-407A-8B82-4A992F87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13</a:t>
            </a:fld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3D7015-C28C-4445-8E28-8CD454BD7470}"/>
              </a:ext>
            </a:extLst>
          </p:cNvPr>
          <p:cNvSpPr txBox="1"/>
          <p:nvPr/>
        </p:nvSpPr>
        <p:spPr>
          <a:xfrm>
            <a:off x="1828800" y="1900064"/>
            <a:ext cx="7543800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Open Sans"/>
              </a:rPr>
              <a:t>The sensors and actions history is used to model the world / environment. An action is done based on the world model.</a:t>
            </a:r>
            <a:endParaRPr lang="en-ID" dirty="0">
              <a:latin typeface="Open Sans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81200" y="2781623"/>
            <a:ext cx="6038374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98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1625-16F5-4B7A-9174-8ABFF599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Goals-based Agents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8923FF-6810-4BD8-9DC9-0C6151D9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14</a:t>
            </a:fld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DE654D-D206-47E3-B4B8-CB643C43CC44}"/>
              </a:ext>
            </a:extLst>
          </p:cNvPr>
          <p:cNvSpPr txBox="1"/>
          <p:nvPr/>
        </p:nvSpPr>
        <p:spPr>
          <a:xfrm>
            <a:off x="1143000" y="1842614"/>
            <a:ext cx="7543800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Open Sans"/>
              </a:rPr>
              <a:t>An action is done based on the combined information from the world model and goal information.</a:t>
            </a:r>
            <a:endParaRPr lang="en-ID" dirty="0">
              <a:latin typeface="Open Sans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43291" y="2686073"/>
            <a:ext cx="6143218" cy="393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74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F672-C17F-48EF-8832-B0764817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Utility-based Agents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495196-CDEF-4320-9F48-EBED421E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15</a:t>
            </a:fld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2BBC17-191C-49FE-9822-381E97BCBD8E}"/>
              </a:ext>
            </a:extLst>
          </p:cNvPr>
          <p:cNvSpPr txBox="1"/>
          <p:nvPr/>
        </p:nvSpPr>
        <p:spPr>
          <a:xfrm>
            <a:off x="1840028" y="1837976"/>
            <a:ext cx="7543800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Open Sans"/>
              </a:rPr>
              <a:t>An action is done based on the agent happiness (utility).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Open Sans"/>
              </a:rPr>
              <a:t>It is the agent’s performance measure.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40028" y="2710010"/>
            <a:ext cx="6149744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90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0C64-AB75-4E8D-9256-9BBDB583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Learning Agents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F96C9B-B4FE-490B-88BA-017821D5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16</a:t>
            </a:fld>
            <a:endParaRPr lang="id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57DFE0-744B-4BC7-9F7D-654EFBB88D4E}"/>
              </a:ext>
            </a:extLst>
          </p:cNvPr>
          <p:cNvSpPr txBox="1"/>
          <p:nvPr/>
        </p:nvSpPr>
        <p:spPr>
          <a:xfrm>
            <a:off x="1600200" y="1752600"/>
            <a:ext cx="7543800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Open Sans"/>
              </a:rPr>
              <a:t>Programming agents by hand can be very tedious. Some more expeditious method seem desirable" Alan Turing, 1950.</a:t>
            </a:r>
            <a:endParaRPr lang="en-ID" dirty="0">
              <a:latin typeface="Open Sans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20744" y="2624635"/>
            <a:ext cx="5700464" cy="40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10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17</a:t>
            </a:fld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defRPr/>
            </a:pPr>
            <a:r>
              <a:rPr lang="en-US" dirty="0"/>
              <a:t>Stuart Russell, Peter </a:t>
            </a:r>
            <a:r>
              <a:rPr lang="id-ID" dirty="0"/>
              <a:t>Norvig</a:t>
            </a:r>
            <a:r>
              <a:rPr lang="en-US" dirty="0"/>
              <a:t>. 2010. </a:t>
            </a:r>
            <a:r>
              <a:rPr lang="en-US" b="1" dirty="0">
                <a:solidFill>
                  <a:srgbClr val="3399FF"/>
                </a:solidFill>
              </a:rPr>
              <a:t>Artificial Intelligence : A Modern Approach.</a:t>
            </a:r>
            <a:r>
              <a:rPr lang="en-US" dirty="0"/>
              <a:t> Pearson Education. New Jersey. ISBN</a:t>
            </a:r>
            <a:r>
              <a:rPr lang="en-US"/>
              <a:t>:9780132071482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A242-94C0-4786-8DBD-3A04C8CC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DF509C-C1E7-4580-A0A8-260872DD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2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B904C-E63B-4451-ACD4-AABE437F1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  <a:defRPr/>
            </a:pPr>
            <a:r>
              <a:rPr lang="en-US" dirty="0"/>
              <a:t>At the end of this session, students will be able to: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/>
              <a:t>LO 1: </a:t>
            </a:r>
            <a:r>
              <a:rPr lang="en-US" dirty="0"/>
              <a:t>Describe what is AI and identify concept of intelligent agent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742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6776-06A4-4291-8C2F-E7F6C2C60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2F47C0-38B0-441F-83DB-4F6434DC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3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AA5DE-52BA-4BE1-A6CA-0A7E5AB9F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Intelligent Agent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AU" dirty="0"/>
              <a:t>Concept of Rationality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AU" dirty="0"/>
              <a:t>Properties of Environment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AU" dirty="0"/>
              <a:t>Structure of Intelligent Agents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7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C62E-A354-498C-B059-F7540B7B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601021-1909-498E-B86E-6130299F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4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971AC-FE37-4365-B4F2-8444C2685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An </a:t>
            </a:r>
            <a:r>
              <a:rPr lang="en-US" b="1" dirty="0">
                <a:solidFill>
                  <a:srgbClr val="3399FF"/>
                </a:solidFill>
              </a:rPr>
              <a:t>agent</a:t>
            </a:r>
            <a:r>
              <a:rPr lang="en-US" b="1" dirty="0"/>
              <a:t> </a:t>
            </a:r>
            <a:r>
              <a:rPr lang="en-US" dirty="0"/>
              <a:t>is anything that can be viewed as perceiving its </a:t>
            </a:r>
            <a:r>
              <a:rPr lang="en-US" b="1" dirty="0">
                <a:solidFill>
                  <a:srgbClr val="3399FF"/>
                </a:solidFill>
              </a:rPr>
              <a:t>environment</a:t>
            </a:r>
            <a:r>
              <a:rPr lang="en-US" b="1" dirty="0"/>
              <a:t> </a:t>
            </a:r>
            <a:r>
              <a:rPr lang="en-US" dirty="0"/>
              <a:t>through </a:t>
            </a:r>
            <a:r>
              <a:rPr lang="en-US" b="1" dirty="0">
                <a:solidFill>
                  <a:srgbClr val="3399FF"/>
                </a:solidFill>
              </a:rPr>
              <a:t>sensors</a:t>
            </a:r>
            <a:r>
              <a:rPr lang="en-US" b="1" dirty="0"/>
              <a:t> </a:t>
            </a:r>
            <a:r>
              <a:rPr lang="en-US" dirty="0"/>
              <a:t>and acting upon that environment through </a:t>
            </a:r>
            <a:r>
              <a:rPr lang="en-US" b="1" dirty="0">
                <a:solidFill>
                  <a:srgbClr val="3399FF"/>
                </a:solidFill>
              </a:rPr>
              <a:t>actuators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3900636"/>
            <a:ext cx="6029325" cy="2552700"/>
          </a:xfrm>
          <a:prstGeom prst="rect">
            <a:avLst/>
          </a:prstGeom>
          <a:ln w="28575">
            <a:solidFill>
              <a:srgbClr val="008FD5"/>
            </a:solidFill>
          </a:ln>
        </p:spPr>
      </p:pic>
    </p:spTree>
    <p:extLst>
      <p:ext uri="{BB962C8B-B14F-4D97-AF65-F5344CB8AC3E}">
        <p14:creationId xmlns:p14="http://schemas.microsoft.com/office/powerpoint/2010/main" val="357067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85FE-4593-4F7F-B398-775206482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CAA1A5-0FE2-4DC4-888B-B6045CF0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5</a:t>
            </a:fld>
            <a:endParaRPr lang="id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DD84F-6203-4575-BF3C-27DB1B8DE37F}"/>
              </a:ext>
            </a:extLst>
          </p:cNvPr>
          <p:cNvSpPr txBox="1"/>
          <p:nvPr/>
        </p:nvSpPr>
        <p:spPr>
          <a:xfrm>
            <a:off x="2614290" y="4483734"/>
            <a:ext cx="4638001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dirty="0"/>
              <a:t>A vacuum-cleaner world with just two locations</a:t>
            </a:r>
          </a:p>
          <a:p>
            <a:pPr>
              <a:lnSpc>
                <a:spcPct val="150000"/>
              </a:lnSpc>
            </a:pPr>
            <a:r>
              <a:rPr lang="en-ID" dirty="0"/>
              <a:t>Percept: location and contents, i.e. [A, Dirty]</a:t>
            </a:r>
          </a:p>
          <a:p>
            <a:pPr>
              <a:lnSpc>
                <a:spcPct val="150000"/>
              </a:lnSpc>
            </a:pPr>
            <a:r>
              <a:rPr lang="en-ID" dirty="0"/>
              <a:t>Actions: Left, Right, Suck, </a:t>
            </a:r>
            <a:r>
              <a:rPr lang="en-ID" dirty="0" err="1"/>
              <a:t>NoOp</a:t>
            </a:r>
            <a:endParaRPr lang="en-ID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4290" y="2011288"/>
            <a:ext cx="4654992" cy="24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19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FAFF9-9C2A-4132-9E89-1663383F1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D114B-BF0E-4AAE-96F4-12D18F0B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6</a:t>
            </a:fld>
            <a:endParaRPr lang="id-ID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050" y="2394388"/>
            <a:ext cx="7605713" cy="4338829"/>
          </a:xfrm>
          <a:prstGeom prst="rect">
            <a:avLst/>
          </a:prstGeom>
          <a:ln w="28575">
            <a:solidFill>
              <a:srgbClr val="008FD5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1A86E5-55DF-4C93-B414-68E0E0C32FAB}"/>
              </a:ext>
            </a:extLst>
          </p:cNvPr>
          <p:cNvSpPr txBox="1"/>
          <p:nvPr/>
        </p:nvSpPr>
        <p:spPr>
          <a:xfrm>
            <a:off x="1162050" y="1992238"/>
            <a:ext cx="450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/>
              <a:t>Partial tabulation of the simple agent function</a:t>
            </a:r>
          </a:p>
        </p:txBody>
      </p:sp>
    </p:spTree>
    <p:extLst>
      <p:ext uri="{BB962C8B-B14F-4D97-AF65-F5344CB8AC3E}">
        <p14:creationId xmlns:p14="http://schemas.microsoft.com/office/powerpoint/2010/main" val="2267268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C515-D5DF-41CD-8C9E-A4D898F7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Rationality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5B6FC0-97B5-414A-BA99-28CA7ADA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7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13681-64CD-4FC8-996E-42C3F4820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Definition of a rational agent:</a:t>
            </a:r>
          </a:p>
          <a:p>
            <a:pPr>
              <a:lnSpc>
                <a:spcPct val="150000"/>
              </a:lnSpc>
            </a:pPr>
            <a:r>
              <a:rPr lang="en-US" dirty="0"/>
              <a:t>For each possible percept sequence, </a:t>
            </a:r>
            <a:r>
              <a:rPr lang="en-US" b="1" dirty="0">
                <a:solidFill>
                  <a:srgbClr val="3399FF"/>
                </a:solidFill>
              </a:rPr>
              <a:t>a rational agent </a:t>
            </a:r>
            <a:r>
              <a:rPr lang="en-US" dirty="0"/>
              <a:t>should select an action that is expected </a:t>
            </a:r>
            <a:r>
              <a:rPr lang="en-US" b="1" dirty="0">
                <a:solidFill>
                  <a:srgbClr val="3399FF"/>
                </a:solidFill>
              </a:rPr>
              <a:t>to maximize its performance measure</a:t>
            </a:r>
            <a:r>
              <a:rPr lang="en-US" dirty="0"/>
              <a:t>, given the evidence provided by the </a:t>
            </a:r>
            <a:r>
              <a:rPr lang="en-US" b="1" dirty="0">
                <a:solidFill>
                  <a:srgbClr val="3399FF"/>
                </a:solidFill>
              </a:rPr>
              <a:t>percept sequence </a:t>
            </a:r>
            <a:r>
              <a:rPr lang="en-US" dirty="0"/>
              <a:t>and whatever </a:t>
            </a:r>
            <a:r>
              <a:rPr lang="en-US" b="1" dirty="0">
                <a:solidFill>
                  <a:srgbClr val="3399FF"/>
                </a:solidFill>
              </a:rPr>
              <a:t>built-in knowledge </a:t>
            </a:r>
            <a:r>
              <a:rPr lang="en-US" dirty="0"/>
              <a:t>the agent has.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51732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879E-ECFE-49F4-99A4-519B841D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Task Environments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025668-3D7F-4416-A1EB-862FF936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8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0D3CA-E22B-4E8A-9FBE-4A43B4912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D" dirty="0"/>
              <a:t>To build a rational agent, we need to first define the </a:t>
            </a:r>
            <a:r>
              <a:rPr lang="en-ID" b="1" dirty="0">
                <a:solidFill>
                  <a:srgbClr val="3399FF"/>
                </a:solidFill>
              </a:rPr>
              <a:t>PEAS:</a:t>
            </a:r>
          </a:p>
          <a:p>
            <a:pPr>
              <a:lnSpc>
                <a:spcPct val="150000"/>
              </a:lnSpc>
            </a:pPr>
            <a:r>
              <a:rPr lang="en-ID" b="1" dirty="0">
                <a:solidFill>
                  <a:srgbClr val="3399FF"/>
                </a:solidFill>
              </a:rPr>
              <a:t>P</a:t>
            </a:r>
            <a:r>
              <a:rPr lang="en-ID" dirty="0"/>
              <a:t> (Performance)</a:t>
            </a:r>
          </a:p>
          <a:p>
            <a:pPr>
              <a:lnSpc>
                <a:spcPct val="150000"/>
              </a:lnSpc>
            </a:pPr>
            <a:r>
              <a:rPr lang="en-ID" b="1" dirty="0">
                <a:solidFill>
                  <a:srgbClr val="3399FF"/>
                </a:solidFill>
              </a:rPr>
              <a:t>E </a:t>
            </a:r>
            <a:r>
              <a:rPr lang="en-ID" dirty="0"/>
              <a:t>(Environment)</a:t>
            </a:r>
          </a:p>
          <a:p>
            <a:pPr>
              <a:lnSpc>
                <a:spcPct val="150000"/>
              </a:lnSpc>
            </a:pPr>
            <a:r>
              <a:rPr lang="en-ID" b="1" dirty="0">
                <a:solidFill>
                  <a:srgbClr val="3399FF"/>
                </a:solidFill>
              </a:rPr>
              <a:t>A </a:t>
            </a:r>
            <a:r>
              <a:rPr lang="en-ID" dirty="0"/>
              <a:t>(Actuators)</a:t>
            </a:r>
          </a:p>
          <a:p>
            <a:pPr>
              <a:lnSpc>
                <a:spcPct val="150000"/>
              </a:lnSpc>
            </a:pPr>
            <a:r>
              <a:rPr lang="en-ID" b="1" dirty="0">
                <a:solidFill>
                  <a:srgbClr val="3399FF"/>
                </a:solidFill>
              </a:rPr>
              <a:t>S</a:t>
            </a:r>
            <a:r>
              <a:rPr lang="en-ID" dirty="0">
                <a:solidFill>
                  <a:srgbClr val="3399FF"/>
                </a:solidFill>
              </a:rPr>
              <a:t> </a:t>
            </a:r>
            <a:r>
              <a:rPr lang="en-ID" dirty="0"/>
              <a:t>(Sensors)</a:t>
            </a:r>
            <a:endParaRPr lang="en-ID" b="1" dirty="0">
              <a:solidFill>
                <a:srgbClr val="33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49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EFE4F-5E70-401E-832F-F21813A1B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What is PEAS for?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51A814-4880-49D3-AFFC-F7A357E0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9</a:t>
            </a:fld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0FE6B-191B-4A31-ACAA-1F3418FA1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D" dirty="0"/>
              <a:t>Autonomous car</a:t>
            </a:r>
          </a:p>
          <a:p>
            <a:pPr>
              <a:lnSpc>
                <a:spcPct val="150000"/>
              </a:lnSpc>
            </a:pPr>
            <a:endParaRPr lang="en-ID" dirty="0"/>
          </a:p>
          <a:p>
            <a:pPr>
              <a:lnSpc>
                <a:spcPct val="150000"/>
              </a:lnSpc>
            </a:pPr>
            <a:endParaRPr lang="en-ID" dirty="0"/>
          </a:p>
          <a:p>
            <a:pPr>
              <a:lnSpc>
                <a:spcPct val="150000"/>
              </a:lnSpc>
            </a:pPr>
            <a:endParaRPr lang="en-ID" dirty="0"/>
          </a:p>
          <a:p>
            <a:pPr lvl="1">
              <a:lnSpc>
                <a:spcPct val="150000"/>
              </a:lnSpc>
            </a:pPr>
            <a:r>
              <a:rPr lang="en-ID" dirty="0"/>
              <a:t>Performance: safety, destination, legality, comfort</a:t>
            </a:r>
          </a:p>
          <a:p>
            <a:pPr lvl="1">
              <a:lnSpc>
                <a:spcPct val="150000"/>
              </a:lnSpc>
            </a:pPr>
            <a:r>
              <a:rPr lang="en-ID" dirty="0"/>
              <a:t>Environment: streets, pedestrian, highway, weather</a:t>
            </a:r>
          </a:p>
          <a:p>
            <a:pPr lvl="1">
              <a:lnSpc>
                <a:spcPct val="150000"/>
              </a:lnSpc>
            </a:pPr>
            <a:r>
              <a:rPr lang="en-ID" dirty="0"/>
              <a:t>Actuators: steering, accelerator, brake, horn</a:t>
            </a:r>
          </a:p>
          <a:p>
            <a:pPr lvl="1">
              <a:lnSpc>
                <a:spcPct val="150000"/>
              </a:lnSpc>
            </a:pPr>
            <a:r>
              <a:rPr lang="en-ID" dirty="0"/>
              <a:t>Sensors: video, GPS, accelerometer, keyboard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20380" y="1905000"/>
            <a:ext cx="3398168" cy="2161762"/>
            <a:chOff x="2667000" y="2514600"/>
            <a:chExt cx="4931660" cy="3137302"/>
          </a:xfrm>
        </p:grpSpPr>
        <p:pic>
          <p:nvPicPr>
            <p:cNvPr id="7" name="Picture 2" descr="Image result for google autonomous car">
              <a:extLst>
                <a:ext uri="{FF2B5EF4-FFF2-40B4-BE49-F238E27FC236}">
                  <a16:creationId xmlns:a16="http://schemas.microsoft.com/office/drawing/2014/main" id="{A010DC0D-2273-4152-A333-E9BB8BAC53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2514600"/>
              <a:ext cx="4724400" cy="3137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161030" y="5115901"/>
              <a:ext cx="1437630" cy="5360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[</a:t>
              </a:r>
              <a:r>
                <a:rPr lang="en-US" dirty="0">
                  <a:hlinkClick r:id="rId3"/>
                </a:rPr>
                <a:t>source</a:t>
              </a:r>
              <a:r>
                <a:rPr lang="en-US" dirty="0"/>
                <a:t>]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03681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6005E162-EB9D-4868-AAE5-4943B54EC81F}" vid="{461BC5E4-AAE9-422B-A358-27971E921F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2</TotalTime>
  <Words>456</Words>
  <Application>Microsoft Office PowerPoint</Application>
  <PresentationFormat>Tampilan Layar (4:3)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17</vt:i4>
      </vt:variant>
    </vt:vector>
  </HeadingPairs>
  <TitlesOfParts>
    <vt:vector size="22" baseType="lpstr">
      <vt:lpstr>Arial</vt:lpstr>
      <vt:lpstr>Calibri</vt:lpstr>
      <vt:lpstr>Open Sans</vt:lpstr>
      <vt:lpstr>Wingdings</vt:lpstr>
      <vt:lpstr>Theme</vt:lpstr>
      <vt:lpstr>Intelligent Agent</vt:lpstr>
      <vt:lpstr>Learning Outcomes</vt:lpstr>
      <vt:lpstr>Outline</vt:lpstr>
      <vt:lpstr>Agent</vt:lpstr>
      <vt:lpstr>Agent</vt:lpstr>
      <vt:lpstr>Agent</vt:lpstr>
      <vt:lpstr>Concept of Rationality</vt:lpstr>
      <vt:lpstr>Task Environments</vt:lpstr>
      <vt:lpstr>What is PEAS for?</vt:lpstr>
      <vt:lpstr>Structure of Intelligent Agents</vt:lpstr>
      <vt:lpstr>Agent Types</vt:lpstr>
      <vt:lpstr>Simple Reflex Agents</vt:lpstr>
      <vt:lpstr>Modal-based Reflex Agents</vt:lpstr>
      <vt:lpstr>Goals-based Agents</vt:lpstr>
      <vt:lpstr>Utility-based Agents</vt:lpstr>
      <vt:lpstr>Learning Agents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Agent</dc:title>
  <dc:creator>Felix Indra Kurniadi</dc:creator>
  <cp:lastModifiedBy>Felix Indra Kurniadi</cp:lastModifiedBy>
  <cp:revision>6</cp:revision>
  <dcterms:created xsi:type="dcterms:W3CDTF">2022-01-26T03:47:21Z</dcterms:created>
  <dcterms:modified xsi:type="dcterms:W3CDTF">2023-03-25T08:19:55Z</dcterms:modified>
</cp:coreProperties>
</file>