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62" r:id="rId3"/>
    <p:sldId id="301" r:id="rId4"/>
    <p:sldId id="302" r:id="rId5"/>
    <p:sldId id="321" r:id="rId6"/>
    <p:sldId id="331" r:id="rId7"/>
    <p:sldId id="303" r:id="rId8"/>
    <p:sldId id="327" r:id="rId9"/>
    <p:sldId id="330" r:id="rId10"/>
    <p:sldId id="307" r:id="rId11"/>
    <p:sldId id="308" r:id="rId12"/>
    <p:sldId id="335" r:id="rId13"/>
    <p:sldId id="378" r:id="rId14"/>
    <p:sldId id="379" r:id="rId15"/>
    <p:sldId id="334" r:id="rId16"/>
    <p:sldId id="333" r:id="rId17"/>
    <p:sldId id="332" r:id="rId18"/>
    <p:sldId id="339" r:id="rId19"/>
    <p:sldId id="340" r:id="rId20"/>
    <p:sldId id="309" r:id="rId21"/>
    <p:sldId id="380" r:id="rId22"/>
    <p:sldId id="381" r:id="rId23"/>
    <p:sldId id="382" r:id="rId24"/>
    <p:sldId id="310" r:id="rId25"/>
    <p:sldId id="401" r:id="rId26"/>
    <p:sldId id="402" r:id="rId27"/>
    <p:sldId id="403" r:id="rId28"/>
    <p:sldId id="404" r:id="rId29"/>
    <p:sldId id="405" r:id="rId30"/>
    <p:sldId id="311" r:id="rId31"/>
    <p:sldId id="383" r:id="rId32"/>
    <p:sldId id="384" r:id="rId33"/>
    <p:sldId id="385" r:id="rId34"/>
    <p:sldId id="312" r:id="rId35"/>
    <p:sldId id="313" r:id="rId36"/>
    <p:sldId id="389" r:id="rId37"/>
    <p:sldId id="388" r:id="rId38"/>
    <p:sldId id="387" r:id="rId39"/>
    <p:sldId id="386" r:id="rId40"/>
    <p:sldId id="352" r:id="rId41"/>
    <p:sldId id="353" r:id="rId42"/>
    <p:sldId id="355" r:id="rId43"/>
    <p:sldId id="354" r:id="rId44"/>
    <p:sldId id="356" r:id="rId45"/>
    <p:sldId id="390" r:id="rId46"/>
    <p:sldId id="392" r:id="rId47"/>
    <p:sldId id="391" r:id="rId48"/>
    <p:sldId id="359" r:id="rId49"/>
    <p:sldId id="360" r:id="rId50"/>
    <p:sldId id="393" r:id="rId51"/>
    <p:sldId id="394" r:id="rId52"/>
    <p:sldId id="395" r:id="rId53"/>
    <p:sldId id="361" r:id="rId54"/>
    <p:sldId id="362" r:id="rId55"/>
    <p:sldId id="372" r:id="rId56"/>
    <p:sldId id="396" r:id="rId57"/>
    <p:sldId id="398" r:id="rId58"/>
    <p:sldId id="317" r:id="rId59"/>
    <p:sldId id="399" r:id="rId60"/>
    <p:sldId id="400" r:id="rId6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2"/>
            <p14:sldId id="301"/>
            <p14:sldId id="302"/>
            <p14:sldId id="321"/>
            <p14:sldId id="331"/>
            <p14:sldId id="303"/>
            <p14:sldId id="327"/>
            <p14:sldId id="330"/>
            <p14:sldId id="307"/>
            <p14:sldId id="308"/>
            <p14:sldId id="335"/>
            <p14:sldId id="378"/>
            <p14:sldId id="379"/>
            <p14:sldId id="334"/>
            <p14:sldId id="333"/>
            <p14:sldId id="332"/>
            <p14:sldId id="339"/>
            <p14:sldId id="340"/>
            <p14:sldId id="309"/>
            <p14:sldId id="380"/>
            <p14:sldId id="381"/>
            <p14:sldId id="382"/>
            <p14:sldId id="310"/>
            <p14:sldId id="401"/>
            <p14:sldId id="402"/>
            <p14:sldId id="403"/>
            <p14:sldId id="404"/>
            <p14:sldId id="405"/>
            <p14:sldId id="311"/>
            <p14:sldId id="383"/>
            <p14:sldId id="384"/>
            <p14:sldId id="385"/>
            <p14:sldId id="312"/>
            <p14:sldId id="313"/>
            <p14:sldId id="389"/>
            <p14:sldId id="388"/>
            <p14:sldId id="387"/>
            <p14:sldId id="386"/>
            <p14:sldId id="352"/>
            <p14:sldId id="353"/>
            <p14:sldId id="355"/>
            <p14:sldId id="354"/>
            <p14:sldId id="356"/>
            <p14:sldId id="390"/>
            <p14:sldId id="392"/>
            <p14:sldId id="391"/>
            <p14:sldId id="359"/>
            <p14:sldId id="360"/>
            <p14:sldId id="393"/>
            <p14:sldId id="394"/>
            <p14:sldId id="395"/>
            <p14:sldId id="361"/>
            <p14:sldId id="362"/>
            <p14:sldId id="372"/>
            <p14:sldId id="396"/>
            <p14:sldId id="398"/>
            <p14:sldId id="317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nus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B8"/>
    <a:srgbClr val="3399FF"/>
    <a:srgbClr val="558FD5"/>
    <a:srgbClr val="008FD5"/>
    <a:srgbClr val="F7F7F7"/>
    <a:srgbClr val="00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>
      <p:cViewPr varScale="1">
        <p:scale>
          <a:sx n="47" d="100"/>
          <a:sy n="47" d="100"/>
        </p:scale>
        <p:origin x="143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m" userId="f0eccc0d-5f68-4fd0-ac37-93949ba4807b" providerId="ADAL" clId="{722A25AD-BC58-4915-809B-7F8C3E7AEB5F}"/>
    <pc:docChg chg="undo custSel addSld delSld modSld sldOrd modSection">
      <pc:chgData name="Williem" userId="f0eccc0d-5f68-4fd0-ac37-93949ba4807b" providerId="ADAL" clId="{722A25AD-BC58-4915-809B-7F8C3E7AEB5F}" dt="2017-09-17T10:37:24.793" v="661" actId="20577"/>
      <pc:docMkLst>
        <pc:docMk/>
      </pc:docMkLst>
      <pc:sldChg chg="addSp delSp modSp add">
        <pc:chgData name="Williem" userId="f0eccc0d-5f68-4fd0-ac37-93949ba4807b" providerId="ADAL" clId="{722A25AD-BC58-4915-809B-7F8C3E7AEB5F}" dt="2017-09-17T10:37:24.793" v="661" actId="20577"/>
        <pc:sldMkLst>
          <pc:docMk/>
          <pc:sldMk cId="120383133" sldId="311"/>
        </pc:sldMkLst>
        <pc:spChg chg="mod">
          <ac:chgData name="Williem" userId="f0eccc0d-5f68-4fd0-ac37-93949ba4807b" providerId="ADAL" clId="{722A25AD-BC58-4915-809B-7F8C3E7AEB5F}" dt="2017-09-16T15:25:12.937" v="12" actId="20577"/>
          <ac:spMkLst>
            <pc:docMk/>
            <pc:sldMk cId="120383133" sldId="311"/>
            <ac:spMk id="2" creationId="{CF5ECA47-9816-4656-9412-607C86221157}"/>
          </ac:spMkLst>
        </pc:spChg>
        <pc:spChg chg="mod">
          <ac:chgData name="Williem" userId="f0eccc0d-5f68-4fd0-ac37-93949ba4807b" providerId="ADAL" clId="{722A25AD-BC58-4915-809B-7F8C3E7AEB5F}" dt="2017-09-17T10:37:24.793" v="661" actId="20577"/>
          <ac:spMkLst>
            <pc:docMk/>
            <pc:sldMk cId="120383133" sldId="311"/>
            <ac:spMk id="4" creationId="{E06560C9-CE2C-4E28-9B4C-9134D0800EC5}"/>
          </ac:spMkLst>
        </pc:spChg>
        <pc:spChg chg="del">
          <ac:chgData name="Williem" userId="f0eccc0d-5f68-4fd0-ac37-93949ba4807b" providerId="ADAL" clId="{722A25AD-BC58-4915-809B-7F8C3E7AEB5F}" dt="2017-09-16T15:32:24.241" v="404" actId="478"/>
          <ac:spMkLst>
            <pc:docMk/>
            <pc:sldMk cId="120383133" sldId="311"/>
            <ac:spMk id="5" creationId="{692BE03E-9672-4B61-AC02-7368071AABA4}"/>
          </ac:spMkLst>
        </pc:spChg>
        <pc:picChg chg="add mod">
          <ac:chgData name="Williem" userId="f0eccc0d-5f68-4fd0-ac37-93949ba4807b" providerId="ADAL" clId="{722A25AD-BC58-4915-809B-7F8C3E7AEB5F}" dt="2017-09-16T15:39:29.754" v="452" actId="1076"/>
          <ac:picMkLst>
            <pc:docMk/>
            <pc:sldMk cId="120383133" sldId="311"/>
            <ac:picMk id="1026" creationId="{DAEF4976-910C-4336-88B2-112BF4CBFA9F}"/>
          </ac:picMkLst>
        </pc:picChg>
      </pc:sldChg>
      <pc:sldChg chg="delSp modSp add del">
        <pc:chgData name="Williem" userId="f0eccc0d-5f68-4fd0-ac37-93949ba4807b" providerId="ADAL" clId="{722A25AD-BC58-4915-809B-7F8C3E7AEB5F}" dt="2017-09-16T15:33:02.461" v="414" actId="2696"/>
        <pc:sldMkLst>
          <pc:docMk/>
          <pc:sldMk cId="3251391096" sldId="312"/>
        </pc:sldMkLst>
        <pc:spChg chg="mod">
          <ac:chgData name="Williem" userId="f0eccc0d-5f68-4fd0-ac37-93949ba4807b" providerId="ADAL" clId="{722A25AD-BC58-4915-809B-7F8C3E7AEB5F}" dt="2017-09-16T15:32:42.989" v="409" actId="2696"/>
          <ac:spMkLst>
            <pc:docMk/>
            <pc:sldMk cId="3251391096" sldId="312"/>
            <ac:spMk id="2" creationId="{496DB12D-D42E-4DDB-8D90-78F54566EEC5}"/>
          </ac:spMkLst>
        </pc:spChg>
        <pc:spChg chg="mod">
          <ac:chgData name="Williem" userId="f0eccc0d-5f68-4fd0-ac37-93949ba4807b" providerId="ADAL" clId="{722A25AD-BC58-4915-809B-7F8C3E7AEB5F}" dt="2017-09-16T15:32:46.363" v="410" actId="14100"/>
          <ac:spMkLst>
            <pc:docMk/>
            <pc:sldMk cId="3251391096" sldId="312"/>
            <ac:spMk id="4" creationId="{5871154F-EEF0-4647-AEBD-A01A12AB7ABD}"/>
          </ac:spMkLst>
        </pc:spChg>
        <pc:spChg chg="del">
          <ac:chgData name="Williem" userId="f0eccc0d-5f68-4fd0-ac37-93949ba4807b" providerId="ADAL" clId="{722A25AD-BC58-4915-809B-7F8C3E7AEB5F}" dt="2017-09-16T15:32:39.281" v="408" actId="478"/>
          <ac:spMkLst>
            <pc:docMk/>
            <pc:sldMk cId="3251391096" sldId="312"/>
            <ac:spMk id="5" creationId="{7FBDBC33-AD67-4DBB-8450-6A5CCE3D8AB1}"/>
          </ac:spMkLst>
        </pc:spChg>
      </pc:sldChg>
      <pc:sldChg chg="addSp delSp modSp add">
        <pc:chgData name="Williem" userId="f0eccc0d-5f68-4fd0-ac37-93949ba4807b" providerId="ADAL" clId="{722A25AD-BC58-4915-809B-7F8C3E7AEB5F}" dt="2017-09-16T15:42:05.730" v="552" actId="20577"/>
        <pc:sldMkLst>
          <pc:docMk/>
          <pc:sldMk cId="1937895511" sldId="313"/>
        </pc:sldMkLst>
        <pc:spChg chg="mod">
          <ac:chgData name="Williem" userId="f0eccc0d-5f68-4fd0-ac37-93949ba4807b" providerId="ADAL" clId="{722A25AD-BC58-4915-809B-7F8C3E7AEB5F}" dt="2017-09-16T15:42:05.730" v="552" actId="20577"/>
          <ac:spMkLst>
            <pc:docMk/>
            <pc:sldMk cId="1937895511" sldId="313"/>
            <ac:spMk id="4" creationId="{E06560C9-CE2C-4E28-9B4C-9134D0800EC5}"/>
          </ac:spMkLst>
        </pc:spChg>
        <pc:picChg chg="add mod">
          <ac:chgData name="Williem" userId="f0eccc0d-5f68-4fd0-ac37-93949ba4807b" providerId="ADAL" clId="{722A25AD-BC58-4915-809B-7F8C3E7AEB5F}" dt="2017-09-16T15:35:16.516" v="420" actId="1076"/>
          <ac:picMkLst>
            <pc:docMk/>
            <pc:sldMk cId="1937895511" sldId="313"/>
            <ac:picMk id="6" creationId="{B991A03E-CFA7-4097-9712-D7DC4698408A}"/>
          </ac:picMkLst>
        </pc:picChg>
        <pc:picChg chg="del">
          <ac:chgData name="Williem" userId="f0eccc0d-5f68-4fd0-ac37-93949ba4807b" providerId="ADAL" clId="{722A25AD-BC58-4915-809B-7F8C3E7AEB5F}" dt="2017-09-16T15:33:01.417" v="413" actId="478"/>
          <ac:picMkLst>
            <pc:docMk/>
            <pc:sldMk cId="1937895511" sldId="313"/>
            <ac:picMk id="1026" creationId="{DAEF4976-910C-4336-88B2-112BF4CBFA9F}"/>
          </ac:picMkLst>
        </pc:picChg>
      </pc:sldChg>
      <pc:sldChg chg="add del ord">
        <pc:chgData name="Williem" userId="f0eccc0d-5f68-4fd0-ac37-93949ba4807b" providerId="ADAL" clId="{722A25AD-BC58-4915-809B-7F8C3E7AEB5F}" dt="2017-09-16T15:42:53.958" v="588" actId="2696"/>
        <pc:sldMkLst>
          <pc:docMk/>
          <pc:sldMk cId="2949577513" sldId="314"/>
        </pc:sldMkLst>
      </pc:sldChg>
      <pc:sldChg chg="modSp add del">
        <pc:chgData name="Williem" userId="f0eccc0d-5f68-4fd0-ac37-93949ba4807b" providerId="ADAL" clId="{722A25AD-BC58-4915-809B-7F8C3E7AEB5F}" dt="2017-09-16T15:42:24.577" v="574" actId="2696"/>
        <pc:sldMkLst>
          <pc:docMk/>
          <pc:sldMk cId="942678240" sldId="315"/>
        </pc:sldMkLst>
        <pc:spChg chg="mod">
          <ac:chgData name="Williem" userId="f0eccc0d-5f68-4fd0-ac37-93949ba4807b" providerId="ADAL" clId="{722A25AD-BC58-4915-809B-7F8C3E7AEB5F}" dt="2017-09-16T15:42:18.867" v="572" actId="20577"/>
          <ac:spMkLst>
            <pc:docMk/>
            <pc:sldMk cId="942678240" sldId="315"/>
            <ac:spMk id="2" creationId="{4E135734-773E-4ACC-A8D2-444EAAB1F353}"/>
          </ac:spMkLst>
        </pc:spChg>
      </pc:sldChg>
      <pc:sldChg chg="delSp modSp add">
        <pc:chgData name="Williem" userId="f0eccc0d-5f68-4fd0-ac37-93949ba4807b" providerId="ADAL" clId="{722A25AD-BC58-4915-809B-7F8C3E7AEB5F}" dt="2017-09-16T15:43:21.761" v="624" actId="478"/>
        <pc:sldMkLst>
          <pc:docMk/>
          <pc:sldMk cId="2875639648" sldId="316"/>
        </pc:sldMkLst>
        <pc:spChg chg="mod">
          <ac:chgData name="Williem" userId="f0eccc0d-5f68-4fd0-ac37-93949ba4807b" providerId="ADAL" clId="{722A25AD-BC58-4915-809B-7F8C3E7AEB5F}" dt="2017-09-16T15:42:32.674" v="586" actId="20577"/>
          <ac:spMkLst>
            <pc:docMk/>
            <pc:sldMk cId="2875639648" sldId="316"/>
            <ac:spMk id="2" creationId="{CF5ECA47-9816-4656-9412-607C86221157}"/>
          </ac:spMkLst>
        </pc:spChg>
        <pc:spChg chg="mod">
          <ac:chgData name="Williem" userId="f0eccc0d-5f68-4fd0-ac37-93949ba4807b" providerId="ADAL" clId="{722A25AD-BC58-4915-809B-7F8C3E7AEB5F}" dt="2017-09-16T15:43:18.867" v="623" actId="20577"/>
          <ac:spMkLst>
            <pc:docMk/>
            <pc:sldMk cId="2875639648" sldId="316"/>
            <ac:spMk id="4" creationId="{E06560C9-CE2C-4E28-9B4C-9134D0800EC5}"/>
          </ac:spMkLst>
        </pc:spChg>
        <pc:picChg chg="del">
          <ac:chgData name="Williem" userId="f0eccc0d-5f68-4fd0-ac37-93949ba4807b" providerId="ADAL" clId="{722A25AD-BC58-4915-809B-7F8C3E7AEB5F}" dt="2017-09-16T15:43:21.761" v="624" actId="478"/>
          <ac:picMkLst>
            <pc:docMk/>
            <pc:sldMk cId="2875639648" sldId="316"/>
            <ac:picMk id="1026" creationId="{DAEF4976-910C-4336-88B2-112BF4CBFA9F}"/>
          </ac:picMkLst>
        </pc:picChg>
      </pc:sldChg>
      <pc:sldChg chg="delSp add">
        <pc:chgData name="Williem" userId="f0eccc0d-5f68-4fd0-ac37-93949ba4807b" providerId="ADAL" clId="{722A25AD-BC58-4915-809B-7F8C3E7AEB5F}" dt="2017-09-16T15:43:23.033" v="625" actId="478"/>
        <pc:sldMkLst>
          <pc:docMk/>
          <pc:sldMk cId="4097753692" sldId="317"/>
        </pc:sldMkLst>
        <pc:picChg chg="del">
          <ac:chgData name="Williem" userId="f0eccc0d-5f68-4fd0-ac37-93949ba4807b" providerId="ADAL" clId="{722A25AD-BC58-4915-809B-7F8C3E7AEB5F}" dt="2017-09-16T15:43:23.033" v="625" actId="478"/>
          <ac:picMkLst>
            <pc:docMk/>
            <pc:sldMk cId="4097753692" sldId="317"/>
            <ac:picMk id="1026" creationId="{DAEF4976-910C-4336-88B2-112BF4CBFA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BEC-4CDD-41F8-A51E-61420FE8D153}" type="datetimeFigureOut">
              <a:rPr lang="en-US" smtClean="0"/>
              <a:pPr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664-4213-4A0F-ADFD-17D1B82B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7E664-4213-4A0F-ADFD-17D1B82B294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7E664-4213-4A0F-ADFD-17D1B82B294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29/03/2023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AU" sz="4000" dirty="0"/>
              <a:t>Search Strategies</a:t>
            </a:r>
            <a:br>
              <a:rPr lang="en-AU" sz="4000" dirty="0"/>
            </a:br>
            <a:br>
              <a:rPr lang="en-AU" sz="4000" dirty="0"/>
            </a:br>
            <a:r>
              <a:rPr lang="en-US" sz="2800"/>
              <a:t>Session 04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F4EBEC23-1B7E-DD10-1DE4-9C75A2BD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18288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0D3-67AB-4921-95A0-98DF5BB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Problems (Real World)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551D-07F6-48A7-A4EF-96FF593A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8D70B-649E-4657-B612-EA9980E9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Route finding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B8247-25F6-4345-B61E-D51AA7B60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585164"/>
            <a:ext cx="7944621" cy="34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8046-C930-4EF1-831E-42363398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D7C1AF-D4B9-4758-A86E-6EC31F48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D747-5803-4BD6-BAFF-5CDEB02FA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Search tree: models the sequence of actions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Root: initial state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Branches: actions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Nodes: results from actions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Expanding:</a:t>
            </a:r>
          </a:p>
          <a:p>
            <a:pPr lvl="2">
              <a:lnSpc>
                <a:spcPct val="150000"/>
              </a:lnSpc>
            </a:pPr>
            <a:r>
              <a:rPr lang="en-ID" dirty="0"/>
              <a:t>Process of generating child nodes (performing an action)</a:t>
            </a:r>
          </a:p>
        </p:txBody>
      </p:sp>
    </p:spTree>
    <p:extLst>
      <p:ext uri="{BB962C8B-B14F-4D97-AF65-F5344CB8AC3E}">
        <p14:creationId xmlns:p14="http://schemas.microsoft.com/office/powerpoint/2010/main" val="10042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9F19-D86F-482C-831B-D56702B9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0876F-E413-4497-AE16-A91E6839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99356"/>
            <a:ext cx="7605713" cy="228171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8755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95497"/>
            <a:ext cx="7605713" cy="228943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9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94205"/>
            <a:ext cx="7605713" cy="229201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49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40B7-4A1A-4175-A128-8D7D04D7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90CB3-CED0-40D7-84B7-D9634054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05AF8-CC4A-4BD9-802A-B8931511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Leaf node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A node that has no children in the tree</a:t>
            </a:r>
          </a:p>
          <a:p>
            <a:pPr>
              <a:lnSpc>
                <a:spcPct val="150000"/>
              </a:lnSpc>
            </a:pPr>
            <a:r>
              <a:rPr lang="en-ID" dirty="0"/>
              <a:t>Frontier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set of all leaf nodes available for expansion at any given point</a:t>
            </a:r>
          </a:p>
          <a:p>
            <a:pPr>
              <a:lnSpc>
                <a:spcPct val="150000"/>
              </a:lnSpc>
            </a:pPr>
            <a:r>
              <a:rPr lang="en-US" dirty="0"/>
              <a:t>Explored set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set of all expanded nodes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0258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0EFA-D8A3-45CF-961C-86F815AA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Tree Search Pseudocode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FFBE72-672B-4F5C-A131-1A3C23CB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3062927"/>
            <a:ext cx="7605713" cy="23545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572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D099-36E2-4364-90F5-9B470E44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Searching for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049A9-3E38-48D1-A9FE-BE55B20E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80CE0-069C-4226-ACF4-D2F31C488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Measuring problem-solving performance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Completeness: </a:t>
            </a:r>
            <a:r>
              <a:rPr lang="en-US" dirty="0"/>
              <a:t>Is the algorithm guaranteed to find a solution when there is one?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Optimality: </a:t>
            </a:r>
            <a:r>
              <a:rPr lang="en-US" dirty="0"/>
              <a:t>Does the strategy find the optimal solution?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Time complexity: </a:t>
            </a:r>
            <a:r>
              <a:rPr lang="en-US" dirty="0"/>
              <a:t>How long does it take to find a solution?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Space complexity: </a:t>
            </a:r>
            <a:r>
              <a:rPr lang="en-US" dirty="0"/>
              <a:t>How much memory is needed to perform the search?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924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6CC7-EA13-4397-918F-3ECEBA11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Search Algorithms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C1ABA-3F63-41A9-BCD9-90AB1366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E9E39-C9E3-4283-903E-247CEC6CE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two types of search algorithms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Un-informed search </a:t>
            </a:r>
            <a:r>
              <a:rPr lang="en-US" dirty="0"/>
              <a:t>(Blind search)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No additional information/knowledge about states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Informed search </a:t>
            </a:r>
            <a:r>
              <a:rPr lang="en-US" dirty="0"/>
              <a:t>(Heuristic search)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There is problem specific knowledge to help find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238599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D8C-61C1-443E-B316-8790CDA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Un-informed Search Strategies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5998F-2B53-4D3B-9F4A-3B21E6C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C96A-0F53-4C63-B2BD-C1112028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Strategies: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Breadth-first search (BFS): Expand the </a:t>
            </a:r>
            <a:r>
              <a:rPr lang="en-US" b="1" dirty="0"/>
              <a:t>shallowest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Uniform-cost search (UCS): Expand the </a:t>
            </a:r>
            <a:r>
              <a:rPr lang="en-US" b="1" dirty="0"/>
              <a:t>least cost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Depth-first search (DFS): Expand </a:t>
            </a:r>
            <a:r>
              <a:rPr lang="en-US" b="1" dirty="0"/>
              <a:t>deepest node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Depth-limited search (DLS): DFS with </a:t>
            </a:r>
            <a:r>
              <a:rPr lang="en-US" b="1" dirty="0"/>
              <a:t>depth limit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Iterative-deepening search (IDS): DLS with </a:t>
            </a:r>
            <a:r>
              <a:rPr lang="en-US" b="1" dirty="0"/>
              <a:t>increasing limit</a:t>
            </a:r>
          </a:p>
        </p:txBody>
      </p:sp>
    </p:spTree>
    <p:extLst>
      <p:ext uri="{BB962C8B-B14F-4D97-AF65-F5344CB8AC3E}">
        <p14:creationId xmlns:p14="http://schemas.microsoft.com/office/powerpoint/2010/main" val="322470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 1: Describe what is AI and identify concept of intelligent agent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/>
              <a:t>LO 2: </a:t>
            </a:r>
            <a:r>
              <a:rPr lang="en-US" dirty="0"/>
              <a:t>Explain various intelligent search algorithms to solve the problems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3DD9-CA7D-4986-9B5D-C3E5A4B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Breadth-first Search (BFS)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7F847-6399-41B4-B4F8-E7958F3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20</a:t>
            </a:fld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6531" y="2816225"/>
            <a:ext cx="4438650" cy="28479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shallowest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FIFO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3978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Breadth-first Search (BFS)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21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731" y="2854325"/>
            <a:ext cx="4286250" cy="27717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shallowest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FIFO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88287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Breadth-first Search (BFS)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22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681" y="2859088"/>
            <a:ext cx="4324350" cy="27622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shallowest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FIFO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4331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Breadth-first Search (BFS)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23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206" y="2949575"/>
            <a:ext cx="4305300" cy="25812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shallowest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FIFO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00865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3DD9-CA7D-4986-9B5D-C3E5A4B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7F847-6399-41B4-B4F8-E7958F3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38F7D8-A49B-497A-BF44-4A0BDDFD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Instead of expanding the shallowest node, it expands the node </a:t>
            </a:r>
            <a:r>
              <a:rPr lang="en-US" i="1" dirty="0"/>
              <a:t>n</a:t>
            </a:r>
            <a:r>
              <a:rPr lang="en-US" dirty="0"/>
              <a:t> with </a:t>
            </a:r>
            <a:r>
              <a:rPr lang="en-US" b="1" dirty="0">
                <a:solidFill>
                  <a:srgbClr val="3399FF"/>
                </a:solidFill>
              </a:rPr>
              <a:t>the lowest path cost </a:t>
            </a:r>
            <a:r>
              <a:rPr lang="en-US" b="1" i="1" dirty="0">
                <a:solidFill>
                  <a:srgbClr val="3399FF"/>
                </a:solidFill>
              </a:rPr>
              <a:t>g(n)</a:t>
            </a:r>
          </a:p>
          <a:p>
            <a:pPr>
              <a:lnSpc>
                <a:spcPct val="150000"/>
              </a:lnSpc>
            </a:pPr>
            <a:r>
              <a:rPr lang="en-US" dirty="0"/>
              <a:t>Instead of queue (FIFO), it utilize priority queue based on </a:t>
            </a:r>
            <a:r>
              <a:rPr lang="en-US" i="1" dirty="0"/>
              <a:t>g(n)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682195"/>
            <a:ext cx="4481512" cy="296174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389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D65-40AE-417D-A573-8E180DC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0EA42-5D43-433D-9EC0-A63E4B0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A0D59-A7C4-4E04-93B9-96D25DFD6AEF}"/>
              </a:ext>
            </a:extLst>
          </p:cNvPr>
          <p:cNvSpPr/>
          <p:nvPr/>
        </p:nvSpPr>
        <p:spPr>
          <a:xfrm>
            <a:off x="4114800" y="220980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Sibiu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71F29-19FC-453D-8C37-D0742889EE54}"/>
              </a:ext>
            </a:extLst>
          </p:cNvPr>
          <p:cNvSpPr/>
          <p:nvPr/>
        </p:nvSpPr>
        <p:spPr>
          <a:xfrm>
            <a:off x="2971800" y="3368825"/>
            <a:ext cx="1371600" cy="6396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B02F9-1014-4716-8902-C4064B1F6930}"/>
              </a:ext>
            </a:extLst>
          </p:cNvPr>
          <p:cNvSpPr/>
          <p:nvPr/>
        </p:nvSpPr>
        <p:spPr>
          <a:xfrm>
            <a:off x="5410200" y="3370774"/>
            <a:ext cx="1371600" cy="6396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Fagaras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C3284-4C78-4E18-A541-B0917FE6752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57600" y="2755808"/>
            <a:ext cx="658066" cy="613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AF3A20-985A-410D-9B83-E6157436B76D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285534" y="2755808"/>
            <a:ext cx="810466" cy="6149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3BA98-5BAA-43DA-916A-07E17AB092C2}"/>
              </a:ext>
            </a:extLst>
          </p:cNvPr>
          <p:cNvSpPr txBox="1"/>
          <p:nvPr/>
        </p:nvSpPr>
        <p:spPr>
          <a:xfrm>
            <a:off x="3571172" y="27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2CD76-D120-4D8F-B599-DEE839AA466E}"/>
              </a:ext>
            </a:extLst>
          </p:cNvPr>
          <p:cNvSpPr txBox="1"/>
          <p:nvPr/>
        </p:nvSpPr>
        <p:spPr>
          <a:xfrm>
            <a:off x="5611324" y="2705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84752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D65-40AE-417D-A573-8E180DC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0EA42-5D43-433D-9EC0-A63E4B0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A0D59-A7C4-4E04-93B9-96D25DFD6AEF}"/>
              </a:ext>
            </a:extLst>
          </p:cNvPr>
          <p:cNvSpPr/>
          <p:nvPr/>
        </p:nvSpPr>
        <p:spPr>
          <a:xfrm>
            <a:off x="4114800" y="220980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Sibiu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71F29-19FC-453D-8C37-D0742889EE54}"/>
              </a:ext>
            </a:extLst>
          </p:cNvPr>
          <p:cNvSpPr/>
          <p:nvPr/>
        </p:nvSpPr>
        <p:spPr>
          <a:xfrm>
            <a:off x="2971800" y="3368825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B02F9-1014-4716-8902-C4064B1F6930}"/>
              </a:ext>
            </a:extLst>
          </p:cNvPr>
          <p:cNvSpPr/>
          <p:nvPr/>
        </p:nvSpPr>
        <p:spPr>
          <a:xfrm>
            <a:off x="5410200" y="3370774"/>
            <a:ext cx="1371600" cy="6396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Fagaras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C3284-4C78-4E18-A541-B0917FE6752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57600" y="2755808"/>
            <a:ext cx="658066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AF3A20-985A-410D-9B83-E6157436B76D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285534" y="2755808"/>
            <a:ext cx="810466" cy="61496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3BA98-5BAA-43DA-916A-07E17AB092C2}"/>
              </a:ext>
            </a:extLst>
          </p:cNvPr>
          <p:cNvSpPr txBox="1"/>
          <p:nvPr/>
        </p:nvSpPr>
        <p:spPr>
          <a:xfrm>
            <a:off x="3571172" y="27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2CD76-D120-4D8F-B599-DEE839AA466E}"/>
              </a:ext>
            </a:extLst>
          </p:cNvPr>
          <p:cNvSpPr txBox="1"/>
          <p:nvPr/>
        </p:nvSpPr>
        <p:spPr>
          <a:xfrm>
            <a:off x="5611324" y="2705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491C37-217A-4A40-9C23-1C66439F6438}"/>
              </a:ext>
            </a:extLst>
          </p:cNvPr>
          <p:cNvSpPr/>
          <p:nvPr/>
        </p:nvSpPr>
        <p:spPr>
          <a:xfrm>
            <a:off x="2971800" y="4621530"/>
            <a:ext cx="1371600" cy="6396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Pitesti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81386-E66B-44D2-A076-8C6CCF3D824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657600" y="4008513"/>
            <a:ext cx="0" cy="613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34B4E-C19E-4A40-BF43-BE3CDB148424}"/>
              </a:ext>
            </a:extLst>
          </p:cNvPr>
          <p:cNvSpPr txBox="1"/>
          <p:nvPr/>
        </p:nvSpPr>
        <p:spPr>
          <a:xfrm>
            <a:off x="3657600" y="412933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80+97=177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745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D65-40AE-417D-A573-8E180DC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0EA42-5D43-433D-9EC0-A63E4B0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A0D59-A7C4-4E04-93B9-96D25DFD6AEF}"/>
              </a:ext>
            </a:extLst>
          </p:cNvPr>
          <p:cNvSpPr/>
          <p:nvPr/>
        </p:nvSpPr>
        <p:spPr>
          <a:xfrm>
            <a:off x="4114800" y="220980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Sibiu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71F29-19FC-453D-8C37-D0742889EE54}"/>
              </a:ext>
            </a:extLst>
          </p:cNvPr>
          <p:cNvSpPr/>
          <p:nvPr/>
        </p:nvSpPr>
        <p:spPr>
          <a:xfrm>
            <a:off x="2971800" y="3368825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B02F9-1014-4716-8902-C4064B1F6930}"/>
              </a:ext>
            </a:extLst>
          </p:cNvPr>
          <p:cNvSpPr/>
          <p:nvPr/>
        </p:nvSpPr>
        <p:spPr>
          <a:xfrm>
            <a:off x="5410200" y="3370774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Fagaras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C3284-4C78-4E18-A541-B0917FE6752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57600" y="2755808"/>
            <a:ext cx="658066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3BA98-5BAA-43DA-916A-07E17AB092C2}"/>
              </a:ext>
            </a:extLst>
          </p:cNvPr>
          <p:cNvSpPr txBox="1"/>
          <p:nvPr/>
        </p:nvSpPr>
        <p:spPr>
          <a:xfrm>
            <a:off x="3571172" y="27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2CD76-D120-4D8F-B599-DEE839AA466E}"/>
              </a:ext>
            </a:extLst>
          </p:cNvPr>
          <p:cNvSpPr txBox="1"/>
          <p:nvPr/>
        </p:nvSpPr>
        <p:spPr>
          <a:xfrm>
            <a:off x="5611324" y="2705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491C37-217A-4A40-9C23-1C66439F6438}"/>
              </a:ext>
            </a:extLst>
          </p:cNvPr>
          <p:cNvSpPr/>
          <p:nvPr/>
        </p:nvSpPr>
        <p:spPr>
          <a:xfrm>
            <a:off x="2971800" y="4621530"/>
            <a:ext cx="1371600" cy="63968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Pitesti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281386-E66B-44D2-A076-8C6CCF3D824D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657600" y="4008513"/>
            <a:ext cx="0" cy="61301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434B4E-C19E-4A40-BF43-BE3CDB148424}"/>
              </a:ext>
            </a:extLst>
          </p:cNvPr>
          <p:cNvSpPr txBox="1"/>
          <p:nvPr/>
        </p:nvSpPr>
        <p:spPr>
          <a:xfrm>
            <a:off x="3657600" y="41293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4762D-185C-4A26-BD92-6DFE29A4266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285534" y="2755808"/>
            <a:ext cx="810466" cy="61496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C8C66FC-0F17-4C38-BC1B-5A51D7B0DEA9}"/>
              </a:ext>
            </a:extLst>
          </p:cNvPr>
          <p:cNvSpPr/>
          <p:nvPr/>
        </p:nvSpPr>
        <p:spPr>
          <a:xfrm>
            <a:off x="5325894" y="4740275"/>
            <a:ext cx="1608306" cy="3651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Bucharest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D7AB8E-EF7D-42ED-9B5A-79723FBFBE1F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6096000" y="4010462"/>
            <a:ext cx="34047" cy="7298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DA7E2E-B0AE-472D-A835-D6012E1FDEC6}"/>
              </a:ext>
            </a:extLst>
          </p:cNvPr>
          <p:cNvSpPr txBox="1"/>
          <p:nvPr/>
        </p:nvSpPr>
        <p:spPr>
          <a:xfrm>
            <a:off x="6164483" y="419070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99+211=310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1751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D65-40AE-417D-A573-8E180DC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0EA42-5D43-433D-9EC0-A63E4B0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A0D59-A7C4-4E04-93B9-96D25DFD6AEF}"/>
              </a:ext>
            </a:extLst>
          </p:cNvPr>
          <p:cNvSpPr/>
          <p:nvPr/>
        </p:nvSpPr>
        <p:spPr>
          <a:xfrm>
            <a:off x="4114800" y="220980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Sibiu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71F29-19FC-453D-8C37-D0742889EE54}"/>
              </a:ext>
            </a:extLst>
          </p:cNvPr>
          <p:cNvSpPr/>
          <p:nvPr/>
        </p:nvSpPr>
        <p:spPr>
          <a:xfrm>
            <a:off x="2971800" y="3368825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B02F9-1014-4716-8902-C4064B1F6930}"/>
              </a:ext>
            </a:extLst>
          </p:cNvPr>
          <p:cNvSpPr/>
          <p:nvPr/>
        </p:nvSpPr>
        <p:spPr>
          <a:xfrm>
            <a:off x="5410200" y="3370774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Fagaras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C3284-4C78-4E18-A541-B0917FE6752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57600" y="2755808"/>
            <a:ext cx="658066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3BA98-5BAA-43DA-916A-07E17AB092C2}"/>
              </a:ext>
            </a:extLst>
          </p:cNvPr>
          <p:cNvSpPr txBox="1"/>
          <p:nvPr/>
        </p:nvSpPr>
        <p:spPr>
          <a:xfrm>
            <a:off x="3571172" y="27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2CD76-D120-4D8F-B599-DEE839AA466E}"/>
              </a:ext>
            </a:extLst>
          </p:cNvPr>
          <p:cNvSpPr txBox="1"/>
          <p:nvPr/>
        </p:nvSpPr>
        <p:spPr>
          <a:xfrm>
            <a:off x="5611324" y="2705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491C37-217A-4A40-9C23-1C66439F6438}"/>
              </a:ext>
            </a:extLst>
          </p:cNvPr>
          <p:cNvSpPr/>
          <p:nvPr/>
        </p:nvSpPr>
        <p:spPr>
          <a:xfrm>
            <a:off x="2971800" y="462153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Pitesti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34B4E-C19E-4A40-BF43-BE3CDB148424}"/>
              </a:ext>
            </a:extLst>
          </p:cNvPr>
          <p:cNvSpPr txBox="1"/>
          <p:nvPr/>
        </p:nvSpPr>
        <p:spPr>
          <a:xfrm>
            <a:off x="3657600" y="41293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4762D-185C-4A26-BD92-6DFE29A4266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285534" y="2755808"/>
            <a:ext cx="810466" cy="61496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C8C66FC-0F17-4C38-BC1B-5A51D7B0DEA9}"/>
              </a:ext>
            </a:extLst>
          </p:cNvPr>
          <p:cNvSpPr/>
          <p:nvPr/>
        </p:nvSpPr>
        <p:spPr>
          <a:xfrm>
            <a:off x="5325894" y="4740275"/>
            <a:ext cx="1608306" cy="3651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Bucharest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D7AB8E-EF7D-42ED-9B5A-79723FBFBE1F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6096000" y="4010462"/>
            <a:ext cx="34047" cy="7298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DA7E2E-B0AE-472D-A835-D6012E1FDEC6}"/>
              </a:ext>
            </a:extLst>
          </p:cNvPr>
          <p:cNvSpPr txBox="1"/>
          <p:nvPr/>
        </p:nvSpPr>
        <p:spPr>
          <a:xfrm>
            <a:off x="6164483" y="419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E1E365-74F7-429F-9BD0-2B238D727246}"/>
              </a:ext>
            </a:extLst>
          </p:cNvPr>
          <p:cNvSpPr/>
          <p:nvPr/>
        </p:nvSpPr>
        <p:spPr>
          <a:xfrm>
            <a:off x="2853447" y="5943600"/>
            <a:ext cx="1608306" cy="3651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Bucharest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F70B4-3ECB-4E8B-8A27-A35DEFDB18C7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657600" y="4008513"/>
            <a:ext cx="0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5F223D-9D80-4A7D-A27D-FA5E3B4082D8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>
            <a:off x="3657600" y="5261218"/>
            <a:ext cx="0" cy="68238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16A624-0AAA-4561-9D56-51FC9ACE4A8F}"/>
              </a:ext>
            </a:extLst>
          </p:cNvPr>
          <p:cNvSpPr txBox="1"/>
          <p:nvPr/>
        </p:nvSpPr>
        <p:spPr>
          <a:xfrm>
            <a:off x="3667574" y="541774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101+177 = 278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0102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7D65-40AE-417D-A573-8E180DCC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Uniform-cost Search (UCS)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0EA42-5D43-433D-9EC0-A63E4B00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29</a:t>
            </a:fld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3A0D59-A7C4-4E04-93B9-96D25DFD6AEF}"/>
              </a:ext>
            </a:extLst>
          </p:cNvPr>
          <p:cNvSpPr/>
          <p:nvPr/>
        </p:nvSpPr>
        <p:spPr>
          <a:xfrm>
            <a:off x="4114800" y="220980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Sibiu</a:t>
            </a:r>
            <a:endParaRPr lang="en-ID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C71F29-19FC-453D-8C37-D0742889EE54}"/>
              </a:ext>
            </a:extLst>
          </p:cNvPr>
          <p:cNvSpPr/>
          <p:nvPr/>
        </p:nvSpPr>
        <p:spPr>
          <a:xfrm>
            <a:off x="2971800" y="3368825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Rimnicu</a:t>
            </a:r>
            <a:r>
              <a:rPr lang="en-US" dirty="0"/>
              <a:t> </a:t>
            </a:r>
            <a:r>
              <a:rPr lang="en-US" dirty="0" err="1"/>
              <a:t>Vilcea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2B02F9-1014-4716-8902-C4064B1F6930}"/>
              </a:ext>
            </a:extLst>
          </p:cNvPr>
          <p:cNvSpPr/>
          <p:nvPr/>
        </p:nvSpPr>
        <p:spPr>
          <a:xfrm>
            <a:off x="5410200" y="3370774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Fagaras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C3284-4C78-4E18-A541-B0917FE6752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3657600" y="2755808"/>
            <a:ext cx="658066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3BA98-5BAA-43DA-916A-07E17AB092C2}"/>
              </a:ext>
            </a:extLst>
          </p:cNvPr>
          <p:cNvSpPr txBox="1"/>
          <p:nvPr/>
        </p:nvSpPr>
        <p:spPr>
          <a:xfrm>
            <a:off x="3571172" y="27558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2CD76-D120-4D8F-B599-DEE839AA466E}"/>
              </a:ext>
            </a:extLst>
          </p:cNvPr>
          <p:cNvSpPr txBox="1"/>
          <p:nvPr/>
        </p:nvSpPr>
        <p:spPr>
          <a:xfrm>
            <a:off x="5611324" y="27052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491C37-217A-4A40-9C23-1C66439F6438}"/>
              </a:ext>
            </a:extLst>
          </p:cNvPr>
          <p:cNvSpPr/>
          <p:nvPr/>
        </p:nvSpPr>
        <p:spPr>
          <a:xfrm>
            <a:off x="2971800" y="4621530"/>
            <a:ext cx="1371600" cy="639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Pitesti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34B4E-C19E-4A40-BF43-BE3CDB148424}"/>
              </a:ext>
            </a:extLst>
          </p:cNvPr>
          <p:cNvSpPr txBox="1"/>
          <p:nvPr/>
        </p:nvSpPr>
        <p:spPr>
          <a:xfrm>
            <a:off x="3657600" y="412933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177</a:t>
            </a:r>
            <a:endParaRPr lang="en-ID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34762D-185C-4A26-BD92-6DFE29A4266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285534" y="2755808"/>
            <a:ext cx="810466" cy="614966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C8C66FC-0F17-4C38-BC1B-5A51D7B0DEA9}"/>
              </a:ext>
            </a:extLst>
          </p:cNvPr>
          <p:cNvSpPr/>
          <p:nvPr/>
        </p:nvSpPr>
        <p:spPr>
          <a:xfrm>
            <a:off x="5325894" y="4740275"/>
            <a:ext cx="1608306" cy="36512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Bucharest</a:t>
            </a:r>
            <a:endParaRPr lang="en-ID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D7AB8E-EF7D-42ED-9B5A-79723FBFBE1F}"/>
              </a:ext>
            </a:extLst>
          </p:cNvPr>
          <p:cNvCxnSpPr>
            <a:cxnSpLocks/>
            <a:stCxn id="7" idx="4"/>
            <a:endCxn id="20" idx="0"/>
          </p:cNvCxnSpPr>
          <p:nvPr/>
        </p:nvCxnSpPr>
        <p:spPr>
          <a:xfrm>
            <a:off x="6096000" y="4010462"/>
            <a:ext cx="34047" cy="72981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DA7E2E-B0AE-472D-A835-D6012E1FDEC6}"/>
              </a:ext>
            </a:extLst>
          </p:cNvPr>
          <p:cNvSpPr txBox="1"/>
          <p:nvPr/>
        </p:nvSpPr>
        <p:spPr>
          <a:xfrm>
            <a:off x="6164483" y="41907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310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E1E365-74F7-429F-9BD0-2B238D727246}"/>
              </a:ext>
            </a:extLst>
          </p:cNvPr>
          <p:cNvSpPr/>
          <p:nvPr/>
        </p:nvSpPr>
        <p:spPr>
          <a:xfrm>
            <a:off x="2853447" y="5943600"/>
            <a:ext cx="1608306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Bucharest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F70B4-3ECB-4E8B-8A27-A35DEFDB18C7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657600" y="4008513"/>
            <a:ext cx="0" cy="613017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16A624-0AAA-4561-9D56-51FC9ACE4A8F}"/>
              </a:ext>
            </a:extLst>
          </p:cNvPr>
          <p:cNvSpPr txBox="1"/>
          <p:nvPr/>
        </p:nvSpPr>
        <p:spPr>
          <a:xfrm>
            <a:off x="3667574" y="54177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278</a:t>
            </a:r>
            <a:endParaRPr lang="en-ID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399E43-78C4-4D1C-A7F0-1332113B7A82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>
          <a:xfrm>
            <a:off x="3657600" y="5261218"/>
            <a:ext cx="0" cy="682382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21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Problems Example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Searching Algorithms for Solutions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Uninformed Search Strategies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Informed Search Strategies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Exercise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674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3DD9-CA7D-4986-9B5D-C3E5A4B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Depth-first Search (DFS)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7F847-6399-41B4-B4F8-E7958F3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30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356" y="3016250"/>
            <a:ext cx="4191000" cy="24479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deepest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LIFO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279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Depth-first Search (DFS)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31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644" y="3040063"/>
            <a:ext cx="4162425" cy="24003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deepest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LIFO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91880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Depth-first Search (DFS)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32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1306" y="3011488"/>
            <a:ext cx="4229100" cy="24574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deepest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LIFO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96990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Depth-first Search (DFS)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33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731" y="3063875"/>
            <a:ext cx="4286250" cy="2352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143000" y="1944191"/>
            <a:ext cx="815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Expand deepest unexpanded node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7F0000"/>
                </a:solidFill>
                <a:latin typeface="Open Sans"/>
              </a:rPr>
              <a:t>Implementation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: a LIFO queue</a:t>
            </a:r>
            <a:endParaRPr lang="en-US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52015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3DD9-CA7D-4986-9B5D-C3E5A4B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Depth-limited Search (DLS)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7F847-6399-41B4-B4F8-E7958F3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34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0E5172-299B-466A-8DE7-6D0306F5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DFS with depth limit </a:t>
            </a:r>
            <a:r>
              <a:rPr lang="en-US" i="1" dirty="0"/>
              <a:t>l</a:t>
            </a:r>
            <a:r>
              <a:rPr lang="en-US" dirty="0"/>
              <a:t> (nodes at level </a:t>
            </a:r>
            <a:r>
              <a:rPr lang="en-US" i="1" dirty="0"/>
              <a:t>l</a:t>
            </a:r>
            <a:r>
              <a:rPr lang="en-US" dirty="0"/>
              <a:t> has no successors)</a:t>
            </a:r>
          </a:p>
          <a:p>
            <a:pPr>
              <a:lnSpc>
                <a:spcPct val="150000"/>
              </a:lnSpc>
            </a:pPr>
            <a:r>
              <a:rPr lang="en-US" dirty="0"/>
              <a:t>It solves the infinite-path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Sometimes, depth limits can be based on knowledge of the problem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For example, on the map of Romania, there are 20 cities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And if we study the map carefully, we could discover that any city can be reached from an other city in at most 9 steps (</a:t>
            </a:r>
            <a:r>
              <a:rPr lang="en-US" i="1" dirty="0"/>
              <a:t>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8212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3DD9-CA7D-4986-9B5D-C3E5A4BB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Iterative Deepening Search (IDS)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7F847-6399-41B4-B4F8-E7958F35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35</a:t>
            </a:fld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3CD2A8B-79A7-449D-8E19-14D354D4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Combine the benefits of BFS and DFS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memory requirements are small like DFS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It is complete and optimal like BFS (when condition applies)</a:t>
            </a:r>
          </a:p>
          <a:p>
            <a:pPr>
              <a:lnSpc>
                <a:spcPct val="150000"/>
              </a:lnSpc>
            </a:pPr>
            <a:r>
              <a:rPr lang="en-US" dirty="0"/>
              <a:t>Idea: Iteratively increase the search limit until the depth of the shallowest solution </a:t>
            </a:r>
            <a:r>
              <a:rPr lang="en-US" i="1" dirty="0"/>
              <a:t>d</a:t>
            </a:r>
            <a:r>
              <a:rPr lang="en-US" dirty="0"/>
              <a:t> is reached</a:t>
            </a:r>
          </a:p>
          <a:p>
            <a:pPr>
              <a:lnSpc>
                <a:spcPct val="150000"/>
              </a:lnSpc>
            </a:pPr>
            <a:r>
              <a:rPr lang="en-US" dirty="0"/>
              <a:t>Applies DLS with increasing limits</a:t>
            </a:r>
          </a:p>
        </p:txBody>
      </p:sp>
    </p:spTree>
    <p:extLst>
      <p:ext uri="{BB962C8B-B14F-4D97-AF65-F5344CB8AC3E}">
        <p14:creationId xmlns:p14="http://schemas.microsoft.com/office/powerpoint/2010/main" val="1201586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Iterative Deepening Search (IDS)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36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123452"/>
            <a:ext cx="7605713" cy="423352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663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Iterative Deepening Search (IDS)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37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10405"/>
            <a:ext cx="7605713" cy="385961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3125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Iterative Deepening Search (IDS)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38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14207"/>
            <a:ext cx="7605713" cy="365201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2397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Iterative Deepening Search (IDS)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39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358387"/>
            <a:ext cx="7605713" cy="376365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8008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A3EF-3763-4694-B4F5-A243C0DF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 Solving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83C8BE-25E4-487E-997D-6AD49441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52AC-C338-4F28-B992-97F3C625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Solving a problem </a:t>
            </a:r>
            <a:r>
              <a:rPr lang="en-ID" b="1" dirty="0">
                <a:solidFill>
                  <a:srgbClr val="3399FF"/>
                </a:solidFill>
              </a:rPr>
              <a:t>can be simplified </a:t>
            </a:r>
            <a:r>
              <a:rPr lang="en-ID" dirty="0"/>
              <a:t>if the agent can adopt a </a:t>
            </a:r>
            <a:r>
              <a:rPr lang="en-ID" b="1" dirty="0">
                <a:solidFill>
                  <a:srgbClr val="3399FF"/>
                </a:solidFill>
              </a:rPr>
              <a:t>goal</a:t>
            </a:r>
            <a:r>
              <a:rPr lang="en-ID" dirty="0"/>
              <a:t> and aim satisfying it</a:t>
            </a:r>
          </a:p>
          <a:p>
            <a:pPr>
              <a:lnSpc>
                <a:spcPct val="150000"/>
              </a:lnSpc>
            </a:pPr>
            <a:r>
              <a:rPr lang="en-ID" dirty="0"/>
              <a:t>Goal Formulation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Is the first step in problem solving</a:t>
            </a:r>
          </a:p>
          <a:p>
            <a:pPr>
              <a:lnSpc>
                <a:spcPct val="150000"/>
              </a:lnSpc>
            </a:pPr>
            <a:r>
              <a:rPr lang="en-ID" dirty="0"/>
              <a:t>Problem Formulation	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Is the process of deciding what actions and states to consider</a:t>
            </a:r>
          </a:p>
        </p:txBody>
      </p:sp>
    </p:spTree>
    <p:extLst>
      <p:ext uri="{BB962C8B-B14F-4D97-AF65-F5344CB8AC3E}">
        <p14:creationId xmlns:p14="http://schemas.microsoft.com/office/powerpoint/2010/main" val="11595816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D8C-61C1-443E-B316-8790CDA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Informed Search Strategies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5998F-2B53-4D3B-9F4A-3B21E6C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C96A-0F53-4C63-B2BD-C1112028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general approach we consider is called </a:t>
            </a:r>
            <a:r>
              <a:rPr lang="en-US" b="1" dirty="0">
                <a:solidFill>
                  <a:srgbClr val="3399FF"/>
                </a:solidFill>
              </a:rPr>
              <a:t>best-first search</a:t>
            </a:r>
          </a:p>
          <a:p>
            <a:pPr>
              <a:lnSpc>
                <a:spcPct val="150000"/>
              </a:lnSpc>
            </a:pPr>
            <a:r>
              <a:rPr lang="en-US" dirty="0"/>
              <a:t>It expands the node </a:t>
            </a:r>
            <a:r>
              <a:rPr lang="en-US" i="1" dirty="0"/>
              <a:t>n</a:t>
            </a:r>
            <a:r>
              <a:rPr lang="en-US" dirty="0"/>
              <a:t> with </a:t>
            </a:r>
            <a:r>
              <a:rPr lang="en-US" b="1" dirty="0">
                <a:solidFill>
                  <a:srgbClr val="3399FF"/>
                </a:solidFill>
              </a:rPr>
              <a:t>the lowest evaluation cost </a:t>
            </a:r>
            <a:r>
              <a:rPr lang="en-US" b="1" i="1" dirty="0">
                <a:solidFill>
                  <a:srgbClr val="3399FF"/>
                </a:solidFill>
              </a:rPr>
              <a:t>f(n)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Remember the uniform cost search? What is the principle to expand the node?</a:t>
            </a:r>
          </a:p>
          <a:p>
            <a:pPr>
              <a:lnSpc>
                <a:spcPct val="150000"/>
              </a:lnSpc>
            </a:pPr>
            <a:r>
              <a:rPr lang="en-US" dirty="0"/>
              <a:t>Most best-first search algorithms include a component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 heuristic function </a:t>
            </a:r>
            <a:r>
              <a:rPr lang="en-US" b="1" i="1" dirty="0">
                <a:solidFill>
                  <a:srgbClr val="3399FF"/>
                </a:solidFill>
              </a:rPr>
              <a:t>h(n)</a:t>
            </a:r>
            <a:r>
              <a:rPr lang="en-US" b="1" dirty="0">
                <a:solidFill>
                  <a:srgbClr val="3399FF"/>
                </a:solidFill>
              </a:rPr>
              <a:t>: </a:t>
            </a:r>
            <a:r>
              <a:rPr lang="en-US" dirty="0"/>
              <a:t>Estimated cost of the cheapest path from the state at node </a:t>
            </a:r>
            <a:r>
              <a:rPr lang="en-US" i="1" dirty="0"/>
              <a:t>n</a:t>
            </a:r>
            <a:r>
              <a:rPr lang="en-US" dirty="0"/>
              <a:t> to a goal state</a:t>
            </a:r>
            <a:endParaRPr lang="en-US" dirty="0">
              <a:solidFill>
                <a:srgbClr val="3399FF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29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3D8C-61C1-443E-B316-8790CDA1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Informed Search Strategies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5998F-2B53-4D3B-9F4A-3B21E6C9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C96A-0F53-4C63-B2BD-C1112028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Strategies: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(Greedy) Best First Search Algorithm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A* Algorithm</a:t>
            </a:r>
          </a:p>
        </p:txBody>
      </p:sp>
    </p:spTree>
    <p:extLst>
      <p:ext uri="{BB962C8B-B14F-4D97-AF65-F5344CB8AC3E}">
        <p14:creationId xmlns:p14="http://schemas.microsoft.com/office/powerpoint/2010/main" val="126334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E0-F3C4-4401-8965-B647DC51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Romania with step costs in km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610D7-451E-440E-8682-BBA37815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42</a:t>
            </a:fld>
            <a:endParaRPr lang="id-ID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83671"/>
            <a:ext cx="7605713" cy="391308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1600200" y="3581400"/>
            <a:ext cx="3352800" cy="1828800"/>
          </a:xfrm>
          <a:prstGeom prst="straightConnector1">
            <a:avLst/>
          </a:prstGeom>
          <a:ln w="381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38400" y="421163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99FF"/>
                </a:solidFill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626089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595E-EFDE-4AB3-BD88-C37BAD22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(Greedy) Best-First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F43EDE-CBB1-4225-8DB0-FBA7FCD9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1644-35F4-4181-A7AE-F4C5326B6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Greedy best-first search</a:t>
            </a:r>
            <a:r>
              <a:rPr lang="en-US" dirty="0"/>
              <a:t> tries to expand the node that is closest to the goal.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Thus, </a:t>
            </a:r>
            <a:r>
              <a:rPr lang="en-US" i="1" dirty="0"/>
              <a:t>f(n) = h(n)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example, in route-finding problems in Romania: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use the </a:t>
            </a:r>
            <a:r>
              <a:rPr lang="en-US" b="1" dirty="0">
                <a:solidFill>
                  <a:srgbClr val="3399FF"/>
                </a:solidFill>
              </a:rPr>
              <a:t>straight line distance </a:t>
            </a:r>
            <a:r>
              <a:rPr lang="en-US" dirty="0"/>
              <a:t>heuristic (</a:t>
            </a: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</a:t>
            </a:r>
            <a:r>
              <a:rPr lang="en-US" baseline="-25000" dirty="0" err="1"/>
              <a:t>SLD</a:t>
            </a:r>
            <a:r>
              <a:rPr lang="en-US" dirty="0"/>
              <a:t>(In(Arad)) = 366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Denotes that the straight line distance from Arad to Bucharest is 366 km</a:t>
            </a:r>
          </a:p>
          <a:p>
            <a:pPr lvl="1">
              <a:lnSpc>
                <a:spcPct val="150000"/>
              </a:lnSpc>
            </a:pPr>
            <a:endParaRPr lang="en-US" i="1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97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1AEA-0624-40F3-848C-C2A6DE3D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(Greedy) Best-First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C7A6EC-F601-4266-B085-206DDF5C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44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14798"/>
            <a:ext cx="7605713" cy="3050830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1555014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(Greedy) Best-First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45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618775"/>
            <a:ext cx="7605713" cy="3242875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565712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(Greedy) Best-First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46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83715"/>
            <a:ext cx="7605713" cy="2912996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4217749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(Greedy) Best-First Search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47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686706"/>
            <a:ext cx="7605713" cy="3107014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525414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97DC-A5E1-440B-AD84-93F53634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596C8-B66B-4C2D-9FBD-A31B1414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EFB80-0466-4292-8349-FFA7F3F2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A* search</a:t>
            </a:r>
            <a:r>
              <a:rPr lang="en-US" dirty="0"/>
              <a:t> tries to expand the node by combining </a:t>
            </a:r>
            <a:r>
              <a:rPr lang="en-US" b="1" dirty="0">
                <a:solidFill>
                  <a:srgbClr val="3399FF"/>
                </a:solidFill>
              </a:rPr>
              <a:t>the cost to reach the node</a:t>
            </a:r>
            <a:r>
              <a:rPr lang="en-US" dirty="0"/>
              <a:t> (path cost) and </a:t>
            </a:r>
            <a:r>
              <a:rPr lang="en-US" b="1" dirty="0">
                <a:solidFill>
                  <a:srgbClr val="3399FF"/>
                </a:solidFill>
              </a:rPr>
              <a:t>the cost to get from the node to the goal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Thus, </a:t>
            </a:r>
            <a:r>
              <a:rPr lang="en-US" i="1" dirty="0"/>
              <a:t>f(n) = g(n) + h(n)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Again, the algorithm is identical to uniform-cost search except that A* use</a:t>
            </a:r>
            <a:r>
              <a:rPr lang="en-US" i="1" dirty="0"/>
              <a:t> g(n) + h(n) </a:t>
            </a:r>
            <a:r>
              <a:rPr lang="en-US" dirty="0"/>
              <a:t>instead of </a:t>
            </a:r>
            <a:r>
              <a:rPr lang="en-US" i="1" dirty="0"/>
              <a:t>g(n)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89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2DD-99DE-43CF-A5C3-E29F4198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94615-9BD0-4B97-A7BF-6C9C561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49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12084"/>
            <a:ext cx="7605713" cy="2856258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16692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0D3-67AB-4921-95A0-98DF5BB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551D-07F6-48A7-A4EF-96FF593A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8D70B-649E-4657-B612-EA9980E95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The 4-queen problem: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On a chess board, place 4 queens so that no queen is attacking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4664" y="3581400"/>
            <a:ext cx="7543800" cy="23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21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2DD-99DE-43CF-A5C3-E29F4198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94615-9BD0-4B97-A7BF-6C9C561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50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877819"/>
            <a:ext cx="7605713" cy="2724788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3241395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2DD-99DE-43CF-A5C3-E29F4198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94615-9BD0-4B97-A7BF-6C9C561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51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92445"/>
            <a:ext cx="7605713" cy="2895535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200878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B2DD-99DE-43CF-A5C3-E29F4198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94615-9BD0-4B97-A7BF-6C9C5610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52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653352"/>
            <a:ext cx="7605713" cy="3173722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884090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BAA8-7011-49BC-8055-DA61357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DC295A-1F55-4692-AC33-9F0770DE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53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726952"/>
            <a:ext cx="7605713" cy="3026522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1422512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33E4-F683-487B-B0CE-B33A3064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CBC99-FEEC-40E5-AD01-1A39BBDB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54</a:t>
            </a:fld>
            <a:endParaRPr lang="id-ID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662557"/>
            <a:ext cx="7605713" cy="3155311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2344942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3FA55-EA3F-4161-8D3D-EC201941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A2812-AE2D-4BE1-84B9-A2E688D2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55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A9347-AF08-4655-92DA-5C91B97C0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84" y="2011287"/>
            <a:ext cx="6804566" cy="4676993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4278710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56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5607" y="2011363"/>
            <a:ext cx="7140499" cy="4457700"/>
          </a:xfrm>
          <a:prstGeom prst="rect">
            <a:avLst/>
          </a:prstGeom>
          <a:ln w="28575">
            <a:solidFill>
              <a:srgbClr val="0079B8"/>
            </a:solidFill>
          </a:ln>
        </p:spPr>
      </p:pic>
    </p:spTree>
    <p:extLst>
      <p:ext uri="{BB962C8B-B14F-4D97-AF65-F5344CB8AC3E}">
        <p14:creationId xmlns:p14="http://schemas.microsoft.com/office/powerpoint/2010/main" val="7210795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0BE-A593-41B1-AD23-8B26338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2FE0-D002-4D8B-8ED2-2871C4C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4AB-DA9A-44C9-8505-862A205C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2020.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</a:t>
            </a:r>
            <a:r>
              <a:rPr lang="en-US" dirty="0"/>
              <a:t> Pearson Education. New Jersey. ISBN:9780132071482</a:t>
            </a:r>
          </a:p>
        </p:txBody>
      </p:sp>
    </p:spTree>
    <p:extLst>
      <p:ext uri="{BB962C8B-B14F-4D97-AF65-F5344CB8AC3E}">
        <p14:creationId xmlns:p14="http://schemas.microsoft.com/office/powerpoint/2010/main" val="415985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Exercise</a:t>
            </a:r>
            <a:endParaRPr lang="id-ID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6389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0BE-A593-41B1-AD23-8B26338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2FE0-D002-4D8B-8ED2-2871C4C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59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4AB-DA9A-44C9-8505-862A205C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b="1" dirty="0"/>
              <a:t>Simulate the node expansion from start state (S) to reach goal state (G)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Using BFS, DFS, UCS</a:t>
            </a:r>
            <a:endParaRPr lang="en-ID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1004F61-807B-4FBF-B002-19C873C7A78A}"/>
              </a:ext>
            </a:extLst>
          </p:cNvPr>
          <p:cNvGrpSpPr/>
          <p:nvPr/>
        </p:nvGrpSpPr>
        <p:grpSpPr>
          <a:xfrm>
            <a:off x="2207855" y="3710292"/>
            <a:ext cx="5793145" cy="2925606"/>
            <a:chOff x="2057400" y="3200400"/>
            <a:chExt cx="5793145" cy="292560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BBFD3CB-E02B-4F06-9E5E-536917036FB2}"/>
                </a:ext>
              </a:extLst>
            </p:cNvPr>
            <p:cNvGrpSpPr/>
            <p:nvPr/>
          </p:nvGrpSpPr>
          <p:grpSpPr>
            <a:xfrm>
              <a:off x="2057400" y="3429000"/>
              <a:ext cx="5793145" cy="2503063"/>
              <a:chOff x="1371600" y="3388110"/>
              <a:chExt cx="5793145" cy="250306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6265B25-27E0-4635-BBC7-AA5B418F4520}"/>
                  </a:ext>
                </a:extLst>
              </p:cNvPr>
              <p:cNvSpPr/>
              <p:nvPr/>
            </p:nvSpPr>
            <p:spPr>
              <a:xfrm>
                <a:off x="1371600" y="4411041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S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4112E3D-007E-4A8B-868E-C418BAA50C2E}"/>
                  </a:ext>
                </a:extLst>
              </p:cNvPr>
              <p:cNvSpPr/>
              <p:nvPr/>
            </p:nvSpPr>
            <p:spPr>
              <a:xfrm>
                <a:off x="6707545" y="440906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I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0D78629-F722-41C4-953A-35C0FAA1A1D4}"/>
                  </a:ext>
                </a:extLst>
              </p:cNvPr>
              <p:cNvSpPr/>
              <p:nvPr/>
            </p:nvSpPr>
            <p:spPr>
              <a:xfrm>
                <a:off x="2697480" y="338811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A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9DD6A3D-5BB2-4AA1-BB0F-103216063619}"/>
                  </a:ext>
                </a:extLst>
              </p:cNvPr>
              <p:cNvSpPr/>
              <p:nvPr/>
            </p:nvSpPr>
            <p:spPr>
              <a:xfrm>
                <a:off x="2694237" y="440906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B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A112774-74C1-4649-89BC-06028F0D8995}"/>
                  </a:ext>
                </a:extLst>
              </p:cNvPr>
              <p:cNvSpPr/>
              <p:nvPr/>
            </p:nvSpPr>
            <p:spPr>
              <a:xfrm>
                <a:off x="2694237" y="543397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45DF3AE-DB48-4751-BD45-1491A14C9E7E}"/>
                  </a:ext>
                </a:extLst>
              </p:cNvPr>
              <p:cNvSpPr/>
              <p:nvPr/>
            </p:nvSpPr>
            <p:spPr>
              <a:xfrm>
                <a:off x="4023360" y="338811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D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D6FD6B6-799E-48DE-9C00-14595911727C}"/>
                  </a:ext>
                </a:extLst>
              </p:cNvPr>
              <p:cNvSpPr/>
              <p:nvPr/>
            </p:nvSpPr>
            <p:spPr>
              <a:xfrm>
                <a:off x="4020117" y="543397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7C28B3E-9CF0-4702-AA56-3451E0788467}"/>
                  </a:ext>
                </a:extLst>
              </p:cNvPr>
              <p:cNvSpPr/>
              <p:nvPr/>
            </p:nvSpPr>
            <p:spPr>
              <a:xfrm>
                <a:off x="5349240" y="3388110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H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403334-DEBF-4A67-BAEA-F9300A1F70D4}"/>
                  </a:ext>
                </a:extLst>
              </p:cNvPr>
              <p:cNvSpPr/>
              <p:nvPr/>
            </p:nvSpPr>
            <p:spPr>
              <a:xfrm>
                <a:off x="5345997" y="4409062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75AC29-3835-452B-9BC0-37A81F1E29C6}"/>
                  </a:ext>
                </a:extLst>
              </p:cNvPr>
              <p:cNvSpPr/>
              <p:nvPr/>
            </p:nvSpPr>
            <p:spPr>
              <a:xfrm>
                <a:off x="5345997" y="5433973"/>
                <a:ext cx="4572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J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DEE51FB-0E34-48A0-89A2-CC34AB336763}"/>
                  </a:ext>
                </a:extLst>
              </p:cNvPr>
              <p:cNvCxnSpPr>
                <a:cxnSpLocks/>
                <a:stCxn id="5" idx="7"/>
                <a:endCxn id="7" idx="3"/>
              </p:cNvCxnSpPr>
              <p:nvPr/>
            </p:nvCxnSpPr>
            <p:spPr>
              <a:xfrm flipV="1">
                <a:off x="1761845" y="3778355"/>
                <a:ext cx="1002590" cy="6996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2D24AC8-B14F-4D2D-BAE0-458A265FDD1B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 flipV="1">
                <a:off x="1828800" y="4637662"/>
                <a:ext cx="865437" cy="197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D07F1D7-218C-497F-9F53-81E06A3F08CA}"/>
                  </a:ext>
                </a:extLst>
              </p:cNvPr>
              <p:cNvCxnSpPr>
                <a:cxnSpLocks/>
                <a:stCxn id="5" idx="5"/>
                <a:endCxn id="9" idx="2"/>
              </p:cNvCxnSpPr>
              <p:nvPr/>
            </p:nvCxnSpPr>
            <p:spPr>
              <a:xfrm>
                <a:off x="1761845" y="4801286"/>
                <a:ext cx="932392" cy="86128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C655B1D-58F5-4A85-8A34-A01AFBED0453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3154680" y="3616710"/>
                <a:ext cx="868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A6C19F3-B9B9-4590-8E02-B20EB0C8576E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3151437" y="5662573"/>
                <a:ext cx="868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51C64D3-500E-481C-9BA1-F60B16CE291E}"/>
                  </a:ext>
                </a:extLst>
              </p:cNvPr>
              <p:cNvCxnSpPr>
                <a:cxnSpLocks/>
                <a:stCxn id="12" idx="6"/>
                <a:endCxn id="15" idx="2"/>
              </p:cNvCxnSpPr>
              <p:nvPr/>
            </p:nvCxnSpPr>
            <p:spPr>
              <a:xfrm>
                <a:off x="4477317" y="5662573"/>
                <a:ext cx="868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BAAA95-411E-4E79-A6F5-C6810C206C89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4480560" y="3616710"/>
                <a:ext cx="86868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7219691D-3E49-413A-A973-4749436EF505}"/>
                  </a:ext>
                </a:extLst>
              </p:cNvPr>
              <p:cNvCxnSpPr>
                <a:cxnSpLocks/>
                <a:endCxn id="6" idx="3"/>
              </p:cNvCxnSpPr>
              <p:nvPr/>
            </p:nvCxnSpPr>
            <p:spPr>
              <a:xfrm flipV="1">
                <a:off x="5771910" y="4799307"/>
                <a:ext cx="1002590" cy="6996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C1D3FBEC-82B5-4186-A16C-2C88A2449119}"/>
                  </a:ext>
                </a:extLst>
              </p:cNvPr>
              <p:cNvCxnSpPr>
                <a:cxnSpLocks/>
                <a:stCxn id="6" idx="2"/>
                <a:endCxn id="14" idx="6"/>
              </p:cNvCxnSpPr>
              <p:nvPr/>
            </p:nvCxnSpPr>
            <p:spPr>
              <a:xfrm flipH="1">
                <a:off x="5803197" y="4637662"/>
                <a:ext cx="904348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DFB46810-2C11-4BB1-94E6-6406C2741EF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5775153" y="3776376"/>
                <a:ext cx="999347" cy="6996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FF8154B-7373-43EA-A60B-4B292A73BDDB}"/>
                  </a:ext>
                </a:extLst>
              </p:cNvPr>
              <p:cNvCxnSpPr>
                <a:cxnSpLocks/>
                <a:stCxn id="8" idx="7"/>
                <a:endCxn id="10" idx="3"/>
              </p:cNvCxnSpPr>
              <p:nvPr/>
            </p:nvCxnSpPr>
            <p:spPr>
              <a:xfrm flipV="1">
                <a:off x="3084482" y="3778355"/>
                <a:ext cx="1005833" cy="6976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EEE6E8D-D8ED-46C7-BC24-8E4A77DB8519}"/>
                  </a:ext>
                </a:extLst>
              </p:cNvPr>
              <p:cNvCxnSpPr>
                <a:cxnSpLocks/>
                <a:stCxn id="8" idx="5"/>
                <a:endCxn id="12" idx="1"/>
              </p:cNvCxnSpPr>
              <p:nvPr/>
            </p:nvCxnSpPr>
            <p:spPr>
              <a:xfrm>
                <a:off x="3084482" y="4799307"/>
                <a:ext cx="1002590" cy="7016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F29E6C24-B8C6-4230-8032-54F8593D6483}"/>
                  </a:ext>
                </a:extLst>
              </p:cNvPr>
              <p:cNvCxnSpPr>
                <a:cxnSpLocks/>
                <a:stCxn id="12" idx="7"/>
                <a:endCxn id="14" idx="3"/>
              </p:cNvCxnSpPr>
              <p:nvPr/>
            </p:nvCxnSpPr>
            <p:spPr>
              <a:xfrm flipV="1">
                <a:off x="4410362" y="4799307"/>
                <a:ext cx="1002590" cy="7016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BD611AEA-F8AF-4709-8DD5-1326F8A30A05}"/>
                  </a:ext>
                </a:extLst>
              </p:cNvPr>
              <p:cNvCxnSpPr>
                <a:cxnSpLocks/>
                <a:stCxn id="10" idx="5"/>
                <a:endCxn id="14" idx="1"/>
              </p:cNvCxnSpPr>
              <p:nvPr/>
            </p:nvCxnSpPr>
            <p:spPr>
              <a:xfrm>
                <a:off x="4413605" y="3778355"/>
                <a:ext cx="999347" cy="69766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A69BE47-60DB-454F-93E6-8966BC5EF22C}"/>
                  </a:ext>
                </a:extLst>
              </p:cNvPr>
              <p:cNvCxnSpPr>
                <a:cxnSpLocks/>
                <a:stCxn id="15" idx="0"/>
                <a:endCxn id="14" idx="4"/>
              </p:cNvCxnSpPr>
              <p:nvPr/>
            </p:nvCxnSpPr>
            <p:spPr>
              <a:xfrm flipV="1">
                <a:off x="5574597" y="4866262"/>
                <a:ext cx="0" cy="56771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4C0BC2B3-4BB9-4D81-9ACD-0EF790769A98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flipH="1">
                <a:off x="5574597" y="3845310"/>
                <a:ext cx="3243" cy="5637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166C0D-ED23-48D5-BD52-F8772F5360D9}"/>
                </a:ext>
              </a:extLst>
            </p:cNvPr>
            <p:cNvSpPr txBox="1"/>
            <p:nvPr/>
          </p:nvSpPr>
          <p:spPr>
            <a:xfrm>
              <a:off x="2505843" y="378619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198ECB-F115-4999-B8D8-FB172CC4FEF1}"/>
                </a:ext>
              </a:extLst>
            </p:cNvPr>
            <p:cNvSpPr txBox="1"/>
            <p:nvPr/>
          </p:nvSpPr>
          <p:spPr>
            <a:xfrm>
              <a:off x="2505843" y="527864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C86929-0257-4926-8BBD-7AFA4BEC8CD9}"/>
                </a:ext>
              </a:extLst>
            </p:cNvPr>
            <p:cNvSpPr txBox="1"/>
            <p:nvPr/>
          </p:nvSpPr>
          <p:spPr>
            <a:xfrm>
              <a:off x="2744049" y="430847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1991164-DDD2-4191-8924-CB26C61DC097}"/>
                </a:ext>
              </a:extLst>
            </p:cNvPr>
            <p:cNvSpPr txBox="1"/>
            <p:nvPr/>
          </p:nvSpPr>
          <p:spPr>
            <a:xfrm>
              <a:off x="4003299" y="324433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240661A-C30C-4EE8-8EDD-75D9852EFD77}"/>
                </a:ext>
              </a:extLst>
            </p:cNvPr>
            <p:cNvSpPr txBox="1"/>
            <p:nvPr/>
          </p:nvSpPr>
          <p:spPr>
            <a:xfrm>
              <a:off x="4032482" y="574013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71E49E3-7ABE-4B07-B169-B0B2934552B5}"/>
                </a:ext>
              </a:extLst>
            </p:cNvPr>
            <p:cNvSpPr txBox="1"/>
            <p:nvPr/>
          </p:nvSpPr>
          <p:spPr>
            <a:xfrm>
              <a:off x="4037470" y="471230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40AEA5A-985E-4155-8DF0-D3BEC43F9926}"/>
                </a:ext>
              </a:extLst>
            </p:cNvPr>
            <p:cNvSpPr txBox="1"/>
            <p:nvPr/>
          </p:nvSpPr>
          <p:spPr>
            <a:xfrm>
              <a:off x="4002125" y="3801677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842AD29-6D50-415F-A5B1-30CF04517839}"/>
                </a:ext>
              </a:extLst>
            </p:cNvPr>
            <p:cNvSpPr txBox="1"/>
            <p:nvPr/>
          </p:nvSpPr>
          <p:spPr>
            <a:xfrm>
              <a:off x="5236357" y="483358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6.0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D2F174F-8224-4803-8940-6238ECB75A66}"/>
                </a:ext>
              </a:extLst>
            </p:cNvPr>
            <p:cNvSpPr txBox="1"/>
            <p:nvPr/>
          </p:nvSpPr>
          <p:spPr>
            <a:xfrm>
              <a:off x="5236357" y="419876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5.0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D0303C6-B2C4-49FD-827A-F7FD4B66342F}"/>
                </a:ext>
              </a:extLst>
            </p:cNvPr>
            <p:cNvSpPr txBox="1"/>
            <p:nvPr/>
          </p:nvSpPr>
          <p:spPr>
            <a:xfrm>
              <a:off x="5343651" y="320040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8717153-F127-4C6A-AD7A-BD59F397C094}"/>
                </a:ext>
              </a:extLst>
            </p:cNvPr>
            <p:cNvSpPr txBox="1"/>
            <p:nvPr/>
          </p:nvSpPr>
          <p:spPr>
            <a:xfrm>
              <a:off x="5239563" y="575667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4F394AA-73A7-41AC-A304-B27A7B1088A6}"/>
                </a:ext>
              </a:extLst>
            </p:cNvPr>
            <p:cNvSpPr txBox="1"/>
            <p:nvPr/>
          </p:nvSpPr>
          <p:spPr>
            <a:xfrm>
              <a:off x="6656667" y="430557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D217512-3F78-47F2-A473-AFBEF589EE39}"/>
                </a:ext>
              </a:extLst>
            </p:cNvPr>
            <p:cNvSpPr txBox="1"/>
            <p:nvPr/>
          </p:nvSpPr>
          <p:spPr>
            <a:xfrm>
              <a:off x="6846930" y="524573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63360F3-D9F6-40C1-80CF-1AF6CA93F259}"/>
                </a:ext>
              </a:extLst>
            </p:cNvPr>
            <p:cNvSpPr txBox="1"/>
            <p:nvPr/>
          </p:nvSpPr>
          <p:spPr>
            <a:xfrm>
              <a:off x="6846930" y="3587209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1.0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2185C85-140E-427B-9FBD-6EAFCFE2EBE5}"/>
                </a:ext>
              </a:extLst>
            </p:cNvPr>
            <p:cNvSpPr txBox="1"/>
            <p:nvPr/>
          </p:nvSpPr>
          <p:spPr>
            <a:xfrm>
              <a:off x="5820063" y="391624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2.0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97D5F87-D66A-46E5-BAAF-8CE07149940B}"/>
                </a:ext>
              </a:extLst>
            </p:cNvPr>
            <p:cNvSpPr txBox="1"/>
            <p:nvPr/>
          </p:nvSpPr>
          <p:spPr>
            <a:xfrm>
              <a:off x="5835702" y="506107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33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0D3-67AB-4921-95A0-98DF5BB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Example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551D-07F6-48A7-A4EF-96FF593A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8D70B-649E-4657-B612-EA9980E9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342" y="2028394"/>
            <a:ext cx="7605464" cy="44581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dirty="0"/>
              <a:t>The path finding problem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Find a path from Arad to Bucharest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0" y="3225154"/>
            <a:ext cx="6019800" cy="3574257"/>
            <a:chOff x="1600200" y="2938462"/>
            <a:chExt cx="6553200" cy="389096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2938462"/>
              <a:ext cx="6553200" cy="3890963"/>
            </a:xfrm>
            <a:prstGeom prst="rect">
              <a:avLst/>
            </a:prstGeom>
            <a:ln w="28575">
              <a:solidFill>
                <a:srgbClr val="0079B8"/>
              </a:solidFill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95B038E-D14C-4C1C-B4FB-2CA64B6CF4B3}"/>
                </a:ext>
              </a:extLst>
            </p:cNvPr>
            <p:cNvSpPr/>
            <p:nvPr/>
          </p:nvSpPr>
          <p:spPr>
            <a:xfrm>
              <a:off x="1752600" y="3744286"/>
              <a:ext cx="594790" cy="55288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D8101A-727D-4C13-A84A-CF5F93A3ABEE}"/>
                </a:ext>
              </a:extLst>
            </p:cNvPr>
            <p:cNvSpPr/>
            <p:nvPr/>
          </p:nvSpPr>
          <p:spPr>
            <a:xfrm>
              <a:off x="5410200" y="5715000"/>
              <a:ext cx="594790" cy="552882"/>
            </a:xfrm>
            <a:prstGeom prst="ellipse">
              <a:avLst/>
            </a:prstGeom>
            <a:noFill/>
            <a:ln>
              <a:solidFill>
                <a:srgbClr val="008F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FC9881C4-AF78-46E8-B584-70E91670340D}"/>
                </a:ext>
              </a:extLst>
            </p:cNvPr>
            <p:cNvSpPr/>
            <p:nvPr/>
          </p:nvSpPr>
          <p:spPr>
            <a:xfrm rot="1623993">
              <a:off x="2379730" y="3784133"/>
              <a:ext cx="4218894" cy="1157601"/>
            </a:xfrm>
            <a:prstGeom prst="curvedDownArrow">
              <a:avLst>
                <a:gd name="adj1" fmla="val 0"/>
                <a:gd name="adj2" fmla="val 50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43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70BE-A593-41B1-AD23-8B26338E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A2FE0-D002-4D8B-8ED2-2871C4C3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60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34AB-DA9A-44C9-8505-862A205C2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b="1" dirty="0"/>
              <a:t>Simulate the node expansion from start state (S) to reach goal state (G)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Using Greedy, A*</a:t>
            </a:r>
          </a:p>
          <a:p>
            <a:pPr lvl="1">
              <a:lnSpc>
                <a:spcPct val="160000"/>
              </a:lnSpc>
            </a:pPr>
            <a:r>
              <a:rPr lang="en-US" dirty="0"/>
              <a:t>Given heuristic function: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F6415-099E-4AD8-9200-59F1989D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521" y="0"/>
            <a:ext cx="2909888" cy="1524000"/>
          </a:xfrm>
          <a:prstGeom prst="rect">
            <a:avLst/>
          </a:prstGeom>
        </p:spPr>
      </p:pic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C4574F63-AAA3-41C9-BE16-1B8C57AB3875}"/>
              </a:ext>
            </a:extLst>
          </p:cNvPr>
          <p:cNvSpPr txBox="1">
            <a:spLocks/>
          </p:cNvSpPr>
          <p:nvPr/>
        </p:nvSpPr>
        <p:spPr>
          <a:xfrm>
            <a:off x="1959465" y="4253371"/>
            <a:ext cx="2460135" cy="191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h(A) = 8.0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h(B) = 9.0</a:t>
            </a:r>
          </a:p>
          <a:p>
            <a:pPr>
              <a:buNone/>
            </a:pPr>
            <a:r>
              <a:rPr lang="en-US" dirty="0"/>
              <a:t>h(C) = 7.0</a:t>
            </a:r>
          </a:p>
          <a:p>
            <a:pPr>
              <a:buNone/>
            </a:pPr>
            <a:r>
              <a:rPr lang="en-US" dirty="0"/>
              <a:t>h(D) = 5.0</a:t>
            </a:r>
          </a:p>
          <a:p>
            <a:pPr>
              <a:buNone/>
            </a:pPr>
            <a:r>
              <a:rPr lang="en-US" dirty="0"/>
              <a:t>h(F) = 4.0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9A0B0C46-94EB-4D5F-A054-87EF0956CC2F}"/>
              </a:ext>
            </a:extLst>
          </p:cNvPr>
          <p:cNvSpPr txBox="1">
            <a:spLocks/>
          </p:cNvSpPr>
          <p:nvPr/>
        </p:nvSpPr>
        <p:spPr>
          <a:xfrm>
            <a:off x="4989453" y="4240355"/>
            <a:ext cx="2460135" cy="1918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h(H) = 2.0</a:t>
            </a:r>
          </a:p>
          <a:p>
            <a:pPr>
              <a:buFont typeface="Arial" pitchFamily="34" charset="0"/>
              <a:buNone/>
            </a:pPr>
            <a:r>
              <a:rPr lang="en-US" dirty="0"/>
              <a:t>h(G) = 0</a:t>
            </a:r>
          </a:p>
          <a:p>
            <a:pPr>
              <a:buNone/>
            </a:pPr>
            <a:r>
              <a:rPr lang="en-US" dirty="0"/>
              <a:t>h(J) = 3.0</a:t>
            </a:r>
          </a:p>
          <a:p>
            <a:pPr>
              <a:buNone/>
            </a:pPr>
            <a:r>
              <a:rPr lang="en-US" dirty="0"/>
              <a:t>h(I) = 1.0</a:t>
            </a:r>
          </a:p>
        </p:txBody>
      </p:sp>
    </p:spTree>
    <p:extLst>
      <p:ext uri="{BB962C8B-B14F-4D97-AF65-F5344CB8AC3E}">
        <p14:creationId xmlns:p14="http://schemas.microsoft.com/office/powerpoint/2010/main" val="16776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6D3C-2F28-447D-9B78-F5E14C31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Problems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EEC27-EE9C-4E52-9065-72E3144D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8FE1C-ABBF-4BD8-8849-90113996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problem </a:t>
            </a:r>
            <a:r>
              <a:rPr lang="en-US" dirty="0"/>
              <a:t>can be defined formally by five components: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The initial state: </a:t>
            </a:r>
            <a:r>
              <a:rPr lang="en-US" dirty="0"/>
              <a:t>The state where the agent starts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Actions: </a:t>
            </a:r>
            <a:r>
              <a:rPr lang="en-US" dirty="0"/>
              <a:t>Possible actions available to the agents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Transition model: </a:t>
            </a:r>
            <a:r>
              <a:rPr lang="en-US" dirty="0"/>
              <a:t>A description what an action does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Goal test: </a:t>
            </a:r>
            <a:r>
              <a:rPr lang="en-US" dirty="0"/>
              <a:t>Check if a given state is a goal state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Path cost: </a:t>
            </a:r>
            <a:r>
              <a:rPr lang="en-US" dirty="0"/>
              <a:t>Measure the cost to achieve the goal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607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0D3-67AB-4921-95A0-98DF5BB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551D-07F6-48A7-A4EF-96FF593A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8D70B-649E-4657-B612-EA9980E9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848600" cy="4458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The 4-queen problem: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The initial state: </a:t>
            </a:r>
            <a:r>
              <a:rPr lang="en-US" dirty="0"/>
              <a:t>No queen on the board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Actions: </a:t>
            </a:r>
            <a:r>
              <a:rPr lang="en-US" dirty="0"/>
              <a:t>Add a queen to any empty square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Transition model: </a:t>
            </a:r>
            <a:r>
              <a:rPr lang="en-US" dirty="0"/>
              <a:t>Returns the board with a queen added to the specified square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Goal test: </a:t>
            </a:r>
            <a:r>
              <a:rPr lang="en-US" dirty="0"/>
              <a:t>4 queens on the board, none attacked</a:t>
            </a:r>
            <a:endParaRPr lang="en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3930" b="19247"/>
          <a:stretch/>
        </p:blipFill>
        <p:spPr>
          <a:xfrm>
            <a:off x="7229972" y="-76200"/>
            <a:ext cx="196666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3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A0D3-67AB-4921-95A0-98DF5BB4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Problem Formulation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02551D-07F6-48A7-A4EF-96FF593A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8D70B-649E-4657-B612-EA9980E9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11288"/>
            <a:ext cx="7848600" cy="4458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The path finding problem: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The initial state: </a:t>
            </a:r>
            <a:r>
              <a:rPr lang="en-US" dirty="0"/>
              <a:t>In (Arad)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Actions: </a:t>
            </a:r>
            <a:r>
              <a:rPr lang="en-US" dirty="0"/>
              <a:t>Go (</a:t>
            </a:r>
            <a:r>
              <a:rPr lang="en-US" dirty="0" err="1"/>
              <a:t>Zerind</a:t>
            </a:r>
            <a:r>
              <a:rPr lang="en-US" dirty="0"/>
              <a:t>), Go (</a:t>
            </a:r>
            <a:r>
              <a:rPr lang="en-US" dirty="0" err="1"/>
              <a:t>Zibiu</a:t>
            </a:r>
            <a:r>
              <a:rPr lang="en-US" dirty="0"/>
              <a:t>), </a:t>
            </a:r>
            <a:r>
              <a:rPr lang="en-US" dirty="0" err="1"/>
              <a:t>etc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Transition model: </a:t>
            </a:r>
            <a:r>
              <a:rPr lang="en-US" dirty="0"/>
              <a:t>Results (In (Arad), Go (</a:t>
            </a:r>
            <a:r>
              <a:rPr lang="en-US" dirty="0" err="1"/>
              <a:t>Zerind</a:t>
            </a:r>
            <a:r>
              <a:rPr lang="en-US" dirty="0"/>
              <a:t>)) = In(</a:t>
            </a:r>
            <a:r>
              <a:rPr lang="en-US" dirty="0" err="1"/>
              <a:t>Zerind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Goal test: </a:t>
            </a:r>
            <a:r>
              <a:rPr lang="en-US" dirty="0"/>
              <a:t>In (Bucharest)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3399FF"/>
                </a:solidFill>
              </a:rPr>
              <a:t>Path cost: </a:t>
            </a:r>
            <a:r>
              <a:rPr lang="en-US" dirty="0"/>
              <a:t>Path length in kilometers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21A928C-9058-41ED-AEC3-A501951014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9898" y="171245"/>
            <a:ext cx="2218206" cy="13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BM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TemplateBM_2</Template>
  <TotalTime>2233</TotalTime>
  <Words>1450</Words>
  <Application>Microsoft Office PowerPoint</Application>
  <PresentationFormat>Tampilan Layar (4:3)</PresentationFormat>
  <Paragraphs>318</Paragraphs>
  <Slides>60</Slides>
  <Notes>2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60</vt:i4>
      </vt:variant>
    </vt:vector>
  </HeadingPairs>
  <TitlesOfParts>
    <vt:vector size="65" baseType="lpstr">
      <vt:lpstr>Arial</vt:lpstr>
      <vt:lpstr>Calibri</vt:lpstr>
      <vt:lpstr>Open Sans</vt:lpstr>
      <vt:lpstr>Wingdings</vt:lpstr>
      <vt:lpstr>TemplateBM_2</vt:lpstr>
      <vt:lpstr>Search Strategies  Session 04</vt:lpstr>
      <vt:lpstr>Learning Outcomes</vt:lpstr>
      <vt:lpstr>Outline</vt:lpstr>
      <vt:lpstr>Problem Solving Agents</vt:lpstr>
      <vt:lpstr>Example Problems</vt:lpstr>
      <vt:lpstr>Example Problems</vt:lpstr>
      <vt:lpstr>Problems Formulation</vt:lpstr>
      <vt:lpstr>Problem Formulation</vt:lpstr>
      <vt:lpstr>Problem Formulation</vt:lpstr>
      <vt:lpstr>Example Problems (Real World)</vt:lpstr>
      <vt:lpstr>Searching for Solutions</vt:lpstr>
      <vt:lpstr>Searching for Solutions</vt:lpstr>
      <vt:lpstr>Searching for Solutions</vt:lpstr>
      <vt:lpstr>Searching for Solutions</vt:lpstr>
      <vt:lpstr>Searching for Solutions</vt:lpstr>
      <vt:lpstr>Tree Search Pseudocode</vt:lpstr>
      <vt:lpstr>Searching for Solutions</vt:lpstr>
      <vt:lpstr>Search Algorithms</vt:lpstr>
      <vt:lpstr>Un-informed Search Strategies</vt:lpstr>
      <vt:lpstr>Breadth-first Search (BFS)</vt:lpstr>
      <vt:lpstr>Breadth-first Search (BFS)</vt:lpstr>
      <vt:lpstr>Breadth-first Search (BFS)</vt:lpstr>
      <vt:lpstr>Breadth-first Search (BFS)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Uniform-cost Search (UCS)</vt:lpstr>
      <vt:lpstr>Depth-first Search (DFS)</vt:lpstr>
      <vt:lpstr>Depth-first Search (DFS)</vt:lpstr>
      <vt:lpstr>Depth-first Search (DFS)</vt:lpstr>
      <vt:lpstr>Depth-first Search (DFS)</vt:lpstr>
      <vt:lpstr>Depth-limited Search (DLS)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Informed Search Strategies</vt:lpstr>
      <vt:lpstr>Informed Search Strategies</vt:lpstr>
      <vt:lpstr>Romania with step costs in km</vt:lpstr>
      <vt:lpstr>(Greedy) Best-First Search</vt:lpstr>
      <vt:lpstr>(Greedy) Best-First Search</vt:lpstr>
      <vt:lpstr>(Greedy) Best-First Search</vt:lpstr>
      <vt:lpstr>(Greedy) Best-First Search</vt:lpstr>
      <vt:lpstr>(Greedy) Best-First Search</vt:lpstr>
      <vt:lpstr>A* Search</vt:lpstr>
      <vt:lpstr>A* Search</vt:lpstr>
      <vt:lpstr>A* Search</vt:lpstr>
      <vt:lpstr>A* Search</vt:lpstr>
      <vt:lpstr>A* Search</vt:lpstr>
      <vt:lpstr>A* Search</vt:lpstr>
      <vt:lpstr>A* Search</vt:lpstr>
      <vt:lpstr>Heuristic Functions</vt:lpstr>
      <vt:lpstr>Heuristic Functions</vt:lpstr>
      <vt:lpstr>References</vt:lpstr>
      <vt:lpstr>Exercise</vt:lpstr>
      <vt:lpstr>Exercise</vt:lpstr>
      <vt:lpstr>Exercise</vt:lpstr>
    </vt:vector>
  </TitlesOfParts>
  <Company>Bina Nusantara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AI_Pert2</dc:title>
  <dc:creator>williem@binus.edu</dc:creator>
  <cp:lastModifiedBy>Felix Indra Kurniadi</cp:lastModifiedBy>
  <cp:revision>261</cp:revision>
  <dcterms:created xsi:type="dcterms:W3CDTF">2014-12-19T03:07:01Z</dcterms:created>
  <dcterms:modified xsi:type="dcterms:W3CDTF">2023-03-29T00:12:35Z</dcterms:modified>
</cp:coreProperties>
</file>