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7" r:id="rId9"/>
    <p:sldId id="264" r:id="rId10"/>
    <p:sldId id="268" r:id="rId11"/>
    <p:sldId id="269" r:id="rId12"/>
    <p:sldId id="270" r:id="rId13"/>
    <p:sldId id="271" r:id="rId14"/>
    <p:sldId id="272" r:id="rId15"/>
    <p:sldId id="273" r:id="rId16"/>
    <p:sldId id="274" r:id="rId17"/>
    <p:sldId id="275" r:id="rId18"/>
    <p:sldId id="280" r:id="rId19"/>
    <p:sldId id="281" r:id="rId20"/>
    <p:sldId id="276" r:id="rId21"/>
    <p:sldId id="277" r:id="rId22"/>
    <p:sldId id="283" r:id="rId23"/>
    <p:sldId id="284" r:id="rId24"/>
    <p:sldId id="403" r:id="rId25"/>
    <p:sldId id="285" r:id="rId26"/>
    <p:sldId id="404" r:id="rId27"/>
    <p:sldId id="278"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40B45-44B4-A5BB-B1CE-844645E8E857}" v="2" dt="2023-05-09T09:18:26.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4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Indra" userId="S::felix.indra@binus.ac.id::9c176177-5e7f-49d1-b711-140cc48a3735" providerId="AD" clId="Web-{3B140B45-44B4-A5BB-B1CE-844645E8E857}"/>
    <pc:docChg chg="modSld">
      <pc:chgData name="Felix Indra" userId="S::felix.indra@binus.ac.id::9c176177-5e7f-49d1-b711-140cc48a3735" providerId="AD" clId="Web-{3B140B45-44B4-A5BB-B1CE-844645E8E857}" dt="2023-05-09T09:18:26.655" v="1" actId="20577"/>
      <pc:docMkLst>
        <pc:docMk/>
      </pc:docMkLst>
      <pc:sldChg chg="modSp">
        <pc:chgData name="Felix Indra" userId="S::felix.indra@binus.ac.id::9c176177-5e7f-49d1-b711-140cc48a3735" providerId="AD" clId="Web-{3B140B45-44B4-A5BB-B1CE-844645E8E857}" dt="2023-05-09T09:18:26.655" v="1" actId="20577"/>
        <pc:sldMkLst>
          <pc:docMk/>
          <pc:sldMk cId="874240510" sldId="257"/>
        </pc:sldMkLst>
        <pc:spChg chg="mod">
          <ac:chgData name="Felix Indra" userId="S::felix.indra@binus.ac.id::9c176177-5e7f-49d1-b711-140cc48a3735" providerId="AD" clId="Web-{3B140B45-44B4-A5BB-B1CE-844645E8E857}" dt="2023-05-09T09:18:26.655" v="1" actId="20577"/>
          <ac:spMkLst>
            <pc:docMk/>
            <pc:sldMk cId="874240510" sldId="257"/>
            <ac:spMk id="4" creationId="{5A470239-20E7-4FA3-BAA0-7C0DDD76080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07/06/2023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07/06/2023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07/06/2023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07/06/2023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07/06/2023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07/06/2023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07/06/2023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07/06/2023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uiPGPf2X8C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222A-AA7D-4E92-99E4-CB9423AFBACC}"/>
              </a:ext>
            </a:extLst>
          </p:cNvPr>
          <p:cNvSpPr>
            <a:spLocks noGrp="1"/>
          </p:cNvSpPr>
          <p:nvPr>
            <p:ph type="ctrTitle"/>
          </p:nvPr>
        </p:nvSpPr>
        <p:spPr/>
        <p:txBody>
          <a:bodyPr/>
          <a:lstStyle/>
          <a:p>
            <a:r>
              <a:rPr lang="en-US" dirty="0"/>
              <a:t>Quantifying Uncertainty</a:t>
            </a:r>
          </a:p>
        </p:txBody>
      </p:sp>
      <p:sp>
        <p:nvSpPr>
          <p:cNvPr id="3" name="Subtitle 2">
            <a:extLst>
              <a:ext uri="{FF2B5EF4-FFF2-40B4-BE49-F238E27FC236}">
                <a16:creationId xmlns:a16="http://schemas.microsoft.com/office/drawing/2014/main" id="{C7FEA7A1-6E8D-435E-B898-CB018DCF49B9}"/>
              </a:ext>
            </a:extLst>
          </p:cNvPr>
          <p:cNvSpPr>
            <a:spLocks noGrp="1"/>
          </p:cNvSpPr>
          <p:nvPr>
            <p:ph type="subTitle" idx="1"/>
          </p:nvPr>
        </p:nvSpPr>
        <p:spPr/>
        <p:txBody>
          <a:bodyPr/>
          <a:lstStyle/>
          <a:p>
            <a:r>
              <a:rPr lang="en-US" dirty="0"/>
              <a:t>Session 07</a:t>
            </a:r>
          </a:p>
        </p:txBody>
      </p:sp>
      <p:sp>
        <p:nvSpPr>
          <p:cNvPr id="4" name="Slide Number Placeholder 3">
            <a:extLst>
              <a:ext uri="{FF2B5EF4-FFF2-40B4-BE49-F238E27FC236}">
                <a16:creationId xmlns:a16="http://schemas.microsoft.com/office/drawing/2014/main" id="{ECBAD812-EF2E-4DE2-803B-84447BB3B4C9}"/>
              </a:ext>
            </a:extLst>
          </p:cNvPr>
          <p:cNvSpPr>
            <a:spLocks noGrp="1"/>
          </p:cNvSpPr>
          <p:nvPr>
            <p:ph type="sldNum" sz="quarter" idx="12"/>
          </p:nvPr>
        </p:nvSpPr>
        <p:spPr/>
        <p:txBody>
          <a:bodyPr/>
          <a:lstStyle/>
          <a:p>
            <a:fld id="{F173735F-2667-4028-B606-D96AABD86FDB}" type="slidenum">
              <a:rPr lang="id-ID" smtClean="0"/>
              <a:pPr/>
              <a:t>1</a:t>
            </a:fld>
            <a:endParaRPr lang="id-ID"/>
          </a:p>
        </p:txBody>
      </p:sp>
      <p:sp>
        <p:nvSpPr>
          <p:cNvPr id="6" name="Rectangle 7">
            <a:extLst>
              <a:ext uri="{FF2B5EF4-FFF2-40B4-BE49-F238E27FC236}">
                <a16:creationId xmlns:a16="http://schemas.microsoft.com/office/drawing/2014/main" id="{6BA6B912-2226-034C-1576-C727FC7877F0}"/>
              </a:ext>
            </a:extLst>
          </p:cNvPr>
          <p:cNvSpPr>
            <a:spLocks noChangeArrowheads="1"/>
          </p:cNvSpPr>
          <p:nvPr/>
        </p:nvSpPr>
        <p:spPr bwMode="auto">
          <a:xfrm>
            <a:off x="1919287" y="1828800"/>
            <a:ext cx="7072313" cy="935038"/>
          </a:xfrm>
          <a:prstGeom prst="rect">
            <a:avLst/>
          </a:prstGeom>
          <a:noFill/>
          <a:ln w="9525">
            <a:noFill/>
            <a:miter lim="800000"/>
            <a:headEnd/>
            <a:tailEnd/>
          </a:ln>
        </p:spPr>
        <p:txBody>
          <a:bodyPr/>
          <a:lstStyle/>
          <a:p>
            <a:pPr marL="2909888" indent="-2909888">
              <a:spcBef>
                <a:spcPct val="20000"/>
              </a:spcBef>
              <a:tabLst>
                <a:tab pos="1320800" algn="l"/>
                <a:tab pos="2054225" algn="l"/>
                <a:tab pos="2743200" algn="l"/>
              </a:tabLst>
            </a:pPr>
            <a:r>
              <a:rPr lang="en-US" sz="2400" dirty="0">
                <a:solidFill>
                  <a:schemeClr val="bg1"/>
                </a:solidFill>
                <a:latin typeface="Open Sans"/>
              </a:rPr>
              <a:t>Course			: COMP6065001 Artificial Intelligence</a:t>
            </a:r>
          </a:p>
          <a:p>
            <a:pPr>
              <a:spcBef>
                <a:spcPct val="20000"/>
              </a:spcBef>
              <a:tabLst>
                <a:tab pos="1320800" algn="l"/>
                <a:tab pos="2054225" algn="l"/>
              </a:tabLst>
            </a:pPr>
            <a:r>
              <a:rPr lang="en-US" sz="2400" dirty="0">
                <a:solidFill>
                  <a:schemeClr val="bg1"/>
                </a:solidFill>
                <a:latin typeface="Open Sans"/>
              </a:rPr>
              <a:t>Effective Period	: September 2023</a:t>
            </a:r>
            <a:endParaRPr lang="en-US" sz="1400" dirty="0">
              <a:solidFill>
                <a:schemeClr val="bg1"/>
              </a:solidFill>
              <a:latin typeface="Open Sans"/>
            </a:endParaRPr>
          </a:p>
        </p:txBody>
      </p:sp>
    </p:spTree>
    <p:extLst>
      <p:ext uri="{BB962C8B-B14F-4D97-AF65-F5344CB8AC3E}">
        <p14:creationId xmlns:p14="http://schemas.microsoft.com/office/powerpoint/2010/main" val="83134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CD8D-E00E-4306-9DD9-F3B7874FEA4F}"/>
              </a:ext>
            </a:extLst>
          </p:cNvPr>
          <p:cNvSpPr>
            <a:spLocks noGrp="1"/>
          </p:cNvSpPr>
          <p:nvPr>
            <p:ph type="title"/>
          </p:nvPr>
        </p:nvSpPr>
        <p:spPr/>
        <p:txBody>
          <a:bodyPr/>
          <a:lstStyle/>
          <a:p>
            <a:r>
              <a:rPr lang="en-US" dirty="0"/>
              <a:t>Axiom of Probability</a:t>
            </a:r>
          </a:p>
        </p:txBody>
      </p:sp>
      <p:sp>
        <p:nvSpPr>
          <p:cNvPr id="3" name="Slide Number Placeholder 2">
            <a:extLst>
              <a:ext uri="{FF2B5EF4-FFF2-40B4-BE49-F238E27FC236}">
                <a16:creationId xmlns:a16="http://schemas.microsoft.com/office/drawing/2014/main" id="{0EDFC35D-626A-4AEC-9BFB-4F69273A0B26}"/>
              </a:ext>
            </a:extLst>
          </p:cNvPr>
          <p:cNvSpPr>
            <a:spLocks noGrp="1"/>
          </p:cNvSpPr>
          <p:nvPr>
            <p:ph type="sldNum" sz="quarter" idx="12"/>
          </p:nvPr>
        </p:nvSpPr>
        <p:spPr/>
        <p:txBody>
          <a:bodyPr/>
          <a:lstStyle/>
          <a:p>
            <a:fld id="{F173735F-2667-4028-B606-D96AABD86FDB}" type="slidenum">
              <a:rPr lang="id-ID" smtClean="0"/>
              <a:pPr/>
              <a:t>10</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DDAAAD-937E-4CDA-91BE-6F9D45DBBC96}"/>
                  </a:ext>
                </a:extLst>
              </p:cNvPr>
              <p:cNvSpPr>
                <a:spLocks noGrp="1"/>
              </p:cNvSpPr>
              <p:nvPr>
                <p:ph idx="1"/>
              </p:nvPr>
            </p:nvSpPr>
            <p:spPr/>
            <p:txBody>
              <a:bodyPr/>
              <a:lstStyle/>
              <a:p>
                <a:r>
                  <a:rPr lang="en-US" dirty="0"/>
                  <a:t>Proposition 1:</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𝐸</m:t>
                              </m:r>
                            </m:e>
                            <m:sup>
                              <m:r>
                                <a:rPr lang="en-US" b="0" i="1" smtClean="0">
                                  <a:latin typeface="Cambria Math" panose="02040503050406030204" pitchFamily="18" charset="0"/>
                                  <a:ea typeface="Cambria Math" panose="02040503050406030204" pitchFamily="18" charset="0"/>
                                </a:rPr>
                                <m:t>𝑐</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𝐸</m:t>
                          </m:r>
                        </m:e>
                        <m:sup>
                          <m:r>
                            <a:rPr lang="en-US" b="0" i="1" smtClean="0">
                              <a:latin typeface="Cambria Math" panose="02040503050406030204" pitchFamily="18" charset="0"/>
                              <a:ea typeface="Cambria Math" panose="02040503050406030204" pitchFamily="18" charset="0"/>
                            </a:rPr>
                            <m:t>𝑐</m:t>
                          </m:r>
                        </m:sup>
                      </m:sSup>
                      <m:r>
                        <a:rPr lang="en-US" b="0" i="1" smtClean="0">
                          <a:latin typeface="Cambria Math" panose="02040503050406030204" pitchFamily="18" charset="0"/>
                          <a:ea typeface="Cambria Math" panose="02040503050406030204" pitchFamily="18" charset="0"/>
                        </a:rPr>
                        <m:t>)</m:t>
                      </m:r>
                    </m:oMath>
                  </m:oMathPara>
                </a14:m>
                <a:endParaRPr lang="en-US" dirty="0"/>
              </a:p>
              <a:p>
                <a:pPr lvl="1"/>
                <a:r>
                  <a:rPr lang="en-US" dirty="0"/>
                  <a:t>Then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𝑐</m:t>
                              </m:r>
                            </m:sup>
                          </m:sSup>
                        </m:e>
                      </m:d>
                      <m:r>
                        <a:rPr lang="en-US" b="0" i="1" smtClean="0">
                          <a:latin typeface="Cambria Math" panose="02040503050406030204" pitchFamily="18" charset="0"/>
                        </a:rPr>
                        <m:t>=1−</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m:oMathPara>
                </a14:m>
                <a:endParaRPr lang="en-US" dirty="0"/>
              </a:p>
              <a:p>
                <a:endParaRPr lang="en-US" dirty="0"/>
              </a:p>
              <a:p>
                <a:r>
                  <a:rPr lang="en-US" dirty="0"/>
                  <a:t>Proposition 2</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𝐹</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71DDAAAD-937E-4CDA-91BE-6F9D45DBBC96}"/>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21832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9A45-76BC-413E-A24F-B2A65B025F9F}"/>
              </a:ext>
            </a:extLst>
          </p:cNvPr>
          <p:cNvSpPr>
            <a:spLocks noGrp="1"/>
          </p:cNvSpPr>
          <p:nvPr>
            <p:ph type="title"/>
          </p:nvPr>
        </p:nvSpPr>
        <p:spPr/>
        <p:txBody>
          <a:bodyPr/>
          <a:lstStyle/>
          <a:p>
            <a:r>
              <a:rPr lang="en-US" dirty="0"/>
              <a:t>Axiom of Probability</a:t>
            </a:r>
          </a:p>
        </p:txBody>
      </p:sp>
      <p:sp>
        <p:nvSpPr>
          <p:cNvPr id="3" name="Slide Number Placeholder 2">
            <a:extLst>
              <a:ext uri="{FF2B5EF4-FFF2-40B4-BE49-F238E27FC236}">
                <a16:creationId xmlns:a16="http://schemas.microsoft.com/office/drawing/2014/main" id="{49CD190F-9683-42DE-B6C8-8E63153AC6DD}"/>
              </a:ext>
            </a:extLst>
          </p:cNvPr>
          <p:cNvSpPr>
            <a:spLocks noGrp="1"/>
          </p:cNvSpPr>
          <p:nvPr>
            <p:ph type="sldNum" sz="quarter" idx="12"/>
          </p:nvPr>
        </p:nvSpPr>
        <p:spPr/>
        <p:txBody>
          <a:bodyPr/>
          <a:lstStyle/>
          <a:p>
            <a:fld id="{F173735F-2667-4028-B606-D96AABD86FDB}" type="slidenum">
              <a:rPr lang="id-ID" smtClean="0"/>
              <a:pPr/>
              <a:t>11</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F43834A-C48A-43B0-BDBB-93437DF83305}"/>
                  </a:ext>
                </a:extLst>
              </p:cNvPr>
              <p:cNvSpPr>
                <a:spLocks noGrp="1"/>
              </p:cNvSpPr>
              <p:nvPr>
                <p:ph idx="1"/>
              </p:nvPr>
            </p:nvSpPr>
            <p:spPr/>
            <p:txBody>
              <a:bodyPr/>
              <a:lstStyle/>
              <a:p>
                <a:r>
                  <a:rPr lang="en-US" dirty="0"/>
                  <a:t>An experiment with sample space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𝑛</m:t>
                            </m:r>
                          </m:sub>
                        </m:sSub>
                      </m:e>
                    </m:d>
                  </m:oMath>
                </a14:m>
                <a:endParaRPr lang="en-US" b="0" dirty="0"/>
              </a:p>
              <a:p>
                <a:pPr lvl="1"/>
                <a:r>
                  <a:rPr lang="en-US" dirty="0"/>
                  <a:t>Then :</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𝑛</m:t>
                            </m:r>
                          </m:sub>
                        </m:sSub>
                      </m:e>
                    </m:d>
                    <m:r>
                      <a:rPr lang="en-US" b="0" i="1" smtClean="0">
                        <a:latin typeface="Cambria Math" panose="02040503050406030204" pitchFamily="18" charset="0"/>
                      </a:rPr>
                      <m:t>=1</m:t>
                    </m:r>
                  </m:oMath>
                </a14:m>
                <a:endParaRPr lang="en-US" dirty="0"/>
              </a:p>
              <a:p>
                <a:endParaRPr lang="en-US" dirty="0"/>
              </a:p>
              <a:p>
                <a:r>
                  <a:rPr lang="en-US" dirty="0"/>
                  <a:t>Some Property of Probability:</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=0</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𝑐</m:t>
                            </m:r>
                          </m:sup>
                        </m:sSup>
                      </m:e>
                    </m:d>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𝐹</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𝐸𝐹</m:t>
                    </m:r>
                    <m:r>
                      <a:rPr lang="en-US" b="0" i="1" smtClean="0">
                        <a:latin typeface="Cambria Math" panose="02040503050406030204" pitchFamily="18" charset="0"/>
                        <a:ea typeface="Cambria Math" panose="02040503050406030204" pitchFamily="18" charset="0"/>
                      </a:rPr>
                      <m:t>)</m:t>
                    </m:r>
                  </m:oMath>
                </a14:m>
                <a:endParaRPr lang="en-US" dirty="0"/>
              </a:p>
              <a:p>
                <a:pPr lvl="1"/>
                <a:r>
                  <a:rPr lang="en-US" b="0" dirty="0">
                    <a:ea typeface="Cambria Math" panose="02040503050406030204" pitchFamily="18" charset="0"/>
                  </a:rPr>
                  <a:t>If </a:t>
                </a:r>
                <a14:m>
                  <m:oMath xmlns:m="http://schemas.openxmlformats.org/officeDocument/2006/math">
                    <m:r>
                      <a:rPr lang="en-US" b="0" i="1" smtClean="0">
                        <a:latin typeface="Cambria Math" panose="02040503050406030204" pitchFamily="18" charset="0"/>
                        <a:ea typeface="Cambria Math" panose="02040503050406030204" pitchFamily="18" charset="0"/>
                      </a:rPr>
                      <m:t>𝐴</m:t>
                    </m:r>
                  </m:oMath>
                </a14:m>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𝐵</m:t>
                    </m:r>
                  </m:oMath>
                </a14:m>
                <a:r>
                  <a:rPr lang="en-US" b="0" dirty="0">
                    <a:ea typeface="Cambria Math" panose="02040503050406030204" pitchFamily="18" charset="0"/>
                  </a:rPr>
                  <a:t>, then P(A) ≤ P(B)</a:t>
                </a:r>
              </a:p>
              <a:p>
                <a:pPr lvl="1"/>
                <a:endParaRPr lang="en-US" b="0" dirty="0">
                  <a:ea typeface="Cambria Math" panose="02040503050406030204" pitchFamily="18" charset="0"/>
                </a:endParaRPr>
              </a:p>
              <a:p>
                <a:pPr lvl="1"/>
                <a:endParaRPr lang="en-US" dirty="0"/>
              </a:p>
            </p:txBody>
          </p:sp>
        </mc:Choice>
        <mc:Fallback xmlns="">
          <p:sp>
            <p:nvSpPr>
              <p:cNvPr id="4" name="Content Placeholder 3">
                <a:extLst>
                  <a:ext uri="{FF2B5EF4-FFF2-40B4-BE49-F238E27FC236}">
                    <a16:creationId xmlns:a16="http://schemas.microsoft.com/office/drawing/2014/main" id="{BF43834A-C48A-43B0-BDBB-93437DF83305}"/>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371668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68E5-B974-4AA8-B3F8-F2E995F4291E}"/>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86B57C86-0A95-4AF4-9555-F9CBBB27A5A4}"/>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4" name="Content Placeholder 3">
            <a:extLst>
              <a:ext uri="{FF2B5EF4-FFF2-40B4-BE49-F238E27FC236}">
                <a16:creationId xmlns:a16="http://schemas.microsoft.com/office/drawing/2014/main" id="{E0095B0C-A463-407A-BBF4-24B66044345F}"/>
              </a:ext>
            </a:extLst>
          </p:cNvPr>
          <p:cNvSpPr>
            <a:spLocks noGrp="1"/>
          </p:cNvSpPr>
          <p:nvPr>
            <p:ph idx="1"/>
          </p:nvPr>
        </p:nvSpPr>
        <p:spPr/>
        <p:txBody>
          <a:bodyPr/>
          <a:lstStyle/>
          <a:p>
            <a:r>
              <a:rPr lang="en-US" dirty="0"/>
              <a:t>The probability that a student passes math is 2/3 and the probability he/she passes biology is 4/9. The probability he/she passes both courses is 1/4.</a:t>
            </a:r>
          </a:p>
          <a:p>
            <a:endParaRPr lang="en-US" dirty="0"/>
          </a:p>
          <a:p>
            <a:r>
              <a:rPr lang="en-US" dirty="0"/>
              <a:t>How big is the probability he/she passes at least 1 course?</a:t>
            </a:r>
          </a:p>
          <a:p>
            <a:endParaRPr lang="en-US" dirty="0"/>
          </a:p>
          <a:p>
            <a:r>
              <a:rPr lang="en-US" dirty="0"/>
              <a:t>Answer:</a:t>
            </a:r>
          </a:p>
          <a:p>
            <a:pPr lvl="1"/>
            <a:r>
              <a:rPr lang="en-US" dirty="0"/>
              <a:t>M: the event the student passes math</a:t>
            </a:r>
          </a:p>
          <a:p>
            <a:pPr lvl="1"/>
            <a:r>
              <a:rPr lang="en-US" dirty="0"/>
              <a:t>B: the event the student passes biology</a:t>
            </a:r>
          </a:p>
        </p:txBody>
      </p:sp>
      <p:pic>
        <p:nvPicPr>
          <p:cNvPr id="6" name="Picture 5">
            <a:extLst>
              <a:ext uri="{FF2B5EF4-FFF2-40B4-BE49-F238E27FC236}">
                <a16:creationId xmlns:a16="http://schemas.microsoft.com/office/drawing/2014/main" id="{B71ACFE0-64C4-43B7-952E-07027C64E487}"/>
              </a:ext>
            </a:extLst>
          </p:cNvPr>
          <p:cNvPicPr>
            <a:picLocks noChangeAspect="1"/>
          </p:cNvPicPr>
          <p:nvPr/>
        </p:nvPicPr>
        <p:blipFill>
          <a:blip r:embed="rId2"/>
          <a:stretch>
            <a:fillRect/>
          </a:stretch>
        </p:blipFill>
        <p:spPr>
          <a:xfrm>
            <a:off x="2870392" y="5487543"/>
            <a:ext cx="4261928" cy="1330918"/>
          </a:xfrm>
          <a:prstGeom prst="rect">
            <a:avLst/>
          </a:prstGeom>
        </p:spPr>
      </p:pic>
    </p:spTree>
    <p:extLst>
      <p:ext uri="{BB962C8B-B14F-4D97-AF65-F5344CB8AC3E}">
        <p14:creationId xmlns:p14="http://schemas.microsoft.com/office/powerpoint/2010/main" val="422903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C5DB-29DF-4963-BD0A-B4535AFCB493}"/>
              </a:ext>
            </a:extLst>
          </p:cNvPr>
          <p:cNvSpPr>
            <a:spLocks noGrp="1"/>
          </p:cNvSpPr>
          <p:nvPr>
            <p:ph type="title"/>
          </p:nvPr>
        </p:nvSpPr>
        <p:spPr/>
        <p:txBody>
          <a:bodyPr/>
          <a:lstStyle/>
          <a:p>
            <a:r>
              <a:rPr lang="en-US" dirty="0"/>
              <a:t>Conditional Probability</a:t>
            </a:r>
          </a:p>
        </p:txBody>
      </p:sp>
      <p:sp>
        <p:nvSpPr>
          <p:cNvPr id="3" name="Slide Number Placeholder 2">
            <a:extLst>
              <a:ext uri="{FF2B5EF4-FFF2-40B4-BE49-F238E27FC236}">
                <a16:creationId xmlns:a16="http://schemas.microsoft.com/office/drawing/2014/main" id="{06B85C9E-9608-4685-81D3-DEAC1B87FC88}"/>
              </a:ext>
            </a:extLst>
          </p:cNvPr>
          <p:cNvSpPr>
            <a:spLocks noGrp="1"/>
          </p:cNvSpPr>
          <p:nvPr>
            <p:ph type="sldNum" sz="quarter" idx="12"/>
          </p:nvPr>
        </p:nvSpPr>
        <p:spPr/>
        <p:txBody>
          <a:bodyPr/>
          <a:lstStyle/>
          <a:p>
            <a:fld id="{F173735F-2667-4028-B606-D96AABD86FDB}" type="slidenum">
              <a:rPr lang="id-ID" smtClean="0"/>
              <a:pPr/>
              <a:t>13</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B44C50E-AFA3-4A8C-94A5-F762D65E1E3B}"/>
                  </a:ext>
                </a:extLst>
              </p:cNvPr>
              <p:cNvSpPr>
                <a:spLocks noGrp="1"/>
              </p:cNvSpPr>
              <p:nvPr>
                <p:ph idx="1"/>
              </p:nvPr>
            </p:nvSpPr>
            <p:spPr/>
            <p:txBody>
              <a:bodyPr/>
              <a:lstStyle/>
              <a:p>
                <a:r>
                  <a:rPr lang="en-US" dirty="0"/>
                  <a:t>The probability of event E given that the event F has occurred is called the conditional probability, is denoted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m:oMathPara>
                </a14:m>
                <a:endParaRPr lang="en-US" dirty="0"/>
              </a:p>
              <a:p>
                <a:endParaRPr lang="en-US" dirty="0"/>
              </a:p>
              <a:p>
                <a:endParaRPr lang="en-US" dirty="0"/>
              </a:p>
              <a:p>
                <a:endParaRPr lang="en-US" dirty="0"/>
              </a:p>
              <a:p>
                <a:endParaRPr lang="en-US" dirty="0"/>
              </a:p>
              <a:p>
                <a:r>
                  <a:rPr lang="en-US" dirty="0"/>
                  <a:t>In this case, F becomes our new sample space, so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e>
                          <m:r>
                            <a:rPr lang="en-US" b="0" i="1" smtClean="0">
                              <a:latin typeface="Cambria Math" panose="02040503050406030204" pitchFamily="18" charset="0"/>
                            </a:rPr>
                            <m:t>𝐹</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𝐸𝐹</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dirty="0"/>
              </a:p>
              <a:p>
                <a:endParaRPr lang="en-US" dirty="0"/>
              </a:p>
            </p:txBody>
          </p:sp>
        </mc:Choice>
        <mc:Fallback xmlns="">
          <p:sp>
            <p:nvSpPr>
              <p:cNvPr id="4" name="Content Placeholder 3">
                <a:extLst>
                  <a:ext uri="{FF2B5EF4-FFF2-40B4-BE49-F238E27FC236}">
                    <a16:creationId xmlns:a16="http://schemas.microsoft.com/office/drawing/2014/main" id="{5B44C50E-AFA3-4A8C-94A5-F762D65E1E3B}"/>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153D6BD-6912-4219-8298-D6C3A85BC26B}"/>
              </a:ext>
            </a:extLst>
          </p:cNvPr>
          <p:cNvSpPr txBox="1"/>
          <p:nvPr/>
        </p:nvSpPr>
        <p:spPr>
          <a:xfrm>
            <a:off x="2687867" y="3547858"/>
            <a:ext cx="5415124" cy="461665"/>
          </a:xfrm>
          <a:prstGeom prst="rect">
            <a:avLst/>
          </a:prstGeom>
          <a:noFill/>
        </p:spPr>
        <p:txBody>
          <a:bodyPr wrap="square" rtlCol="0">
            <a:spAutoFit/>
          </a:bodyPr>
          <a:lstStyle/>
          <a:p>
            <a:r>
              <a:rPr lang="en-US" sz="2400" b="1" dirty="0"/>
              <a:t>P(E, given that event F already observed)</a:t>
            </a:r>
          </a:p>
        </p:txBody>
      </p:sp>
      <p:cxnSp>
        <p:nvCxnSpPr>
          <p:cNvPr id="7" name="Straight Arrow Connector 6">
            <a:extLst>
              <a:ext uri="{FF2B5EF4-FFF2-40B4-BE49-F238E27FC236}">
                <a16:creationId xmlns:a16="http://schemas.microsoft.com/office/drawing/2014/main" id="{71107427-C0C9-41EF-9175-CA1A4E037C5B}"/>
              </a:ext>
            </a:extLst>
          </p:cNvPr>
          <p:cNvCxnSpPr/>
          <p:nvPr/>
        </p:nvCxnSpPr>
        <p:spPr>
          <a:xfrm flipH="1" flipV="1">
            <a:off x="5029669" y="3087354"/>
            <a:ext cx="365760" cy="4501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8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680D-81AE-4476-B823-382E514383D3}"/>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4FBFCFAE-97A9-474A-8452-864C71B92909}"/>
              </a:ext>
            </a:extLst>
          </p:cNvPr>
          <p:cNvSpPr>
            <a:spLocks noGrp="1"/>
          </p:cNvSpPr>
          <p:nvPr>
            <p:ph type="sldNum" sz="quarter" idx="12"/>
          </p:nvPr>
        </p:nvSpPr>
        <p:spPr/>
        <p:txBody>
          <a:bodyPr/>
          <a:lstStyle/>
          <a:p>
            <a:fld id="{F173735F-2667-4028-B606-D96AABD86FDB}" type="slidenum">
              <a:rPr lang="id-ID" smtClean="0"/>
              <a:pPr/>
              <a:t>14</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A2BF9AF-4892-42DF-8120-57DF5C796921}"/>
                  </a:ext>
                </a:extLst>
              </p:cNvPr>
              <p:cNvSpPr>
                <a:spLocks noGrp="1"/>
              </p:cNvSpPr>
              <p:nvPr>
                <p:ph idx="1"/>
              </p:nvPr>
            </p:nvSpPr>
            <p:spPr/>
            <p:txBody>
              <a:bodyPr/>
              <a:lstStyle/>
              <a:p>
                <a:r>
                  <a:rPr lang="en-US" dirty="0"/>
                  <a:t>The organization that Jones works for is running a father–son dinner for those employees having at least one son. If Jones is known to have two children, what is the conditional probability that they are both boys given that he is invited to the dinner ?</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𝑏𝑏</m:t>
                            </m:r>
                            <m:r>
                              <a:rPr lang="en-US" b="0" i="1" smtClean="0">
                                <a:latin typeface="Cambria Math" panose="02040503050406030204" pitchFamily="18" charset="0"/>
                              </a:rPr>
                              <m:t>, </m:t>
                            </m:r>
                            <m:r>
                              <a:rPr lang="en-US" b="0" i="1" smtClean="0">
                                <a:latin typeface="Cambria Math" panose="02040503050406030204" pitchFamily="18" charset="0"/>
                              </a:rPr>
                              <m:t>𝑏𝑔</m:t>
                            </m:r>
                            <m:r>
                              <a:rPr lang="en-US" b="0" i="1" smtClean="0">
                                <a:latin typeface="Cambria Math" panose="02040503050406030204" pitchFamily="18" charset="0"/>
                              </a:rPr>
                              <m:t>, </m:t>
                            </m:r>
                            <m:r>
                              <a:rPr lang="en-US" b="0" i="1" smtClean="0">
                                <a:latin typeface="Cambria Math" panose="02040503050406030204" pitchFamily="18" charset="0"/>
                              </a:rPr>
                              <m:t>𝑔𝑏</m:t>
                            </m:r>
                            <m:r>
                              <a:rPr lang="en-US" b="0" i="1" smtClean="0">
                                <a:latin typeface="Cambria Math" panose="02040503050406030204" pitchFamily="18" charset="0"/>
                              </a:rPr>
                              <m:t>, </m:t>
                            </m:r>
                            <m:r>
                              <a:rPr lang="en-US" b="0" i="1" smtClean="0">
                                <a:latin typeface="Cambria Math" panose="02040503050406030204" pitchFamily="18" charset="0"/>
                              </a:rPr>
                              <m:t>𝑔𝑔</m:t>
                            </m:r>
                          </m:e>
                        </m:d>
                      </m:e>
                    </m:d>
                  </m:oMath>
                </a14:m>
                <a:endParaRPr lang="en-US" b="0" dirty="0"/>
              </a:p>
              <a:p>
                <a:r>
                  <a:rPr lang="en-US" dirty="0"/>
                  <a:t>Assume that all outcomes are equally likely.</a:t>
                </a:r>
              </a:p>
              <a:p>
                <a:pPr lvl="1"/>
                <a:r>
                  <a:rPr lang="en-US" dirty="0"/>
                  <a:t>B = event that both children are boys’</a:t>
                </a:r>
              </a:p>
              <a:p>
                <a:pPr lvl="1"/>
                <a:r>
                  <a:rPr lang="en-US" dirty="0"/>
                  <a:t>A = event that at least one of them is a boy</a:t>
                </a:r>
              </a:p>
            </p:txBody>
          </p:sp>
        </mc:Choice>
        <mc:Fallback xmlns="">
          <p:sp>
            <p:nvSpPr>
              <p:cNvPr id="4" name="Content Placeholder 3">
                <a:extLst>
                  <a:ext uri="{FF2B5EF4-FFF2-40B4-BE49-F238E27FC236}">
                    <a16:creationId xmlns:a16="http://schemas.microsoft.com/office/drawing/2014/main" id="{4A2BF9AF-4892-42DF-8120-57DF5C796921}"/>
                  </a:ext>
                </a:extLst>
              </p:cNvPr>
              <p:cNvSpPr>
                <a:spLocks noGrp="1" noRot="1" noChangeAspect="1" noMove="1" noResize="1" noEditPoints="1" noAdjustHandles="1" noChangeArrowheads="1" noChangeShapeType="1" noTextEdit="1"/>
              </p:cNvSpPr>
              <p:nvPr>
                <p:ph idx="1"/>
              </p:nvPr>
            </p:nvSpPr>
            <p:spPr>
              <a:blipFill>
                <a:blip r:embed="rId2"/>
                <a:stretch>
                  <a:fillRect l="-722" t="-821" r="-80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D76E9BD-42EB-4B1D-BCB7-44BFD3A24543}"/>
              </a:ext>
            </a:extLst>
          </p:cNvPr>
          <p:cNvPicPr>
            <a:picLocks noChangeAspect="1"/>
          </p:cNvPicPr>
          <p:nvPr/>
        </p:nvPicPr>
        <p:blipFill>
          <a:blip r:embed="rId3"/>
          <a:stretch>
            <a:fillRect/>
          </a:stretch>
        </p:blipFill>
        <p:spPr>
          <a:xfrm>
            <a:off x="1879519" y="5029786"/>
            <a:ext cx="6121481" cy="913228"/>
          </a:xfrm>
          <a:prstGeom prst="rect">
            <a:avLst/>
          </a:prstGeom>
        </p:spPr>
      </p:pic>
    </p:spTree>
    <p:extLst>
      <p:ext uri="{BB962C8B-B14F-4D97-AF65-F5344CB8AC3E}">
        <p14:creationId xmlns:p14="http://schemas.microsoft.com/office/powerpoint/2010/main" val="261838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D4BF-5123-477D-B7FC-A7A74AF9129F}"/>
              </a:ext>
            </a:extLst>
          </p:cNvPr>
          <p:cNvSpPr>
            <a:spLocks noGrp="1"/>
          </p:cNvSpPr>
          <p:nvPr>
            <p:ph type="title"/>
          </p:nvPr>
        </p:nvSpPr>
        <p:spPr/>
        <p:txBody>
          <a:bodyPr/>
          <a:lstStyle/>
          <a:p>
            <a:r>
              <a:rPr lang="en-US" dirty="0"/>
              <a:t>General Multiplication Rule</a:t>
            </a:r>
          </a:p>
        </p:txBody>
      </p:sp>
      <p:sp>
        <p:nvSpPr>
          <p:cNvPr id="3" name="Slide Number Placeholder 2">
            <a:extLst>
              <a:ext uri="{FF2B5EF4-FFF2-40B4-BE49-F238E27FC236}">
                <a16:creationId xmlns:a16="http://schemas.microsoft.com/office/drawing/2014/main" id="{4C255EB7-9346-48F8-BB21-BACA8A3A4034}"/>
              </a:ext>
            </a:extLst>
          </p:cNvPr>
          <p:cNvSpPr>
            <a:spLocks noGrp="1"/>
          </p:cNvSpPr>
          <p:nvPr>
            <p:ph type="sldNum" sz="quarter" idx="12"/>
          </p:nvPr>
        </p:nvSpPr>
        <p:spPr/>
        <p:txBody>
          <a:bodyPr/>
          <a:lstStyle/>
          <a:p>
            <a:fld id="{F173735F-2667-4028-B606-D96AABD86FDB}" type="slidenum">
              <a:rPr lang="id-ID" smtClean="0"/>
              <a:pPr/>
              <a:t>15</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3300F32-8C18-4D56-896B-71A1EBB900E4}"/>
                  </a:ext>
                </a:extLst>
              </p:cNvPr>
              <p:cNvSpPr>
                <a:spLocks noGrp="1"/>
              </p:cNvSpPr>
              <p:nvPr>
                <p:ph idx="1"/>
              </p:nvPr>
            </p:nvSpPr>
            <p:spPr>
              <a:xfrm>
                <a:off x="1143000" y="2011288"/>
                <a:ext cx="8001000" cy="4458135"/>
              </a:xfrm>
            </p:spPr>
            <p:txBody>
              <a:bodyPr/>
              <a:lstStyle/>
              <a:p>
                <a:r>
                  <a:rPr lang="en-US" dirty="0"/>
                  <a:t>For conditional events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e>
                          <m:r>
                            <a:rPr lang="en-US" b="0" i="1" smtClean="0">
                              <a:latin typeface="Cambria Math" panose="02040503050406030204" pitchFamily="18" charset="0"/>
                            </a:rPr>
                            <m:t>𝐹</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𝐸𝐹</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𝐸𝐹</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𝐹</m:t>
                          </m:r>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e>
                          <m:r>
                            <a:rPr lang="en-US" b="0" i="1" smtClean="0">
                              <a:latin typeface="Cambria Math" panose="02040503050406030204" pitchFamily="18" charset="0"/>
                              <a:ea typeface="Cambria Math" panose="02040503050406030204" pitchFamily="18" charset="0"/>
                            </a:rPr>
                            <m:t>𝐹</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𝐹</m:t>
                          </m:r>
                        </m:e>
                        <m:e>
                          <m:r>
                            <a:rPr lang="en-US" b="0" i="1" smtClean="0">
                              <a:latin typeface="Cambria Math" panose="02040503050406030204" pitchFamily="18" charset="0"/>
                              <a:ea typeface="Cambria Math" panose="02040503050406030204" pitchFamily="18" charset="0"/>
                            </a:rPr>
                            <m:t>𝐸</m:t>
                          </m:r>
                        </m:e>
                      </m:d>
                    </m:oMath>
                  </m:oMathPara>
                </a14:m>
                <a:br>
                  <a:rPr lang="en-US" b="0" dirty="0">
                    <a:ea typeface="Cambria Math" panose="02040503050406030204" pitchFamily="18" charset="0"/>
                  </a:rPr>
                </a:br>
                <a:endParaRPr lang="en-US" b="0" dirty="0">
                  <a:ea typeface="Cambria Math" panose="02040503050406030204" pitchFamily="18" charset="0"/>
                </a:endParaRPr>
              </a:p>
              <a:p>
                <a:endParaRPr lang="en-US" dirty="0">
                  <a:ea typeface="Cambria Math" panose="02040503050406030204" pitchFamily="18" charset="0"/>
                </a:endParaRPr>
              </a:p>
              <a:p>
                <a:r>
                  <a:rPr lang="en-US" dirty="0">
                    <a:ea typeface="Cambria Math" panose="02040503050406030204" pitchFamily="18" charset="0"/>
                  </a:rPr>
                  <a:t>Then, the probability of the intersection of a series of events:</a:t>
                </a:r>
              </a:p>
              <a:p>
                <a:pPr marL="393700" indent="0">
                  <a:buNone/>
                </a:pPr>
                <a:r>
                  <a:rPr lang="en-US" dirty="0">
                    <a:solidFill>
                      <a:srgbClr val="FF0000"/>
                    </a:solidFill>
                    <a:ea typeface="Cambria Math" panose="02040503050406030204" pitchFamily="18" charset="0"/>
                  </a:rPr>
                  <a:t>Chain Rule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3</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a14:m>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D3300F32-8C18-4D56-896B-71A1EBB900E4}"/>
                  </a:ext>
                </a:extLst>
              </p:cNvPr>
              <p:cNvSpPr>
                <a:spLocks noGrp="1" noRot="1" noChangeAspect="1" noMove="1" noResize="1" noEditPoints="1" noAdjustHandles="1" noChangeArrowheads="1" noChangeShapeType="1" noTextEdit="1"/>
              </p:cNvSpPr>
              <p:nvPr>
                <p:ph idx="1"/>
              </p:nvPr>
            </p:nvSpPr>
            <p:spPr>
              <a:xfrm>
                <a:off x="1143000" y="2011288"/>
                <a:ext cx="8001000" cy="4458135"/>
              </a:xfrm>
              <a:blipFill>
                <a:blip r:embed="rId2"/>
                <a:stretch>
                  <a:fillRect l="-686" t="-684"/>
                </a:stretch>
              </a:blipFill>
            </p:spPr>
            <p:txBody>
              <a:bodyPr/>
              <a:lstStyle/>
              <a:p>
                <a:r>
                  <a:rPr lang="en-US">
                    <a:noFill/>
                  </a:rPr>
                  <a:t> </a:t>
                </a:r>
              </a:p>
            </p:txBody>
          </p:sp>
        </mc:Fallback>
      </mc:AlternateContent>
    </p:spTree>
    <p:extLst>
      <p:ext uri="{BB962C8B-B14F-4D97-AF65-F5344CB8AC3E}">
        <p14:creationId xmlns:p14="http://schemas.microsoft.com/office/powerpoint/2010/main" val="296012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6860-3B28-44B2-8874-37B6FA10556D}"/>
              </a:ext>
            </a:extLst>
          </p:cNvPr>
          <p:cNvSpPr>
            <a:spLocks noGrp="1"/>
          </p:cNvSpPr>
          <p:nvPr>
            <p:ph type="title"/>
          </p:nvPr>
        </p:nvSpPr>
        <p:spPr/>
        <p:txBody>
          <a:bodyPr/>
          <a:lstStyle/>
          <a:p>
            <a:r>
              <a:rPr lang="en-US" dirty="0"/>
              <a:t>Bayes Rule</a:t>
            </a:r>
          </a:p>
        </p:txBody>
      </p:sp>
      <p:sp>
        <p:nvSpPr>
          <p:cNvPr id="3" name="Slide Number Placeholder 2">
            <a:extLst>
              <a:ext uri="{FF2B5EF4-FFF2-40B4-BE49-F238E27FC236}">
                <a16:creationId xmlns:a16="http://schemas.microsoft.com/office/drawing/2014/main" id="{A30568E1-CD1B-4FFD-9416-CCD86E10CE53}"/>
              </a:ext>
            </a:extLst>
          </p:cNvPr>
          <p:cNvSpPr>
            <a:spLocks noGrp="1"/>
          </p:cNvSpPr>
          <p:nvPr>
            <p:ph type="sldNum" sz="quarter" idx="12"/>
          </p:nvPr>
        </p:nvSpPr>
        <p:spPr/>
        <p:txBody>
          <a:bodyPr/>
          <a:lstStyle/>
          <a:p>
            <a:fld id="{F173735F-2667-4028-B606-D96AABD86FDB}" type="slidenum">
              <a:rPr lang="id-ID" smtClean="0"/>
              <a:pPr/>
              <a:t>16</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DF543EF-BD3C-45F1-8919-41868004A7E0}"/>
                  </a:ext>
                </a:extLst>
              </p:cNvPr>
              <p:cNvSpPr>
                <a:spLocks noGrp="1"/>
              </p:cNvSpPr>
              <p:nvPr>
                <p:ph idx="1"/>
              </p:nvPr>
            </p:nvSpPr>
            <p:spPr>
              <a:xfrm>
                <a:off x="1143000" y="2011288"/>
                <a:ext cx="7605464" cy="2321561"/>
              </a:xfrm>
            </p:spPr>
            <p:txBody>
              <a:bodyPr>
                <a:normAutofit lnSpcReduction="10000"/>
              </a:bodyPr>
              <a:lstStyle/>
              <a:p>
                <a:r>
                  <a:rPr lang="en-US" dirty="0"/>
                  <a:t>Let E and F be events. We may express E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𝐸𝐹</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𝐹</m:t>
                          </m:r>
                        </m:e>
                        <m:sup>
                          <m:r>
                            <a:rPr lang="en-US" b="0" i="1" smtClean="0">
                              <a:latin typeface="Cambria Math" panose="02040503050406030204" pitchFamily="18" charset="0"/>
                              <a:ea typeface="Cambria Math" panose="02040503050406030204" pitchFamily="18" charset="0"/>
                            </a:rPr>
                            <m:t>𝑐</m:t>
                          </m:r>
                        </m:sup>
                      </m:sSup>
                    </m:oMath>
                  </m:oMathPara>
                </a14:m>
                <a:endParaRPr lang="en-US" dirty="0"/>
              </a:p>
              <a:p>
                <a:endParaRPr lang="en-US" dirty="0"/>
              </a:p>
              <a:p>
                <a:r>
                  <a:rPr lang="en-US" dirty="0"/>
                  <a:t>For a point to be in E, it must either be in both E and F or be in E but not in F. </a:t>
                </a:r>
                <a14:m>
                  <m:oMath xmlns:m="http://schemas.openxmlformats.org/officeDocument/2006/math">
                    <m:r>
                      <a:rPr lang="en-US" b="0" i="1" smtClean="0">
                        <a:latin typeface="Cambria Math" panose="02040503050406030204" pitchFamily="18" charset="0"/>
                      </a:rPr>
                      <m:t>𝐸𝐹</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𝐹</m:t>
                        </m:r>
                      </m:e>
                      <m:sup>
                        <m:r>
                          <a:rPr lang="en-US" b="0" i="1" smtClean="0">
                            <a:latin typeface="Cambria Math" panose="02040503050406030204" pitchFamily="18" charset="0"/>
                            <a:ea typeface="Cambria Math" panose="02040503050406030204" pitchFamily="18" charset="0"/>
                          </a:rPr>
                          <m:t>𝑐</m:t>
                        </m:r>
                      </m:sup>
                    </m:sSup>
                  </m:oMath>
                </a14:m>
                <a:r>
                  <a:rPr lang="en-US" dirty="0"/>
                  <a:t> is mutually exclusive (As Shown in Figure)</a:t>
                </a:r>
              </a:p>
            </p:txBody>
          </p:sp>
        </mc:Choice>
        <mc:Fallback xmlns="">
          <p:sp>
            <p:nvSpPr>
              <p:cNvPr id="4" name="Content Placeholder 3">
                <a:extLst>
                  <a:ext uri="{FF2B5EF4-FFF2-40B4-BE49-F238E27FC236}">
                    <a16:creationId xmlns:a16="http://schemas.microsoft.com/office/drawing/2014/main" id="{BDF543EF-BD3C-45F1-8919-41868004A7E0}"/>
                  </a:ext>
                </a:extLst>
              </p:cNvPr>
              <p:cNvSpPr>
                <a:spLocks noGrp="1" noRot="1" noChangeAspect="1" noMove="1" noResize="1" noEditPoints="1" noAdjustHandles="1" noChangeArrowheads="1" noChangeShapeType="1" noTextEdit="1"/>
              </p:cNvSpPr>
              <p:nvPr>
                <p:ph idx="1"/>
              </p:nvPr>
            </p:nvSpPr>
            <p:spPr>
              <a:xfrm>
                <a:off x="1143000" y="2011288"/>
                <a:ext cx="7605464" cy="2321561"/>
              </a:xfrm>
              <a:blipFill>
                <a:blip r:embed="rId2"/>
                <a:stretch>
                  <a:fillRect l="-722" t="-2625" r="-882" b="-78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D30A52E-0723-474F-97AA-19F8206E37CE}"/>
              </a:ext>
            </a:extLst>
          </p:cNvPr>
          <p:cNvPicPr>
            <a:picLocks noChangeAspect="1"/>
          </p:cNvPicPr>
          <p:nvPr/>
        </p:nvPicPr>
        <p:blipFill>
          <a:blip r:embed="rId3"/>
          <a:stretch>
            <a:fillRect/>
          </a:stretch>
        </p:blipFill>
        <p:spPr>
          <a:xfrm>
            <a:off x="3694601" y="4214156"/>
            <a:ext cx="3409584" cy="2604305"/>
          </a:xfrm>
          <a:prstGeom prst="rect">
            <a:avLst/>
          </a:prstGeom>
        </p:spPr>
      </p:pic>
    </p:spTree>
    <p:extLst>
      <p:ext uri="{BB962C8B-B14F-4D97-AF65-F5344CB8AC3E}">
        <p14:creationId xmlns:p14="http://schemas.microsoft.com/office/powerpoint/2010/main" val="137792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6860-3B28-44B2-8874-37B6FA10556D}"/>
              </a:ext>
            </a:extLst>
          </p:cNvPr>
          <p:cNvSpPr>
            <a:spLocks noGrp="1"/>
          </p:cNvSpPr>
          <p:nvPr>
            <p:ph type="title"/>
          </p:nvPr>
        </p:nvSpPr>
        <p:spPr/>
        <p:txBody>
          <a:bodyPr/>
          <a:lstStyle/>
          <a:p>
            <a:r>
              <a:rPr lang="en-US" dirty="0"/>
              <a:t>Bayes Rule</a:t>
            </a:r>
          </a:p>
        </p:txBody>
      </p:sp>
      <p:sp>
        <p:nvSpPr>
          <p:cNvPr id="3" name="Slide Number Placeholder 2">
            <a:extLst>
              <a:ext uri="{FF2B5EF4-FFF2-40B4-BE49-F238E27FC236}">
                <a16:creationId xmlns:a16="http://schemas.microsoft.com/office/drawing/2014/main" id="{A30568E1-CD1B-4FFD-9416-CCD86E10CE53}"/>
              </a:ext>
            </a:extLst>
          </p:cNvPr>
          <p:cNvSpPr>
            <a:spLocks noGrp="1"/>
          </p:cNvSpPr>
          <p:nvPr>
            <p:ph type="sldNum" sz="quarter" idx="12"/>
          </p:nvPr>
        </p:nvSpPr>
        <p:spPr/>
        <p:txBody>
          <a:bodyPr/>
          <a:lstStyle/>
          <a:p>
            <a:fld id="{F173735F-2667-4028-B606-D96AABD86FDB}" type="slidenum">
              <a:rPr lang="id-ID" smtClean="0"/>
              <a:pPr/>
              <a:t>17</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DF543EF-BD3C-45F1-8919-41868004A7E0}"/>
                  </a:ext>
                </a:extLst>
              </p:cNvPr>
              <p:cNvSpPr>
                <a:spLocks noGrp="1"/>
              </p:cNvSpPr>
              <p:nvPr>
                <p:ph idx="1"/>
              </p:nvPr>
            </p:nvSpPr>
            <p:spPr>
              <a:xfrm>
                <a:off x="1143000" y="2011288"/>
                <a:ext cx="7605464" cy="2321561"/>
              </a:xfrm>
            </p:spPr>
            <p:txBody>
              <a:bodyPr/>
              <a:lstStyle/>
              <a:p>
                <a:r>
                  <a:rPr lang="en-US" dirty="0"/>
                  <a:t>The formulation of </a:t>
                </a:r>
                <a14:m>
                  <m:oMath xmlns:m="http://schemas.openxmlformats.org/officeDocument/2006/math">
                    <m:r>
                      <a:rPr lang="en-US" b="0" i="1" smtClean="0">
                        <a:latin typeface="Cambria Math" panose="02040503050406030204" pitchFamily="18" charset="0"/>
                      </a:rPr>
                      <m:t>𝐸𝐹</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𝐹</m:t>
                        </m:r>
                      </m:e>
                      <m:sup>
                        <m:r>
                          <a:rPr lang="en-US" b="0" i="1" smtClean="0">
                            <a:latin typeface="Cambria Math" panose="02040503050406030204" pitchFamily="18" charset="0"/>
                            <a:ea typeface="Cambria Math" panose="02040503050406030204" pitchFamily="18" charset="0"/>
                          </a:rPr>
                          <m:t>𝑐</m:t>
                        </m:r>
                      </m:sup>
                    </m:sSup>
                  </m:oMath>
                </a14:m>
                <a:r>
                  <a:rPr lang="en-US" dirty="0"/>
                  <a:t> is mutually exclusive :</a:t>
                </a:r>
              </a:p>
            </p:txBody>
          </p:sp>
        </mc:Choice>
        <mc:Fallback xmlns="">
          <p:sp>
            <p:nvSpPr>
              <p:cNvPr id="4" name="Content Placeholder 3">
                <a:extLst>
                  <a:ext uri="{FF2B5EF4-FFF2-40B4-BE49-F238E27FC236}">
                    <a16:creationId xmlns:a16="http://schemas.microsoft.com/office/drawing/2014/main" id="{BDF543EF-BD3C-45F1-8919-41868004A7E0}"/>
                  </a:ext>
                </a:extLst>
              </p:cNvPr>
              <p:cNvSpPr>
                <a:spLocks noGrp="1" noRot="1" noChangeAspect="1" noMove="1" noResize="1" noEditPoints="1" noAdjustHandles="1" noChangeArrowheads="1" noChangeShapeType="1" noTextEdit="1"/>
              </p:cNvSpPr>
              <p:nvPr>
                <p:ph idx="1"/>
              </p:nvPr>
            </p:nvSpPr>
            <p:spPr>
              <a:xfrm>
                <a:off x="1143000" y="2011288"/>
                <a:ext cx="7605464" cy="2321561"/>
              </a:xfrm>
              <a:blipFill>
                <a:blip r:embed="rId2"/>
                <a:stretch>
                  <a:fillRect l="-722" t="-157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5100DFF-93B6-4F54-B785-935B5BB235ED}"/>
              </a:ext>
            </a:extLst>
          </p:cNvPr>
          <p:cNvPicPr>
            <a:picLocks noChangeAspect="1"/>
          </p:cNvPicPr>
          <p:nvPr/>
        </p:nvPicPr>
        <p:blipFill>
          <a:blip r:embed="rId3"/>
          <a:stretch>
            <a:fillRect/>
          </a:stretch>
        </p:blipFill>
        <p:spPr>
          <a:xfrm>
            <a:off x="2460747" y="2650976"/>
            <a:ext cx="5401557" cy="1394387"/>
          </a:xfrm>
          <a:prstGeom prst="rect">
            <a:avLst/>
          </a:prstGeom>
        </p:spPr>
      </p:pic>
    </p:spTree>
    <p:extLst>
      <p:ext uri="{BB962C8B-B14F-4D97-AF65-F5344CB8AC3E}">
        <p14:creationId xmlns:p14="http://schemas.microsoft.com/office/powerpoint/2010/main" val="15288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2798-D227-468A-9CB0-D2653486EBB5}"/>
              </a:ext>
            </a:extLst>
          </p:cNvPr>
          <p:cNvSpPr>
            <a:spLocks noGrp="1"/>
          </p:cNvSpPr>
          <p:nvPr>
            <p:ph type="title"/>
          </p:nvPr>
        </p:nvSpPr>
        <p:spPr/>
        <p:txBody>
          <a:bodyPr/>
          <a:lstStyle/>
          <a:p>
            <a:r>
              <a:rPr lang="en-US" dirty="0"/>
              <a:t>Law of Total probability</a:t>
            </a:r>
          </a:p>
        </p:txBody>
      </p:sp>
      <p:sp>
        <p:nvSpPr>
          <p:cNvPr id="3" name="Slide Number Placeholder 2">
            <a:extLst>
              <a:ext uri="{FF2B5EF4-FFF2-40B4-BE49-F238E27FC236}">
                <a16:creationId xmlns:a16="http://schemas.microsoft.com/office/drawing/2014/main" id="{16C458BE-B528-4725-807F-69A25C8EE6C8}"/>
              </a:ext>
            </a:extLst>
          </p:cNvPr>
          <p:cNvSpPr>
            <a:spLocks noGrp="1"/>
          </p:cNvSpPr>
          <p:nvPr>
            <p:ph type="sldNum" sz="quarter" idx="12"/>
          </p:nvPr>
        </p:nvSpPr>
        <p:spPr/>
        <p:txBody>
          <a:bodyPr/>
          <a:lstStyle/>
          <a:p>
            <a:fld id="{F173735F-2667-4028-B606-D96AABD86FDB}" type="slidenum">
              <a:rPr lang="id-ID" smtClean="0"/>
              <a:pPr/>
              <a:t>18</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DF74BC3-64E0-408C-B12E-33D0962564EA}"/>
                  </a:ext>
                </a:extLst>
              </p:cNvPr>
              <p:cNvSpPr>
                <a:spLocks noGrp="1"/>
              </p:cNvSpPr>
              <p:nvPr>
                <p:ph idx="1"/>
              </p:nvPr>
            </p:nvSpPr>
            <p:spPr/>
            <p:txBody>
              <a:bodyPr/>
              <a:lstStyle/>
              <a:p>
                <a:r>
                  <a:rPr lang="en-US" dirty="0"/>
                  <a:t>Generalization of Previous Function: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𝑛</m:t>
                          </m:r>
                        </m:sub>
                      </m:sSub>
                    </m:oMath>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𝑚𝑢𝑡𝑢𝑎𝑙𝑙𝑦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𝑒𝑥𝑐𝑙𝑢𝑠𝑖𝑣𝑒</m:t>
                      </m:r>
                    </m:oMath>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&gt;0</m:t>
                      </m:r>
                    </m:oMath>
                  </m:oMathPara>
                </a14:m>
                <a:endParaRPr lang="en-US" b="0" dirty="0">
                  <a:ea typeface="Cambria Math" panose="02040503050406030204" pitchFamily="18" charset="0"/>
                </a:endParaRPr>
              </a:p>
              <a:p>
                <a:pPr marL="0" indent="0">
                  <a:buNone/>
                </a:pPr>
                <a:endParaRPr lang="en-US" dirty="0"/>
              </a:p>
              <a:p>
                <a:r>
                  <a:rPr lang="en-US" dirty="0"/>
                  <a:t>Then, the following equations hold:</a:t>
                </a:r>
              </a:p>
              <a:p>
                <a:endParaRPr lang="en-US" dirty="0"/>
              </a:p>
            </p:txBody>
          </p:sp>
        </mc:Choice>
        <mc:Fallback xmlns="">
          <p:sp>
            <p:nvSpPr>
              <p:cNvPr id="4" name="Content Placeholder 3">
                <a:extLst>
                  <a:ext uri="{FF2B5EF4-FFF2-40B4-BE49-F238E27FC236}">
                    <a16:creationId xmlns:a16="http://schemas.microsoft.com/office/drawing/2014/main" id="{EDF74BC3-64E0-408C-B12E-33D0962564EA}"/>
                  </a:ext>
                </a:extLst>
              </p:cNvPr>
              <p:cNvSpPr>
                <a:spLocks noGrp="1" noRot="1" noChangeAspect="1" noMove="1" noResize="1" noEditPoints="1" noAdjustHandles="1" noChangeArrowheads="1" noChangeShapeType="1" noTextEdit="1"/>
              </p:cNvSpPr>
              <p:nvPr>
                <p:ph idx="1"/>
              </p:nvPr>
            </p:nvSpPr>
            <p:spPr>
              <a:blipFill>
                <a:blip r:embed="rId2"/>
                <a:stretch>
                  <a:fillRect l="-722" t="-68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0A9BEDC9-6E41-4BB0-9563-C702865EE25A}"/>
              </a:ext>
            </a:extLst>
          </p:cNvPr>
          <p:cNvPicPr>
            <a:picLocks noChangeAspect="1"/>
          </p:cNvPicPr>
          <p:nvPr/>
        </p:nvPicPr>
        <p:blipFill>
          <a:blip r:embed="rId3"/>
          <a:stretch>
            <a:fillRect/>
          </a:stretch>
        </p:blipFill>
        <p:spPr>
          <a:xfrm>
            <a:off x="1561820" y="4406049"/>
            <a:ext cx="6767823" cy="1318407"/>
          </a:xfrm>
          <a:prstGeom prst="rect">
            <a:avLst/>
          </a:prstGeom>
        </p:spPr>
      </p:pic>
    </p:spTree>
    <p:extLst>
      <p:ext uri="{BB962C8B-B14F-4D97-AF65-F5344CB8AC3E}">
        <p14:creationId xmlns:p14="http://schemas.microsoft.com/office/powerpoint/2010/main" val="23948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74C0-3876-44C5-9B91-3C115D3D5AC7}"/>
              </a:ext>
            </a:extLst>
          </p:cNvPr>
          <p:cNvSpPr>
            <a:spLocks noGrp="1"/>
          </p:cNvSpPr>
          <p:nvPr>
            <p:ph type="title"/>
          </p:nvPr>
        </p:nvSpPr>
        <p:spPr/>
        <p:txBody>
          <a:bodyPr/>
          <a:lstStyle/>
          <a:p>
            <a:r>
              <a:rPr lang="en-US" dirty="0"/>
              <a:t>Bayes Theorem</a:t>
            </a:r>
          </a:p>
        </p:txBody>
      </p:sp>
      <p:sp>
        <p:nvSpPr>
          <p:cNvPr id="3" name="Slide Number Placeholder 2">
            <a:extLst>
              <a:ext uri="{FF2B5EF4-FFF2-40B4-BE49-F238E27FC236}">
                <a16:creationId xmlns:a16="http://schemas.microsoft.com/office/drawing/2014/main" id="{26A0976A-D787-4CC0-B4A8-ED759308C399}"/>
              </a:ext>
            </a:extLst>
          </p:cNvPr>
          <p:cNvSpPr>
            <a:spLocks noGrp="1"/>
          </p:cNvSpPr>
          <p:nvPr>
            <p:ph type="sldNum" sz="quarter" idx="12"/>
          </p:nvPr>
        </p:nvSpPr>
        <p:spPr/>
        <p:txBody>
          <a:bodyPr/>
          <a:lstStyle/>
          <a:p>
            <a:fld id="{F173735F-2667-4028-B606-D96AABD86FDB}" type="slidenum">
              <a:rPr lang="id-ID" smtClean="0"/>
              <a:pPr/>
              <a:t>19</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170A378-444B-4A02-A944-AA88E0992267}"/>
                  </a:ext>
                </a:extLst>
              </p:cNvPr>
              <p:cNvSpPr>
                <a:spLocks noGrp="1"/>
              </p:cNvSpPr>
              <p:nvPr>
                <p:ph idx="1"/>
              </p:nvPr>
            </p:nvSpPr>
            <p:spPr/>
            <p:txBody>
              <a:bodyPr/>
              <a:lstStyle/>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m:oMathPara>
                </a14:m>
                <a:endParaRPr lang="en-US" dirty="0"/>
              </a:p>
            </p:txBody>
          </p:sp>
        </mc:Choice>
        <mc:Fallback xmlns="">
          <p:sp>
            <p:nvSpPr>
              <p:cNvPr id="4" name="Content Placeholder 3">
                <a:extLst>
                  <a:ext uri="{FF2B5EF4-FFF2-40B4-BE49-F238E27FC236}">
                    <a16:creationId xmlns:a16="http://schemas.microsoft.com/office/drawing/2014/main" id="{A170A378-444B-4A02-A944-AA88E099226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D9D9801-370C-48BB-8781-45FB5551EA0F}"/>
              </a:ext>
            </a:extLst>
          </p:cNvPr>
          <p:cNvSpPr txBox="1"/>
          <p:nvPr/>
        </p:nvSpPr>
        <p:spPr>
          <a:xfrm>
            <a:off x="2060917" y="3545058"/>
            <a:ext cx="1052404" cy="369332"/>
          </a:xfrm>
          <a:prstGeom prst="rect">
            <a:avLst/>
          </a:prstGeom>
          <a:noFill/>
        </p:spPr>
        <p:txBody>
          <a:bodyPr wrap="none" rtlCol="0">
            <a:spAutoFit/>
          </a:bodyPr>
          <a:lstStyle/>
          <a:p>
            <a:r>
              <a:rPr lang="en-US" b="1" dirty="0">
                <a:solidFill>
                  <a:srgbClr val="FF0000"/>
                </a:solidFill>
              </a:rPr>
              <a:t>Posterior</a:t>
            </a:r>
          </a:p>
        </p:txBody>
      </p:sp>
      <p:sp>
        <p:nvSpPr>
          <p:cNvPr id="6" name="TextBox 5">
            <a:extLst>
              <a:ext uri="{FF2B5EF4-FFF2-40B4-BE49-F238E27FC236}">
                <a16:creationId xmlns:a16="http://schemas.microsoft.com/office/drawing/2014/main" id="{649E0010-5EA9-4F59-8A28-2E0EDD0CDCC7}"/>
              </a:ext>
            </a:extLst>
          </p:cNvPr>
          <p:cNvSpPr txBox="1"/>
          <p:nvPr/>
        </p:nvSpPr>
        <p:spPr>
          <a:xfrm>
            <a:off x="6555677" y="3354087"/>
            <a:ext cx="651140" cy="369332"/>
          </a:xfrm>
          <a:prstGeom prst="rect">
            <a:avLst/>
          </a:prstGeom>
          <a:noFill/>
        </p:spPr>
        <p:txBody>
          <a:bodyPr wrap="none" rtlCol="0">
            <a:spAutoFit/>
          </a:bodyPr>
          <a:lstStyle/>
          <a:p>
            <a:r>
              <a:rPr lang="en-US" b="1" dirty="0">
                <a:solidFill>
                  <a:srgbClr val="FF0000"/>
                </a:solidFill>
              </a:rPr>
              <a:t>Prior</a:t>
            </a:r>
          </a:p>
        </p:txBody>
      </p:sp>
      <p:sp>
        <p:nvSpPr>
          <p:cNvPr id="7" name="TextBox 6">
            <a:extLst>
              <a:ext uri="{FF2B5EF4-FFF2-40B4-BE49-F238E27FC236}">
                <a16:creationId xmlns:a16="http://schemas.microsoft.com/office/drawing/2014/main" id="{977E51A9-D9F1-4B99-9B2C-0E511E5D4174}"/>
              </a:ext>
            </a:extLst>
          </p:cNvPr>
          <p:cNvSpPr txBox="1"/>
          <p:nvPr/>
        </p:nvSpPr>
        <p:spPr>
          <a:xfrm>
            <a:off x="5656760" y="4371873"/>
            <a:ext cx="1037913" cy="369332"/>
          </a:xfrm>
          <a:prstGeom prst="rect">
            <a:avLst/>
          </a:prstGeom>
          <a:noFill/>
        </p:spPr>
        <p:txBody>
          <a:bodyPr wrap="none" rtlCol="0">
            <a:spAutoFit/>
          </a:bodyPr>
          <a:lstStyle/>
          <a:p>
            <a:r>
              <a:rPr lang="en-US" b="1" dirty="0">
                <a:solidFill>
                  <a:srgbClr val="FF0000"/>
                </a:solidFill>
              </a:rPr>
              <a:t>evidence</a:t>
            </a:r>
          </a:p>
        </p:txBody>
      </p:sp>
      <p:sp>
        <p:nvSpPr>
          <p:cNvPr id="8" name="TextBox 7">
            <a:extLst>
              <a:ext uri="{FF2B5EF4-FFF2-40B4-BE49-F238E27FC236}">
                <a16:creationId xmlns:a16="http://schemas.microsoft.com/office/drawing/2014/main" id="{EDD3B9D9-DA8A-411C-957D-38247AAB4191}"/>
              </a:ext>
            </a:extLst>
          </p:cNvPr>
          <p:cNvSpPr txBox="1"/>
          <p:nvPr/>
        </p:nvSpPr>
        <p:spPr>
          <a:xfrm>
            <a:off x="4814804" y="2783507"/>
            <a:ext cx="1122551" cy="369332"/>
          </a:xfrm>
          <a:prstGeom prst="rect">
            <a:avLst/>
          </a:prstGeom>
          <a:noFill/>
        </p:spPr>
        <p:txBody>
          <a:bodyPr wrap="none" rtlCol="0">
            <a:spAutoFit/>
          </a:bodyPr>
          <a:lstStyle/>
          <a:p>
            <a:r>
              <a:rPr lang="en-US" b="1" dirty="0">
                <a:solidFill>
                  <a:srgbClr val="FF0000"/>
                </a:solidFill>
              </a:rPr>
              <a:t>likelihood</a:t>
            </a:r>
          </a:p>
        </p:txBody>
      </p:sp>
      <p:cxnSp>
        <p:nvCxnSpPr>
          <p:cNvPr id="10" name="Straight Arrow Connector 9">
            <a:extLst>
              <a:ext uri="{FF2B5EF4-FFF2-40B4-BE49-F238E27FC236}">
                <a16:creationId xmlns:a16="http://schemas.microsoft.com/office/drawing/2014/main" id="{39F07C4B-2CE7-46C4-B32E-87270DCABF57}"/>
              </a:ext>
            </a:extLst>
          </p:cNvPr>
          <p:cNvCxnSpPr>
            <a:endCxn id="8" idx="2"/>
          </p:cNvCxnSpPr>
          <p:nvPr/>
        </p:nvCxnSpPr>
        <p:spPr>
          <a:xfrm flipV="1">
            <a:off x="5376079" y="3152839"/>
            <a:ext cx="1" cy="2761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71B32FB6-3520-453B-AECD-4983104E9F48}"/>
              </a:ext>
            </a:extLst>
          </p:cNvPr>
          <p:cNvCxnSpPr>
            <a:endCxn id="5" idx="3"/>
          </p:cNvCxnSpPr>
          <p:nvPr/>
        </p:nvCxnSpPr>
        <p:spPr>
          <a:xfrm flipH="1">
            <a:off x="3113321" y="3723419"/>
            <a:ext cx="670888" cy="630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EB9E06D0-A091-49D1-89ED-EAE16441BC92}"/>
              </a:ext>
            </a:extLst>
          </p:cNvPr>
          <p:cNvCxnSpPr>
            <a:endCxn id="6" idx="1"/>
          </p:cNvCxnSpPr>
          <p:nvPr/>
        </p:nvCxnSpPr>
        <p:spPr>
          <a:xfrm>
            <a:off x="6175717" y="3538753"/>
            <a:ext cx="37996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BA6EB4ED-6A35-4A98-B24D-75D211B34F3D}"/>
              </a:ext>
            </a:extLst>
          </p:cNvPr>
          <p:cNvCxnSpPr>
            <a:cxnSpLocks/>
          </p:cNvCxnSpPr>
          <p:nvPr/>
        </p:nvCxnSpPr>
        <p:spPr>
          <a:xfrm>
            <a:off x="5795757" y="4028777"/>
            <a:ext cx="379960" cy="35839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3119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3267-FDDA-4E56-AFBF-E9A0EBA245FE}"/>
              </a:ext>
            </a:extLst>
          </p:cNvPr>
          <p:cNvSpPr>
            <a:spLocks noGrp="1"/>
          </p:cNvSpPr>
          <p:nvPr>
            <p:ph type="title"/>
          </p:nvPr>
        </p:nvSpPr>
        <p:spPr/>
        <p:txBody>
          <a:bodyPr/>
          <a:lstStyle/>
          <a:p>
            <a:r>
              <a:rPr lang="en-US" dirty="0"/>
              <a:t>Learning Outcome</a:t>
            </a:r>
          </a:p>
        </p:txBody>
      </p:sp>
      <p:sp>
        <p:nvSpPr>
          <p:cNvPr id="3" name="Slide Number Placeholder 2">
            <a:extLst>
              <a:ext uri="{FF2B5EF4-FFF2-40B4-BE49-F238E27FC236}">
                <a16:creationId xmlns:a16="http://schemas.microsoft.com/office/drawing/2014/main" id="{522D5657-9E9D-4AE6-AD28-0F57DF4B6D70}"/>
              </a:ext>
            </a:extLst>
          </p:cNvPr>
          <p:cNvSpPr>
            <a:spLocks noGrp="1"/>
          </p:cNvSpPr>
          <p:nvPr>
            <p:ph type="sldNum" sz="quarter" idx="12"/>
          </p:nvPr>
        </p:nvSpPr>
        <p:spPr/>
        <p:txBody>
          <a:bodyPr/>
          <a:lstStyle/>
          <a:p>
            <a:fld id="{F173735F-2667-4028-B606-D96AABD86FDB}" type="slidenum">
              <a:rPr lang="id-ID" smtClean="0"/>
              <a:pPr/>
              <a:t>2</a:t>
            </a:fld>
            <a:endParaRPr lang="id-ID"/>
          </a:p>
        </p:txBody>
      </p:sp>
      <p:sp>
        <p:nvSpPr>
          <p:cNvPr id="4" name="Content Placeholder 3">
            <a:extLst>
              <a:ext uri="{FF2B5EF4-FFF2-40B4-BE49-F238E27FC236}">
                <a16:creationId xmlns:a16="http://schemas.microsoft.com/office/drawing/2014/main" id="{5A470239-20E7-4FA3-BAA0-7C0DDD76080B}"/>
              </a:ext>
            </a:extLst>
          </p:cNvPr>
          <p:cNvSpPr>
            <a:spLocks noGrp="1"/>
          </p:cNvSpPr>
          <p:nvPr>
            <p:ph idx="1"/>
          </p:nvPr>
        </p:nvSpPr>
        <p:spPr>
          <a:xfrm>
            <a:off x="1143000" y="2011288"/>
            <a:ext cx="7786396" cy="4458135"/>
          </a:xfrm>
        </p:spPr>
        <p:txBody>
          <a:bodyPr vert="horz" lIns="91440" tIns="45720" rIns="91440" bIns="45720" rtlCol="0" anchor="t">
            <a:normAutofit/>
          </a:bodyPr>
          <a:lstStyle/>
          <a:p>
            <a:pPr marL="0" indent="0">
              <a:buNone/>
            </a:pPr>
            <a:r>
              <a:rPr lang="en-US" dirty="0"/>
              <a:t>At the end of this session, students will be able to:</a:t>
            </a:r>
          </a:p>
          <a:p>
            <a:r>
              <a:rPr lang="en-US" dirty="0"/>
              <a:t>LO 3: Apply  various  techniques  to  an  agent  when  acting  under  certainty</a:t>
            </a:r>
          </a:p>
        </p:txBody>
      </p:sp>
    </p:spTree>
    <p:extLst>
      <p:ext uri="{BB962C8B-B14F-4D97-AF65-F5344CB8AC3E}">
        <p14:creationId xmlns:p14="http://schemas.microsoft.com/office/powerpoint/2010/main" val="874240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7A27-8875-422C-B18E-91FA1DA18432}"/>
              </a:ext>
            </a:extLst>
          </p:cNvPr>
          <p:cNvSpPr>
            <a:spLocks noGrp="1"/>
          </p:cNvSpPr>
          <p:nvPr>
            <p:ph type="title"/>
          </p:nvPr>
        </p:nvSpPr>
        <p:spPr/>
        <p:txBody>
          <a:bodyPr/>
          <a:lstStyle/>
          <a:p>
            <a:r>
              <a:rPr lang="en-US" dirty="0"/>
              <a:t>Bayes Theorem</a:t>
            </a:r>
          </a:p>
        </p:txBody>
      </p:sp>
      <p:sp>
        <p:nvSpPr>
          <p:cNvPr id="3" name="Slide Number Placeholder 2">
            <a:extLst>
              <a:ext uri="{FF2B5EF4-FFF2-40B4-BE49-F238E27FC236}">
                <a16:creationId xmlns:a16="http://schemas.microsoft.com/office/drawing/2014/main" id="{1DB3AEF9-7D4B-4632-AD5E-AED927D726EF}"/>
              </a:ext>
            </a:extLst>
          </p:cNvPr>
          <p:cNvSpPr>
            <a:spLocks noGrp="1"/>
          </p:cNvSpPr>
          <p:nvPr>
            <p:ph type="sldNum" sz="quarter" idx="12"/>
          </p:nvPr>
        </p:nvSpPr>
        <p:spPr/>
        <p:txBody>
          <a:bodyPr/>
          <a:lstStyle/>
          <a:p>
            <a:fld id="{F173735F-2667-4028-B606-D96AABD86FDB}" type="slidenum">
              <a:rPr lang="id-ID" smtClean="0"/>
              <a:pPr/>
              <a:t>20</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92CE9C1-44EE-4FE0-B460-231418126A3F}"/>
                  </a:ext>
                </a:extLst>
              </p:cNvPr>
              <p:cNvSpPr>
                <a:spLocks noGrp="1"/>
              </p:cNvSpPr>
              <p:nvPr>
                <p:ph idx="1"/>
              </p:nvPr>
            </p:nvSpPr>
            <p:spPr/>
            <p:txBody>
              <a:bodyPr>
                <a:normAutofit lnSpcReduction="10000"/>
              </a:bodyPr>
              <a:lstStyle/>
              <a:p>
                <a:r>
                  <a:rPr lang="en-US" dirty="0"/>
                  <a:t>Suppose we know ...</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e>
                    </m:d>
                  </m:oMath>
                </a14:m>
                <a:br>
                  <a:rPr lang="en-US" b="0" dirty="0"/>
                </a:br>
                <a:br>
                  <a:rPr lang="en-US" b="0" dirty="0"/>
                </a:br>
                <a:br>
                  <a:rPr lang="en-US" b="0" dirty="0"/>
                </a:b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1</m:t>
                            </m:r>
                          </m:sub>
                        </m:sSub>
                      </m:e>
                    </m:d>
                    <m:r>
                      <a:rPr lang="en-US" i="1">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2</m:t>
                            </m:r>
                          </m:sub>
                        </m:sSub>
                      </m:e>
                    </m:d>
                    <m:r>
                      <a:rPr lang="en-US" i="1">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e>
                    </m:d>
                  </m:oMath>
                </a14:m>
                <a:endParaRPr lang="en-US" dirty="0"/>
              </a:p>
              <a:p>
                <a:endParaRPr lang="en-US" dirty="0"/>
              </a:p>
              <a:p>
                <a:r>
                  <a:rPr lang="en-US" dirty="0"/>
                  <a:t>We want to computer</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𝐴</m:t>
                          </m:r>
                        </m:e>
                      </m:d>
                      <m:r>
                        <a:rPr lang="en-US" i="1">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𝐴</m:t>
                          </m:r>
                        </m:e>
                      </m:d>
                      <m:r>
                        <a:rPr lang="en-US" i="1">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𝐴</m:t>
                          </m:r>
                        </m:e>
                      </m:d>
                    </m:oMath>
                  </m:oMathPara>
                </a14:m>
                <a:endParaRPr lang="en-US" dirty="0"/>
              </a:p>
              <a:p>
                <a:pPr marL="0" indent="0">
                  <a:buNone/>
                </a:pPr>
                <a:endParaRPr lang="en-US" dirty="0"/>
              </a:p>
              <a:p>
                <a:r>
                  <a:rPr lang="en-US" dirty="0"/>
                  <a:t>Then: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r>
                                <a:rPr lang="en-US" i="1">
                                  <a:latin typeface="Cambria Math" panose="02040503050406030204" pitchFamily="18" charset="0"/>
                                </a:rPr>
                                <m:t>𝐴</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𝑛</m:t>
                                  </m:r>
                                </m:sub>
                              </m:sSub>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𝑛</m:t>
                                  </m:r>
                                </m:sub>
                              </m:sSub>
                            </m:e>
                          </m:d>
                        </m:den>
                      </m:f>
                    </m:oMath>
                  </m:oMathPara>
                </a14:m>
                <a:endParaRPr lang="en-US" dirty="0"/>
              </a:p>
            </p:txBody>
          </p:sp>
        </mc:Choice>
        <mc:Fallback xmlns="">
          <p:sp>
            <p:nvSpPr>
              <p:cNvPr id="4" name="Content Placeholder 3">
                <a:extLst>
                  <a:ext uri="{FF2B5EF4-FFF2-40B4-BE49-F238E27FC236}">
                    <a16:creationId xmlns:a16="http://schemas.microsoft.com/office/drawing/2014/main" id="{F92CE9C1-44EE-4FE0-B460-231418126A3F}"/>
                  </a:ext>
                </a:extLst>
              </p:cNvPr>
              <p:cNvSpPr>
                <a:spLocks noGrp="1" noRot="1" noChangeAspect="1" noMove="1" noResize="1" noEditPoints="1" noAdjustHandles="1" noChangeArrowheads="1" noChangeShapeType="1" noTextEdit="1"/>
              </p:cNvSpPr>
              <p:nvPr>
                <p:ph idx="1"/>
              </p:nvPr>
            </p:nvSpPr>
            <p:spPr>
              <a:blipFill>
                <a:blip r:embed="rId2"/>
                <a:stretch>
                  <a:fillRect l="-722" t="-150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FBB9CDF-9C8B-4481-A7E5-CFC885E80193}"/>
              </a:ext>
            </a:extLst>
          </p:cNvPr>
          <p:cNvSpPr txBox="1"/>
          <p:nvPr/>
        </p:nvSpPr>
        <p:spPr>
          <a:xfrm>
            <a:off x="6727478" y="2250866"/>
            <a:ext cx="2098716" cy="400110"/>
          </a:xfrm>
          <a:prstGeom prst="rect">
            <a:avLst/>
          </a:prstGeom>
          <a:noFill/>
        </p:spPr>
        <p:txBody>
          <a:bodyPr wrap="none" rtlCol="0">
            <a:spAutoFit/>
          </a:bodyPr>
          <a:lstStyle/>
          <a:p>
            <a:r>
              <a:rPr lang="en-US" sz="2000" b="1" dirty="0">
                <a:solidFill>
                  <a:srgbClr val="FF0000"/>
                </a:solidFill>
              </a:rPr>
              <a:t>Prior probabilities</a:t>
            </a:r>
          </a:p>
        </p:txBody>
      </p:sp>
      <p:sp>
        <p:nvSpPr>
          <p:cNvPr id="6" name="TextBox 5">
            <a:extLst>
              <a:ext uri="{FF2B5EF4-FFF2-40B4-BE49-F238E27FC236}">
                <a16:creationId xmlns:a16="http://schemas.microsoft.com/office/drawing/2014/main" id="{A5DB38CD-EB38-4994-919B-B9F14BEB3F9F}"/>
              </a:ext>
            </a:extLst>
          </p:cNvPr>
          <p:cNvSpPr txBox="1"/>
          <p:nvPr/>
        </p:nvSpPr>
        <p:spPr>
          <a:xfrm>
            <a:off x="6727478" y="3228945"/>
            <a:ext cx="1381532" cy="400110"/>
          </a:xfrm>
          <a:prstGeom prst="rect">
            <a:avLst/>
          </a:prstGeom>
          <a:noFill/>
        </p:spPr>
        <p:txBody>
          <a:bodyPr wrap="none" rtlCol="0">
            <a:spAutoFit/>
          </a:bodyPr>
          <a:lstStyle/>
          <a:p>
            <a:r>
              <a:rPr lang="en-US" sz="2000" b="1" dirty="0">
                <a:solidFill>
                  <a:srgbClr val="FF0000"/>
                </a:solidFill>
              </a:rPr>
              <a:t>Likelihoods</a:t>
            </a:r>
          </a:p>
        </p:txBody>
      </p:sp>
      <p:sp>
        <p:nvSpPr>
          <p:cNvPr id="7" name="TextBox 6">
            <a:extLst>
              <a:ext uri="{FF2B5EF4-FFF2-40B4-BE49-F238E27FC236}">
                <a16:creationId xmlns:a16="http://schemas.microsoft.com/office/drawing/2014/main" id="{728F736E-830F-4CE0-8948-72196ECB80C4}"/>
              </a:ext>
            </a:extLst>
          </p:cNvPr>
          <p:cNvSpPr txBox="1"/>
          <p:nvPr/>
        </p:nvSpPr>
        <p:spPr>
          <a:xfrm>
            <a:off x="6727478" y="4240355"/>
            <a:ext cx="2547044" cy="400110"/>
          </a:xfrm>
          <a:prstGeom prst="rect">
            <a:avLst/>
          </a:prstGeom>
          <a:noFill/>
        </p:spPr>
        <p:txBody>
          <a:bodyPr wrap="none" rtlCol="0">
            <a:spAutoFit/>
          </a:bodyPr>
          <a:lstStyle/>
          <a:p>
            <a:r>
              <a:rPr lang="en-US" sz="2000" b="1" dirty="0">
                <a:solidFill>
                  <a:srgbClr val="FF0000"/>
                </a:solidFill>
              </a:rPr>
              <a:t>Posterior probabilities</a:t>
            </a:r>
          </a:p>
        </p:txBody>
      </p:sp>
    </p:spTree>
    <p:extLst>
      <p:ext uri="{BB962C8B-B14F-4D97-AF65-F5344CB8AC3E}">
        <p14:creationId xmlns:p14="http://schemas.microsoft.com/office/powerpoint/2010/main" val="44919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48A9-91D6-469B-886A-5E1F8068DFAC}"/>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3D10294F-9369-41B7-ADA2-D2CAF97134BC}"/>
              </a:ext>
            </a:extLst>
          </p:cNvPr>
          <p:cNvSpPr>
            <a:spLocks noGrp="1"/>
          </p:cNvSpPr>
          <p:nvPr>
            <p:ph type="sldNum" sz="quarter" idx="12"/>
          </p:nvPr>
        </p:nvSpPr>
        <p:spPr/>
        <p:txBody>
          <a:bodyPr/>
          <a:lstStyle/>
          <a:p>
            <a:fld id="{F173735F-2667-4028-B606-D96AABD86FDB}" type="slidenum">
              <a:rPr lang="id-ID" smtClean="0"/>
              <a:pPr/>
              <a:t>21</a:t>
            </a:fld>
            <a:endParaRPr lang="id-ID"/>
          </a:p>
        </p:txBody>
      </p:sp>
      <p:sp>
        <p:nvSpPr>
          <p:cNvPr id="4" name="Content Placeholder 3">
            <a:extLst>
              <a:ext uri="{FF2B5EF4-FFF2-40B4-BE49-F238E27FC236}">
                <a16:creationId xmlns:a16="http://schemas.microsoft.com/office/drawing/2014/main" id="{2FD3387D-678D-4AA3-A3DA-91FCC5EC3A01}"/>
              </a:ext>
            </a:extLst>
          </p:cNvPr>
          <p:cNvSpPr>
            <a:spLocks noGrp="1"/>
          </p:cNvSpPr>
          <p:nvPr>
            <p:ph idx="1"/>
          </p:nvPr>
        </p:nvSpPr>
        <p:spPr/>
        <p:txBody>
          <a:bodyPr/>
          <a:lstStyle/>
          <a:p>
            <a:r>
              <a:rPr lang="en-US" dirty="0"/>
              <a:t>On a multiple-choice test, the probability that a student knows the answer is 0.4. Assume that a student who guesses at the answer will be correct with probability 0.2. What is the conditional probability that a student knew the answer to a question given that he answered it correctly ?</a:t>
            </a:r>
          </a:p>
          <a:p>
            <a:pPr lvl="1"/>
            <a:r>
              <a:rPr lang="en-US" b="1" i="1" u="none" strike="noStrike" baseline="0" dirty="0">
                <a:solidFill>
                  <a:srgbClr val="404040"/>
                </a:solidFill>
                <a:latin typeface="FranklinGothic-BookItalic"/>
              </a:rPr>
              <a:t>C</a:t>
            </a:r>
            <a:r>
              <a:rPr lang="en-US" b="1" i="0" u="none" strike="noStrike" baseline="0" dirty="0">
                <a:solidFill>
                  <a:srgbClr val="404040"/>
                </a:solidFill>
                <a:latin typeface="FranklinGothic-Book"/>
              </a:rPr>
              <a:t>: events that the student answers correctly</a:t>
            </a:r>
          </a:p>
          <a:p>
            <a:pPr lvl="1"/>
            <a:r>
              <a:rPr lang="en-US" b="1" i="1" u="none" strike="noStrike" baseline="0" dirty="0">
                <a:solidFill>
                  <a:srgbClr val="404040"/>
                </a:solidFill>
                <a:latin typeface="FranklinGothic-BookItalic"/>
              </a:rPr>
              <a:t>K</a:t>
            </a:r>
            <a:r>
              <a:rPr lang="en-US" b="1" i="0" u="none" strike="noStrike" baseline="0" dirty="0">
                <a:solidFill>
                  <a:srgbClr val="404040"/>
                </a:solidFill>
                <a:latin typeface="FranklinGothic-Book"/>
              </a:rPr>
              <a:t>: events that the student knows the answer</a:t>
            </a:r>
            <a:endParaRPr lang="en-US" b="1" dirty="0"/>
          </a:p>
        </p:txBody>
      </p:sp>
      <p:pic>
        <p:nvPicPr>
          <p:cNvPr id="6" name="Picture 5">
            <a:extLst>
              <a:ext uri="{FF2B5EF4-FFF2-40B4-BE49-F238E27FC236}">
                <a16:creationId xmlns:a16="http://schemas.microsoft.com/office/drawing/2014/main" id="{91312F9A-2153-430F-9B8D-48EC5421F486}"/>
              </a:ext>
            </a:extLst>
          </p:cNvPr>
          <p:cNvPicPr>
            <a:picLocks noChangeAspect="1"/>
          </p:cNvPicPr>
          <p:nvPr/>
        </p:nvPicPr>
        <p:blipFill>
          <a:blip r:embed="rId2"/>
          <a:stretch>
            <a:fillRect/>
          </a:stretch>
        </p:blipFill>
        <p:spPr>
          <a:xfrm>
            <a:off x="2404462" y="4861763"/>
            <a:ext cx="5314012" cy="1591573"/>
          </a:xfrm>
          <a:prstGeom prst="rect">
            <a:avLst/>
          </a:prstGeom>
        </p:spPr>
      </p:pic>
    </p:spTree>
    <p:extLst>
      <p:ext uri="{BB962C8B-B14F-4D97-AF65-F5344CB8AC3E}">
        <p14:creationId xmlns:p14="http://schemas.microsoft.com/office/powerpoint/2010/main" val="2766449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E2EE-149B-44D7-9DBE-961B4D11D39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B8666C4C-E0B7-4503-841F-39412E5A8BD7}"/>
              </a:ext>
            </a:extLst>
          </p:cNvPr>
          <p:cNvSpPr>
            <a:spLocks noGrp="1"/>
          </p:cNvSpPr>
          <p:nvPr>
            <p:ph type="sldNum" sz="quarter" idx="12"/>
          </p:nvPr>
        </p:nvSpPr>
        <p:spPr/>
        <p:txBody>
          <a:bodyPr/>
          <a:lstStyle/>
          <a:p>
            <a:fld id="{F173735F-2667-4028-B606-D96AABD86FDB}" type="slidenum">
              <a:rPr lang="id-ID" smtClean="0"/>
              <a:pPr/>
              <a:t>22</a:t>
            </a:fld>
            <a:endParaRPr lang="id-ID"/>
          </a:p>
        </p:txBody>
      </p:sp>
      <p:sp>
        <p:nvSpPr>
          <p:cNvPr id="4" name="Content Placeholder 3">
            <a:extLst>
              <a:ext uri="{FF2B5EF4-FFF2-40B4-BE49-F238E27FC236}">
                <a16:creationId xmlns:a16="http://schemas.microsoft.com/office/drawing/2014/main" id="{5F7FF956-36F9-4D90-95AC-309D0FB9BC8E}"/>
              </a:ext>
            </a:extLst>
          </p:cNvPr>
          <p:cNvSpPr>
            <a:spLocks noGrp="1"/>
          </p:cNvSpPr>
          <p:nvPr>
            <p:ph idx="1"/>
          </p:nvPr>
        </p:nvSpPr>
        <p:spPr/>
        <p:txBody>
          <a:bodyPr/>
          <a:lstStyle/>
          <a:p>
            <a:pPr>
              <a:lnSpc>
                <a:spcPct val="150000"/>
              </a:lnSpc>
            </a:pPr>
            <a:r>
              <a:rPr lang="en-ID" dirty="0"/>
              <a:t>For </a:t>
            </a:r>
            <a:r>
              <a:rPr lang="en-US" dirty="0"/>
              <a:t>example, a doctor knows that the disease meningitis causes the patient to have a stiff neck, say, 70% of the time</a:t>
            </a:r>
          </a:p>
          <a:p>
            <a:pPr>
              <a:lnSpc>
                <a:spcPct val="150000"/>
              </a:lnSpc>
            </a:pPr>
            <a:r>
              <a:rPr lang="en-US" dirty="0"/>
              <a:t>The doctor also knows some unconditional facts: the prior probability that a patient has meningitis is 1/50,000, and the prior probability that any patient has a stiff neck is 1%.</a:t>
            </a:r>
          </a:p>
          <a:p>
            <a:endParaRPr lang="en-US" dirty="0"/>
          </a:p>
        </p:txBody>
      </p:sp>
    </p:spTree>
    <p:extLst>
      <p:ext uri="{BB962C8B-B14F-4D97-AF65-F5344CB8AC3E}">
        <p14:creationId xmlns:p14="http://schemas.microsoft.com/office/powerpoint/2010/main" val="325172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FFC8-C3A2-4D58-9EEB-46F69FA95745}"/>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431F2A1A-10EC-426E-95DF-B5C32C44DDC7}"/>
              </a:ext>
            </a:extLst>
          </p:cNvPr>
          <p:cNvSpPr>
            <a:spLocks noGrp="1"/>
          </p:cNvSpPr>
          <p:nvPr>
            <p:ph type="sldNum" sz="quarter" idx="12"/>
          </p:nvPr>
        </p:nvSpPr>
        <p:spPr/>
        <p:txBody>
          <a:bodyPr/>
          <a:lstStyle/>
          <a:p>
            <a:fld id="{F173735F-2667-4028-B606-D96AABD86FDB}" type="slidenum">
              <a:rPr lang="id-ID" smtClean="0"/>
              <a:pPr/>
              <a:t>23</a:t>
            </a:fld>
            <a:endParaRPr lang="id-ID"/>
          </a:p>
        </p:txBody>
      </p:sp>
      <p:pic>
        <p:nvPicPr>
          <p:cNvPr id="5" name="Picture 4">
            <a:extLst>
              <a:ext uri="{FF2B5EF4-FFF2-40B4-BE49-F238E27FC236}">
                <a16:creationId xmlns:a16="http://schemas.microsoft.com/office/drawing/2014/main" id="{E0F2AAB5-07E3-422A-BE84-AA383528356B}"/>
              </a:ext>
            </a:extLst>
          </p:cNvPr>
          <p:cNvPicPr>
            <a:picLocks noChangeAspect="1"/>
          </p:cNvPicPr>
          <p:nvPr/>
        </p:nvPicPr>
        <p:blipFill>
          <a:blip r:embed="rId2"/>
          <a:stretch>
            <a:fillRect/>
          </a:stretch>
        </p:blipFill>
        <p:spPr>
          <a:xfrm>
            <a:off x="1924050" y="2490787"/>
            <a:ext cx="5981700" cy="1876425"/>
          </a:xfrm>
          <a:prstGeom prst="rect">
            <a:avLst/>
          </a:prstGeom>
          <a:ln w="28575">
            <a:solidFill>
              <a:schemeClr val="accent1"/>
            </a:solidFill>
          </a:ln>
        </p:spPr>
      </p:pic>
    </p:spTree>
    <p:extLst>
      <p:ext uri="{BB962C8B-B14F-4D97-AF65-F5344CB8AC3E}">
        <p14:creationId xmlns:p14="http://schemas.microsoft.com/office/powerpoint/2010/main" val="4098481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3250" y="2859881"/>
            <a:ext cx="7067128" cy="1143000"/>
          </a:xfrm>
        </p:spPr>
        <p:txBody>
          <a:bodyPr>
            <a:normAutofit/>
          </a:bodyPr>
          <a:lstStyle/>
          <a:p>
            <a:pPr>
              <a:lnSpc>
                <a:spcPct val="150000"/>
              </a:lnSpc>
            </a:pPr>
            <a:r>
              <a:rPr lang="en-US"/>
              <a:t>Exercise</a:t>
            </a:r>
            <a:endParaRPr lang="id-ID" dirty="0"/>
          </a:p>
        </p:txBody>
      </p:sp>
      <p:sp>
        <p:nvSpPr>
          <p:cNvPr id="3" name="Slide Number Placeholder 2"/>
          <p:cNvSpPr>
            <a:spLocks noGrp="1"/>
          </p:cNvSpPr>
          <p:nvPr>
            <p:ph type="sldNum" sz="quarter" idx="12"/>
          </p:nvPr>
        </p:nvSpPr>
        <p:spPr/>
        <p:txBody>
          <a:bodyPr/>
          <a:lstStyle/>
          <a:p>
            <a:fld id="{F173735F-2667-4028-B606-D96AABD86FDB}" type="slidenum">
              <a:rPr lang="id-ID" smtClean="0"/>
              <a:pPr/>
              <a:t>24</a:t>
            </a:fld>
            <a:endParaRPr lang="id-ID"/>
          </a:p>
        </p:txBody>
      </p:sp>
    </p:spTree>
    <p:extLst>
      <p:ext uri="{BB962C8B-B14F-4D97-AF65-F5344CB8AC3E}">
        <p14:creationId xmlns:p14="http://schemas.microsoft.com/office/powerpoint/2010/main" val="1436389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969B-2F99-492B-B12C-39DC3ED8015D}"/>
              </a:ext>
            </a:extLst>
          </p:cNvPr>
          <p:cNvSpPr>
            <a:spLocks noGrp="1"/>
          </p:cNvSpPr>
          <p:nvPr>
            <p:ph type="title"/>
          </p:nvPr>
        </p:nvSpPr>
        <p:spPr/>
        <p:txBody>
          <a:bodyPr/>
          <a:lstStyle/>
          <a:p>
            <a:r>
              <a:rPr lang="en-US" b="1" dirty="0">
                <a:solidFill>
                  <a:srgbClr val="00B0F0"/>
                </a:solidFill>
                <a:cs typeface="Tahoma" pitchFamily="34" charset="0"/>
              </a:rPr>
              <a:t>Problem 1</a:t>
            </a:r>
            <a:endParaRPr lang="en-US" dirty="0"/>
          </a:p>
        </p:txBody>
      </p:sp>
      <p:sp>
        <p:nvSpPr>
          <p:cNvPr id="3" name="Slide Number Placeholder 2">
            <a:extLst>
              <a:ext uri="{FF2B5EF4-FFF2-40B4-BE49-F238E27FC236}">
                <a16:creationId xmlns:a16="http://schemas.microsoft.com/office/drawing/2014/main" id="{F887F33E-85C4-4C81-9475-B2C94ABD64AC}"/>
              </a:ext>
            </a:extLst>
          </p:cNvPr>
          <p:cNvSpPr>
            <a:spLocks noGrp="1"/>
          </p:cNvSpPr>
          <p:nvPr>
            <p:ph type="sldNum" sz="quarter" idx="12"/>
          </p:nvPr>
        </p:nvSpPr>
        <p:spPr/>
        <p:txBody>
          <a:bodyPr/>
          <a:lstStyle/>
          <a:p>
            <a:fld id="{F173735F-2667-4028-B606-D96AABD86FDB}" type="slidenum">
              <a:rPr lang="id-ID" smtClean="0"/>
              <a:pPr/>
              <a:t>25</a:t>
            </a:fld>
            <a:endParaRPr lang="id-ID"/>
          </a:p>
        </p:txBody>
      </p:sp>
      <p:sp>
        <p:nvSpPr>
          <p:cNvPr id="4" name="Content Placeholder 3">
            <a:extLst>
              <a:ext uri="{FF2B5EF4-FFF2-40B4-BE49-F238E27FC236}">
                <a16:creationId xmlns:a16="http://schemas.microsoft.com/office/drawing/2014/main" id="{489A45E0-0E7A-44C4-A6A0-E07E8920153C}"/>
              </a:ext>
            </a:extLst>
          </p:cNvPr>
          <p:cNvSpPr>
            <a:spLocks noGrp="1"/>
          </p:cNvSpPr>
          <p:nvPr>
            <p:ph idx="1"/>
          </p:nvPr>
        </p:nvSpPr>
        <p:spPr/>
        <p:txBody>
          <a:bodyPr/>
          <a:lstStyle/>
          <a:p>
            <a:r>
              <a:rPr lang="en-US" dirty="0">
                <a:cs typeface="Tahoma" pitchFamily="34" charset="0"/>
              </a:rPr>
              <a:t>Marie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time. What is the probability that it will rain on the day of Marie's wedding? </a:t>
            </a:r>
          </a:p>
          <a:p>
            <a:endParaRPr lang="en-US" dirty="0"/>
          </a:p>
        </p:txBody>
      </p:sp>
    </p:spTree>
    <p:extLst>
      <p:ext uri="{BB962C8B-B14F-4D97-AF65-F5344CB8AC3E}">
        <p14:creationId xmlns:p14="http://schemas.microsoft.com/office/powerpoint/2010/main" val="1753143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552F-020C-430B-9244-F1C1C4043464}"/>
              </a:ext>
            </a:extLst>
          </p:cNvPr>
          <p:cNvSpPr>
            <a:spLocks noGrp="1"/>
          </p:cNvSpPr>
          <p:nvPr>
            <p:ph type="title"/>
          </p:nvPr>
        </p:nvSpPr>
        <p:spPr/>
        <p:txBody>
          <a:bodyPr/>
          <a:lstStyle/>
          <a:p>
            <a:r>
              <a:rPr lang="en-US" dirty="0"/>
              <a:t>Problem 2</a:t>
            </a:r>
          </a:p>
        </p:txBody>
      </p:sp>
      <p:sp>
        <p:nvSpPr>
          <p:cNvPr id="3" name="Slide Number Placeholder 2">
            <a:extLst>
              <a:ext uri="{FF2B5EF4-FFF2-40B4-BE49-F238E27FC236}">
                <a16:creationId xmlns:a16="http://schemas.microsoft.com/office/drawing/2014/main" id="{B8B91168-FDF3-434E-B7F2-71215EDF18E3}"/>
              </a:ext>
            </a:extLst>
          </p:cNvPr>
          <p:cNvSpPr>
            <a:spLocks noGrp="1"/>
          </p:cNvSpPr>
          <p:nvPr>
            <p:ph type="sldNum" sz="quarter" idx="12"/>
          </p:nvPr>
        </p:nvSpPr>
        <p:spPr/>
        <p:txBody>
          <a:bodyPr/>
          <a:lstStyle/>
          <a:p>
            <a:fld id="{F173735F-2667-4028-B606-D96AABD86FDB}" type="slidenum">
              <a:rPr lang="id-ID" smtClean="0"/>
              <a:pPr/>
              <a:t>26</a:t>
            </a:fld>
            <a:endParaRPr lang="id-ID"/>
          </a:p>
        </p:txBody>
      </p:sp>
      <p:sp>
        <p:nvSpPr>
          <p:cNvPr id="4" name="Content Placeholder 3">
            <a:extLst>
              <a:ext uri="{FF2B5EF4-FFF2-40B4-BE49-F238E27FC236}">
                <a16:creationId xmlns:a16="http://schemas.microsoft.com/office/drawing/2014/main" id="{BF4553E0-98CE-48C4-95C4-514D7A03BC09}"/>
              </a:ext>
            </a:extLst>
          </p:cNvPr>
          <p:cNvSpPr>
            <a:spLocks noGrp="1"/>
          </p:cNvSpPr>
          <p:nvPr>
            <p:ph idx="1"/>
          </p:nvPr>
        </p:nvSpPr>
        <p:spPr/>
        <p:txBody>
          <a:bodyPr>
            <a:normAutofit fontScale="92500" lnSpcReduction="10000"/>
          </a:bodyPr>
          <a:lstStyle/>
          <a:p>
            <a:pPr marL="0" indent="0" algn="just">
              <a:lnSpc>
                <a:spcPct val="150000"/>
              </a:lnSpc>
              <a:buNone/>
            </a:pPr>
            <a:r>
              <a:rPr lang="id-ID" dirty="0">
                <a:cs typeface="Tahoma" pitchFamily="34" charset="0"/>
              </a:rPr>
              <a:t>Vany</a:t>
            </a:r>
            <a:r>
              <a:rPr lang="en-US" dirty="0">
                <a:cs typeface="Tahoma" pitchFamily="34" charset="0"/>
              </a:rPr>
              <a:t> had onset of symptoms such as spots on the face. Doctor diagnose that </a:t>
            </a:r>
            <a:r>
              <a:rPr lang="id-ID" dirty="0">
                <a:cs typeface="Tahoma" pitchFamily="34" charset="0"/>
              </a:rPr>
              <a:t>Vany</a:t>
            </a:r>
            <a:r>
              <a:rPr lang="en-US" dirty="0">
                <a:cs typeface="Tahoma" pitchFamily="34" charset="0"/>
              </a:rPr>
              <a:t> got chicken pox with the possibility:</a:t>
            </a:r>
          </a:p>
          <a:p>
            <a:pPr algn="just">
              <a:lnSpc>
                <a:spcPct val="150000"/>
              </a:lnSpc>
            </a:pPr>
            <a:r>
              <a:rPr lang="en-US" dirty="0">
                <a:cs typeface="Tahoma" pitchFamily="34" charset="0"/>
              </a:rPr>
              <a:t>Probability appearance of spots on the face, if </a:t>
            </a:r>
            <a:r>
              <a:rPr lang="id-ID" dirty="0">
                <a:cs typeface="Tahoma" pitchFamily="34" charset="0"/>
              </a:rPr>
              <a:t>Vany</a:t>
            </a:r>
            <a:r>
              <a:rPr lang="en-US" dirty="0">
                <a:cs typeface="Tahoma" pitchFamily="34" charset="0"/>
              </a:rPr>
              <a:t> got chicken pox, p (spots/chicken pox) = 0,8</a:t>
            </a:r>
          </a:p>
          <a:p>
            <a:pPr algn="just">
              <a:lnSpc>
                <a:spcPct val="150000"/>
              </a:lnSpc>
            </a:pPr>
            <a:r>
              <a:rPr lang="en-US" dirty="0">
                <a:cs typeface="Tahoma" pitchFamily="34" charset="0"/>
              </a:rPr>
              <a:t>Probability </a:t>
            </a:r>
            <a:r>
              <a:rPr lang="id-ID" dirty="0">
                <a:cs typeface="Tahoma" pitchFamily="34" charset="0"/>
              </a:rPr>
              <a:t>Vany</a:t>
            </a:r>
            <a:r>
              <a:rPr lang="en-US" dirty="0">
                <a:cs typeface="Tahoma" pitchFamily="34" charset="0"/>
              </a:rPr>
              <a:t> got chicken pox without notice any symptoms, p(chicken pox) = 0,4</a:t>
            </a:r>
          </a:p>
          <a:p>
            <a:pPr algn="just">
              <a:lnSpc>
                <a:spcPct val="150000"/>
              </a:lnSpc>
            </a:pPr>
            <a:r>
              <a:rPr lang="en-US" dirty="0">
                <a:cs typeface="Tahoma" pitchFamily="34" charset="0"/>
              </a:rPr>
              <a:t>Probability appearance of spots on the face, if </a:t>
            </a:r>
            <a:r>
              <a:rPr lang="id-ID" dirty="0">
                <a:cs typeface="Tahoma" pitchFamily="34" charset="0"/>
              </a:rPr>
              <a:t>Vany</a:t>
            </a:r>
            <a:r>
              <a:rPr lang="en-US" dirty="0">
                <a:cs typeface="Tahoma" pitchFamily="34" charset="0"/>
              </a:rPr>
              <a:t> got allergy, p(spots/allergy) = 0,3</a:t>
            </a:r>
          </a:p>
          <a:p>
            <a:pPr algn="just">
              <a:lnSpc>
                <a:spcPct val="150000"/>
              </a:lnSpc>
            </a:pPr>
            <a:r>
              <a:rPr lang="en-US" dirty="0">
                <a:cs typeface="Tahoma" pitchFamily="34" charset="0"/>
              </a:rPr>
              <a:t>Probability </a:t>
            </a:r>
            <a:r>
              <a:rPr lang="id-ID" dirty="0">
                <a:cs typeface="Tahoma" pitchFamily="34" charset="0"/>
              </a:rPr>
              <a:t>Vany</a:t>
            </a:r>
            <a:r>
              <a:rPr lang="en-US" dirty="0">
                <a:cs typeface="Tahoma" pitchFamily="34" charset="0"/>
              </a:rPr>
              <a:t> got allergy without notice any symptoms, p(allergy) = 0,7</a:t>
            </a:r>
          </a:p>
          <a:p>
            <a:endParaRPr lang="en-US" dirty="0"/>
          </a:p>
        </p:txBody>
      </p:sp>
    </p:spTree>
    <p:extLst>
      <p:ext uri="{BB962C8B-B14F-4D97-AF65-F5344CB8AC3E}">
        <p14:creationId xmlns:p14="http://schemas.microsoft.com/office/powerpoint/2010/main" val="247754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2A03-2329-4511-93EE-B2C1119E2E8B}"/>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43BD2545-4EF1-444F-8E38-5B7A182489A4}"/>
              </a:ext>
            </a:extLst>
          </p:cNvPr>
          <p:cNvSpPr>
            <a:spLocks noGrp="1"/>
          </p:cNvSpPr>
          <p:nvPr>
            <p:ph type="sldNum" sz="quarter" idx="12"/>
          </p:nvPr>
        </p:nvSpPr>
        <p:spPr/>
        <p:txBody>
          <a:bodyPr/>
          <a:lstStyle/>
          <a:p>
            <a:fld id="{F173735F-2667-4028-B606-D96AABD86FDB}" type="slidenum">
              <a:rPr lang="id-ID" smtClean="0"/>
              <a:pPr/>
              <a:t>27</a:t>
            </a:fld>
            <a:endParaRPr lang="id-ID"/>
          </a:p>
        </p:txBody>
      </p:sp>
      <p:sp>
        <p:nvSpPr>
          <p:cNvPr id="4" name="Content Placeholder 3">
            <a:extLst>
              <a:ext uri="{FF2B5EF4-FFF2-40B4-BE49-F238E27FC236}">
                <a16:creationId xmlns:a16="http://schemas.microsoft.com/office/drawing/2014/main" id="{E70B6DB9-3B25-4771-96E7-5C5A7932311B}"/>
              </a:ext>
            </a:extLst>
          </p:cNvPr>
          <p:cNvSpPr>
            <a:spLocks noGrp="1"/>
          </p:cNvSpPr>
          <p:nvPr>
            <p:ph idx="1"/>
          </p:nvPr>
        </p:nvSpPr>
        <p:spPr/>
        <p:txBody>
          <a:bodyPr/>
          <a:lstStyle/>
          <a:p>
            <a:r>
              <a:rPr lang="en-US" dirty="0"/>
              <a:t>Introduction to Probability and Statistics for Engineers &amp; Scientists, 6th ed., Sheldon M. Ross, Elsevier, 2020.</a:t>
            </a:r>
          </a:p>
          <a:p>
            <a:r>
              <a:rPr lang="en-US" dirty="0"/>
              <a:t>Machine Intelligence, University of Waterloo, </a:t>
            </a:r>
            <a:r>
              <a:rPr lang="en-US" dirty="0">
                <a:hlinkClick r:id="rId2"/>
              </a:rPr>
              <a:t>https://www.youtube.com/watch?v=uiPGPf2X8Co</a:t>
            </a:r>
            <a:endParaRPr lang="en-US" dirty="0"/>
          </a:p>
          <a:p>
            <a:endParaRPr lang="en-US" dirty="0"/>
          </a:p>
        </p:txBody>
      </p:sp>
    </p:spTree>
    <p:extLst>
      <p:ext uri="{BB962C8B-B14F-4D97-AF65-F5344CB8AC3E}">
        <p14:creationId xmlns:p14="http://schemas.microsoft.com/office/powerpoint/2010/main" val="244243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89C8-BB10-4A51-945C-8ADF2A1BDF3F}"/>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3ECB4906-4B4A-4CED-91AA-68CDFA15F1D2}"/>
              </a:ext>
            </a:extLst>
          </p:cNvPr>
          <p:cNvSpPr>
            <a:spLocks noGrp="1"/>
          </p:cNvSpPr>
          <p:nvPr>
            <p:ph type="sldNum" sz="quarter" idx="12"/>
          </p:nvPr>
        </p:nvSpPr>
        <p:spPr/>
        <p:txBody>
          <a:bodyPr/>
          <a:lstStyle/>
          <a:p>
            <a:fld id="{F173735F-2667-4028-B606-D96AABD86FDB}" type="slidenum">
              <a:rPr lang="id-ID" smtClean="0"/>
              <a:pPr/>
              <a:t>3</a:t>
            </a:fld>
            <a:endParaRPr lang="id-ID"/>
          </a:p>
        </p:txBody>
      </p:sp>
      <p:sp>
        <p:nvSpPr>
          <p:cNvPr id="4" name="Content Placeholder 3">
            <a:extLst>
              <a:ext uri="{FF2B5EF4-FFF2-40B4-BE49-F238E27FC236}">
                <a16:creationId xmlns:a16="http://schemas.microsoft.com/office/drawing/2014/main" id="{9DA619A5-D344-43A5-BED1-F55342FFCB44}"/>
              </a:ext>
            </a:extLst>
          </p:cNvPr>
          <p:cNvSpPr>
            <a:spLocks noGrp="1"/>
          </p:cNvSpPr>
          <p:nvPr>
            <p:ph idx="1"/>
          </p:nvPr>
        </p:nvSpPr>
        <p:spPr/>
        <p:txBody>
          <a:bodyPr/>
          <a:lstStyle/>
          <a:p>
            <a:pPr marL="457200" indent="-457200">
              <a:buFont typeface="+mj-lt"/>
              <a:buAutoNum type="arabicPeriod"/>
            </a:pPr>
            <a:r>
              <a:rPr lang="en-US" dirty="0"/>
              <a:t>Event, Space</a:t>
            </a:r>
          </a:p>
          <a:p>
            <a:pPr marL="457200" indent="-457200">
              <a:buFont typeface="+mj-lt"/>
              <a:buAutoNum type="arabicPeriod"/>
            </a:pPr>
            <a:r>
              <a:rPr lang="en-US" dirty="0"/>
              <a:t>Probability</a:t>
            </a:r>
          </a:p>
          <a:p>
            <a:pPr marL="457200" indent="-457200">
              <a:buFont typeface="+mj-lt"/>
              <a:buAutoNum type="arabicPeriod"/>
            </a:pPr>
            <a:r>
              <a:rPr lang="en-US" dirty="0"/>
              <a:t>Conditional probability</a:t>
            </a:r>
          </a:p>
          <a:p>
            <a:pPr marL="457200" indent="-457200">
              <a:buFont typeface="+mj-lt"/>
              <a:buAutoNum type="arabicPeriod"/>
            </a:pPr>
            <a:r>
              <a:rPr lang="en-US" dirty="0"/>
              <a:t>Bayes Theorem</a:t>
            </a:r>
          </a:p>
        </p:txBody>
      </p:sp>
    </p:spTree>
    <p:extLst>
      <p:ext uri="{BB962C8B-B14F-4D97-AF65-F5344CB8AC3E}">
        <p14:creationId xmlns:p14="http://schemas.microsoft.com/office/powerpoint/2010/main" val="410705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230F-4859-4504-962C-9B41D2D1A1EF}"/>
              </a:ext>
            </a:extLst>
          </p:cNvPr>
          <p:cNvSpPr>
            <a:spLocks noGrp="1"/>
          </p:cNvSpPr>
          <p:nvPr>
            <p:ph type="title"/>
          </p:nvPr>
        </p:nvSpPr>
        <p:spPr/>
        <p:txBody>
          <a:bodyPr/>
          <a:lstStyle/>
          <a:p>
            <a:r>
              <a:rPr lang="en-US" dirty="0"/>
              <a:t>Before We Start</a:t>
            </a:r>
          </a:p>
        </p:txBody>
      </p:sp>
      <p:sp>
        <p:nvSpPr>
          <p:cNvPr id="3" name="Slide Number Placeholder 2">
            <a:extLst>
              <a:ext uri="{FF2B5EF4-FFF2-40B4-BE49-F238E27FC236}">
                <a16:creationId xmlns:a16="http://schemas.microsoft.com/office/drawing/2014/main" id="{7448171F-3E04-4E51-8A5A-CEC46673CF41}"/>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Content Placeholder 3">
            <a:extLst>
              <a:ext uri="{FF2B5EF4-FFF2-40B4-BE49-F238E27FC236}">
                <a16:creationId xmlns:a16="http://schemas.microsoft.com/office/drawing/2014/main" id="{956F24E7-3500-463E-89E0-8713AC6D6799}"/>
              </a:ext>
            </a:extLst>
          </p:cNvPr>
          <p:cNvSpPr>
            <a:spLocks noGrp="1"/>
          </p:cNvSpPr>
          <p:nvPr>
            <p:ph idx="1"/>
          </p:nvPr>
        </p:nvSpPr>
        <p:spPr/>
        <p:txBody>
          <a:bodyPr/>
          <a:lstStyle/>
          <a:p>
            <a:r>
              <a:rPr lang="en-US" dirty="0"/>
              <a:t>Before we start Bayes Theorem, we will review some mathematical concept in Probability.</a:t>
            </a:r>
          </a:p>
          <a:p>
            <a:pPr lvl="1"/>
            <a:r>
              <a:rPr lang="en-US" dirty="0"/>
              <a:t>Event and Sample Space</a:t>
            </a:r>
          </a:p>
          <a:p>
            <a:pPr lvl="1"/>
            <a:r>
              <a:rPr lang="en-US" dirty="0"/>
              <a:t>Probability</a:t>
            </a:r>
          </a:p>
          <a:p>
            <a:pPr lvl="1"/>
            <a:r>
              <a:rPr lang="en-US" dirty="0"/>
              <a:t>Axiom of Probability</a:t>
            </a:r>
          </a:p>
          <a:p>
            <a:pPr lvl="1"/>
            <a:r>
              <a:rPr lang="en-US" dirty="0"/>
              <a:t>Conditional Probability</a:t>
            </a:r>
          </a:p>
          <a:p>
            <a:pPr lvl="1"/>
            <a:r>
              <a:rPr lang="en-US" dirty="0"/>
              <a:t>Bayes Theorem</a:t>
            </a:r>
          </a:p>
        </p:txBody>
      </p:sp>
    </p:spTree>
    <p:extLst>
      <p:ext uri="{BB962C8B-B14F-4D97-AF65-F5344CB8AC3E}">
        <p14:creationId xmlns:p14="http://schemas.microsoft.com/office/powerpoint/2010/main" val="341179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680C-CC94-4287-B573-EF75AF676D53}"/>
              </a:ext>
            </a:extLst>
          </p:cNvPr>
          <p:cNvSpPr>
            <a:spLocks noGrp="1"/>
          </p:cNvSpPr>
          <p:nvPr>
            <p:ph type="title"/>
          </p:nvPr>
        </p:nvSpPr>
        <p:spPr/>
        <p:txBody>
          <a:bodyPr/>
          <a:lstStyle/>
          <a:p>
            <a:r>
              <a:rPr lang="en-US" dirty="0"/>
              <a:t>Sample Space</a:t>
            </a:r>
          </a:p>
        </p:txBody>
      </p:sp>
      <p:sp>
        <p:nvSpPr>
          <p:cNvPr id="3" name="Slide Number Placeholder 2">
            <a:extLst>
              <a:ext uri="{FF2B5EF4-FFF2-40B4-BE49-F238E27FC236}">
                <a16:creationId xmlns:a16="http://schemas.microsoft.com/office/drawing/2014/main" id="{025B9C84-9D00-4D5D-A343-E2FA8651469C}"/>
              </a:ext>
            </a:extLst>
          </p:cNvPr>
          <p:cNvSpPr>
            <a:spLocks noGrp="1"/>
          </p:cNvSpPr>
          <p:nvPr>
            <p:ph type="sldNum" sz="quarter" idx="12"/>
          </p:nvPr>
        </p:nvSpPr>
        <p:spPr/>
        <p:txBody>
          <a:bodyPr/>
          <a:lstStyle/>
          <a:p>
            <a:fld id="{F173735F-2667-4028-B606-D96AABD86FDB}" type="slidenum">
              <a:rPr lang="id-ID" smtClean="0"/>
              <a:pPr/>
              <a:t>5</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032796A-F64A-4560-AD1C-BD83599AC586}"/>
                  </a:ext>
                </a:extLst>
              </p:cNvPr>
              <p:cNvSpPr>
                <a:spLocks noGrp="1"/>
              </p:cNvSpPr>
              <p:nvPr>
                <p:ph idx="1"/>
              </p:nvPr>
            </p:nvSpPr>
            <p:spPr/>
            <p:txBody>
              <a:bodyPr/>
              <a:lstStyle/>
              <a:p>
                <a:r>
                  <a:rPr lang="en-US" dirty="0"/>
                  <a:t>Sample Space (S) is the set of all possible outcomes is known.</a:t>
                </a:r>
              </a:p>
              <a:p>
                <a:endParaRPr lang="en-US" dirty="0"/>
              </a:p>
              <a:p>
                <a:r>
                  <a:rPr lang="en-US" dirty="0"/>
                  <a:t>Example of Sample Space:</a:t>
                </a:r>
              </a:p>
              <a:p>
                <a:pPr lvl="1"/>
                <a:r>
                  <a:rPr lang="en-US" dirty="0"/>
                  <a:t>If the outcome of an experiment consists in the determination of the sex of a newborn child,</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𝑔𝑖𝑟𝑙</m:t>
                      </m:r>
                      <m:r>
                        <a:rPr lang="en-US" b="0" i="1" smtClean="0">
                          <a:latin typeface="Cambria Math" panose="02040503050406030204" pitchFamily="18" charset="0"/>
                        </a:rPr>
                        <m:t>, </m:t>
                      </m:r>
                      <m:r>
                        <a:rPr lang="en-US" b="0" i="1" smtClean="0">
                          <a:latin typeface="Cambria Math" panose="02040503050406030204" pitchFamily="18" charset="0"/>
                        </a:rPr>
                        <m:t>𝑏𝑜𝑦</m:t>
                      </m:r>
                      <m:r>
                        <a:rPr lang="en-US" b="0" i="1" smtClean="0">
                          <a:latin typeface="Cambria Math" panose="02040503050406030204" pitchFamily="18" charset="0"/>
                        </a:rPr>
                        <m:t>}</m:t>
                      </m:r>
                    </m:oMath>
                  </m:oMathPara>
                </a14:m>
                <a:endParaRPr lang="en-US" dirty="0"/>
              </a:p>
              <a:p>
                <a:pPr lvl="1"/>
                <a:r>
                  <a:rPr lang="en-US" dirty="0"/>
                  <a:t>If the experiment consists of the running of a race among the seven horses having post positions 1, 2, 3, 4, 5, 6, 7</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𝑜𝑟𝑑𝑒𝑟𝑖𝑛𝑔</m:t>
                      </m:r>
                      <m:r>
                        <a:rPr lang="en-US" b="0" i="1" smtClean="0">
                          <a:latin typeface="Cambria Math" panose="02040503050406030204" pitchFamily="18" charset="0"/>
                        </a:rPr>
                        <m:t> (1,2,3,4,5,6,7}</m:t>
                      </m:r>
                    </m:oMath>
                  </m:oMathPara>
                </a14:m>
                <a:endParaRPr lang="en-US" dirty="0"/>
              </a:p>
              <a:p>
                <a:pPr marL="457200" lvl="1" indent="0">
                  <a:buNone/>
                </a:pPr>
                <a:endParaRPr lang="en-US" dirty="0"/>
              </a:p>
            </p:txBody>
          </p:sp>
        </mc:Choice>
        <mc:Fallback xmlns="">
          <p:sp>
            <p:nvSpPr>
              <p:cNvPr id="4" name="Content Placeholder 3">
                <a:extLst>
                  <a:ext uri="{FF2B5EF4-FFF2-40B4-BE49-F238E27FC236}">
                    <a16:creationId xmlns:a16="http://schemas.microsoft.com/office/drawing/2014/main" id="{2032796A-F64A-4560-AD1C-BD83599AC586}"/>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6602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90CE-BB04-4C16-99C9-2E7DC43EE8B9}"/>
              </a:ext>
            </a:extLst>
          </p:cNvPr>
          <p:cNvSpPr>
            <a:spLocks noGrp="1"/>
          </p:cNvSpPr>
          <p:nvPr>
            <p:ph type="title"/>
          </p:nvPr>
        </p:nvSpPr>
        <p:spPr/>
        <p:txBody>
          <a:bodyPr/>
          <a:lstStyle/>
          <a:p>
            <a:r>
              <a:rPr lang="en-US" dirty="0"/>
              <a:t>Event</a:t>
            </a:r>
          </a:p>
        </p:txBody>
      </p:sp>
      <p:sp>
        <p:nvSpPr>
          <p:cNvPr id="3" name="Slide Number Placeholder 2">
            <a:extLst>
              <a:ext uri="{FF2B5EF4-FFF2-40B4-BE49-F238E27FC236}">
                <a16:creationId xmlns:a16="http://schemas.microsoft.com/office/drawing/2014/main" id="{14CB4BED-5E94-43AA-97FB-037BF4F16671}"/>
              </a:ext>
            </a:extLst>
          </p:cNvPr>
          <p:cNvSpPr>
            <a:spLocks noGrp="1"/>
          </p:cNvSpPr>
          <p:nvPr>
            <p:ph type="sldNum" sz="quarter" idx="12"/>
          </p:nvPr>
        </p:nvSpPr>
        <p:spPr/>
        <p:txBody>
          <a:bodyPr/>
          <a:lstStyle/>
          <a:p>
            <a:fld id="{F173735F-2667-4028-B606-D96AABD86FDB}" type="slidenum">
              <a:rPr lang="id-ID" smtClean="0"/>
              <a:pPr/>
              <a:t>6</a:t>
            </a:fld>
            <a:endParaRPr lang="id-ID"/>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174B707-9CD3-4C93-8E50-02526571B301}"/>
                  </a:ext>
                </a:extLst>
              </p:cNvPr>
              <p:cNvSpPr>
                <a:spLocks noGrp="1"/>
              </p:cNvSpPr>
              <p:nvPr>
                <p:ph idx="1"/>
              </p:nvPr>
            </p:nvSpPr>
            <p:spPr/>
            <p:txBody>
              <a:bodyPr/>
              <a:lstStyle/>
              <a:p>
                <a:r>
                  <a:rPr lang="en-US" dirty="0"/>
                  <a:t>Event (E)  is any subset of the sample space (S)</a:t>
                </a:r>
              </a:p>
              <a:p>
                <a:endParaRPr lang="en-US" dirty="0"/>
              </a:p>
              <a:p>
                <a:r>
                  <a:rPr lang="en-US" dirty="0"/>
                  <a:t>Example:</a:t>
                </a:r>
              </a:p>
              <a:p>
                <a:pPr lvl="1"/>
                <a:r>
                  <a:rPr lang="en-US" dirty="0"/>
                  <a:t>The event that an even score is recorded on the roll of die: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={2,4,6}</m:t>
                      </m:r>
                    </m:oMath>
                  </m:oMathPara>
                </a14:m>
                <a:endParaRPr lang="en-US" dirty="0"/>
              </a:p>
              <a:p>
                <a:pPr lvl="1"/>
                <a:r>
                  <a:rPr lang="en-US" dirty="0"/>
                  <a:t>The event that we get Head on the toss of coin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oMath>
                  </m:oMathPara>
                </a14:m>
                <a:endParaRPr lang="en-US" dirty="0"/>
              </a:p>
              <a:p>
                <a:pPr marL="457200" lvl="1" indent="0">
                  <a:buNone/>
                </a:pPr>
                <a:endParaRPr lang="en-US" dirty="0"/>
              </a:p>
            </p:txBody>
          </p:sp>
        </mc:Choice>
        <mc:Fallback xmlns="">
          <p:sp>
            <p:nvSpPr>
              <p:cNvPr id="4" name="Content Placeholder 3">
                <a:extLst>
                  <a:ext uri="{FF2B5EF4-FFF2-40B4-BE49-F238E27FC236}">
                    <a16:creationId xmlns:a16="http://schemas.microsoft.com/office/drawing/2014/main" id="{9174B707-9CD3-4C93-8E50-02526571B301}"/>
                  </a:ext>
                </a:extLst>
              </p:cNvPr>
              <p:cNvSpPr>
                <a:spLocks noGrp="1" noRot="1" noChangeAspect="1" noMove="1" noResize="1" noEditPoints="1" noAdjustHandles="1" noChangeArrowheads="1" noChangeShapeType="1" noTextEdit="1"/>
              </p:cNvSpPr>
              <p:nvPr>
                <p:ph idx="1"/>
              </p:nvPr>
            </p:nvSpPr>
            <p:spPr>
              <a:blipFill>
                <a:blip r:embed="rId2"/>
                <a:stretch>
                  <a:fillRect l="-722" t="-821"/>
                </a:stretch>
              </a:blipFill>
            </p:spPr>
            <p:txBody>
              <a:bodyPr/>
              <a:lstStyle/>
              <a:p>
                <a:r>
                  <a:rPr lang="en-US">
                    <a:noFill/>
                  </a:rPr>
                  <a:t> </a:t>
                </a:r>
              </a:p>
            </p:txBody>
          </p:sp>
        </mc:Fallback>
      </mc:AlternateContent>
    </p:spTree>
    <p:extLst>
      <p:ext uri="{BB962C8B-B14F-4D97-AF65-F5344CB8AC3E}">
        <p14:creationId xmlns:p14="http://schemas.microsoft.com/office/powerpoint/2010/main" val="387507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5CF9-E070-480C-88B2-C5595FF6B346}"/>
              </a:ext>
            </a:extLst>
          </p:cNvPr>
          <p:cNvSpPr>
            <a:spLocks noGrp="1"/>
          </p:cNvSpPr>
          <p:nvPr>
            <p:ph type="title"/>
          </p:nvPr>
        </p:nvSpPr>
        <p:spPr/>
        <p:txBody>
          <a:bodyPr/>
          <a:lstStyle/>
          <a:p>
            <a:r>
              <a:rPr lang="en-US" dirty="0"/>
              <a:t>Probability</a:t>
            </a:r>
          </a:p>
        </p:txBody>
      </p:sp>
      <p:sp>
        <p:nvSpPr>
          <p:cNvPr id="3" name="Slide Number Placeholder 2">
            <a:extLst>
              <a:ext uri="{FF2B5EF4-FFF2-40B4-BE49-F238E27FC236}">
                <a16:creationId xmlns:a16="http://schemas.microsoft.com/office/drawing/2014/main" id="{0D6678F8-F4C7-4CC5-83DC-611F20D5543D}"/>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4" name="Content Placeholder 3">
            <a:extLst>
              <a:ext uri="{FF2B5EF4-FFF2-40B4-BE49-F238E27FC236}">
                <a16:creationId xmlns:a16="http://schemas.microsoft.com/office/drawing/2014/main" id="{508C7BB9-439F-46C8-9715-B75E49377CF8}"/>
              </a:ext>
            </a:extLst>
          </p:cNvPr>
          <p:cNvSpPr>
            <a:spLocks noGrp="1"/>
          </p:cNvSpPr>
          <p:nvPr>
            <p:ph idx="1"/>
          </p:nvPr>
        </p:nvSpPr>
        <p:spPr/>
        <p:txBody>
          <a:bodyPr/>
          <a:lstStyle/>
          <a:p>
            <a:r>
              <a:rPr lang="en-US" dirty="0"/>
              <a:t>An empirical fact: If an experiment is continually repeated under the exact same conditions, then for any event (E), the proportion of time that (E) occurs approaches some constant value as the number of repetitions increases.</a:t>
            </a:r>
          </a:p>
          <a:p>
            <a:endParaRPr lang="en-US" dirty="0"/>
          </a:p>
          <a:p>
            <a:r>
              <a:rPr lang="en-US" dirty="0"/>
              <a:t>This proportion is called probability of an event (E) is called P(E)</a:t>
            </a:r>
          </a:p>
        </p:txBody>
      </p:sp>
    </p:spTree>
    <p:extLst>
      <p:ext uri="{BB962C8B-B14F-4D97-AF65-F5344CB8AC3E}">
        <p14:creationId xmlns:p14="http://schemas.microsoft.com/office/powerpoint/2010/main" val="403289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40FF-5B22-42C4-B86E-6CFF378ECE34}"/>
              </a:ext>
            </a:extLst>
          </p:cNvPr>
          <p:cNvSpPr>
            <a:spLocks noGrp="1"/>
          </p:cNvSpPr>
          <p:nvPr>
            <p:ph type="title"/>
          </p:nvPr>
        </p:nvSpPr>
        <p:spPr/>
        <p:txBody>
          <a:bodyPr/>
          <a:lstStyle/>
          <a:p>
            <a:r>
              <a:rPr lang="en-US" dirty="0"/>
              <a:t>Triggering Question</a:t>
            </a:r>
          </a:p>
        </p:txBody>
      </p:sp>
      <p:sp>
        <p:nvSpPr>
          <p:cNvPr id="3" name="Slide Number Placeholder 2">
            <a:extLst>
              <a:ext uri="{FF2B5EF4-FFF2-40B4-BE49-F238E27FC236}">
                <a16:creationId xmlns:a16="http://schemas.microsoft.com/office/drawing/2014/main" id="{21C54F56-9FA4-454B-948D-985A256259CB}"/>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4" name="Content Placeholder 3">
            <a:extLst>
              <a:ext uri="{FF2B5EF4-FFF2-40B4-BE49-F238E27FC236}">
                <a16:creationId xmlns:a16="http://schemas.microsoft.com/office/drawing/2014/main" id="{14481A2B-9C9E-4163-8904-4D7AFD17EC50}"/>
              </a:ext>
            </a:extLst>
          </p:cNvPr>
          <p:cNvSpPr>
            <a:spLocks noGrp="1"/>
          </p:cNvSpPr>
          <p:nvPr>
            <p:ph idx="1"/>
          </p:nvPr>
        </p:nvSpPr>
        <p:spPr/>
        <p:txBody>
          <a:bodyPr/>
          <a:lstStyle/>
          <a:p>
            <a:r>
              <a:rPr lang="en-US" dirty="0"/>
              <a:t>What is the probability that when I flip a coin it is “heads”?</a:t>
            </a:r>
          </a:p>
          <a:p>
            <a:endParaRPr lang="en-US" dirty="0"/>
          </a:p>
          <a:p>
            <a:endParaRPr lang="en-US" dirty="0"/>
          </a:p>
          <a:p>
            <a:r>
              <a:rPr lang="en-US" dirty="0"/>
              <a:t>What is the probability that when I rolled a die it is “3”?</a:t>
            </a:r>
          </a:p>
        </p:txBody>
      </p:sp>
    </p:spTree>
    <p:extLst>
      <p:ext uri="{BB962C8B-B14F-4D97-AF65-F5344CB8AC3E}">
        <p14:creationId xmlns:p14="http://schemas.microsoft.com/office/powerpoint/2010/main" val="249293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356C-6D8D-49FB-819F-D1218DF018A2}"/>
              </a:ext>
            </a:extLst>
          </p:cNvPr>
          <p:cNvSpPr>
            <a:spLocks noGrp="1"/>
          </p:cNvSpPr>
          <p:nvPr>
            <p:ph type="title"/>
          </p:nvPr>
        </p:nvSpPr>
        <p:spPr/>
        <p:txBody>
          <a:bodyPr/>
          <a:lstStyle/>
          <a:p>
            <a:r>
              <a:rPr lang="en-US" dirty="0"/>
              <a:t>Axiom of Probability</a:t>
            </a:r>
          </a:p>
        </p:txBody>
      </p:sp>
      <p:sp>
        <p:nvSpPr>
          <p:cNvPr id="3" name="Slide Number Placeholder 2">
            <a:extLst>
              <a:ext uri="{FF2B5EF4-FFF2-40B4-BE49-F238E27FC236}">
                <a16:creationId xmlns:a16="http://schemas.microsoft.com/office/drawing/2014/main" id="{8ACA8489-DCB7-4560-B1DB-B1CB16F2E3D1}"/>
              </a:ext>
            </a:extLst>
          </p:cNvPr>
          <p:cNvSpPr>
            <a:spLocks noGrp="1"/>
          </p:cNvSpPr>
          <p:nvPr>
            <p:ph type="sldNum" sz="quarter" idx="12"/>
          </p:nvPr>
        </p:nvSpPr>
        <p:spPr/>
        <p:txBody>
          <a:bodyPr/>
          <a:lstStyle/>
          <a:p>
            <a:fld id="{F173735F-2667-4028-B606-D96AABD86FDB}" type="slidenum">
              <a:rPr lang="id-ID" smtClean="0"/>
              <a:pPr/>
              <a:t>9</a:t>
            </a:fld>
            <a:endParaRPr lang="id-ID"/>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D8DFD8A-2DD5-47EE-9157-70973B263C33}"/>
                  </a:ext>
                </a:extLst>
              </p:cNvPr>
              <p:cNvSpPr>
                <a:spLocks noGrp="1"/>
              </p:cNvSpPr>
              <p:nvPr>
                <p:ph idx="1"/>
              </p:nvPr>
            </p:nvSpPr>
            <p:spPr/>
            <p:txBody>
              <a:bodyPr/>
              <a:lstStyle/>
              <a:p>
                <a:r>
                  <a:rPr lang="en-US" dirty="0"/>
                  <a:t>For each event E of an experiment having a sample space S, there is a number P(E), where P(E)follows three axioms:</a:t>
                </a:r>
              </a:p>
              <a:p>
                <a:pPr lvl="1"/>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≤1</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oMath>
                </a14:m>
                <a:endParaRPr lang="en-US" b="0" dirty="0"/>
              </a:p>
              <a:p>
                <a:pPr lvl="1"/>
                <a:r>
                  <a:rPr lang="en-US" dirty="0"/>
                  <a:t>For any sequence of mutually exclusive E1, E2</a:t>
                </a:r>
                <a:br>
                  <a:rPr lang="en-US" dirty="0"/>
                </a:br>
                <a:br>
                  <a:rPr lang="en-US" dirty="0"/>
                </a:br>
                <a:br>
                  <a:rPr lang="en-US" dirty="0"/>
                </a:br>
                <a:br>
                  <a:rPr lang="en-US" dirty="0"/>
                </a:br>
                <a:br>
                  <a:rPr lang="en-US" dirty="0"/>
                </a:br>
                <a:br>
                  <a:rPr lang="en-US" dirty="0"/>
                </a:br>
                <a:r>
                  <a:rPr lang="en-US" dirty="0"/>
                  <a:t>We called P(E) the probability of Event E</a:t>
                </a:r>
              </a:p>
            </p:txBody>
          </p:sp>
        </mc:Choice>
        <mc:Fallback xmlns="">
          <p:sp>
            <p:nvSpPr>
              <p:cNvPr id="8" name="Content Placeholder 7">
                <a:extLst>
                  <a:ext uri="{FF2B5EF4-FFF2-40B4-BE49-F238E27FC236}">
                    <a16:creationId xmlns:a16="http://schemas.microsoft.com/office/drawing/2014/main" id="{4D8DFD8A-2DD5-47EE-9157-70973B263C33}"/>
                  </a:ext>
                </a:extLst>
              </p:cNvPr>
              <p:cNvSpPr>
                <a:spLocks noGrp="1" noRot="1" noChangeAspect="1" noMove="1" noResize="1" noEditPoints="1" noAdjustHandles="1" noChangeArrowheads="1" noChangeShapeType="1" noTextEdit="1"/>
              </p:cNvSpPr>
              <p:nvPr>
                <p:ph idx="1"/>
              </p:nvPr>
            </p:nvSpPr>
            <p:spPr>
              <a:blipFill>
                <a:blip r:embed="rId2"/>
                <a:stretch>
                  <a:fillRect l="-722" t="-821" r="-962"/>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77943F89-021C-4B45-9D84-9AA8B192E08C}"/>
              </a:ext>
            </a:extLst>
          </p:cNvPr>
          <p:cNvPicPr>
            <a:picLocks noChangeAspect="1"/>
          </p:cNvPicPr>
          <p:nvPr/>
        </p:nvPicPr>
        <p:blipFill>
          <a:blip r:embed="rId3"/>
          <a:stretch>
            <a:fillRect/>
          </a:stretch>
        </p:blipFill>
        <p:spPr>
          <a:xfrm>
            <a:off x="2085290" y="3938991"/>
            <a:ext cx="5404250" cy="1148935"/>
          </a:xfrm>
          <a:prstGeom prst="rect">
            <a:avLst/>
          </a:prstGeom>
        </p:spPr>
      </p:pic>
    </p:spTree>
    <p:extLst>
      <p:ext uri="{BB962C8B-B14F-4D97-AF65-F5344CB8AC3E}">
        <p14:creationId xmlns:p14="http://schemas.microsoft.com/office/powerpoint/2010/main" val="3779272155"/>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6005E162-EB9D-4868-AAE5-4943B54EC81F}" vid="{461BC5E4-AAE9-422B-A358-27971E921FEE}"/>
    </a:ext>
  </a:extLst>
</a:theme>
</file>

<file path=docProps/app.xml><?xml version="1.0" encoding="utf-8"?>
<Properties xmlns="http://schemas.openxmlformats.org/officeDocument/2006/extended-properties" xmlns:vt="http://schemas.openxmlformats.org/officeDocument/2006/docPropsVTypes">
  <Template>Theme</Template>
  <TotalTime>485</TotalTime>
  <Words>1323</Words>
  <Application>Microsoft Office PowerPoint</Application>
  <PresentationFormat>Tampilan Layar (4:3)</PresentationFormat>
  <Paragraphs>179</Paragraphs>
  <Slides>27</Slides>
  <Notes>0</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27</vt:i4>
      </vt:variant>
    </vt:vector>
  </HeadingPairs>
  <TitlesOfParts>
    <vt:vector size="34" baseType="lpstr">
      <vt:lpstr>Arial</vt:lpstr>
      <vt:lpstr>Calibri</vt:lpstr>
      <vt:lpstr>Cambria Math</vt:lpstr>
      <vt:lpstr>FranklinGothic-Book</vt:lpstr>
      <vt:lpstr>FranklinGothic-BookItalic</vt:lpstr>
      <vt:lpstr>Open Sans</vt:lpstr>
      <vt:lpstr>Theme</vt:lpstr>
      <vt:lpstr>Quantifying Uncertainty</vt:lpstr>
      <vt:lpstr>Learning Outcome</vt:lpstr>
      <vt:lpstr>Outline</vt:lpstr>
      <vt:lpstr>Before We Start</vt:lpstr>
      <vt:lpstr>Sample Space</vt:lpstr>
      <vt:lpstr>Event</vt:lpstr>
      <vt:lpstr>Probability</vt:lpstr>
      <vt:lpstr>Triggering Question</vt:lpstr>
      <vt:lpstr>Axiom of Probability</vt:lpstr>
      <vt:lpstr>Axiom of Probability</vt:lpstr>
      <vt:lpstr>Axiom of Probability</vt:lpstr>
      <vt:lpstr>Example</vt:lpstr>
      <vt:lpstr>Conditional Probability</vt:lpstr>
      <vt:lpstr>Example</vt:lpstr>
      <vt:lpstr>General Multiplication Rule</vt:lpstr>
      <vt:lpstr>Bayes Rule</vt:lpstr>
      <vt:lpstr>Bayes Rule</vt:lpstr>
      <vt:lpstr>Law of Total probability</vt:lpstr>
      <vt:lpstr>Bayes Theorem</vt:lpstr>
      <vt:lpstr>Bayes Theorem</vt:lpstr>
      <vt:lpstr>Example</vt:lpstr>
      <vt:lpstr>Example</vt:lpstr>
      <vt:lpstr>Example</vt:lpstr>
      <vt:lpstr>Exercise</vt:lpstr>
      <vt:lpstr>Problem 1</vt:lpstr>
      <vt:lpstr>Problem 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Probability and Bayesian</dc:title>
  <dc:creator>Felix Indra Kurniadi</dc:creator>
  <cp:lastModifiedBy>Felix Indra Kurniadi</cp:lastModifiedBy>
  <cp:revision>28</cp:revision>
  <dcterms:created xsi:type="dcterms:W3CDTF">2022-02-07T06:46:08Z</dcterms:created>
  <dcterms:modified xsi:type="dcterms:W3CDTF">2023-06-07T12:12:44Z</dcterms:modified>
</cp:coreProperties>
</file>