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401" r:id="rId7"/>
    <p:sldId id="410" r:id="rId8"/>
    <p:sldId id="412" r:id="rId9"/>
    <p:sldId id="411" r:id="rId10"/>
    <p:sldId id="413" r:id="rId11"/>
    <p:sldId id="422" r:id="rId12"/>
    <p:sldId id="472" r:id="rId13"/>
    <p:sldId id="419" r:id="rId14"/>
    <p:sldId id="426" r:id="rId15"/>
    <p:sldId id="427" r:id="rId16"/>
    <p:sldId id="428" r:id="rId17"/>
    <p:sldId id="429" r:id="rId18"/>
    <p:sldId id="262" r:id="rId19"/>
    <p:sldId id="261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133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asset-v1:ColumbiaX+CSMM.101x+2T2017_2+type@asset+block@AI_edx_SearchAgents_Local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E7E7-6DD4-4DA6-96D0-B4CF20099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Local Search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24EF2-F65B-48DC-B0C3-481BF9E5A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64B92-C2A6-4037-8EE9-6A648A83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BA6B912-2226-034C-1576-C727FC787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7" y="16573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9888" indent="-2909888">
              <a:spcBef>
                <a:spcPct val="20000"/>
              </a:spcBef>
              <a:tabLst>
                <a:tab pos="1320800" algn="l"/>
                <a:tab pos="2054225" algn="l"/>
                <a:tab pos="27432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	: COMP6065001 Artificial Intelligence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2023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7550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F52C-B1C5-4670-9C35-D58ED6E1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0F1844-60DE-4056-9EF8-EA757ED9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68B79-9F91-4E91-BA1F-37F42740A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It is simply that continually moves in </a:t>
            </a:r>
            <a:r>
              <a:rPr lang="en-US" b="1" dirty="0">
                <a:solidFill>
                  <a:srgbClr val="3399FF"/>
                </a:solidFill>
              </a:rPr>
              <a:t>the direction of increasing value</a:t>
            </a:r>
            <a:r>
              <a:rPr lang="en-US" dirty="0"/>
              <a:t> (uphill)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terminates when it reaches a </a:t>
            </a:r>
            <a:r>
              <a:rPr lang="en-US" b="1" dirty="0">
                <a:solidFill>
                  <a:srgbClr val="3399FF"/>
                </a:solidFill>
              </a:rPr>
              <a:t>“peak” </a:t>
            </a:r>
            <a:r>
              <a:rPr lang="en-US" dirty="0"/>
              <a:t>where no neighbor has a higher value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</a:t>
            </a:r>
            <a:r>
              <a:rPr lang="en-US" b="1" dirty="0">
                <a:solidFill>
                  <a:srgbClr val="3399FF"/>
                </a:solidFill>
              </a:rPr>
              <a:t>starts</a:t>
            </a:r>
            <a:r>
              <a:rPr lang="en-US" dirty="0"/>
              <a:t> with a </a:t>
            </a:r>
            <a:r>
              <a:rPr lang="en-US" b="1" dirty="0">
                <a:solidFill>
                  <a:srgbClr val="3399FF"/>
                </a:solidFill>
              </a:rPr>
              <a:t>random (potentially poor) solution</a:t>
            </a:r>
            <a:r>
              <a:rPr lang="en-US" dirty="0"/>
              <a:t>, and iteratively makes small changes to the solution, each time improving it a little.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8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5EFB-78A2-4A44-8B76-450B8FD3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Hill Climbing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0CAC42-936C-452F-82EC-D71B7DA1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86D38-E76F-449D-BB21-4385CEAF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en-US" dirty="0"/>
              <a:t>All </a:t>
            </a:r>
            <a:r>
              <a:rPr lang="en-US" b="1" dirty="0">
                <a:solidFill>
                  <a:srgbClr val="3399FF"/>
                </a:solidFill>
              </a:rPr>
              <a:t>successors</a:t>
            </a:r>
            <a:r>
              <a:rPr lang="en-US" dirty="0"/>
              <a:t> of a node are </a:t>
            </a:r>
            <a:r>
              <a:rPr lang="en-US" b="1" dirty="0">
                <a:solidFill>
                  <a:srgbClr val="3399FF"/>
                </a:solidFill>
              </a:rPr>
              <a:t>evaluated</a:t>
            </a:r>
            <a:r>
              <a:rPr lang="en-US" dirty="0"/>
              <a:t> and the one that give the </a:t>
            </a:r>
            <a:r>
              <a:rPr lang="en-US" b="1" dirty="0">
                <a:solidFill>
                  <a:srgbClr val="3399FF"/>
                </a:solidFill>
              </a:rPr>
              <a:t>most improvement </a:t>
            </a:r>
            <a:r>
              <a:rPr lang="en-US" dirty="0"/>
              <a:t>is selected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en-GB" dirty="0">
                <a:sym typeface="Symbol" pitchFamily="18" charset="2"/>
              </a:rPr>
              <a:t>Choose the successor with the </a:t>
            </a:r>
            <a:r>
              <a:rPr lang="en-GB" b="1" dirty="0">
                <a:solidFill>
                  <a:srgbClr val="3399FF"/>
                </a:solidFill>
                <a:sym typeface="Symbol" pitchFamily="18" charset="2"/>
              </a:rPr>
              <a:t>best solution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en-GB" b="1" dirty="0">
                <a:solidFill>
                  <a:srgbClr val="3399FF"/>
                </a:solidFill>
                <a:sym typeface="Symbol" pitchFamily="18" charset="2"/>
              </a:rPr>
              <a:t>Highest-valued</a:t>
            </a:r>
            <a:r>
              <a:rPr lang="en-GB" dirty="0">
                <a:sym typeface="Symbol" pitchFamily="18" charset="2"/>
              </a:rPr>
              <a:t> = </a:t>
            </a:r>
            <a:r>
              <a:rPr lang="en-GB" b="1" dirty="0">
                <a:solidFill>
                  <a:srgbClr val="3399FF"/>
                </a:solidFill>
                <a:sym typeface="Symbol" pitchFamily="18" charset="2"/>
              </a:rPr>
              <a:t>best solution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</a:pPr>
            <a:r>
              <a:rPr lang="en-GB" dirty="0">
                <a:sym typeface="Symbol" pitchFamily="18" charset="2"/>
              </a:rPr>
              <a:t>Hill-climbing is like “</a:t>
            </a:r>
            <a:r>
              <a:rPr lang="en-GB" b="1" dirty="0">
                <a:solidFill>
                  <a:srgbClr val="3399FF"/>
                </a:solidFill>
                <a:sym typeface="Symbol" pitchFamily="18" charset="2"/>
              </a:rPr>
              <a:t>climbing a mountain without compass</a:t>
            </a:r>
            <a:r>
              <a:rPr lang="en-GB" dirty="0">
                <a:sym typeface="Symbol" pitchFamily="18" charset="2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4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13C6-28E1-4F6C-A2A5-1C4F5B97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0FE313-5957-4214-B6BE-AF2582F8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663D0-2B31-4788-BE88-93220094E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ID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FBABCC-F900-45F9-AFA7-2D987E049355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2011288"/>
          <a:ext cx="1219200" cy="1107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44148047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067952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19854739"/>
                    </a:ext>
                  </a:extLst>
                </a:gridCol>
              </a:tblGrid>
              <a:tr h="369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746066"/>
                  </a:ext>
                </a:extLst>
              </a:tr>
              <a:tr h="369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165097"/>
                  </a:ext>
                </a:extLst>
              </a:tr>
              <a:tr h="369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2084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5BC0BF-2C31-465D-AE12-A542F143DCF6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5486400"/>
          <a:ext cx="1219200" cy="1107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44148047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067952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19854739"/>
                    </a:ext>
                  </a:extLst>
                </a:gridCol>
              </a:tblGrid>
              <a:tr h="369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746066"/>
                  </a:ext>
                </a:extLst>
              </a:tr>
              <a:tr h="369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165097"/>
                  </a:ext>
                </a:extLst>
              </a:tr>
              <a:tr h="369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2084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8BC9AB-C478-4937-B37B-304DFC55D368}"/>
              </a:ext>
            </a:extLst>
          </p:cNvPr>
          <p:cNvSpPr txBox="1"/>
          <p:nvPr/>
        </p:nvSpPr>
        <p:spPr>
          <a:xfrm>
            <a:off x="2819400" y="2380342"/>
            <a:ext cx="117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Start state</a:t>
            </a:r>
            <a:endParaRPr lang="en-ID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E2A15-B65C-483B-A147-49F129A9F5C5}"/>
              </a:ext>
            </a:extLst>
          </p:cNvPr>
          <p:cNvSpPr txBox="1"/>
          <p:nvPr/>
        </p:nvSpPr>
        <p:spPr>
          <a:xfrm>
            <a:off x="2743200" y="5855454"/>
            <a:ext cx="11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 state</a:t>
            </a:r>
            <a:endParaRPr lang="en-ID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980DAE-81E5-4A0F-BCD0-C52810FB587B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3678591"/>
          <a:ext cx="1219200" cy="1107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44148047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067952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19854739"/>
                    </a:ext>
                  </a:extLst>
                </a:gridCol>
              </a:tblGrid>
              <a:tr h="369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746066"/>
                  </a:ext>
                </a:extLst>
              </a:tr>
              <a:tr h="369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165097"/>
                  </a:ext>
                </a:extLst>
              </a:tr>
              <a:tr h="369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20845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A91B31B-D328-4C8D-AA15-516E78F0612D}"/>
              </a:ext>
            </a:extLst>
          </p:cNvPr>
          <p:cNvGraphicFramePr>
            <a:graphicFrameLocks noGrp="1"/>
          </p:cNvGraphicFramePr>
          <p:nvPr/>
        </p:nvGraphicFramePr>
        <p:xfrm>
          <a:off x="3695700" y="3678590"/>
          <a:ext cx="1219200" cy="1107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44148047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067952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19854739"/>
                    </a:ext>
                  </a:extLst>
                </a:gridCol>
              </a:tblGrid>
              <a:tr h="369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746066"/>
                  </a:ext>
                </a:extLst>
              </a:tr>
              <a:tr h="369147"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165097"/>
                  </a:ext>
                </a:extLst>
              </a:tr>
              <a:tr h="369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20845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CF099A0-0EAD-45AB-8429-3B075E95BDE7}"/>
              </a:ext>
            </a:extLst>
          </p:cNvPr>
          <p:cNvGraphicFramePr>
            <a:graphicFrameLocks noGrp="1"/>
          </p:cNvGraphicFramePr>
          <p:nvPr/>
        </p:nvGraphicFramePr>
        <p:xfrm>
          <a:off x="5558161" y="3686634"/>
          <a:ext cx="1219200" cy="1107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44148047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067952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19854739"/>
                    </a:ext>
                  </a:extLst>
                </a:gridCol>
              </a:tblGrid>
              <a:tr h="36914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D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D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D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46066"/>
                  </a:ext>
                </a:extLst>
              </a:tr>
              <a:tr h="36914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D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D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ID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165097"/>
                  </a:ext>
                </a:extLst>
              </a:tr>
              <a:tr h="36914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  <a:endParaRPr lang="en-ID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  <a:endParaRPr lang="en-ID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20845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6E5A605-8673-4512-BC45-367F281AD626}"/>
              </a:ext>
            </a:extLst>
          </p:cNvPr>
          <p:cNvGraphicFramePr>
            <a:graphicFrameLocks noGrp="1"/>
          </p:cNvGraphicFramePr>
          <p:nvPr/>
        </p:nvGraphicFramePr>
        <p:xfrm>
          <a:off x="7425061" y="3686633"/>
          <a:ext cx="1219200" cy="1107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44148047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0679526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19854739"/>
                    </a:ext>
                  </a:extLst>
                </a:gridCol>
              </a:tblGrid>
              <a:tr h="369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746066"/>
                  </a:ext>
                </a:extLst>
              </a:tr>
              <a:tr h="369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165097"/>
                  </a:ext>
                </a:extLst>
              </a:tr>
              <a:tr h="3691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208455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6CF668-BD94-4E03-BB43-69F91A89E441}"/>
              </a:ext>
            </a:extLst>
          </p:cNvPr>
          <p:cNvCxnSpPr>
            <a:endCxn id="10" idx="0"/>
          </p:cNvCxnSpPr>
          <p:nvPr/>
        </p:nvCxnSpPr>
        <p:spPr>
          <a:xfrm flipH="1">
            <a:off x="2438400" y="3118729"/>
            <a:ext cx="1676400" cy="55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D4E85A-7F8C-4EB5-BE75-3D77B3D8292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4305300" y="3118729"/>
            <a:ext cx="419100" cy="55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E35D06-193F-477F-B381-714FE9E1903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4724400" y="3118729"/>
            <a:ext cx="1443361" cy="567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C98457-53C8-4F8F-813B-D0327525398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334000" y="3118728"/>
            <a:ext cx="2700661" cy="567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CC3509-0FE1-4C68-A4DA-197DCF9CEA5D}"/>
              </a:ext>
            </a:extLst>
          </p:cNvPr>
          <p:cNvSpPr txBox="1"/>
          <p:nvPr/>
        </p:nvSpPr>
        <p:spPr>
          <a:xfrm>
            <a:off x="1942911" y="482292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h(x) =  3 </a:t>
            </a:r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1E3747-466E-4E88-AC0D-E0C9B8BE98A6}"/>
              </a:ext>
            </a:extLst>
          </p:cNvPr>
          <p:cNvSpPr txBox="1"/>
          <p:nvPr/>
        </p:nvSpPr>
        <p:spPr>
          <a:xfrm>
            <a:off x="5446080" y="585545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h(x) = 0 </a:t>
            </a:r>
            <a:endParaRPr lang="en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07D6E-5FBD-4933-ABF1-48D9ACAC1F8D}"/>
              </a:ext>
            </a:extLst>
          </p:cNvPr>
          <p:cNvSpPr txBox="1"/>
          <p:nvPr/>
        </p:nvSpPr>
        <p:spPr>
          <a:xfrm>
            <a:off x="5600097" y="252872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h(x) =  2 </a:t>
            </a:r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DB8F77-8E6A-4709-ACAD-6E2329CCF312}"/>
              </a:ext>
            </a:extLst>
          </p:cNvPr>
          <p:cNvSpPr txBox="1"/>
          <p:nvPr/>
        </p:nvSpPr>
        <p:spPr>
          <a:xfrm>
            <a:off x="3892745" y="482441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h(x) =  3</a:t>
            </a:r>
            <a:endParaRPr lang="en-ID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FED726-86AA-4E58-99B1-DBA2A95DB2B1}"/>
              </a:ext>
            </a:extLst>
          </p:cNvPr>
          <p:cNvSpPr txBox="1"/>
          <p:nvPr/>
        </p:nvSpPr>
        <p:spPr>
          <a:xfrm>
            <a:off x="5683633" y="482292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h(x) =  1</a:t>
            </a:r>
            <a:endParaRPr lang="en-ID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EE8B38-9BD9-43A4-BEF4-23F381D8EA2F}"/>
              </a:ext>
            </a:extLst>
          </p:cNvPr>
          <p:cNvSpPr txBox="1"/>
          <p:nvPr/>
        </p:nvSpPr>
        <p:spPr>
          <a:xfrm>
            <a:off x="7565622" y="483551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h(x) =  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9170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C993-FE07-4295-8784-EBE40214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Hill Climbing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74148D-1C80-43FD-AEFF-927FE9BA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EF09E-477D-4EF2-9897-21A2425A3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Hill Climbing search often get stuck due to the following conditions: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Local maxima, ridges, and </a:t>
            </a:r>
            <a:r>
              <a:rPr lang="en-US" dirty="0" err="1"/>
              <a:t>plateaux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EACA3-4E1B-4AE5-BE08-8994D2DA2A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733800"/>
            <a:ext cx="5334000" cy="285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73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9961-BDC0-4549-BB46-BF9D678B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Hill Climbing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366B7-48F2-4C45-A8FA-5795C4FD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79C1B-4632-4AB4-A254-B73F48944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Local maxima/minima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peak that </a:t>
            </a:r>
            <a:r>
              <a:rPr lang="en-US" b="1" dirty="0">
                <a:solidFill>
                  <a:srgbClr val="3399FF"/>
                </a:solidFill>
              </a:rPr>
              <a:t>is higher than </a:t>
            </a:r>
            <a:r>
              <a:rPr lang="en-US" dirty="0"/>
              <a:t>each of its neighboring states but </a:t>
            </a:r>
            <a:r>
              <a:rPr lang="en-US" b="1" dirty="0">
                <a:solidFill>
                  <a:srgbClr val="3399FF"/>
                </a:solidFill>
              </a:rPr>
              <a:t>lower than </a:t>
            </a:r>
            <a:r>
              <a:rPr lang="en-US" dirty="0"/>
              <a:t>the global maximum.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DF378-B99D-4443-8105-08DB6D093D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1957" y="3393135"/>
            <a:ext cx="70675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7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E9B6-5B49-434F-B485-21055188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Hill Climbing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A1CE62-2D11-4DA7-9A6C-CA9F14A9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7C517-9297-4ECD-A3A7-A830FF29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/>
          <a:p>
            <a:r>
              <a:rPr lang="en-US" dirty="0"/>
              <a:t>Ridges (Sequence of local maxima)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is very difficult for greedy algorithms to navigate</a:t>
            </a:r>
          </a:p>
        </p:txBody>
      </p:sp>
      <p:pic>
        <p:nvPicPr>
          <p:cNvPr id="7172" name="Picture 4" descr="Image result for mountain ridges">
            <a:extLst>
              <a:ext uri="{FF2B5EF4-FFF2-40B4-BE49-F238E27FC236}">
                <a16:creationId xmlns:a16="http://schemas.microsoft.com/office/drawing/2014/main" id="{36343E19-81FD-44D9-9E8F-65022BF24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3201824"/>
            <a:ext cx="4419600" cy="293166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CB1677-1C00-4619-A8E0-386128A65D90}"/>
              </a:ext>
            </a:extLst>
          </p:cNvPr>
          <p:cNvCxnSpPr/>
          <p:nvPr/>
        </p:nvCxnSpPr>
        <p:spPr>
          <a:xfrm flipH="1" flipV="1">
            <a:off x="6096000" y="4876800"/>
            <a:ext cx="685800" cy="762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E7CA74-208A-4052-8F66-7E6075DCEB8B}"/>
              </a:ext>
            </a:extLst>
          </p:cNvPr>
          <p:cNvCxnSpPr>
            <a:cxnSpLocks/>
          </p:cNvCxnSpPr>
          <p:nvPr/>
        </p:nvCxnSpPr>
        <p:spPr>
          <a:xfrm flipH="1">
            <a:off x="5943600" y="4876800"/>
            <a:ext cx="1524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08FFD4-E775-4909-B36D-ED8EA089A74C}"/>
              </a:ext>
            </a:extLst>
          </p:cNvPr>
          <p:cNvCxnSpPr>
            <a:cxnSpLocks/>
          </p:cNvCxnSpPr>
          <p:nvPr/>
        </p:nvCxnSpPr>
        <p:spPr>
          <a:xfrm flipH="1" flipV="1">
            <a:off x="5410200" y="4419600"/>
            <a:ext cx="548566" cy="5309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D44AE3-5E11-4BA8-861A-6224A61886B3}"/>
              </a:ext>
            </a:extLst>
          </p:cNvPr>
          <p:cNvCxnSpPr>
            <a:cxnSpLocks/>
          </p:cNvCxnSpPr>
          <p:nvPr/>
        </p:nvCxnSpPr>
        <p:spPr>
          <a:xfrm flipH="1">
            <a:off x="5257800" y="4419600"/>
            <a:ext cx="152400" cy="1718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6AE72-CBC7-4090-99EE-944445D001D4}"/>
              </a:ext>
            </a:extLst>
          </p:cNvPr>
          <p:cNvCxnSpPr>
            <a:cxnSpLocks/>
          </p:cNvCxnSpPr>
          <p:nvPr/>
        </p:nvCxnSpPr>
        <p:spPr>
          <a:xfrm flipH="1" flipV="1">
            <a:off x="4800600" y="4240355"/>
            <a:ext cx="457200" cy="3511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FD5DA5-9D6D-470E-9DD4-AFEB73593C67}"/>
              </a:ext>
            </a:extLst>
          </p:cNvPr>
          <p:cNvCxnSpPr>
            <a:cxnSpLocks/>
          </p:cNvCxnSpPr>
          <p:nvPr/>
        </p:nvCxnSpPr>
        <p:spPr>
          <a:xfrm flipH="1">
            <a:off x="4650604" y="4244048"/>
            <a:ext cx="152400" cy="1718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E1154A-9F8D-4FC9-AC60-F2CDCA9732CA}"/>
              </a:ext>
            </a:extLst>
          </p:cNvPr>
          <p:cNvCxnSpPr>
            <a:cxnSpLocks/>
          </p:cNvCxnSpPr>
          <p:nvPr/>
        </p:nvCxnSpPr>
        <p:spPr>
          <a:xfrm flipH="1" flipV="1">
            <a:off x="4343402" y="4056761"/>
            <a:ext cx="304798" cy="3103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42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E9B6-5B49-434F-B485-21055188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Hill Climbing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A1CE62-2D11-4DA7-9A6C-CA9F14A9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7C517-9297-4ECD-A3A7-A830FF29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Plateaux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rgbClr val="3399FF"/>
                </a:solidFill>
              </a:rPr>
              <a:t>flat area </a:t>
            </a:r>
            <a:r>
              <a:rPr lang="en-US" dirty="0"/>
              <a:t>of the state-space landscape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can be a flat </a:t>
            </a:r>
            <a:r>
              <a:rPr lang="en-US" b="1" dirty="0">
                <a:solidFill>
                  <a:srgbClr val="3399FF"/>
                </a:solidFill>
              </a:rPr>
              <a:t>local maximum </a:t>
            </a:r>
            <a:r>
              <a:rPr lang="en-US" dirty="0"/>
              <a:t>or a </a:t>
            </a:r>
            <a:r>
              <a:rPr lang="en-US" b="1" dirty="0">
                <a:solidFill>
                  <a:srgbClr val="3399FF"/>
                </a:solidFill>
              </a:rPr>
              <a:t>shoulder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94A7E8-21B5-4840-A645-BFEB2F1D4F39}"/>
              </a:ext>
            </a:extLst>
          </p:cNvPr>
          <p:cNvGrpSpPr/>
          <p:nvPr/>
        </p:nvGrpSpPr>
        <p:grpSpPr>
          <a:xfrm>
            <a:off x="1840806" y="4347153"/>
            <a:ext cx="6017342" cy="2129847"/>
            <a:chOff x="827584" y="3789040"/>
            <a:chExt cx="6017342" cy="212984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1D3BFCE-5EB9-4FEE-872B-B70EDB6B5FED}"/>
                </a:ext>
              </a:extLst>
            </p:cNvPr>
            <p:cNvSpPr/>
            <p:nvPr/>
          </p:nvSpPr>
          <p:spPr>
            <a:xfrm>
              <a:off x="827584" y="4149080"/>
              <a:ext cx="6017342" cy="1769807"/>
            </a:xfrm>
            <a:custGeom>
              <a:avLst/>
              <a:gdLst>
                <a:gd name="connsiteX0" fmla="*/ 0 w 6017342"/>
                <a:gd name="connsiteY0" fmla="*/ 1120878 h 1769807"/>
                <a:gd name="connsiteX1" fmla="*/ 663677 w 6017342"/>
                <a:gd name="connsiteY1" fmla="*/ 427704 h 1769807"/>
                <a:gd name="connsiteX2" fmla="*/ 1696064 w 6017342"/>
                <a:gd name="connsiteY2" fmla="*/ 870155 h 1769807"/>
                <a:gd name="connsiteX3" fmla="*/ 4114800 w 6017342"/>
                <a:gd name="connsiteY3" fmla="*/ 884904 h 1769807"/>
                <a:gd name="connsiteX4" fmla="*/ 4660490 w 6017342"/>
                <a:gd name="connsiteY4" fmla="*/ 1622323 h 1769807"/>
                <a:gd name="connsiteX5" fmla="*/ 6017342 w 6017342"/>
                <a:gd name="connsiteY5" fmla="*/ 0 h 176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7342" h="1769807">
                  <a:moveTo>
                    <a:pt x="0" y="1120878"/>
                  </a:moveTo>
                  <a:cubicBezTo>
                    <a:pt x="190500" y="795184"/>
                    <a:pt x="381000" y="469491"/>
                    <a:pt x="663677" y="427704"/>
                  </a:cubicBezTo>
                  <a:cubicBezTo>
                    <a:pt x="946354" y="385917"/>
                    <a:pt x="1120877" y="793955"/>
                    <a:pt x="1696064" y="870155"/>
                  </a:cubicBezTo>
                  <a:cubicBezTo>
                    <a:pt x="2271251" y="946355"/>
                    <a:pt x="3620729" y="759543"/>
                    <a:pt x="4114800" y="884904"/>
                  </a:cubicBezTo>
                  <a:cubicBezTo>
                    <a:pt x="4608871" y="1010265"/>
                    <a:pt x="4343400" y="1769807"/>
                    <a:pt x="4660490" y="1622323"/>
                  </a:cubicBezTo>
                  <a:cubicBezTo>
                    <a:pt x="4977580" y="1474839"/>
                    <a:pt x="5497461" y="737419"/>
                    <a:pt x="6017342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CC51D53B-97B4-424A-AB19-071E49C0EF62}"/>
                </a:ext>
              </a:extLst>
            </p:cNvPr>
            <p:cNvGrpSpPr/>
            <p:nvPr/>
          </p:nvGrpSpPr>
          <p:grpSpPr>
            <a:xfrm>
              <a:off x="2339752" y="3789040"/>
              <a:ext cx="2664296" cy="1829817"/>
              <a:chOff x="2339752" y="3789040"/>
              <a:chExt cx="2664296" cy="1829817"/>
            </a:xfrm>
          </p:grpSpPr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EB147D9-1915-4162-BBFC-D91C83617CB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31840" y="3789040"/>
                <a:ext cx="648072" cy="5760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uLnTx/>
                    <a:uFillTx/>
                    <a:latin typeface="+mn-lt"/>
                    <a:ea typeface="+mn-ea"/>
                    <a:cs typeface="+mn-cs"/>
                  </a:rPr>
                  <a:t>?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3300"/>
                  </a:buClr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9" name="Group 15">
                <a:extLst>
                  <a:ext uri="{FF2B5EF4-FFF2-40B4-BE49-F238E27FC236}">
                    <a16:creationId xmlns:a16="http://schemas.microsoft.com/office/drawing/2014/main" id="{69495CE9-4F05-4A1F-8E33-A2EE092B3FF9}"/>
                  </a:ext>
                </a:extLst>
              </p:cNvPr>
              <p:cNvGrpSpPr/>
              <p:nvPr/>
            </p:nvGrpSpPr>
            <p:grpSpPr>
              <a:xfrm>
                <a:off x="2987824" y="4293096"/>
                <a:ext cx="1008112" cy="648072"/>
                <a:chOff x="2987824" y="4293096"/>
                <a:chExt cx="1008112" cy="648072"/>
              </a:xfrm>
            </p:grpSpPr>
            <p:sp>
              <p:nvSpPr>
                <p:cNvPr id="11" name="Smiley Face 10">
                  <a:extLst>
                    <a:ext uri="{FF2B5EF4-FFF2-40B4-BE49-F238E27FC236}">
                      <a16:creationId xmlns:a16="http://schemas.microsoft.com/office/drawing/2014/main" id="{C709E7CB-BE94-4515-B581-ACE51D3537F7}"/>
                    </a:ext>
                  </a:extLst>
                </p:cNvPr>
                <p:cNvSpPr/>
                <p:nvPr/>
              </p:nvSpPr>
              <p:spPr>
                <a:xfrm>
                  <a:off x="3347864" y="4293096"/>
                  <a:ext cx="288032" cy="288032"/>
                </a:xfrm>
                <a:prstGeom prst="smileyFac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30840AEA-1360-42C8-9E52-2332B289C8C8}"/>
                    </a:ext>
                  </a:extLst>
                </p:cNvPr>
                <p:cNvCxnSpPr/>
                <p:nvPr/>
              </p:nvCxnSpPr>
              <p:spPr>
                <a:xfrm>
                  <a:off x="3707904" y="4797152"/>
                  <a:ext cx="28803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B0E397EB-6248-4D02-8B50-1576D8B0EBA6}"/>
                    </a:ext>
                  </a:extLst>
                </p:cNvPr>
                <p:cNvCxnSpPr/>
                <p:nvPr/>
              </p:nvCxnSpPr>
              <p:spPr>
                <a:xfrm flipH="1">
                  <a:off x="2987824" y="4797152"/>
                  <a:ext cx="28803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lowchart: Collate 13">
                  <a:extLst>
                    <a:ext uri="{FF2B5EF4-FFF2-40B4-BE49-F238E27FC236}">
                      <a16:creationId xmlns:a16="http://schemas.microsoft.com/office/drawing/2014/main" id="{680A9C60-CB03-43D5-AEDF-DCBC21D516E3}"/>
                    </a:ext>
                  </a:extLst>
                </p:cNvPr>
                <p:cNvSpPr/>
                <p:nvPr/>
              </p:nvSpPr>
              <p:spPr>
                <a:xfrm>
                  <a:off x="3347864" y="4653136"/>
                  <a:ext cx="288032" cy="288032"/>
                </a:xfrm>
                <a:prstGeom prst="flowChartCollat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5F4548-9BBA-4F67-B704-E75098F98F18}"/>
                  </a:ext>
                </a:extLst>
              </p:cNvPr>
              <p:cNvSpPr txBox="1"/>
              <p:nvPr/>
            </p:nvSpPr>
            <p:spPr>
              <a:xfrm>
                <a:off x="2339752" y="5157192"/>
                <a:ext cx="26642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99"/>
                    </a:solidFill>
                  </a:rPr>
                  <a:t>Not Difference 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878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0038-9FDC-4702-8057-5331127E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Hill Climbing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267746-8821-4F01-ACD1-53F95C64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54CE8-F8D6-4D85-AD54-4C1A5738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Ways Out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b="1" dirty="0">
                <a:solidFill>
                  <a:srgbClr val="3399FF"/>
                </a:solidFill>
              </a:rPr>
              <a:t>Backtrack</a:t>
            </a:r>
            <a:r>
              <a:rPr lang="en-GB" dirty="0"/>
              <a:t> to some earlier node and try going in a different direction.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SzPct val="120000"/>
            </a:pPr>
            <a:r>
              <a:rPr lang="en-GB" dirty="0"/>
              <a:t>Make a </a:t>
            </a:r>
            <a:r>
              <a:rPr lang="en-GB" b="1" dirty="0">
                <a:solidFill>
                  <a:srgbClr val="3399FF"/>
                </a:solidFill>
              </a:rPr>
              <a:t>big jump</a:t>
            </a:r>
            <a:r>
              <a:rPr lang="en-GB" dirty="0"/>
              <a:t> to try to get in a new section.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Pct val="120000"/>
            </a:pPr>
            <a:r>
              <a:rPr lang="en-GB" dirty="0"/>
              <a:t>Moving in </a:t>
            </a:r>
            <a:r>
              <a:rPr lang="en-GB" b="1" dirty="0">
                <a:solidFill>
                  <a:srgbClr val="3399FF"/>
                </a:solidFill>
              </a:rPr>
              <a:t>several directions </a:t>
            </a:r>
            <a:r>
              <a:rPr lang="en-GB" dirty="0"/>
              <a:t>at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04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9FEA-281C-4A24-8E37-C302664C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64D836-16FF-4ECC-829D-F86D66DE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18</a:t>
            </a:fld>
            <a:endParaRPr lang="id-ID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B5C5D7-07DD-4DE1-85C9-C8A652BC0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28620"/>
              </p:ext>
            </p:extLst>
          </p:nvPr>
        </p:nvGraphicFramePr>
        <p:xfrm>
          <a:off x="1280159" y="2011287"/>
          <a:ext cx="2669622" cy="1129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9874">
                  <a:extLst>
                    <a:ext uri="{9D8B030D-6E8A-4147-A177-3AD203B41FA5}">
                      <a16:colId xmlns:a16="http://schemas.microsoft.com/office/drawing/2014/main" val="487862866"/>
                    </a:ext>
                  </a:extLst>
                </a:gridCol>
                <a:gridCol w="889874">
                  <a:extLst>
                    <a:ext uri="{9D8B030D-6E8A-4147-A177-3AD203B41FA5}">
                      <a16:colId xmlns:a16="http://schemas.microsoft.com/office/drawing/2014/main" val="1165778347"/>
                    </a:ext>
                  </a:extLst>
                </a:gridCol>
                <a:gridCol w="889874">
                  <a:extLst>
                    <a:ext uri="{9D8B030D-6E8A-4147-A177-3AD203B41FA5}">
                      <a16:colId xmlns:a16="http://schemas.microsoft.com/office/drawing/2014/main" val="2991272322"/>
                    </a:ext>
                  </a:extLst>
                </a:gridCol>
              </a:tblGrid>
              <a:tr h="402127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89122" marR="89122" marT="44561" marB="4456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89122" marR="89122" marT="44561" marB="4456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89122" marR="89122" marT="44561" marB="44561"/>
                </a:tc>
                <a:extLst>
                  <a:ext uri="{0D108BD9-81ED-4DB2-BD59-A6C34878D82A}">
                    <a16:rowId xmlns:a16="http://schemas.microsoft.com/office/drawing/2014/main" val="187880780"/>
                  </a:ext>
                </a:extLst>
              </a:tr>
              <a:tr h="356487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89122" marR="89122" marT="44561" marB="4456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89122" marR="89122" marT="44561" marB="4456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89122" marR="89122" marT="44561" marB="44561"/>
                </a:tc>
                <a:extLst>
                  <a:ext uri="{0D108BD9-81ED-4DB2-BD59-A6C34878D82A}">
                    <a16:rowId xmlns:a16="http://schemas.microsoft.com/office/drawing/2014/main" val="1198677900"/>
                  </a:ext>
                </a:extLst>
              </a:tr>
              <a:tr h="356487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89122" marR="89122" marT="44561" marB="4456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9122" marR="89122" marT="44561" marB="44561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89122" marR="89122" marT="44561" marB="44561"/>
                </a:tc>
                <a:extLst>
                  <a:ext uri="{0D108BD9-81ED-4DB2-BD59-A6C34878D82A}">
                    <a16:rowId xmlns:a16="http://schemas.microsoft.com/office/drawing/2014/main" val="21387313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6D81DC-7DD4-4B8E-982B-D7AFD0115A10}"/>
              </a:ext>
            </a:extLst>
          </p:cNvPr>
          <p:cNvSpPr txBox="1"/>
          <p:nvPr/>
        </p:nvSpPr>
        <p:spPr>
          <a:xfrm>
            <a:off x="1280159" y="4001479"/>
            <a:ext cx="7863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Hill Climbing algorithm to find Goal states from initial 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72300-9A35-4360-9F54-BF9F57DFB535}"/>
              </a:ext>
            </a:extLst>
          </p:cNvPr>
          <p:cNvSpPr txBox="1"/>
          <p:nvPr/>
        </p:nvSpPr>
        <p:spPr>
          <a:xfrm>
            <a:off x="1949275" y="3244334"/>
            <a:ext cx="136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 States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70903E9-A838-4CBD-8D0A-26CB5CBD2C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340834"/>
              </p:ext>
            </p:extLst>
          </p:nvPr>
        </p:nvGraphicFramePr>
        <p:xfrm>
          <a:off x="6017178" y="2020528"/>
          <a:ext cx="2669622" cy="1129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9874">
                  <a:extLst>
                    <a:ext uri="{9D8B030D-6E8A-4147-A177-3AD203B41FA5}">
                      <a16:colId xmlns:a16="http://schemas.microsoft.com/office/drawing/2014/main" val="487862866"/>
                    </a:ext>
                  </a:extLst>
                </a:gridCol>
                <a:gridCol w="889874">
                  <a:extLst>
                    <a:ext uri="{9D8B030D-6E8A-4147-A177-3AD203B41FA5}">
                      <a16:colId xmlns:a16="http://schemas.microsoft.com/office/drawing/2014/main" val="1165778347"/>
                    </a:ext>
                  </a:extLst>
                </a:gridCol>
                <a:gridCol w="889874">
                  <a:extLst>
                    <a:ext uri="{9D8B030D-6E8A-4147-A177-3AD203B41FA5}">
                      <a16:colId xmlns:a16="http://schemas.microsoft.com/office/drawing/2014/main" val="2991272322"/>
                    </a:ext>
                  </a:extLst>
                </a:gridCol>
              </a:tblGrid>
              <a:tr h="402127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89122" marR="89122" marT="44561" marB="4456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89122" marR="89122" marT="44561" marB="4456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89122" marR="89122" marT="44561" marB="44561"/>
                </a:tc>
                <a:extLst>
                  <a:ext uri="{0D108BD9-81ED-4DB2-BD59-A6C34878D82A}">
                    <a16:rowId xmlns:a16="http://schemas.microsoft.com/office/drawing/2014/main" val="187880780"/>
                  </a:ext>
                </a:extLst>
              </a:tr>
              <a:tr h="356487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89122" marR="89122" marT="44561" marB="4456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89122" marR="89122" marT="44561" marB="44561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89122" marR="89122" marT="44561" marB="44561"/>
                </a:tc>
                <a:extLst>
                  <a:ext uri="{0D108BD9-81ED-4DB2-BD59-A6C34878D82A}">
                    <a16:rowId xmlns:a16="http://schemas.microsoft.com/office/drawing/2014/main" val="1198677900"/>
                  </a:ext>
                </a:extLst>
              </a:tr>
              <a:tr h="356487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89122" marR="89122" marT="44561" marB="4456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89122" marR="89122" marT="44561" marB="4456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89122" marR="89122" marT="44561" marB="44561"/>
                </a:tc>
                <a:extLst>
                  <a:ext uri="{0D108BD9-81ED-4DB2-BD59-A6C34878D82A}">
                    <a16:rowId xmlns:a16="http://schemas.microsoft.com/office/drawing/2014/main" val="21387313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3887B9A-06B3-47F7-8087-46746B1BA9C7}"/>
              </a:ext>
            </a:extLst>
          </p:cNvPr>
          <p:cNvSpPr txBox="1"/>
          <p:nvPr/>
        </p:nvSpPr>
        <p:spPr>
          <a:xfrm>
            <a:off x="6861511" y="3253576"/>
            <a:ext cx="126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 States</a:t>
            </a:r>
          </a:p>
        </p:txBody>
      </p:sp>
    </p:spTree>
    <p:extLst>
      <p:ext uri="{BB962C8B-B14F-4D97-AF65-F5344CB8AC3E}">
        <p14:creationId xmlns:p14="http://schemas.microsoft.com/office/powerpoint/2010/main" val="392766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0497-C8BF-496D-B644-8B437306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33C805-3083-455F-86E6-6A2580DE8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7FF9C-C333-465F-B863-88552604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dirty="0"/>
              <a:t>Stuart Russell, Peter </a:t>
            </a:r>
            <a:r>
              <a:rPr lang="id-ID" dirty="0"/>
              <a:t>Norvig</a:t>
            </a:r>
            <a:r>
              <a:rPr lang="en-US" dirty="0"/>
              <a:t>. 2010. </a:t>
            </a:r>
            <a:r>
              <a:rPr lang="en-US" b="1" dirty="0">
                <a:solidFill>
                  <a:srgbClr val="3399FF"/>
                </a:solidFill>
              </a:rPr>
              <a:t>Artificial Intelligence : A Modern Approach.</a:t>
            </a:r>
            <a:r>
              <a:rPr lang="en-US" dirty="0"/>
              <a:t> Pearson Education. New Jersey. ISBN:9780132071482</a:t>
            </a:r>
          </a:p>
          <a:p>
            <a:pPr>
              <a:lnSpc>
                <a:spcPct val="150000"/>
              </a:lnSpc>
              <a:defRPr/>
            </a:pPr>
            <a:r>
              <a:rPr lang="en-ID" dirty="0"/>
              <a:t>Local Search: </a:t>
            </a:r>
            <a:r>
              <a:rPr lang="en-ID" dirty="0">
                <a:hlinkClick r:id="rId2"/>
              </a:rPr>
              <a:t>https://courses.edx.org/asset-v1:ColumbiaX+CSMM.101x+2T2017_2+type@asset+block@AI_edx_SearchAgents_Local.pdf</a:t>
            </a:r>
            <a:r>
              <a:rPr lang="en-ID" dirty="0"/>
              <a:t>  </a:t>
            </a:r>
            <a:endParaRPr lang="en-US" dirty="0"/>
          </a:p>
          <a:p>
            <a:r>
              <a:rPr lang="en-US" dirty="0" err="1"/>
              <a:t>Elad</a:t>
            </a:r>
            <a:r>
              <a:rPr lang="en-US" dirty="0"/>
              <a:t> Hazan, Lecturer Note: Optimization for Machine Learning. https://arxiv.org/pdf/1909.03550.pdf</a:t>
            </a:r>
          </a:p>
        </p:txBody>
      </p:sp>
    </p:spTree>
    <p:extLst>
      <p:ext uri="{BB962C8B-B14F-4D97-AF65-F5344CB8AC3E}">
        <p14:creationId xmlns:p14="http://schemas.microsoft.com/office/powerpoint/2010/main" val="73852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18B0-3AF8-4C72-AA17-E4D88AF3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DA2F3-A8EB-4CDB-8835-3265FEBD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075A4-FF38-4420-A85B-D754030D4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 1: Describe what is AI and identify concept of intelligent agent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LO 2: Explain various intelligent search algorithms to solve the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6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F8AA-56D5-44E7-8472-DDED3CC7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56DE6-53E7-4C43-BAE1-81BDA8FF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407DD-676C-40EB-AE85-B69EBAE02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Optimization Techniques</a:t>
            </a:r>
          </a:p>
          <a:p>
            <a:r>
              <a:rPr lang="en-US" dirty="0"/>
              <a:t>Local Search</a:t>
            </a:r>
          </a:p>
          <a:p>
            <a:r>
              <a:rPr lang="en-US" dirty="0"/>
              <a:t>Hill Climbing</a:t>
            </a:r>
          </a:p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421390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2B3C-788E-4548-BCA4-C8B0630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C878EE-8AAC-4118-9446-A5755E99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31D0B-9CE8-43FA-9277-58807E881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336" y="2011288"/>
            <a:ext cx="7605464" cy="44581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standard algorithmic theory, the burden of designing an efficient algorithm for solving a problem at hand is on the algorithm designer.</a:t>
            </a:r>
          </a:p>
          <a:p>
            <a:endParaRPr lang="en-US" dirty="0"/>
          </a:p>
          <a:p>
            <a:r>
              <a:rPr lang="en-US" dirty="0"/>
              <a:t>In the decades since in the introduction of computer science, elegant algorithms have been designed for tasks ranging from finding the shortest path in a graph, computing the optimal flow in a network, compressing a computer file containing an image captured by digital camera, and replacing a string in a text document.</a:t>
            </a:r>
          </a:p>
          <a:p>
            <a:endParaRPr lang="en-US" dirty="0"/>
          </a:p>
          <a:p>
            <a:r>
              <a:rPr lang="en-US" dirty="0"/>
              <a:t>The mathematical optimization approach to machine learning is to view the process of machine training as an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60255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0E7C-BFB3-4BEE-AD56-8AF88AE0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Computational Optimization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BBF98-0818-4BF3-A9C7-CEE2DC1A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72693-CD4A-4BE8-A759-5CDC4FBCB063}"/>
              </a:ext>
            </a:extLst>
          </p:cNvPr>
          <p:cNvSpPr/>
          <p:nvPr/>
        </p:nvSpPr>
        <p:spPr>
          <a:xfrm>
            <a:off x="3543300" y="2237156"/>
            <a:ext cx="2546252" cy="78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85202B-5B1E-47DD-9BFB-B20D21C6B30D}"/>
              </a:ext>
            </a:extLst>
          </p:cNvPr>
          <p:cNvSpPr/>
          <p:nvPr/>
        </p:nvSpPr>
        <p:spPr>
          <a:xfrm>
            <a:off x="997048" y="3329746"/>
            <a:ext cx="1436663" cy="78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Convex Programming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BE15E-4931-4FA7-A62F-DE35A3EF8F70}"/>
              </a:ext>
            </a:extLst>
          </p:cNvPr>
          <p:cNvSpPr/>
          <p:nvPr/>
        </p:nvSpPr>
        <p:spPr>
          <a:xfrm>
            <a:off x="3196443" y="3336000"/>
            <a:ext cx="1436663" cy="78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 Methods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EAF9F-9AFF-4F20-8797-EDF11A860E0B}"/>
              </a:ext>
            </a:extLst>
          </p:cNvPr>
          <p:cNvSpPr/>
          <p:nvPr/>
        </p:nvSpPr>
        <p:spPr>
          <a:xfrm>
            <a:off x="7428620" y="3368432"/>
            <a:ext cx="1436663" cy="78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Heuristic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472DB3-98BF-40C9-92CE-B5F35D6A42F1}"/>
              </a:ext>
            </a:extLst>
          </p:cNvPr>
          <p:cNvSpPr/>
          <p:nvPr/>
        </p:nvSpPr>
        <p:spPr>
          <a:xfrm>
            <a:off x="1484728" y="4293776"/>
            <a:ext cx="1436663" cy="78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Programming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B7E43-1840-4682-A15E-EC174ED5D83D}"/>
              </a:ext>
            </a:extLst>
          </p:cNvPr>
          <p:cNvSpPr/>
          <p:nvPr/>
        </p:nvSpPr>
        <p:spPr>
          <a:xfrm>
            <a:off x="1484727" y="5215602"/>
            <a:ext cx="1436663" cy="78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Quadratic Programming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6738F7-B8B3-4081-BD54-BD693FDA8358}"/>
              </a:ext>
            </a:extLst>
          </p:cNvPr>
          <p:cNvSpPr/>
          <p:nvPr/>
        </p:nvSpPr>
        <p:spPr>
          <a:xfrm>
            <a:off x="1484727" y="6104210"/>
            <a:ext cx="1436663" cy="78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7C83B7-512B-434D-9C47-78FFD29F33A1}"/>
              </a:ext>
            </a:extLst>
          </p:cNvPr>
          <p:cNvSpPr/>
          <p:nvPr/>
        </p:nvSpPr>
        <p:spPr>
          <a:xfrm>
            <a:off x="3705079" y="4293776"/>
            <a:ext cx="1436663" cy="78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Newton’s Method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6AC0B-9B2B-42D4-A0B6-170D2FFE65E9}"/>
              </a:ext>
            </a:extLst>
          </p:cNvPr>
          <p:cNvSpPr/>
          <p:nvPr/>
        </p:nvSpPr>
        <p:spPr>
          <a:xfrm>
            <a:off x="3705078" y="5251552"/>
            <a:ext cx="1436663" cy="78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Gradient Descent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844FF-DAD4-49EA-B135-ECDA8154ED7B}"/>
              </a:ext>
            </a:extLst>
          </p:cNvPr>
          <p:cNvSpPr/>
          <p:nvPr/>
        </p:nvSpPr>
        <p:spPr>
          <a:xfrm>
            <a:off x="3696286" y="6108515"/>
            <a:ext cx="1436663" cy="78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56F8CE3-5B1F-4C08-A1C4-323C886199C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113503" y="1626823"/>
            <a:ext cx="304800" cy="310104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F15651E-088D-4CDA-BB42-2C7F84D74F9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210074" y="2729648"/>
            <a:ext cx="311054" cy="90165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B09F276-78AD-4C70-950F-ABE413D7B038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6309946" y="1531426"/>
            <a:ext cx="343486" cy="3330526"/>
          </a:xfrm>
          <a:prstGeom prst="bentConnector3">
            <a:avLst>
              <a:gd name="adj1" fmla="val 459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3846582-A469-41C0-B83C-E5754645262E}"/>
              </a:ext>
            </a:extLst>
          </p:cNvPr>
          <p:cNvCxnSpPr>
            <a:endCxn id="10" idx="1"/>
          </p:cNvCxnSpPr>
          <p:nvPr/>
        </p:nvCxnSpPr>
        <p:spPr>
          <a:xfrm rot="16200000" flipH="1">
            <a:off x="1028797" y="4231739"/>
            <a:ext cx="570135" cy="3417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A3B950D-3C84-425E-8AEF-3EFC5DF889E9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567883" y="4692652"/>
            <a:ext cx="1491961" cy="3417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A7A67E5-1BE6-4CC7-B17C-27E9445454D7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142922" y="5156299"/>
            <a:ext cx="2341883" cy="3417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09DF3CF-0F8A-4B18-A398-595D05CD2815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3276696" y="4259288"/>
            <a:ext cx="570136" cy="2866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F6ECC95-25F1-44FF-A358-20E2DB0909FB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2797807" y="4738176"/>
            <a:ext cx="1527912" cy="2866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03729F2-8489-4C65-B090-809C9E0FA63B}"/>
              </a:ext>
            </a:extLst>
          </p:cNvPr>
          <p:cNvCxnSpPr>
            <a:endCxn id="15" idx="1"/>
          </p:cNvCxnSpPr>
          <p:nvPr/>
        </p:nvCxnSpPr>
        <p:spPr>
          <a:xfrm rot="16200000" flipH="1">
            <a:off x="2364929" y="5171053"/>
            <a:ext cx="2384876" cy="277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92CBF72-7EE0-4782-84C0-45362514F7AE}"/>
              </a:ext>
            </a:extLst>
          </p:cNvPr>
          <p:cNvSpPr/>
          <p:nvPr/>
        </p:nvSpPr>
        <p:spPr>
          <a:xfrm>
            <a:off x="6273310" y="4292017"/>
            <a:ext cx="1436663" cy="78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Search: Hill Climbing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268EE1-BC2C-4D80-A03A-B2875C3DF02A}"/>
              </a:ext>
            </a:extLst>
          </p:cNvPr>
          <p:cNvSpPr/>
          <p:nvPr/>
        </p:nvSpPr>
        <p:spPr>
          <a:xfrm>
            <a:off x="6273310" y="5215602"/>
            <a:ext cx="1436663" cy="78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Genetic Algorithm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C10676-92B3-4F3E-8C1C-801683D36BB6}"/>
              </a:ext>
            </a:extLst>
          </p:cNvPr>
          <p:cNvSpPr/>
          <p:nvPr/>
        </p:nvSpPr>
        <p:spPr>
          <a:xfrm>
            <a:off x="6273310" y="6070210"/>
            <a:ext cx="1436663" cy="78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endParaRPr lang="en-US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BFC27B5-4B4C-4A95-AED5-9B949AFE3A22}"/>
              </a:ext>
            </a:extLst>
          </p:cNvPr>
          <p:cNvCxnSpPr>
            <a:stCxn id="9" idx="2"/>
            <a:endCxn id="40" idx="3"/>
          </p:cNvCxnSpPr>
          <p:nvPr/>
        </p:nvCxnSpPr>
        <p:spPr>
          <a:xfrm rot="5400000">
            <a:off x="7663618" y="4202578"/>
            <a:ext cx="529690" cy="4369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B693A3D-EC4F-4EF2-A482-BFBB1BD28B39}"/>
              </a:ext>
            </a:extLst>
          </p:cNvPr>
          <p:cNvCxnSpPr>
            <a:stCxn id="9" idx="2"/>
            <a:endCxn id="41" idx="3"/>
          </p:cNvCxnSpPr>
          <p:nvPr/>
        </p:nvCxnSpPr>
        <p:spPr>
          <a:xfrm rot="5400000">
            <a:off x="7201826" y="4664370"/>
            <a:ext cx="1453275" cy="4369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B7300C2-D781-4617-B927-99EE4A5E1590}"/>
              </a:ext>
            </a:extLst>
          </p:cNvPr>
          <p:cNvCxnSpPr>
            <a:stCxn id="9" idx="2"/>
            <a:endCxn id="42" idx="3"/>
          </p:cNvCxnSpPr>
          <p:nvPr/>
        </p:nvCxnSpPr>
        <p:spPr>
          <a:xfrm rot="5400000">
            <a:off x="6774522" y="5091674"/>
            <a:ext cx="2307883" cy="43697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71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5860-03DD-47AD-A6E7-EFF8EA78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D5DDD2-AB7A-4F5E-98AE-AEEA5D2C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23FC3-7D65-48F5-858A-680AD2AE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Local search </a:t>
            </a:r>
            <a:r>
              <a:rPr lang="en-US" dirty="0"/>
              <a:t>algorithms operate using a single </a:t>
            </a:r>
            <a:r>
              <a:rPr lang="en-US" b="1" dirty="0">
                <a:solidFill>
                  <a:srgbClr val="3399FF"/>
                </a:solidFill>
              </a:rPr>
              <a:t>current node </a:t>
            </a:r>
            <a:r>
              <a:rPr lang="en-US" dirty="0"/>
              <a:t>(rather than multiple paths) and generally move only to neighbors of that node.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Typically, the paths followed by the search are not retained.</a:t>
            </a:r>
          </a:p>
          <a:p>
            <a:pPr>
              <a:lnSpc>
                <a:spcPct val="150000"/>
              </a:lnSpc>
            </a:pPr>
            <a:r>
              <a:rPr lang="en-US" dirty="0"/>
              <a:t>Local search has two advantages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They use very </a:t>
            </a:r>
            <a:r>
              <a:rPr lang="en-US" b="1" dirty="0">
                <a:solidFill>
                  <a:srgbClr val="3399FF"/>
                </a:solidFill>
              </a:rPr>
              <a:t>little memory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They can often </a:t>
            </a:r>
            <a:r>
              <a:rPr lang="en-US" b="1" dirty="0">
                <a:solidFill>
                  <a:srgbClr val="3399FF"/>
                </a:solidFill>
              </a:rPr>
              <a:t>find reasonable solutions </a:t>
            </a:r>
            <a:r>
              <a:rPr lang="en-US" dirty="0"/>
              <a:t>in large or infinite (continuous) state spaces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481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A83D-ACC3-4DD9-98DD-AA823422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957F0D-6425-41EF-9842-7860F1A3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B5972-B300-4EB9-AAAB-9F5AE9DEC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Local search algorithms are useful for solving pure </a:t>
            </a:r>
            <a:r>
              <a:rPr lang="en-US" b="1" dirty="0">
                <a:solidFill>
                  <a:srgbClr val="3399FF"/>
                </a:solidFill>
              </a:rPr>
              <a:t>optimization problems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 find a best state according to </a:t>
            </a:r>
            <a:r>
              <a:rPr lang="en-US" b="1" dirty="0">
                <a:solidFill>
                  <a:srgbClr val="3399FF"/>
                </a:solidFill>
              </a:rPr>
              <a:t>an objecting function</a:t>
            </a:r>
            <a:endParaRPr lang="en-US" dirty="0">
              <a:solidFill>
                <a:srgbClr val="3399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D0E61-B24D-4470-B34C-205E00A086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733800"/>
            <a:ext cx="5334000" cy="285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2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A555-C9A4-48E8-BD62-E88E72CD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7FEA82-1083-4DDA-BA80-6CDF9A38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9E09E-99B1-4AA8-96B7-474F6C40A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aim of the optimization algorithm is to find the highest peak (</a:t>
            </a:r>
            <a:r>
              <a:rPr lang="en-US" b="1" dirty="0">
                <a:solidFill>
                  <a:srgbClr val="3399FF"/>
                </a:solidFill>
              </a:rPr>
              <a:t>global maximum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54F602-A0DA-47C4-9C58-81F0FC4431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733800"/>
            <a:ext cx="5334000" cy="285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3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BE14-8FF8-4E1C-9E90-1F0E825E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E8C5AD-883A-4D09-8C78-65C729A5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B5355-E940-4923-B8D7-C7A117342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A complete </a:t>
            </a:r>
            <a:r>
              <a:rPr lang="en-US" dirty="0"/>
              <a:t>algorithm always finds a goal if it exists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An optimal </a:t>
            </a:r>
            <a:r>
              <a:rPr lang="en-US" dirty="0"/>
              <a:t>algorithm always finds the global maximum/minimum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7BB7B-554A-4B67-8578-51342023F5E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733800"/>
            <a:ext cx="5334000" cy="285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296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6005E162-EB9D-4868-AAE5-4943B54EC81F}" vid="{461BC5E4-AAE9-422B-A358-27971E921F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54</TotalTime>
  <Words>780</Words>
  <Application>Microsoft Office PowerPoint</Application>
  <PresentationFormat>Tampilan Layar (4:3)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19</vt:i4>
      </vt:variant>
    </vt:vector>
  </HeadingPairs>
  <TitlesOfParts>
    <vt:vector size="24" baseType="lpstr">
      <vt:lpstr>Arial</vt:lpstr>
      <vt:lpstr>Calibri</vt:lpstr>
      <vt:lpstr>Open Sans</vt:lpstr>
      <vt:lpstr>Wingdings</vt:lpstr>
      <vt:lpstr>Theme</vt:lpstr>
      <vt:lpstr>Local Search</vt:lpstr>
      <vt:lpstr>Learning Outcome</vt:lpstr>
      <vt:lpstr>Outline</vt:lpstr>
      <vt:lpstr>Introduction</vt:lpstr>
      <vt:lpstr>Computational Optimization Techniques</vt:lpstr>
      <vt:lpstr>Local Search</vt:lpstr>
      <vt:lpstr>Local Search</vt:lpstr>
      <vt:lpstr>Local Search</vt:lpstr>
      <vt:lpstr>Local Search</vt:lpstr>
      <vt:lpstr>Hill Climbing</vt:lpstr>
      <vt:lpstr>Hill Climbing</vt:lpstr>
      <vt:lpstr>Hill Climbing</vt:lpstr>
      <vt:lpstr>Problems in Hill Climbing</vt:lpstr>
      <vt:lpstr>Problems in Hill Climbing</vt:lpstr>
      <vt:lpstr>Problems in Hill Climbing</vt:lpstr>
      <vt:lpstr>Problems in Hill Climbing</vt:lpstr>
      <vt:lpstr>Problems in Hill Climbing</vt:lpstr>
      <vt:lpstr>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Felix Indra Kurniadi</dc:creator>
  <cp:lastModifiedBy>Felix Indra Kurniadi</cp:lastModifiedBy>
  <cp:revision>12</cp:revision>
  <dcterms:created xsi:type="dcterms:W3CDTF">2022-02-04T04:01:37Z</dcterms:created>
  <dcterms:modified xsi:type="dcterms:W3CDTF">2023-03-29T00:11:42Z</dcterms:modified>
</cp:coreProperties>
</file>