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2" r:id="rId3"/>
    <p:sldId id="301" r:id="rId4"/>
    <p:sldId id="495" r:id="rId5"/>
    <p:sldId id="497" r:id="rId6"/>
    <p:sldId id="499" r:id="rId7"/>
    <p:sldId id="500" r:id="rId8"/>
    <p:sldId id="506" r:id="rId9"/>
    <p:sldId id="505" r:id="rId10"/>
    <p:sldId id="507" r:id="rId11"/>
    <p:sldId id="509" r:id="rId12"/>
    <p:sldId id="508" r:id="rId13"/>
    <p:sldId id="504" r:id="rId14"/>
    <p:sldId id="510" r:id="rId15"/>
    <p:sldId id="511" r:id="rId16"/>
    <p:sldId id="503" r:id="rId17"/>
    <p:sldId id="512" r:id="rId18"/>
    <p:sldId id="502" r:id="rId19"/>
    <p:sldId id="501" r:id="rId20"/>
    <p:sldId id="513" r:id="rId21"/>
    <p:sldId id="514" r:id="rId22"/>
    <p:sldId id="515" r:id="rId23"/>
    <p:sldId id="527" r:id="rId24"/>
    <p:sldId id="528" r:id="rId25"/>
    <p:sldId id="529" r:id="rId26"/>
    <p:sldId id="496" r:id="rId27"/>
    <p:sldId id="516" r:id="rId28"/>
    <p:sldId id="517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405" r:id="rId37"/>
    <p:sldId id="525" r:id="rId38"/>
    <p:sldId id="526" r:id="rId39"/>
    <p:sldId id="398" r:id="rId40"/>
    <p:sldId id="464" r:id="rId41"/>
    <p:sldId id="494" r:id="rId4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301"/>
            <p14:sldId id="495"/>
            <p14:sldId id="497"/>
            <p14:sldId id="499"/>
            <p14:sldId id="500"/>
            <p14:sldId id="506"/>
            <p14:sldId id="505"/>
            <p14:sldId id="507"/>
            <p14:sldId id="509"/>
            <p14:sldId id="508"/>
            <p14:sldId id="504"/>
            <p14:sldId id="510"/>
            <p14:sldId id="511"/>
            <p14:sldId id="503"/>
            <p14:sldId id="512"/>
            <p14:sldId id="502"/>
            <p14:sldId id="501"/>
            <p14:sldId id="513"/>
            <p14:sldId id="514"/>
            <p14:sldId id="515"/>
            <p14:sldId id="527"/>
            <p14:sldId id="528"/>
            <p14:sldId id="529"/>
            <p14:sldId id="496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405"/>
            <p14:sldId id="525"/>
            <p14:sldId id="526"/>
            <p14:sldId id="398"/>
            <p14:sldId id="464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62"/>
    <a:srgbClr val="18221F"/>
    <a:srgbClr val="FF6B5C"/>
    <a:srgbClr val="008FD5"/>
    <a:srgbClr val="3399FF"/>
    <a:srgbClr val="0079B8"/>
    <a:srgbClr val="558FD5"/>
    <a:srgbClr val="F7F7F7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-5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07/06/2023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probability/beta/markov-chains.html" TargetMode="External"/><Relationship Id="rId2" Type="http://schemas.openxmlformats.org/officeDocument/2006/relationships/hyperlink" Target="https://www.cs.toronto.edu/~axgao/cs486686_f21/lecture_notes/Lecture_14_on_Hidden_Markov_Models_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.auckland.ac.nz/~fewster/325/notes/ch8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dX3ANxofs" TargetMode="External"/><Relationship Id="rId2" Type="http://schemas.openxmlformats.org/officeDocument/2006/relationships/hyperlink" Target="https://www.youtube.com/watch?v=1GKtfgwf3ig&amp;t=78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ostsanjay/hidden-markov-models-simplified-c3f58728caab" TargetMode="External"/><Relationship Id="rId5" Type="http://schemas.openxmlformats.org/officeDocument/2006/relationships/hyperlink" Target="https://cse.buffalo.edu/~jcorso/t/CSE555/files/lecture_hmm.pdf" TargetMode="External"/><Relationship Id="rId4" Type="http://schemas.openxmlformats.org/officeDocument/2006/relationships/hyperlink" Target="https://www.cs.mcgill.ca/~dprecup/courses/ML/Lectures/ml-lecture-hmm.pdf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ingenergygeeks.org/hmm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 fontScale="90000"/>
          </a:bodyPr>
          <a:lstStyle/>
          <a:p>
            <a:r>
              <a:rPr lang="en-AU" sz="4000" dirty="0"/>
              <a:t>Hidden Markov Model: Forward Algorithm and Viterbi</a:t>
            </a:r>
            <a:br>
              <a:rPr lang="en-AU" sz="4000" dirty="0"/>
            </a:br>
            <a:br>
              <a:rPr lang="en-AU" sz="4000" dirty="0"/>
            </a:br>
            <a:r>
              <a:rPr lang="en-US" sz="2800" dirty="0"/>
              <a:t>Session  11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56F00414-1C20-CE1F-12DD-7652EC80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0216-7112-E98F-6CBF-E317CA5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780B6-4F67-C372-F032-7BF85CE6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9370-2934-38E3-A4CF-FA245DD8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Find The Parameter: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63FA6-AAED-DF3B-18D8-042600DE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22384"/>
            <a:ext cx="2914650" cy="32004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63E227F-B5AF-73D3-ED7F-A6E908132751}"/>
              </a:ext>
            </a:extLst>
          </p:cNvPr>
          <p:cNvSpPr/>
          <p:nvPr/>
        </p:nvSpPr>
        <p:spPr>
          <a:xfrm>
            <a:off x="3467100" y="2784512"/>
            <a:ext cx="1143000" cy="2895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E06DC-0FF9-2623-7587-B70D5AD0E7A0}"/>
              </a:ext>
            </a:extLst>
          </p:cNvPr>
          <p:cNvSpPr txBox="1"/>
          <p:nvPr/>
        </p:nvSpPr>
        <p:spPr>
          <a:xfrm>
            <a:off x="2194764" y="4047646"/>
            <a:ext cx="12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25447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7964-9AC2-43D2-FD51-9F371851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58660-ADA4-6101-59B0-221C68C7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729CA-7BD8-EE96-61CE-411D887C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774308"/>
            <a:ext cx="5320578" cy="30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6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4B72-5970-A5DF-DB22-1D67B639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AEA95-CA92-2187-4C8E-8C7656E3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D3A693-A0FF-D8D7-5F12-E46A33A8B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Mathematic for the observed state: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ID" dirty="0"/>
              </a:p>
              <a:p>
                <a:endParaRPr lang="en-ID" dirty="0"/>
              </a:p>
              <a:p>
                <a:r>
                  <a:rPr lang="en-ID" dirty="0"/>
                  <a:t>Assume the possibility of the Hidden states. (First Day is rainy, Second Day is sunny, and third day is sunny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D3A693-A0FF-D8D7-5F12-E46A33A8B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630B26-568A-2122-023D-433C840A3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07" y="4419600"/>
            <a:ext cx="3753943" cy="23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DAB4C8-6FEA-6E5F-9BF4-A73CF8C59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write the Formula into: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r>
                  <a:rPr lang="en-US" dirty="0"/>
                  <a:t>Mathematic for the observed state: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ID" dirty="0"/>
              </a:p>
              <a:p>
                <a:r>
                  <a:rPr lang="en-ID" dirty="0"/>
                  <a:t>This Problem will have </a:t>
                </a:r>
                <a:r>
                  <a:rPr lang="en-ID" b="1" i="1" dirty="0"/>
                  <a:t>8 possible permutation</a:t>
                </a:r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DAB4C8-6FEA-6E5F-9BF4-A73CF8C59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5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DCBB-A39F-E3C4-2E4F-C2A5DCC7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-19455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D3080-D26D-B03A-CBFF-134764B7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881FF-2808-F508-2B4C-66A632EE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336" y="1275291"/>
            <a:ext cx="7605464" cy="4458135"/>
          </a:xfrm>
        </p:spPr>
        <p:txBody>
          <a:bodyPr/>
          <a:lstStyle/>
          <a:p>
            <a:r>
              <a:rPr lang="en-US" dirty="0"/>
              <a:t>Here is the possible Permutation: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FC4E1-40E8-6F2A-BECA-3AF66CAD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52599"/>
            <a:ext cx="6073963" cy="50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3E6-824C-E6AE-7EEF-5816CFB1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213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196C45-5A12-569B-897E-6B92148D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EBA9C-FFE8-A435-1224-DFB519FF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05000"/>
            <a:ext cx="6877050" cy="37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9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B4C8-6FEA-6E5F-9BF4-A73CF8C5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create a tree, with the last hidden state is X0 or X1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C4D2B-04EB-1E04-3591-88260C2F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72030"/>
            <a:ext cx="63817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6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C34E-A344-9F7D-9A55-7A0F923C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98CD-6778-1061-6B66-08400BB4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8CCD520-FC1A-315A-DED2-2BDAF1253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Then we denoted the missing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D" dirty="0"/>
                  <a:t> with 3 is the length of sequence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8CCD520-FC1A-315A-DED2-2BDAF1253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r="-6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B0DCB83-F6C7-6504-29AC-95A1A73C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3308387"/>
            <a:ext cx="4762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35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B4C8-6FEA-6E5F-9BF4-A73CF8C59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71600"/>
            <a:ext cx="7605464" cy="4458135"/>
          </a:xfrm>
        </p:spPr>
        <p:txBody>
          <a:bodyPr/>
          <a:lstStyle/>
          <a:p>
            <a:r>
              <a:rPr lang="en-US" dirty="0"/>
              <a:t>We decompose it more and Formulation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D9C7A-01B0-21A2-0A10-DDC30ED7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69" y="1989647"/>
            <a:ext cx="64865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7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E5CB8-6054-0C3F-F24F-82ED1820F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2973"/>
            <a:ext cx="71247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 3: </a:t>
            </a:r>
            <a:r>
              <a:rPr lang="en-AU" dirty="0"/>
              <a:t>Apply various techniques to an agent when acting under certainty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38" y="225793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F2613F-DEBF-AA4D-EF5B-7B85DE580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95" y="1560661"/>
            <a:ext cx="5343525" cy="13525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0F24A0-6B7B-290E-4F24-6993CB30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95" y="2913211"/>
            <a:ext cx="6343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50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D5E9-460F-D19A-30D4-A7CFB856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8994"/>
            <a:ext cx="75438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588F3-2219-15DE-2068-0A262CB2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48C6B-EA99-1BEA-68ED-5FBC5276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0"/>
            <a:ext cx="67818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8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411A-A93D-F09E-59C8-A3196D083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0889A-6ED3-4B83-5179-445D3FE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2E982-013C-72EA-143C-22F1F7096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514600"/>
            <a:ext cx="6505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99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3A4E-A39A-31C3-9FE0-B746F9F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1D8AA-9D83-4B1F-0010-6CF0BE20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6A6340-621C-0BE4-83B7-902265752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11288"/>
                <a:ext cx="7605464" cy="480717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Initial Step: </a:t>
                </a:r>
                <a:r>
                  <a:rPr lang="en-US" dirty="0" err="1"/>
                  <a:t>mood_index</a:t>
                </a:r>
                <a:r>
                  <a:rPr lang="en-US" dirty="0"/>
                  <a:t> = 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𝑟𝑎𝑖𝑛𝑦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=0.375∗0.8=0.3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𝑠𝑎𝑑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𝑠𝑢𝑛𝑛𝑦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=0.625∗0.4=0.25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Recursive step:</a:t>
                </a:r>
              </a:p>
              <a:p>
                <a:pPr lvl="1"/>
                <a:r>
                  <a:rPr lang="en-US" dirty="0"/>
                  <a:t>For mood index = 1: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, 1] =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, 0]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)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, 0]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))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sad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) = (0.3 ∗ 0.5 + 0.25 ∗ 0.3) ∗ 0.8 = 0.1</m:t>
                    </m:r>
                    <m:r>
                      <m:rPr>
                        <m:nor/>
                      </m:rPr>
                      <a:rPr lang="en-US" b="0" i="0" smtClean="0"/>
                      <m:t>8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1] =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𝑟𝑎𝑖𝑛𝑦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0] ∗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𝑟𝑎𝑖𝑛𝑦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0] ∗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 ∗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𝑠𝑎𝑑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= (0.3 ∗ 0.5 + 0.25 ∗ 0.7) ∗ 0.4 = 0.13</m:t>
                    </m:r>
                  </m:oMath>
                </a14:m>
                <a:endParaRPr lang="en-US" b="0" dirty="0"/>
              </a:p>
              <a:p>
                <a:pPr lvl="1"/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6A6340-621C-0BE4-83B7-902265752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11288"/>
                <a:ext cx="7605464" cy="4807173"/>
              </a:xfrm>
              <a:blipFill>
                <a:blip r:embed="rId2"/>
                <a:stretch>
                  <a:fillRect l="-40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450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3A4E-A39A-31C3-9FE0-B746F9F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1D8AA-9D83-4B1F-0010-6CF0BE20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6A6340-621C-0BE4-83B7-902265752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011288"/>
                <a:ext cx="7605464" cy="4807173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Recursive step:</a:t>
                </a:r>
              </a:p>
              <a:p>
                <a:pPr lvl="1"/>
                <a:r>
                  <a:rPr lang="en-US" dirty="0"/>
                  <a:t>For mood index = 2: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, 2] =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, 1]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)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, 1]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))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happy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) = (0.195 ∗ 0.5 + 0.155 ∗ 0.3) ∗ 0.2 = 0.02</m:t>
                    </m:r>
                    <m:r>
                      <m:rPr>
                        <m:nor/>
                      </m:rPr>
                      <a:rPr lang="en-US" b="0" i="0" smtClean="0"/>
                      <m:t>58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, 2] =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, 1]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rainy</m:t>
                    </m:r>
                    <m:r>
                      <m:rPr>
                        <m:nor/>
                      </m:rPr>
                      <a:rPr lang="en-ID"/>
                      <m:t>)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ID"/>
                      <m:t>[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, 1]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)) ∗ </m:t>
                    </m:r>
                    <m:r>
                      <m:rPr>
                        <m:nor/>
                      </m:rPr>
                      <a:rPr lang="en-ID"/>
                      <m:t>P</m:t>
                    </m:r>
                    <m:r>
                      <m:rPr>
                        <m:nor/>
                      </m:rPr>
                      <a:rPr lang="en-ID"/>
                      <m:t>(</m:t>
                    </m:r>
                    <m:r>
                      <m:rPr>
                        <m:nor/>
                      </m:rPr>
                      <a:rPr lang="en-ID"/>
                      <m:t>happy</m:t>
                    </m:r>
                    <m:r>
                      <m:rPr>
                        <m:nor/>
                      </m:rPr>
                      <a:rPr lang="en-ID"/>
                      <m:t>|</m:t>
                    </m:r>
                    <m:r>
                      <m:rPr>
                        <m:nor/>
                      </m:rPr>
                      <a:rPr lang="en-ID"/>
                      <m:t>sunny</m:t>
                    </m:r>
                    <m:r>
                      <m:rPr>
                        <m:nor/>
                      </m:rPr>
                      <a:rPr lang="en-ID"/>
                      <m:t>) = (0.195 ∗ 0.5 + 0.155 ∗ 0.7) ∗ 0.6 = 0.1</m:t>
                    </m:r>
                  </m:oMath>
                </a14:m>
                <a:r>
                  <a:rPr lang="en-ID" dirty="0"/>
                  <a:t>086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6A6340-621C-0BE4-83B7-902265752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011288"/>
                <a:ext cx="7605464" cy="4807173"/>
              </a:xfrm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72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46BC-BB51-69D0-763C-0AEE1623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EFA2FF-CC71-0ED9-6D5E-C540888C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0B50C5-43DD-FA90-A7A9-80A03CA379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Termination Step:</a:t>
                </a:r>
              </a:p>
              <a:p>
                <a:pPr lvl="1"/>
                <a:r>
                  <a:rPr lang="en-US" dirty="0"/>
                  <a:t>We sum the probabilities in the last column of the alpha matrix: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𝑟𝑎𝑖𝑛𝑦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2] 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𝑠𝑢𝑛𝑛𝑦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2] = 0.0258 +0.1086 = 0.1344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of the observed sequence (sad, sad, happy) given the </a:t>
                </a:r>
                <a:r>
                  <a:rPr lang="en-US" b="1" dirty="0"/>
                  <a:t>HMM parameters using the Forward algorithm is 0.1344</a:t>
                </a:r>
                <a:r>
                  <a:rPr lang="en-US" dirty="0"/>
                  <a:t>.</a:t>
                </a:r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00B50C5-43DD-FA90-A7A9-80A03CA379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r="-13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481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2E5EA-20C0-9402-C704-540F590C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EF695A-4041-BD4C-43C1-AE9CE6DF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2470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CA189-CB2A-52F9-F6B0-FCA6CD04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  <a:endParaRPr lang="en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EFF75-B90F-D715-1DBC-C1022E2F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D590DA-680A-0BDC-583D-7428217B4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Supposing a trained HMM with known parameters in the initial probability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π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0, transition matrix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B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and emission probabilities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b(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; the Viterbi algorithm finds the best sequence of hidden states, so that their probability conditioned on the data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y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0: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th-I"/>
              </a:rPr>
              <a:t>T</a:t>
            </a:r>
            <a:r>
              <a:rPr lang="en-US" dirty="0">
                <a:solidFill>
                  <a:srgbClr val="333333"/>
                </a:solidFill>
                <a:latin typeface="Helvetica Neue"/>
              </a:rPr>
              <a:t>0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is at a maximum: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5243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27FE-FBEA-7FD8-68E4-F11B81B5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90800"/>
            <a:ext cx="2057400" cy="639688"/>
          </a:xfrm>
        </p:spPr>
        <p:txBody>
          <a:bodyPr>
            <a:normAutofit fontScale="90000"/>
          </a:bodyPr>
          <a:lstStyle/>
          <a:p>
            <a:r>
              <a:rPr lang="en-US" dirty="0"/>
              <a:t>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C49DD-1AE1-D6DB-103B-FAA8990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28</a:t>
            </a:fld>
            <a:endParaRPr lang="id-ID"/>
          </a:p>
        </p:txBody>
      </p:sp>
      <p:pic>
        <p:nvPicPr>
          <p:cNvPr id="2050" name="Picture 2" descr="The Viterbi algorithm finds the best sequence of hidden states $z_{0:T}$ given observations $y_{0:T}$">
            <a:extLst>
              <a:ext uri="{FF2B5EF4-FFF2-40B4-BE49-F238E27FC236}">
                <a16:creationId xmlns:a16="http://schemas.microsoft.com/office/drawing/2014/main" id="{F179167F-6B4F-E32A-8BC9-26B8B6893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3" y="0"/>
            <a:ext cx="5487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70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B4C8-6FEA-6E5F-9BF4-A73CF8C5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Jack who is living in Gotham city, the city is unique only have three weather rainy, and sunny and only occur once a day, and tomorrow weather depends on the today weather. In one day, Jack can have two mood sad or happy and depend on weather. Supposed we observed: the first two days Jack is sad, while the third day is happy . What is the probability of this observed sequence given the parameters of our HMM with Viterbi Algorithm?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356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>
                <a:cs typeface="Tahoma" pitchFamily="34" charset="0"/>
              </a:rPr>
              <a:t>Forward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Viterbi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67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B4C8-6FEA-6E5F-9BF4-A73CF8C5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transition and emission diagram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DFA32-48AD-57DB-BDA8-44C6E705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50976"/>
            <a:ext cx="7077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31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DAB4C8-6FEA-6E5F-9BF4-A73CF8C59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Write the diagram into Matrix: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DAB4C8-6FEA-6E5F-9BF4-A73CF8C59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4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0216-7112-E98F-6CBF-E317CA5E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780B6-4F67-C372-F032-7BF85CE6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9370-2934-38E3-A4CF-FA245DD8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438" y="2187910"/>
            <a:ext cx="7605464" cy="4458135"/>
          </a:xfrm>
        </p:spPr>
        <p:txBody>
          <a:bodyPr/>
          <a:lstStyle/>
          <a:p>
            <a:r>
              <a:rPr lang="en-US" dirty="0"/>
              <a:t>First Find The Parameter: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63FA6-AAED-DF3B-18D8-042600DE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622384"/>
            <a:ext cx="2914650" cy="3200400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563E227F-B5AF-73D3-ED7F-A6E908132751}"/>
              </a:ext>
            </a:extLst>
          </p:cNvPr>
          <p:cNvSpPr/>
          <p:nvPr/>
        </p:nvSpPr>
        <p:spPr>
          <a:xfrm>
            <a:off x="3467100" y="2784512"/>
            <a:ext cx="1143000" cy="2895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E06DC-0FF9-2623-7587-B70D5AD0E7A0}"/>
              </a:ext>
            </a:extLst>
          </p:cNvPr>
          <p:cNvSpPr txBox="1"/>
          <p:nvPr/>
        </p:nvSpPr>
        <p:spPr>
          <a:xfrm>
            <a:off x="2194764" y="4047646"/>
            <a:ext cx="12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Parameters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3586545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5931-463D-17AB-EFE2-BE39B0F0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ABA26-581E-ECEC-C594-D6C6A42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8632E-0435-2AAA-DDEA-35A90E7E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Initialize Step: </a:t>
            </a:r>
            <a:r>
              <a:rPr lang="en-US" dirty="0" err="1"/>
              <a:t>Mood_index</a:t>
            </a:r>
            <a:r>
              <a:rPr lang="en-US" dirty="0"/>
              <a:t> = 0</a:t>
            </a:r>
          </a:p>
          <a:p>
            <a:pPr lvl="1"/>
            <a:r>
              <a:rPr lang="en-ID" dirty="0"/>
              <a:t>V(rainy, 0) = P(rainy)*P(</a:t>
            </a:r>
            <a:r>
              <a:rPr lang="en-ID" dirty="0" err="1"/>
              <a:t>sad|rainy</a:t>
            </a:r>
            <a:r>
              <a:rPr lang="en-ID" dirty="0"/>
              <a:t>) = 0.375*0.8 =0.3</a:t>
            </a:r>
          </a:p>
          <a:p>
            <a:pPr lvl="1"/>
            <a:r>
              <a:rPr lang="en-ID" dirty="0"/>
              <a:t>V(sunny, 0) = P(sunny)*P(</a:t>
            </a:r>
            <a:r>
              <a:rPr lang="en-ID" dirty="0" err="1"/>
              <a:t>sad|sunny</a:t>
            </a:r>
            <a:r>
              <a:rPr lang="en-ID" dirty="0"/>
              <a:t>) = 0.625*0.4 = 0.25</a:t>
            </a:r>
          </a:p>
          <a:p>
            <a:endParaRPr lang="en-ID" dirty="0"/>
          </a:p>
          <a:p>
            <a:r>
              <a:rPr lang="en-ID" dirty="0"/>
              <a:t>Recursive Step: </a:t>
            </a:r>
            <a:r>
              <a:rPr lang="en-ID" dirty="0" err="1"/>
              <a:t>Mood_index</a:t>
            </a:r>
            <a:r>
              <a:rPr lang="en-ID" dirty="0"/>
              <a:t> = 1</a:t>
            </a:r>
          </a:p>
          <a:p>
            <a:pPr lvl="1"/>
            <a:r>
              <a:rPr lang="en-ID" dirty="0"/>
              <a:t>V(rainy, 1) = max(V[rainy, 0] * P(</a:t>
            </a:r>
            <a:r>
              <a:rPr lang="en-ID" dirty="0" err="1"/>
              <a:t>rainy|rainy</a:t>
            </a:r>
            <a:r>
              <a:rPr lang="en-ID" dirty="0"/>
              <a:t>), V[sunny, 0] * P(</a:t>
            </a:r>
            <a:r>
              <a:rPr lang="en-ID" dirty="0" err="1"/>
              <a:t>rainy|sunny</a:t>
            </a:r>
            <a:r>
              <a:rPr lang="en-ID" dirty="0"/>
              <a:t>)) * P(</a:t>
            </a:r>
            <a:r>
              <a:rPr lang="en-ID" dirty="0" err="1"/>
              <a:t>sad|rainy</a:t>
            </a:r>
            <a:r>
              <a:rPr lang="en-ID" dirty="0"/>
              <a:t>) = </a:t>
            </a:r>
            <a:r>
              <a:rPr lang="fr-FR" dirty="0"/>
              <a:t>max(0.3 * 0.5, 0.25 * 0.3) * 0.8 = 0.12</a:t>
            </a:r>
          </a:p>
          <a:p>
            <a:pPr lvl="1"/>
            <a:r>
              <a:rPr lang="fr-FR" dirty="0"/>
              <a:t>V[</a:t>
            </a:r>
            <a:r>
              <a:rPr lang="fr-FR" dirty="0" err="1"/>
              <a:t>sunny</a:t>
            </a:r>
            <a:r>
              <a:rPr lang="fr-FR" dirty="0"/>
              <a:t>, 1] = max(V[</a:t>
            </a:r>
            <a:r>
              <a:rPr lang="fr-FR" dirty="0" err="1"/>
              <a:t>rainy</a:t>
            </a:r>
            <a:r>
              <a:rPr lang="fr-FR" dirty="0"/>
              <a:t>, 0] * P(</a:t>
            </a:r>
            <a:r>
              <a:rPr lang="fr-FR" dirty="0" err="1"/>
              <a:t>sunny|rainy</a:t>
            </a:r>
            <a:r>
              <a:rPr lang="fr-FR" dirty="0"/>
              <a:t>), V[</a:t>
            </a:r>
            <a:r>
              <a:rPr lang="fr-FR" dirty="0" err="1"/>
              <a:t>sunny</a:t>
            </a:r>
            <a:r>
              <a:rPr lang="fr-FR" dirty="0"/>
              <a:t>, 0] * P(</a:t>
            </a:r>
            <a:r>
              <a:rPr lang="fr-FR" dirty="0" err="1"/>
              <a:t>sunny|sunny</a:t>
            </a:r>
            <a:r>
              <a:rPr lang="fr-FR" dirty="0"/>
              <a:t>)) * P(</a:t>
            </a:r>
            <a:r>
              <a:rPr lang="fr-FR" dirty="0" err="1"/>
              <a:t>sad|sunny</a:t>
            </a:r>
            <a:r>
              <a:rPr lang="fr-FR" dirty="0"/>
              <a:t>) = max(0.3 * 0.5, 0.25 * 0.7) * 0.4 = 0.07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8171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5931-463D-17AB-EFE2-BE39B0F0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ABA26-581E-ECEC-C594-D6C6A42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8632E-0435-2AAA-DDEA-35A90E7E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/>
              <a:t>Recursive Step: </a:t>
            </a:r>
            <a:r>
              <a:rPr lang="en-ID" dirty="0" err="1"/>
              <a:t>Mood_index</a:t>
            </a:r>
            <a:r>
              <a:rPr lang="en-ID" dirty="0"/>
              <a:t> = 2</a:t>
            </a:r>
          </a:p>
          <a:p>
            <a:pPr lvl="1"/>
            <a:r>
              <a:rPr lang="en-ID" dirty="0"/>
              <a:t>V[rainy, 2] = max(V[rainy, 1] * P(</a:t>
            </a:r>
            <a:r>
              <a:rPr lang="en-ID" dirty="0" err="1"/>
              <a:t>rainy|rainy</a:t>
            </a:r>
            <a:r>
              <a:rPr lang="en-ID" dirty="0"/>
              <a:t>), V[sunny, 1] * P(</a:t>
            </a:r>
            <a:r>
              <a:rPr lang="en-ID" dirty="0" err="1"/>
              <a:t>rainy|sunny</a:t>
            </a:r>
            <a:r>
              <a:rPr lang="en-ID" dirty="0"/>
              <a:t>)) * P(</a:t>
            </a:r>
            <a:r>
              <a:rPr lang="en-ID" dirty="0" err="1"/>
              <a:t>happy|rainy</a:t>
            </a:r>
            <a:r>
              <a:rPr lang="en-ID" dirty="0"/>
              <a:t>) = max(0.12 * 0.5, 0.07 * 0.3) * 0.2 = 0.012</a:t>
            </a:r>
          </a:p>
          <a:p>
            <a:pPr lvl="1"/>
            <a:r>
              <a:rPr lang="en-ID" dirty="0"/>
              <a:t>V[sunny, 2] = max(V[rainy, 1] * P(</a:t>
            </a:r>
            <a:r>
              <a:rPr lang="en-ID" dirty="0" err="1"/>
              <a:t>sunny|rainy</a:t>
            </a:r>
            <a:r>
              <a:rPr lang="en-ID" dirty="0"/>
              <a:t>), V[sunny, 1] * P(</a:t>
            </a:r>
            <a:r>
              <a:rPr lang="en-ID" dirty="0" err="1"/>
              <a:t>sunny|sunny</a:t>
            </a:r>
            <a:r>
              <a:rPr lang="en-ID" dirty="0"/>
              <a:t>)) * P(</a:t>
            </a:r>
            <a:r>
              <a:rPr lang="en-ID" dirty="0" err="1"/>
              <a:t>happy|sunny</a:t>
            </a:r>
            <a:r>
              <a:rPr lang="en-ID" dirty="0"/>
              <a:t>) = max(0.12 * 0.5, 0.07 * 0.7) * 0.6 = 0.042</a:t>
            </a:r>
          </a:p>
        </p:txBody>
      </p:sp>
    </p:spTree>
    <p:extLst>
      <p:ext uri="{BB962C8B-B14F-4D97-AF65-F5344CB8AC3E}">
        <p14:creationId xmlns:p14="http://schemas.microsoft.com/office/powerpoint/2010/main" val="3623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74C4-43AC-EBBE-611C-955AC458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HMM with Viterbi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90C84-9D4E-CB31-D157-7394B276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BF052-00D3-935B-FDC6-E94C6D78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step:</a:t>
            </a:r>
          </a:p>
          <a:p>
            <a:pPr lvl="1"/>
            <a:r>
              <a:rPr lang="en-US" dirty="0"/>
              <a:t>Finally, we choose the maximum probability from the last column of the Viterbi matrix:</a:t>
            </a:r>
          </a:p>
          <a:p>
            <a:pPr lvl="1"/>
            <a:r>
              <a:rPr lang="en-US" dirty="0"/>
              <a:t>max(V[rainy, 2], V[sunny, 2]) = max(0.012, 0.042) = 0.042</a:t>
            </a:r>
          </a:p>
          <a:p>
            <a:pPr lvl="1"/>
            <a:r>
              <a:rPr lang="en-US" dirty="0"/>
              <a:t>The probability of the observed sequence </a:t>
            </a:r>
            <a:r>
              <a:rPr lang="en-US" b="1" dirty="0"/>
              <a:t>(sad, sad, happy) given the HMM parameters is 0.042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4492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389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95639-8C56-49AE-9047-F776CA15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3CFC3-C770-3A5C-FB97-FDA5722F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37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673B0A-334F-5E25-FBB9-43A41BA2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Jack who is living in Gotham city, the city is unique only have three weather rainy, and sunny and only occur once a day, and tomorrow weather depends on the today weather. In one day, Jack can have two mood sad or happy and depend on weather. Supposed we observed: the first two days Jack is happy, while the third day is sad . What is the probability of this observed sequence given the parameters of our HMM with Viterbi Algorithm and Forward Algorithm?</a:t>
            </a:r>
          </a:p>
          <a:p>
            <a:r>
              <a:rPr lang="en-US" dirty="0"/>
              <a:t>Note: The Initial Probability P(rainy) = 0.35; P(sunny) = 0.65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5403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B3FE-9E62-E23C-C1B0-D17C16F2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6368A-25A1-99B5-D32A-7AD0B610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38</a:t>
            </a:fld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9FA26-4AA3-59DC-B252-CB851D76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50976"/>
            <a:ext cx="7077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1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0BE-A593-41B1-AD23-8B26338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2FE0-D002-4D8B-8ED2-2871C4C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4AB-DA9A-44C9-8505-862A205C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Stuart Russell, Peter </a:t>
            </a:r>
            <a:r>
              <a:rPr lang="id-ID" dirty="0"/>
              <a:t>Norvig</a:t>
            </a:r>
            <a:r>
              <a:rPr lang="en-US" dirty="0"/>
              <a:t>. 2020. </a:t>
            </a:r>
            <a:r>
              <a:rPr lang="en-US" b="1" dirty="0">
                <a:solidFill>
                  <a:srgbClr val="3399FF"/>
                </a:solidFill>
              </a:rPr>
              <a:t>Artificial Intelligence : A Modern Approach.</a:t>
            </a:r>
            <a:r>
              <a:rPr lang="en-US" dirty="0"/>
              <a:t> Pearson Education. New Jersey. ISBN:9780132071482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/>
              <a:t>Christopher M. Bishop, 2006. </a:t>
            </a:r>
            <a:r>
              <a:rPr lang="en-US" b="1" dirty="0">
                <a:solidFill>
                  <a:srgbClr val="3399FF"/>
                </a:solidFill>
              </a:rPr>
              <a:t>Pattern Recognition and Machine Learning</a:t>
            </a:r>
            <a:r>
              <a:rPr lang="en-US" dirty="0"/>
              <a:t>. Springer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hlinkClick r:id="rId2"/>
              </a:rPr>
              <a:t>https://www.cs.toronto.edu/~axgao/cs486686_f21/lecture_notes/Lecture_14_on_Hidden_Markov_Models_1.pdf</a:t>
            </a:r>
            <a:endParaRPr lang="en-US" dirty="0"/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hlinkClick r:id="rId3"/>
              </a:rPr>
              <a:t>https://bookdown.org/probability/beta/markov-chains.html</a:t>
            </a:r>
            <a:endParaRPr lang="en-US" dirty="0"/>
          </a:p>
          <a:p>
            <a:pPr algn="just">
              <a:lnSpc>
                <a:spcPct val="150000"/>
              </a:lnSpc>
              <a:defRPr/>
            </a:pPr>
            <a:r>
              <a:rPr lang="en-US" dirty="0">
                <a:hlinkClick r:id="rId4"/>
              </a:rPr>
              <a:t>https://www.stat.auckland.ac.nz/~fewster/325/notes/ch8.pdf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dirty="0"/>
          </a:p>
          <a:p>
            <a:pPr algn="just">
              <a:lnSpc>
                <a:spcPct val="150000"/>
              </a:lnSpc>
              <a:defRPr/>
            </a:pPr>
            <a:endParaRPr lang="en-US" dirty="0"/>
          </a:p>
          <a:p>
            <a:pPr algn="just">
              <a:lnSpc>
                <a:spcPct val="15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8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Forward Algorithm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6112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2052AB-AE90-CB6B-A2C3-070594D6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ampungan Nomor Slide 2">
            <a:extLst>
              <a:ext uri="{FF2B5EF4-FFF2-40B4-BE49-F238E27FC236}">
                <a16:creationId xmlns:a16="http://schemas.microsoft.com/office/drawing/2014/main" id="{02C3912F-2626-848E-30C7-421B2F0C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40</a:t>
            </a:fld>
            <a:endParaRPr lang="id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2DA20289-1661-ADD5-58D6-383F38CDB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https://www.youtube.com/watch?v=1GKtfgwf3ig&amp;t=78s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https://www.youtube.com/watch?v=rHdX3ANxofs</a:t>
            </a:r>
            <a:endParaRPr lang="en-US" dirty="0"/>
          </a:p>
          <a:p>
            <a:r>
              <a:rPr lang="en-US" dirty="0">
                <a:hlinkClick r:id="rId4"/>
              </a:rPr>
              <a:t>https://www.cs.mcgill.ca/~dprecup/courses/ML/Lectures/ml-lecture-hmm.pdf</a:t>
            </a:r>
            <a:endParaRPr lang="en-US" dirty="0"/>
          </a:p>
          <a:p>
            <a:r>
              <a:rPr lang="en-US" dirty="0">
                <a:hlinkClick r:id="rId5"/>
              </a:rPr>
              <a:t>https://cse.buffalo.edu/~jcorso/t/CSE555/files/lecture_hmm.pdf</a:t>
            </a:r>
            <a:endParaRPr lang="en-US" dirty="0"/>
          </a:p>
          <a:p>
            <a:r>
              <a:rPr lang="en-US" dirty="0">
                <a:hlinkClick r:id="rId6"/>
              </a:rPr>
              <a:t>https://medium.com/@postsanjay/hidden-markov-models-simplified-c3f58728caab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7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937B-D8BB-D585-E691-3AB87046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EAFC6-270D-98FF-203D-91F230F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8C3C0-5C6D-3278-02C1-D0EEA70B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>
                <a:hlinkClick r:id="rId2"/>
              </a:rPr>
              <a:t>https://buildingenergygeeks.org/hmm.html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4781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91D61B-72BF-5E01-1636-91E7E71C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</a:t>
            </a:r>
            <a:endParaRPr lang="en-ID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B0B30-44F1-2862-7C7B-A877AF39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5BBBB1A-84BE-27AD-A7A3-EF7221BA2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The forward algorithm computes the likelihood function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 of a hidden Markov model, given the values of its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. </a:t>
                </a:r>
              </a:p>
              <a:p>
                <a:endParaRPr lang="en-US" dirty="0">
                  <a:solidFill>
                    <a:srgbClr val="333333"/>
                  </a:solidFill>
                  <a:latin typeface="Helvetica Neue"/>
                </a:endParaRPr>
              </a:p>
              <a:p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These parameters come from the parametric expressions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5BBBB1A-84BE-27AD-A7A3-EF7221BA2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r="-9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2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D498-1E7C-D84A-BA45-DB951A5D4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9267"/>
            <a:ext cx="7543800" cy="639688"/>
          </a:xfrm>
        </p:spPr>
        <p:txBody>
          <a:bodyPr/>
          <a:lstStyle/>
          <a:p>
            <a:r>
              <a:rPr lang="en-US" dirty="0"/>
              <a:t>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4ACC2-16F8-265F-1B1F-997B5BC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1026" name="Picture 2" descr="Forward algorithm for computing the likelihood of the data $y_{1:T}$ given the parameters of a HMM">
            <a:extLst>
              <a:ext uri="{FF2B5EF4-FFF2-40B4-BE49-F238E27FC236}">
                <a16:creationId xmlns:a16="http://schemas.microsoft.com/office/drawing/2014/main" id="{AAA99477-D6D7-C242-940C-18CBDE14A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88955"/>
            <a:ext cx="554355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B4C8-6FEA-6E5F-9BF4-A73CF8C5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Jack who is living in Gotham city, the city is unique only have three weather rainy, and sunny and only occur once a day, and tomorrow weather depends on the today weather. In one day, Jack can have two mood sad or happy and depend on weather. Supposed we observed: the first two days Jack is sad, while the third day is happy . What is the probability of this observed sequence given the parameters of our HMM?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8570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B4C8-6FEA-6E5F-9BF4-A73CF8C5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transition and emission diagram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DFA32-48AD-57DB-BDA8-44C6E705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50976"/>
            <a:ext cx="70770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7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A3C-E8AC-37ED-3518-FB025C9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HMM with Forward Algorithm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37F03D-4185-1DD9-98C1-82418F3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DAB4C8-6FEA-6E5F-9BF4-A73CF8C59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Write the diagram into Matrix: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.375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0.625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7DAB4C8-6FEA-6E5F-9BF4-A73CF8C59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060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3010</TotalTime>
  <Words>1722</Words>
  <Application>Microsoft Office PowerPoint</Application>
  <PresentationFormat>Tampilan Layar (4:3)</PresentationFormat>
  <Paragraphs>171</Paragraphs>
  <Slides>41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9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 Math</vt:lpstr>
      <vt:lpstr>Helvetica Neue</vt:lpstr>
      <vt:lpstr>MJXc-TeX-main-B</vt:lpstr>
      <vt:lpstr>MJXc-TeX-main-R</vt:lpstr>
      <vt:lpstr>MJXc-TeX-math-I</vt:lpstr>
      <vt:lpstr>Open Sans</vt:lpstr>
      <vt:lpstr>Wingdings</vt:lpstr>
      <vt:lpstr>TemplateBM_2</vt:lpstr>
      <vt:lpstr>Hidden Markov Model: Forward Algorithm and Viterbi  Session  11</vt:lpstr>
      <vt:lpstr>Learning Outcomes</vt:lpstr>
      <vt:lpstr>Outline</vt:lpstr>
      <vt:lpstr>Forward Algorithm</vt:lpstr>
      <vt:lpstr>Forward Algorithm</vt:lpstr>
      <vt:lpstr>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 HMM with Forward Algorithm</vt:lpstr>
      <vt:lpstr>Example: HMM with Forward Algorithm</vt:lpstr>
      <vt:lpstr>Example: HMM with Forward Algorithm</vt:lpstr>
      <vt:lpstr>Example: HMM with Forward Algorithm</vt:lpstr>
      <vt:lpstr>Example: HMM with Forward Algorithm</vt:lpstr>
      <vt:lpstr>Example HMM with Forward Algorithm</vt:lpstr>
      <vt:lpstr>Example HMM with Forward Algorithm</vt:lpstr>
      <vt:lpstr>Example HMM with Forward Algorithm</vt:lpstr>
      <vt:lpstr>Example HMM with Forward Algorithm</vt:lpstr>
      <vt:lpstr>Viterbi Algorithm</vt:lpstr>
      <vt:lpstr>Viterbi Algorithm</vt:lpstr>
      <vt:lpstr>Viterbi Algorithm</vt:lpstr>
      <vt:lpstr>Example: HMM with Viterbi Algorithm</vt:lpstr>
      <vt:lpstr>Example: HMM with Viterbi Algorithm</vt:lpstr>
      <vt:lpstr>Example: HMM with Viterbi Algorithm</vt:lpstr>
      <vt:lpstr>Example: HMM with Viterbi Algorithm</vt:lpstr>
      <vt:lpstr>Example: HMM with Viterbi Algorithm</vt:lpstr>
      <vt:lpstr>Example: HMM with Viterbi Algorithm</vt:lpstr>
      <vt:lpstr>Example: HMM with Viterbi Algorithm</vt:lpstr>
      <vt:lpstr>Exercise</vt:lpstr>
      <vt:lpstr>Exercise</vt:lpstr>
      <vt:lpstr>Exercise</vt:lpstr>
      <vt:lpstr>References</vt:lpstr>
      <vt:lpstr>References</vt:lpstr>
      <vt:lpstr>References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AI_Pert11</dc:title>
  <dc:creator>rwongso@binus.edu</dc:creator>
  <cp:lastModifiedBy>Felix Indra Kurniadi</cp:lastModifiedBy>
  <cp:revision>315</cp:revision>
  <dcterms:created xsi:type="dcterms:W3CDTF">2014-12-19T03:07:01Z</dcterms:created>
  <dcterms:modified xsi:type="dcterms:W3CDTF">2023-06-07T12:26:57Z</dcterms:modified>
</cp:coreProperties>
</file>