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320" r:id="rId5"/>
    <p:sldId id="399" r:id="rId6"/>
    <p:sldId id="400" r:id="rId7"/>
    <p:sldId id="257" r:id="rId8"/>
    <p:sldId id="401" r:id="rId9"/>
    <p:sldId id="402" r:id="rId10"/>
    <p:sldId id="258" r:id="rId11"/>
    <p:sldId id="408" r:id="rId12"/>
    <p:sldId id="409" r:id="rId13"/>
    <p:sldId id="410" r:id="rId14"/>
    <p:sldId id="411" r:id="rId15"/>
    <p:sldId id="412" r:id="rId16"/>
    <p:sldId id="413" r:id="rId17"/>
    <p:sldId id="403"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667B-6BDA-F4FD-B19F-CD7597CF9451}" v="2" dt="2023-05-10T04:26:19.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82" d="100"/>
          <a:sy n="82" d="100"/>
        </p:scale>
        <p:origin x="13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Indra" userId="S::felix.indra@binus.ac.id::9c176177-5e7f-49d1-b711-140cc48a3735" providerId="AD" clId="Web-{0154667B-6BDA-F4FD-B19F-CD7597CF9451}"/>
    <pc:docChg chg="modSld">
      <pc:chgData name="Felix Indra" userId="S::felix.indra@binus.ac.id::9c176177-5e7f-49d1-b711-140cc48a3735" providerId="AD" clId="Web-{0154667B-6BDA-F4FD-B19F-CD7597CF9451}" dt="2023-05-10T04:26:16.030" v="0" actId="20577"/>
      <pc:docMkLst>
        <pc:docMk/>
      </pc:docMkLst>
      <pc:sldChg chg="modSp">
        <pc:chgData name="Felix Indra" userId="S::felix.indra@binus.ac.id::9c176177-5e7f-49d1-b711-140cc48a3735" providerId="AD" clId="Web-{0154667B-6BDA-F4FD-B19F-CD7597CF9451}" dt="2023-05-10T04:26:16.030" v="0" actId="20577"/>
        <pc:sldMkLst>
          <pc:docMk/>
          <pc:sldMk cId="0" sldId="302"/>
        </pc:sldMkLst>
        <pc:spChg chg="mod">
          <ac:chgData name="Felix Indra" userId="S::felix.indra@binus.ac.id::9c176177-5e7f-49d1-b711-140cc48a3735" providerId="AD" clId="Web-{0154667B-6BDA-F4FD-B19F-CD7597CF9451}" dt="2023-05-10T04:26:16.030" v="0" actId="20577"/>
          <ac:spMkLst>
            <pc:docMk/>
            <pc:sldMk cId="0" sldId="30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09/05/2023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09/05/2023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09/05/2023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09/05/2023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09/05/2023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09/05/2023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432E-997C-461A-9B46-C10BAEA25374}"/>
              </a:ext>
            </a:extLst>
          </p:cNvPr>
          <p:cNvSpPr>
            <a:spLocks noGrp="1"/>
          </p:cNvSpPr>
          <p:nvPr>
            <p:ph type="ctrTitle"/>
          </p:nvPr>
        </p:nvSpPr>
        <p:spPr/>
        <p:txBody>
          <a:bodyPr/>
          <a:lstStyle/>
          <a:p>
            <a:r>
              <a:rPr lang="en-US" dirty="0"/>
              <a:t>Linear Regression</a:t>
            </a:r>
          </a:p>
        </p:txBody>
      </p:sp>
      <p:sp>
        <p:nvSpPr>
          <p:cNvPr id="3" name="Subtitle 2">
            <a:extLst>
              <a:ext uri="{FF2B5EF4-FFF2-40B4-BE49-F238E27FC236}">
                <a16:creationId xmlns:a16="http://schemas.microsoft.com/office/drawing/2014/main" id="{E5F0BA96-0BBD-4939-B812-139550DF672B}"/>
              </a:ext>
            </a:extLst>
          </p:cNvPr>
          <p:cNvSpPr>
            <a:spLocks noGrp="1"/>
          </p:cNvSpPr>
          <p:nvPr>
            <p:ph type="subTitle" idx="1"/>
          </p:nvPr>
        </p:nvSpPr>
        <p:spPr/>
        <p:txBody>
          <a:bodyPr/>
          <a:lstStyle/>
          <a:p>
            <a:r>
              <a:rPr lang="en-US" dirty="0"/>
              <a:t>Session : 16</a:t>
            </a:r>
          </a:p>
        </p:txBody>
      </p:sp>
      <p:sp>
        <p:nvSpPr>
          <p:cNvPr id="4" name="Slide Number Placeholder 3">
            <a:extLst>
              <a:ext uri="{FF2B5EF4-FFF2-40B4-BE49-F238E27FC236}">
                <a16:creationId xmlns:a16="http://schemas.microsoft.com/office/drawing/2014/main" id="{DF0E7153-B284-496E-80D0-B1049C154D9B}"/>
              </a:ext>
            </a:extLst>
          </p:cNvPr>
          <p:cNvSpPr>
            <a:spLocks noGrp="1"/>
          </p:cNvSpPr>
          <p:nvPr>
            <p:ph type="sldNum" sz="quarter" idx="12"/>
          </p:nvPr>
        </p:nvSpPr>
        <p:spPr/>
        <p:txBody>
          <a:bodyPr/>
          <a:lstStyle/>
          <a:p>
            <a:fld id="{F173735F-2667-4028-B606-D96AABD86FDB}" type="slidenum">
              <a:rPr lang="id-ID" smtClean="0"/>
              <a:pPr/>
              <a:t>1</a:t>
            </a:fld>
            <a:endParaRPr lang="id-ID"/>
          </a:p>
        </p:txBody>
      </p:sp>
      <p:sp>
        <p:nvSpPr>
          <p:cNvPr id="7" name="Rectangle 7">
            <a:extLst>
              <a:ext uri="{FF2B5EF4-FFF2-40B4-BE49-F238E27FC236}">
                <a16:creationId xmlns:a16="http://schemas.microsoft.com/office/drawing/2014/main" id="{DB90283E-D065-2088-35BD-5BBBB33BAD22}"/>
              </a:ext>
            </a:extLst>
          </p:cNvPr>
          <p:cNvSpPr>
            <a:spLocks noChangeArrowheads="1"/>
          </p:cNvSpPr>
          <p:nvPr/>
        </p:nvSpPr>
        <p:spPr bwMode="auto">
          <a:xfrm>
            <a:off x="1931987" y="1715591"/>
            <a:ext cx="7072313" cy="935038"/>
          </a:xfrm>
          <a:prstGeom prst="rect">
            <a:avLst/>
          </a:prstGeom>
          <a:noFill/>
          <a:ln w="9525">
            <a:noFill/>
            <a:miter lim="800000"/>
            <a:headEnd/>
            <a:tailEnd/>
          </a:ln>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333862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5FA-F77A-4A94-9B80-607431C022B1}"/>
              </a:ext>
            </a:extLst>
          </p:cNvPr>
          <p:cNvSpPr>
            <a:spLocks noGrp="1"/>
          </p:cNvSpPr>
          <p:nvPr>
            <p:ph type="title"/>
          </p:nvPr>
        </p:nvSpPr>
        <p:spPr/>
        <p:txBody>
          <a:bodyPr/>
          <a:lstStyle/>
          <a:p>
            <a:r>
              <a:rPr lang="en-US" dirty="0"/>
              <a:t>Exercise</a:t>
            </a:r>
          </a:p>
        </p:txBody>
      </p:sp>
      <p:sp>
        <p:nvSpPr>
          <p:cNvPr id="3" name="Slide Number Placeholder 2">
            <a:extLst>
              <a:ext uri="{FF2B5EF4-FFF2-40B4-BE49-F238E27FC236}">
                <a16:creationId xmlns:a16="http://schemas.microsoft.com/office/drawing/2014/main" id="{6C7F4F49-EE44-4463-99E2-1A2980F99610}"/>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BE63623A-6A61-45E0-9059-3F16631749C4}"/>
              </a:ext>
            </a:extLst>
          </p:cNvPr>
          <p:cNvSpPr>
            <a:spLocks noGrp="1"/>
          </p:cNvSpPr>
          <p:nvPr>
            <p:ph idx="1"/>
          </p:nvPr>
        </p:nvSpPr>
        <p:spPr/>
        <p:txBody>
          <a:bodyPr/>
          <a:lstStyle/>
          <a:p>
            <a:pPr algn="l"/>
            <a:r>
              <a:rPr lang="en-US" sz="1800" b="0" i="0" u="none" strike="noStrike" baseline="0" dirty="0" err="1">
                <a:latin typeface="Times-Roman"/>
              </a:rPr>
              <a:t>Accu</a:t>
            </a:r>
            <a:r>
              <a:rPr lang="en-US" sz="1800" b="0" i="0" u="none" strike="noStrike" baseline="0" dirty="0">
                <a:latin typeface="Times-Roman"/>
              </a:rPr>
              <a:t>-Copiers, Inc., sells and services the Accu-500 copying machine. As part of its standard service contract, the company agrees to perform routine service on this copier. To obtain information about the time it takes to perform routine service, </a:t>
            </a:r>
            <a:r>
              <a:rPr lang="en-US" sz="1800" b="0" i="0" u="none" strike="noStrike" baseline="0" dirty="0" err="1">
                <a:latin typeface="Times-Roman"/>
              </a:rPr>
              <a:t>Accu</a:t>
            </a:r>
            <a:r>
              <a:rPr lang="en-US" sz="1800" b="0" i="0" u="none" strike="noStrike" baseline="0" dirty="0">
                <a:latin typeface="Times-Roman"/>
              </a:rPr>
              <a:t>-Copiers has collected data for 10 service calls. </a:t>
            </a:r>
          </a:p>
          <a:p>
            <a:pPr lvl="1"/>
            <a:r>
              <a:rPr lang="en-US" sz="1800" b="0" i="0" u="none" strike="noStrike" baseline="0" dirty="0">
                <a:latin typeface="Times-Roman"/>
              </a:rPr>
              <a:t>Find the least squares point estimates </a:t>
            </a:r>
            <a:r>
              <a:rPr lang="en-US" sz="1800" b="0" i="1" u="none" strike="noStrike" baseline="0" dirty="0">
                <a:latin typeface="Times-Italic"/>
              </a:rPr>
              <a:t>b</a:t>
            </a:r>
            <a:r>
              <a:rPr lang="en-US" sz="1800" b="0" i="0" u="none" strike="noStrike" baseline="0" dirty="0">
                <a:latin typeface="Times-Roman"/>
              </a:rPr>
              <a:t>0 and </a:t>
            </a:r>
            <a:r>
              <a:rPr lang="en-US" sz="1800" b="0" i="1" u="none" strike="noStrike" baseline="0" dirty="0">
                <a:latin typeface="Times-Italic"/>
              </a:rPr>
              <a:t>b</a:t>
            </a:r>
            <a:r>
              <a:rPr lang="en-US" sz="1800" b="0" i="0" u="none" strike="noStrike" baseline="0" dirty="0">
                <a:latin typeface="Times-Roman"/>
              </a:rPr>
              <a:t>1</a:t>
            </a:r>
            <a:endParaRPr lang="en-US" sz="1800" dirty="0">
              <a:latin typeface="Times-Roman"/>
            </a:endParaRPr>
          </a:p>
          <a:p>
            <a:pPr lvl="1"/>
            <a:r>
              <a:rPr lang="en-US" sz="1800" dirty="0">
                <a:latin typeface="Times-Roman"/>
              </a:rPr>
              <a:t>Find the fitted linear regression equation</a:t>
            </a:r>
            <a:endParaRPr lang="en-US" dirty="0"/>
          </a:p>
        </p:txBody>
      </p:sp>
      <p:pic>
        <p:nvPicPr>
          <p:cNvPr id="8" name="Picture 7">
            <a:extLst>
              <a:ext uri="{FF2B5EF4-FFF2-40B4-BE49-F238E27FC236}">
                <a16:creationId xmlns:a16="http://schemas.microsoft.com/office/drawing/2014/main" id="{6D1F7CF6-8791-438B-A2EC-58AE5A7FBFA3}"/>
              </a:ext>
            </a:extLst>
          </p:cNvPr>
          <p:cNvPicPr>
            <a:picLocks noChangeAspect="1"/>
          </p:cNvPicPr>
          <p:nvPr/>
        </p:nvPicPr>
        <p:blipFill>
          <a:blip r:embed="rId2"/>
          <a:stretch>
            <a:fillRect/>
          </a:stretch>
        </p:blipFill>
        <p:spPr>
          <a:xfrm>
            <a:off x="2495175" y="3965593"/>
            <a:ext cx="4901114" cy="2503830"/>
          </a:xfrm>
          <a:prstGeom prst="rect">
            <a:avLst/>
          </a:prstGeom>
        </p:spPr>
      </p:pic>
    </p:spTree>
    <p:extLst>
      <p:ext uri="{BB962C8B-B14F-4D97-AF65-F5344CB8AC3E}">
        <p14:creationId xmlns:p14="http://schemas.microsoft.com/office/powerpoint/2010/main" val="182972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3F35-D847-4777-A7A2-CE7A7499A468}"/>
              </a:ext>
            </a:extLst>
          </p:cNvPr>
          <p:cNvSpPr>
            <a:spLocks noGrp="1"/>
          </p:cNvSpPr>
          <p:nvPr>
            <p:ph type="title"/>
          </p:nvPr>
        </p:nvSpPr>
        <p:spPr/>
        <p:txBody>
          <a:bodyPr>
            <a:normAutofit/>
          </a:bodyPr>
          <a:lstStyle/>
          <a:p>
            <a:r>
              <a:rPr lang="en-ID" dirty="0"/>
              <a:t>Multivariate Linear Regression</a:t>
            </a:r>
          </a:p>
        </p:txBody>
      </p:sp>
      <p:sp>
        <p:nvSpPr>
          <p:cNvPr id="3" name="Slide Number Placeholder 2">
            <a:extLst>
              <a:ext uri="{FF2B5EF4-FFF2-40B4-BE49-F238E27FC236}">
                <a16:creationId xmlns:a16="http://schemas.microsoft.com/office/drawing/2014/main" id="{FF29D3AC-E750-4F01-AB7C-E794AEC1ADF0}"/>
              </a:ext>
            </a:extLst>
          </p:cNvPr>
          <p:cNvSpPr>
            <a:spLocks noGrp="1"/>
          </p:cNvSpPr>
          <p:nvPr>
            <p:ph type="sldNum" sz="quarter" idx="12"/>
          </p:nvPr>
        </p:nvSpPr>
        <p:spPr/>
        <p:txBody>
          <a:bodyPr/>
          <a:lstStyle/>
          <a:p>
            <a:fld id="{F173735F-2667-4028-B606-D96AABD86FDB}" type="slidenum">
              <a:rPr lang="id-ID" smtClean="0"/>
              <a:pPr/>
              <a:t>11</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E9A2DA9-77A0-48EB-90A9-8426E825B9B2}"/>
                  </a:ext>
                </a:extLst>
              </p:cNvPr>
              <p:cNvSpPr>
                <a:spLocks noGrp="1"/>
              </p:cNvSpPr>
              <p:nvPr>
                <p:ph idx="1"/>
              </p:nvPr>
            </p:nvSpPr>
            <p:spPr/>
            <p:txBody>
              <a:bodyPr/>
              <a:lstStyle/>
              <a:p>
                <a:r>
                  <a:rPr lang="en-US" b="1" dirty="0">
                    <a:solidFill>
                      <a:srgbClr val="3399FF"/>
                    </a:solidFill>
                  </a:rPr>
                  <a:t>Multivariate linear regression</a:t>
                </a:r>
              </a:p>
              <a:p>
                <a:pPr lvl="1"/>
                <a:r>
                  <a:rPr lang="en-US" dirty="0"/>
                  <a:t>We can extend the univariate to multivariate by simple extending the dimension of weight parameters</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solidFill>
                                <a:srgbClr val="3399FF"/>
                              </a:solidFill>
                              <a:latin typeface="Cambria Math" panose="02040503050406030204" pitchFamily="18" charset="0"/>
                            </a:rPr>
                          </m:ctrlPr>
                        </m:accPr>
                        <m:e>
                          <m:r>
                            <a:rPr lang="en-US" b="1" i="1" smtClean="0">
                              <a:solidFill>
                                <a:srgbClr val="3399FF"/>
                              </a:solidFill>
                              <a:latin typeface="Cambria Math" panose="02040503050406030204" pitchFamily="18" charset="0"/>
                            </a:rPr>
                            <m:t>𝒚</m:t>
                          </m:r>
                        </m:e>
                      </m:acc>
                      <m:r>
                        <a:rPr lang="en-US" b="1" i="1" dirty="0" smtClean="0">
                          <a:solidFill>
                            <a:srgbClr val="3399FF"/>
                          </a:solidFill>
                          <a:latin typeface="Cambria Math" panose="02040503050406030204" pitchFamily="18" charset="0"/>
                        </a:rPr>
                        <m:t>=</m:t>
                      </m:r>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𝟎</m:t>
                          </m:r>
                        </m:sub>
                      </m:sSub>
                      <m:r>
                        <a:rPr lang="en-US" b="1" i="1" dirty="0" smtClean="0">
                          <a:solidFill>
                            <a:srgbClr val="3399FF"/>
                          </a:solidFill>
                          <a:latin typeface="Cambria Math" panose="02040503050406030204" pitchFamily="18" charset="0"/>
                        </a:rPr>
                        <m:t>+</m:t>
                      </m:r>
                      <m:nary>
                        <m:naryPr>
                          <m:chr m:val="∑"/>
                          <m:ctrlPr>
                            <a:rPr lang="en-US" b="1" i="1" dirty="0" smtClean="0">
                              <a:solidFill>
                                <a:srgbClr val="3399FF"/>
                              </a:solidFill>
                              <a:latin typeface="Cambria Math" panose="02040503050406030204" pitchFamily="18" charset="0"/>
                            </a:rPr>
                          </m:ctrlPr>
                        </m:naryPr>
                        <m:sub>
                          <m:r>
                            <m:rPr>
                              <m:brk m:alnAt="23"/>
                            </m:rPr>
                            <a:rPr lang="en-US" b="1" i="1" dirty="0" smtClean="0">
                              <a:solidFill>
                                <a:srgbClr val="3399FF"/>
                              </a:solidFill>
                              <a:latin typeface="Cambria Math" panose="02040503050406030204" pitchFamily="18" charset="0"/>
                            </a:rPr>
                            <m:t>𝒊</m:t>
                          </m:r>
                          <m:r>
                            <a:rPr lang="en-US" b="1" i="1" dirty="0" smtClean="0">
                              <a:solidFill>
                                <a:srgbClr val="3399FF"/>
                              </a:solidFill>
                              <a:latin typeface="Cambria Math" panose="02040503050406030204" pitchFamily="18" charset="0"/>
                            </a:rPr>
                            <m:t>=</m:t>
                          </m:r>
                          <m:r>
                            <a:rPr lang="en-US" b="1" i="1" dirty="0" smtClean="0">
                              <a:solidFill>
                                <a:srgbClr val="3399FF"/>
                              </a:solidFill>
                              <a:latin typeface="Cambria Math" panose="02040503050406030204" pitchFamily="18" charset="0"/>
                            </a:rPr>
                            <m:t>𝟏</m:t>
                          </m:r>
                        </m:sub>
                        <m:sup>
                          <m:r>
                            <a:rPr lang="en-US" b="1" i="1" dirty="0" smtClean="0">
                              <a:solidFill>
                                <a:srgbClr val="3399FF"/>
                              </a:solidFill>
                              <a:latin typeface="Cambria Math" panose="02040503050406030204" pitchFamily="18" charset="0"/>
                            </a:rPr>
                            <m:t>𝒏</m:t>
                          </m:r>
                        </m:sup>
                        <m:e>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𝒊</m:t>
                              </m:r>
                            </m:sub>
                          </m:sSub>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𝒙</m:t>
                              </m:r>
                            </m:e>
                            <m:sub>
                              <m:r>
                                <a:rPr lang="en-US" b="1" i="1" dirty="0" smtClean="0">
                                  <a:solidFill>
                                    <a:srgbClr val="3399FF"/>
                                  </a:solidFill>
                                  <a:latin typeface="Cambria Math" panose="02040503050406030204" pitchFamily="18" charset="0"/>
                                </a:rPr>
                                <m:t>𝒊</m:t>
                              </m:r>
                            </m:sub>
                          </m:sSub>
                        </m:e>
                      </m:nary>
                    </m:oMath>
                    <m:oMath xmlns:m="http://schemas.openxmlformats.org/officeDocument/2006/math">
                      <m:acc>
                        <m:accPr>
                          <m:chr m:val="̂"/>
                          <m:ctrlPr>
                            <a:rPr lang="en-US" i="1">
                              <a:solidFill>
                                <a:srgbClr val="3399FF"/>
                              </a:solidFill>
                              <a:latin typeface="Cambria Math" panose="02040503050406030204" pitchFamily="18" charset="0"/>
                            </a:rPr>
                          </m:ctrlPr>
                        </m:accPr>
                        <m:e>
                          <m:r>
                            <a:rPr lang="en-US" b="1" i="1">
                              <a:solidFill>
                                <a:srgbClr val="3399FF"/>
                              </a:solidFill>
                              <a:latin typeface="Cambria Math" panose="02040503050406030204" pitchFamily="18" charset="0"/>
                            </a:rPr>
                            <m:t>𝒚</m:t>
                          </m:r>
                        </m:e>
                      </m:acc>
                      <m:r>
                        <a:rPr lang="en-US" b="1" i="1" dirty="0">
                          <a:solidFill>
                            <a:srgbClr val="3399FF"/>
                          </a:solidFill>
                          <a:latin typeface="Cambria Math" panose="02040503050406030204" pitchFamily="18" charset="0"/>
                        </a:rPr>
                        <m:t>=</m:t>
                      </m:r>
                      <m:sSub>
                        <m:sSubPr>
                          <m:ctrlPr>
                            <a:rPr lang="en-US" b="1" i="1" dirty="0">
                              <a:solidFill>
                                <a:srgbClr val="3399FF"/>
                              </a:solidFill>
                              <a:latin typeface="Cambria Math" panose="02040503050406030204" pitchFamily="18" charset="0"/>
                            </a:rPr>
                          </m:ctrlPr>
                        </m:sSubPr>
                        <m:e>
                          <m:r>
                            <a:rPr lang="en-US" b="1" i="1" dirty="0">
                              <a:solidFill>
                                <a:srgbClr val="3399FF"/>
                              </a:solidFill>
                              <a:latin typeface="Cambria Math" panose="02040503050406030204" pitchFamily="18" charset="0"/>
                            </a:rPr>
                            <m:t>𝒃</m:t>
                          </m:r>
                        </m:e>
                        <m:sub>
                          <m:r>
                            <a:rPr lang="en-US" b="1" i="1" dirty="0">
                              <a:solidFill>
                                <a:srgbClr val="3399FF"/>
                              </a:solidFill>
                              <a:latin typeface="Cambria Math" panose="02040503050406030204" pitchFamily="18" charset="0"/>
                            </a:rPr>
                            <m:t>𝟎</m:t>
                          </m:r>
                        </m:sub>
                      </m:sSub>
                      <m:r>
                        <a:rPr lang="en-US" b="1" i="1" dirty="0">
                          <a:solidFill>
                            <a:srgbClr val="3399FF"/>
                          </a:solidFill>
                          <a:latin typeface="Cambria Math" panose="02040503050406030204" pitchFamily="18" charset="0"/>
                        </a:rPr>
                        <m:t>+</m:t>
                      </m:r>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𝟏</m:t>
                          </m:r>
                        </m:sub>
                      </m:sSub>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𝒙</m:t>
                          </m:r>
                        </m:e>
                        <m:sub>
                          <m:r>
                            <a:rPr lang="en-US" b="1" i="1" dirty="0" smtClean="0">
                              <a:solidFill>
                                <a:srgbClr val="3399FF"/>
                              </a:solidFill>
                              <a:latin typeface="Cambria Math" panose="02040503050406030204" pitchFamily="18" charset="0"/>
                            </a:rPr>
                            <m:t>𝟏</m:t>
                          </m:r>
                        </m:sub>
                      </m:sSub>
                      <m:r>
                        <a:rPr lang="en-US" b="1" i="1" dirty="0" smtClean="0">
                          <a:solidFill>
                            <a:srgbClr val="3399FF"/>
                          </a:solidFill>
                          <a:latin typeface="Cambria Math" panose="02040503050406030204" pitchFamily="18" charset="0"/>
                        </a:rPr>
                        <m:t>+…+</m:t>
                      </m:r>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𝒏</m:t>
                          </m:r>
                        </m:sub>
                      </m:sSub>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𝒙</m:t>
                          </m:r>
                        </m:e>
                        <m:sub>
                          <m:r>
                            <a:rPr lang="en-US" b="1" i="1" dirty="0" smtClean="0">
                              <a:solidFill>
                                <a:srgbClr val="3399FF"/>
                              </a:solidFill>
                              <a:latin typeface="Cambria Math" panose="02040503050406030204" pitchFamily="18" charset="0"/>
                            </a:rPr>
                            <m:t>𝒏</m:t>
                          </m:r>
                        </m:sub>
                      </m:sSub>
                    </m:oMath>
                  </m:oMathPara>
                </a14:m>
                <a:endParaRPr lang="en-US" dirty="0"/>
              </a:p>
              <a:p>
                <a:pPr lvl="1"/>
                <a:endParaRPr lang="en-US" dirty="0"/>
              </a:p>
              <a:p>
                <a:pPr lvl="1"/>
                <a:r>
                  <a:rPr lang="en-ID" dirty="0"/>
                  <a:t>To Find the coefficient regression of the Multivariate Linear Regression. We could implement Ordinary Least Square OLS) Algorithm </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rgbClr val="00B0F0"/>
                          </a:solidFill>
                          <a:latin typeface="Cambria Math" panose="02040503050406030204" pitchFamily="18" charset="0"/>
                        </a:rPr>
                        <m:t>𝑏</m:t>
                      </m:r>
                      <m:r>
                        <a:rPr lang="en-US" b="0" i="1" smtClean="0">
                          <a:solidFill>
                            <a:srgbClr val="00B0F0"/>
                          </a:solidFill>
                          <a:latin typeface="Cambria Math" panose="02040503050406030204" pitchFamily="18" charset="0"/>
                        </a:rPr>
                        <m:t>=</m:t>
                      </m:r>
                      <m:sSup>
                        <m:sSupPr>
                          <m:ctrlPr>
                            <a:rPr lang="en-US" b="0" i="1" smtClean="0">
                              <a:solidFill>
                                <a:srgbClr val="00B0F0"/>
                              </a:solidFill>
                              <a:latin typeface="Cambria Math" panose="02040503050406030204" pitchFamily="18" charset="0"/>
                            </a:rPr>
                          </m:ctrlPr>
                        </m:sSupPr>
                        <m:e>
                          <m:d>
                            <m:dPr>
                              <m:ctrlPr>
                                <a:rPr lang="en-US" b="0" i="1" smtClean="0">
                                  <a:solidFill>
                                    <a:srgbClr val="00B0F0"/>
                                  </a:solidFill>
                                  <a:latin typeface="Cambria Math" panose="02040503050406030204" pitchFamily="18" charset="0"/>
                                </a:rPr>
                              </m:ctrlPr>
                            </m:dPr>
                            <m:e>
                              <m:sSup>
                                <m:sSupPr>
                                  <m:ctrlPr>
                                    <a:rPr lang="en-US" b="0"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𝑋</m:t>
                                  </m:r>
                                </m:e>
                                <m:sup>
                                  <m:r>
                                    <a:rPr lang="en-US" b="0" i="1" smtClean="0">
                                      <a:solidFill>
                                        <a:srgbClr val="00B0F0"/>
                                      </a:solidFill>
                                      <a:latin typeface="Cambria Math" panose="02040503050406030204" pitchFamily="18" charset="0"/>
                                    </a:rPr>
                                    <m:t>𝑇</m:t>
                                  </m:r>
                                </m:sup>
                              </m:sSup>
                              <m:r>
                                <a:rPr lang="en-US" b="0" i="1" smtClean="0">
                                  <a:solidFill>
                                    <a:srgbClr val="00B0F0"/>
                                  </a:solidFill>
                                  <a:latin typeface="Cambria Math" panose="02040503050406030204" pitchFamily="18" charset="0"/>
                                </a:rPr>
                                <m:t>𝑋</m:t>
                              </m:r>
                            </m:e>
                          </m:d>
                        </m:e>
                        <m:sup>
                          <m:r>
                            <a:rPr lang="en-US" b="0" i="1" smtClean="0">
                              <a:solidFill>
                                <a:srgbClr val="00B0F0"/>
                              </a:solidFill>
                              <a:latin typeface="Cambria Math" panose="02040503050406030204" pitchFamily="18" charset="0"/>
                            </a:rPr>
                            <m:t>−1</m:t>
                          </m:r>
                        </m:sup>
                      </m:sSup>
                      <m:sSup>
                        <m:sSupPr>
                          <m:ctrlPr>
                            <a:rPr lang="en-US" b="0"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𝑋</m:t>
                          </m:r>
                        </m:e>
                        <m:sup>
                          <m:r>
                            <a:rPr lang="en-US" b="0" i="1" smtClean="0">
                              <a:solidFill>
                                <a:srgbClr val="00B0F0"/>
                              </a:solidFill>
                              <a:latin typeface="Cambria Math" panose="02040503050406030204" pitchFamily="18" charset="0"/>
                            </a:rPr>
                            <m:t>𝑇</m:t>
                          </m:r>
                        </m:sup>
                      </m:sSup>
                      <m:r>
                        <a:rPr lang="en-US" b="0" i="1" smtClean="0">
                          <a:solidFill>
                            <a:srgbClr val="00B0F0"/>
                          </a:solidFill>
                          <a:latin typeface="Cambria Math" panose="02040503050406030204" pitchFamily="18" charset="0"/>
                        </a:rPr>
                        <m:t>𝑌</m:t>
                      </m:r>
                    </m:oMath>
                  </m:oMathPara>
                </a14:m>
                <a:endParaRPr lang="en-ID" dirty="0">
                  <a:solidFill>
                    <a:srgbClr val="00B0F0"/>
                  </a:solidFill>
                </a:endParaRPr>
              </a:p>
            </p:txBody>
          </p:sp>
        </mc:Choice>
        <mc:Fallback xmlns="">
          <p:sp>
            <p:nvSpPr>
              <p:cNvPr id="4" name="Content Placeholder 3">
                <a:extLst>
                  <a:ext uri="{FF2B5EF4-FFF2-40B4-BE49-F238E27FC236}">
                    <a16:creationId xmlns:a16="http://schemas.microsoft.com/office/drawing/2014/main" id="{8E9A2DA9-77A0-48EB-90A9-8426E825B9B2}"/>
                  </a:ext>
                </a:extLst>
              </p:cNvPr>
              <p:cNvSpPr>
                <a:spLocks noGrp="1" noRot="1" noChangeAspect="1" noMove="1" noResize="1" noEditPoints="1" noAdjustHandles="1" noChangeArrowheads="1" noChangeShapeType="1" noTextEdit="1"/>
              </p:cNvSpPr>
              <p:nvPr>
                <p:ph idx="1"/>
              </p:nvPr>
            </p:nvSpPr>
            <p:spPr>
              <a:blipFill>
                <a:blip r:embed="rId2"/>
                <a:stretch>
                  <a:fillRect l="-722" t="-821" r="-1443"/>
                </a:stretch>
              </a:blipFill>
            </p:spPr>
            <p:txBody>
              <a:bodyPr/>
              <a:lstStyle/>
              <a:p>
                <a:r>
                  <a:rPr lang="en-US">
                    <a:noFill/>
                  </a:rPr>
                  <a:t> </a:t>
                </a:r>
              </a:p>
            </p:txBody>
          </p:sp>
        </mc:Fallback>
      </mc:AlternateContent>
    </p:spTree>
    <p:extLst>
      <p:ext uri="{BB962C8B-B14F-4D97-AF65-F5344CB8AC3E}">
        <p14:creationId xmlns:p14="http://schemas.microsoft.com/office/powerpoint/2010/main" val="148923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E904-E39B-479D-B87E-8DED29A4FD6F}"/>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57B56A30-F347-4462-8531-F7555BD352DE}"/>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EE9A8151-83ED-4F76-A9AC-A2263A681040}"/>
              </a:ext>
            </a:extLst>
          </p:cNvPr>
          <p:cNvSpPr>
            <a:spLocks noGrp="1"/>
          </p:cNvSpPr>
          <p:nvPr>
            <p:ph idx="1"/>
          </p:nvPr>
        </p:nvSpPr>
        <p:spPr/>
        <p:txBody>
          <a:bodyPr/>
          <a:lstStyle/>
          <a:p>
            <a:r>
              <a:rPr lang="en-US" dirty="0"/>
              <a:t>A typical data with 4 instance and 2 attributes. Look like following data:</a:t>
            </a:r>
          </a:p>
          <a:p>
            <a:endParaRPr lang="en-US" dirty="0"/>
          </a:p>
          <a:p>
            <a:endParaRPr lang="en-US" dirty="0"/>
          </a:p>
          <a:p>
            <a:endParaRPr lang="en-US" dirty="0"/>
          </a:p>
          <a:p>
            <a:endParaRPr lang="en-US" dirty="0"/>
          </a:p>
          <a:p>
            <a:endParaRPr lang="en-US" dirty="0"/>
          </a:p>
          <a:p>
            <a:endParaRPr lang="en-US" dirty="0"/>
          </a:p>
          <a:p>
            <a:r>
              <a:rPr lang="en-US" dirty="0"/>
              <a:t>To Find the Fitted equation, find the coefficient regression using Ordinary Least Square</a:t>
            </a:r>
          </a:p>
        </p:txBody>
      </p:sp>
      <p:pic>
        <p:nvPicPr>
          <p:cNvPr id="6" name="Picture 5">
            <a:extLst>
              <a:ext uri="{FF2B5EF4-FFF2-40B4-BE49-F238E27FC236}">
                <a16:creationId xmlns:a16="http://schemas.microsoft.com/office/drawing/2014/main" id="{40575E76-43F7-45B4-9765-985F295CDE34}"/>
              </a:ext>
            </a:extLst>
          </p:cNvPr>
          <p:cNvPicPr>
            <a:picLocks noChangeAspect="1"/>
          </p:cNvPicPr>
          <p:nvPr/>
        </p:nvPicPr>
        <p:blipFill>
          <a:blip r:embed="rId2"/>
          <a:stretch>
            <a:fillRect/>
          </a:stretch>
        </p:blipFill>
        <p:spPr>
          <a:xfrm>
            <a:off x="1531530" y="2899251"/>
            <a:ext cx="6469470" cy="157427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8DC5E4-78E9-4991-BDF3-5FFB2030BF62}"/>
                  </a:ext>
                </a:extLst>
              </p:cNvPr>
              <p:cNvSpPr txBox="1"/>
              <p:nvPr/>
            </p:nvSpPr>
            <p:spPr>
              <a:xfrm>
                <a:off x="2659732" y="5579494"/>
                <a:ext cx="4572000" cy="523220"/>
              </a:xfrm>
              <a:prstGeom prst="rect">
                <a:avLst/>
              </a:prstGeom>
              <a:noFill/>
            </p:spPr>
            <p:txBody>
              <a:bodyPr wrap="square">
                <a:spAutoFit/>
              </a:bodyPr>
              <a:lstStyle/>
              <a:p>
                <a:pPr marL="457200" lvl="1" indent="0">
                  <a:buNone/>
                </a:pPr>
                <a14:m>
                  <m:oMathPara xmlns:m="http://schemas.openxmlformats.org/officeDocument/2006/math">
                    <m:oMathParaPr>
                      <m:jc m:val="centerGroup"/>
                    </m:oMathParaPr>
                    <m:oMath xmlns:m="http://schemas.openxmlformats.org/officeDocument/2006/math">
                      <m:r>
                        <a:rPr lang="en-US" sz="2800" b="0" i="1" smtClean="0">
                          <a:solidFill>
                            <a:srgbClr val="00B0F0"/>
                          </a:solidFill>
                          <a:latin typeface="Cambria Math" panose="02040503050406030204" pitchFamily="18" charset="0"/>
                        </a:rPr>
                        <m:t>𝑏</m:t>
                      </m:r>
                      <m:r>
                        <a:rPr lang="en-US" sz="2800" b="0" i="1" smtClean="0">
                          <a:solidFill>
                            <a:srgbClr val="00B0F0"/>
                          </a:solidFill>
                          <a:latin typeface="Cambria Math" panose="02040503050406030204" pitchFamily="18" charset="0"/>
                        </a:rPr>
                        <m:t>=</m:t>
                      </m:r>
                      <m:sSup>
                        <m:sSupPr>
                          <m:ctrlPr>
                            <a:rPr lang="en-US" sz="2800" b="0" i="1" smtClean="0">
                              <a:solidFill>
                                <a:srgbClr val="00B0F0"/>
                              </a:solidFill>
                              <a:latin typeface="Cambria Math" panose="02040503050406030204" pitchFamily="18" charset="0"/>
                            </a:rPr>
                          </m:ctrlPr>
                        </m:sSupPr>
                        <m:e>
                          <m:d>
                            <m:dPr>
                              <m:ctrlPr>
                                <a:rPr lang="en-US" sz="2800" b="0" i="1" smtClean="0">
                                  <a:solidFill>
                                    <a:srgbClr val="00B0F0"/>
                                  </a:solidFill>
                                  <a:latin typeface="Cambria Math" panose="02040503050406030204" pitchFamily="18" charset="0"/>
                                </a:rPr>
                              </m:ctrlPr>
                            </m:dPr>
                            <m:e>
                              <m:sSup>
                                <m:sSupPr>
                                  <m:ctrlPr>
                                    <a:rPr lang="en-US" sz="2800" b="0" i="1" smtClean="0">
                                      <a:solidFill>
                                        <a:srgbClr val="00B0F0"/>
                                      </a:solidFill>
                                      <a:latin typeface="Cambria Math" panose="02040503050406030204" pitchFamily="18" charset="0"/>
                                    </a:rPr>
                                  </m:ctrlPr>
                                </m:sSupPr>
                                <m:e>
                                  <m:r>
                                    <a:rPr lang="en-US" sz="2800" b="0" i="1" smtClean="0">
                                      <a:solidFill>
                                        <a:srgbClr val="00B0F0"/>
                                      </a:solidFill>
                                      <a:latin typeface="Cambria Math" panose="02040503050406030204" pitchFamily="18" charset="0"/>
                                    </a:rPr>
                                    <m:t>𝑋</m:t>
                                  </m:r>
                                </m:e>
                                <m:sup>
                                  <m:r>
                                    <a:rPr lang="en-US" sz="2800" b="0" i="1" smtClean="0">
                                      <a:solidFill>
                                        <a:srgbClr val="00B0F0"/>
                                      </a:solidFill>
                                      <a:latin typeface="Cambria Math" panose="02040503050406030204" pitchFamily="18" charset="0"/>
                                    </a:rPr>
                                    <m:t>𝑇</m:t>
                                  </m:r>
                                </m:sup>
                              </m:sSup>
                              <m:r>
                                <a:rPr lang="en-US" sz="2800" b="0" i="1" smtClean="0">
                                  <a:solidFill>
                                    <a:srgbClr val="00B0F0"/>
                                  </a:solidFill>
                                  <a:latin typeface="Cambria Math" panose="02040503050406030204" pitchFamily="18" charset="0"/>
                                </a:rPr>
                                <m:t>𝑋</m:t>
                              </m:r>
                            </m:e>
                          </m:d>
                        </m:e>
                        <m:sup>
                          <m:r>
                            <a:rPr lang="en-US" sz="2800" b="0" i="1" smtClean="0">
                              <a:solidFill>
                                <a:srgbClr val="00B0F0"/>
                              </a:solidFill>
                              <a:latin typeface="Cambria Math" panose="02040503050406030204" pitchFamily="18" charset="0"/>
                            </a:rPr>
                            <m:t>−1</m:t>
                          </m:r>
                        </m:sup>
                      </m:sSup>
                      <m:sSup>
                        <m:sSupPr>
                          <m:ctrlPr>
                            <a:rPr lang="en-US" sz="2800" b="0" i="1" smtClean="0">
                              <a:solidFill>
                                <a:srgbClr val="00B0F0"/>
                              </a:solidFill>
                              <a:latin typeface="Cambria Math" panose="02040503050406030204" pitchFamily="18" charset="0"/>
                            </a:rPr>
                          </m:ctrlPr>
                        </m:sSupPr>
                        <m:e>
                          <m:r>
                            <a:rPr lang="en-US" sz="2800" b="0" i="1" smtClean="0">
                              <a:solidFill>
                                <a:srgbClr val="00B0F0"/>
                              </a:solidFill>
                              <a:latin typeface="Cambria Math" panose="02040503050406030204" pitchFamily="18" charset="0"/>
                            </a:rPr>
                            <m:t>𝑋</m:t>
                          </m:r>
                        </m:e>
                        <m:sup>
                          <m:r>
                            <a:rPr lang="en-US" sz="2800" b="0" i="1" smtClean="0">
                              <a:solidFill>
                                <a:srgbClr val="00B0F0"/>
                              </a:solidFill>
                              <a:latin typeface="Cambria Math" panose="02040503050406030204" pitchFamily="18" charset="0"/>
                            </a:rPr>
                            <m:t>𝑇</m:t>
                          </m:r>
                        </m:sup>
                      </m:sSup>
                      <m:r>
                        <a:rPr lang="en-US" sz="2800" b="0" i="1" smtClean="0">
                          <a:solidFill>
                            <a:srgbClr val="00B0F0"/>
                          </a:solidFill>
                          <a:latin typeface="Cambria Math" panose="02040503050406030204" pitchFamily="18" charset="0"/>
                        </a:rPr>
                        <m:t>𝑌</m:t>
                      </m:r>
                    </m:oMath>
                  </m:oMathPara>
                </a14:m>
                <a:endParaRPr lang="en-ID" sz="2800" dirty="0">
                  <a:solidFill>
                    <a:srgbClr val="00B0F0"/>
                  </a:solidFill>
                </a:endParaRPr>
              </a:p>
            </p:txBody>
          </p:sp>
        </mc:Choice>
        <mc:Fallback xmlns="">
          <p:sp>
            <p:nvSpPr>
              <p:cNvPr id="10" name="TextBox 9">
                <a:extLst>
                  <a:ext uri="{FF2B5EF4-FFF2-40B4-BE49-F238E27FC236}">
                    <a16:creationId xmlns:a16="http://schemas.microsoft.com/office/drawing/2014/main" id="{908DC5E4-78E9-4991-BDF3-5FFB2030BF62}"/>
                  </a:ext>
                </a:extLst>
              </p:cNvPr>
              <p:cNvSpPr txBox="1">
                <a:spLocks noRot="1" noChangeAspect="1" noMove="1" noResize="1" noEditPoints="1" noAdjustHandles="1" noChangeArrowheads="1" noChangeShapeType="1" noTextEdit="1"/>
              </p:cNvSpPr>
              <p:nvPr/>
            </p:nvSpPr>
            <p:spPr>
              <a:xfrm>
                <a:off x="2659732" y="5579494"/>
                <a:ext cx="4572000"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956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889F-8D5D-4239-B11F-C53B0B224BA2}"/>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65389A91-A9DB-466A-94CB-518DC068C0A5}"/>
              </a:ext>
            </a:extLst>
          </p:cNvPr>
          <p:cNvSpPr>
            <a:spLocks noGrp="1"/>
          </p:cNvSpPr>
          <p:nvPr>
            <p:ph type="sldNum" sz="quarter" idx="12"/>
          </p:nvPr>
        </p:nvSpPr>
        <p:spPr/>
        <p:txBody>
          <a:bodyPr/>
          <a:lstStyle/>
          <a:p>
            <a:fld id="{F173735F-2667-4028-B606-D96AABD86FDB}" type="slidenum">
              <a:rPr lang="id-ID" smtClean="0"/>
              <a:pPr/>
              <a:t>13</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DEDDD6-3464-407D-94BB-D4FE4392652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e>
                            </m:mr>
                            <m:mr>
                              <m:e>
                                <m:r>
                                  <a:rPr lang="en-US" b="0" i="1" smtClean="0">
                                    <a:latin typeface="Cambria Math" panose="02040503050406030204" pitchFamily="18" charset="0"/>
                                  </a:rPr>
                                  <m:t>25</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2</m:t>
                                      </m:r>
                                    </m:e>
                                  </m:mr>
                                  <m:mr>
                                    <m:e>
                                      <m:r>
                                        <a:rPr lang="en-US" b="0" i="1" smtClean="0">
                                          <a:latin typeface="Cambria Math" panose="02040503050406030204" pitchFamily="18" charset="0"/>
                                        </a:rPr>
                                        <m:t>18</m:t>
                                      </m:r>
                                    </m:e>
                                  </m:mr>
                                </m:m>
                              </m:e>
                            </m:mr>
                          </m:m>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100</m:t>
                                </m:r>
                              </m:e>
                              <m:e>
                                <m:r>
                                  <a:rPr lang="en-US" b="0" i="1" smtClean="0">
                                    <a:latin typeface="Cambria Math" panose="02040503050406030204" pitchFamily="18" charset="0"/>
                                  </a:rPr>
                                  <m:t>2</m:t>
                                </m:r>
                              </m:e>
                            </m:mr>
                            <m:mr>
                              <m:e>
                                <m:r>
                                  <a:rPr lang="en-US" b="0" i="1" smtClean="0">
                                    <a:latin typeface="Cambria Math" panose="02040503050406030204" pitchFamily="18" charset="0"/>
                                  </a:rPr>
                                  <m:t>1</m:t>
                                </m:r>
                              </m:e>
                              <m:e>
                                <m:r>
                                  <a:rPr lang="en-US" b="0" i="1" smtClean="0">
                                    <a:latin typeface="Cambria Math" panose="02040503050406030204" pitchFamily="18" charset="0"/>
                                  </a:rPr>
                                  <m:t>50</m:t>
                                </m:r>
                              </m:e>
                              <m:e>
                                <m:r>
                                  <a:rPr lang="en-US" b="0" i="1" smtClean="0">
                                    <a:latin typeface="Cambria Math" panose="02040503050406030204" pitchFamily="18" charset="0"/>
                                  </a:rPr>
                                  <m:t>42</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r>
                                        <a:rPr lang="en-US" b="0" i="1" smtClean="0">
                                          <a:latin typeface="Cambria Math" panose="02040503050406030204" pitchFamily="18" charset="0"/>
                                        </a:rPr>
                                        <m:t>5</m:t>
                                      </m:r>
                                    </m:e>
                                  </m:mr>
                                  <m:mr>
                                    <m:e>
                                      <m:r>
                                        <a:rPr lang="en-US" b="0" i="1" smtClean="0">
                                          <a:latin typeface="Cambria Math" panose="02040503050406030204" pitchFamily="18" charset="0"/>
                                        </a:rPr>
                                        <m:t>60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1</m:t>
                                      </m:r>
                                    </m:e>
                                  </m:mr>
                                  <m:mr>
                                    <m:e>
                                      <m:r>
                                        <a:rPr lang="en-US" b="0" i="1" smtClean="0">
                                          <a:latin typeface="Cambria Math" panose="02040503050406030204" pitchFamily="18" charset="0"/>
                                        </a:rPr>
                                        <m:t>35</m:t>
                                      </m:r>
                                    </m:e>
                                  </m:mr>
                                </m:m>
                              </m:e>
                            </m:mr>
                          </m:m>
                        </m:e>
                      </m:d>
                    </m:oMath>
                  </m:oMathPara>
                </a14:m>
                <a:endParaRPr lang="en-US" dirty="0"/>
              </a:p>
            </p:txBody>
          </p:sp>
        </mc:Choice>
        <mc:Fallback xmlns="">
          <p:sp>
            <p:nvSpPr>
              <p:cNvPr id="4" name="Content Placeholder 3">
                <a:extLst>
                  <a:ext uri="{FF2B5EF4-FFF2-40B4-BE49-F238E27FC236}">
                    <a16:creationId xmlns:a16="http://schemas.microsoft.com/office/drawing/2014/main" id="{C3DEDDD6-3464-407D-94BB-D4FE4392652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91A3308-7255-4D0D-A8CA-837CECE80411}"/>
              </a:ext>
            </a:extLst>
          </p:cNvPr>
          <p:cNvSpPr txBox="1"/>
          <p:nvPr/>
        </p:nvSpPr>
        <p:spPr>
          <a:xfrm>
            <a:off x="4052178" y="4712675"/>
            <a:ext cx="1039644" cy="369332"/>
          </a:xfrm>
          <a:prstGeom prst="rect">
            <a:avLst/>
          </a:prstGeom>
          <a:noFill/>
        </p:spPr>
        <p:txBody>
          <a:bodyPr wrap="none" rtlCol="0">
            <a:spAutoFit/>
          </a:bodyPr>
          <a:lstStyle/>
          <a:p>
            <a:r>
              <a:rPr lang="en-US" dirty="0"/>
              <a:t>Intercept</a:t>
            </a:r>
          </a:p>
        </p:txBody>
      </p:sp>
      <p:cxnSp>
        <p:nvCxnSpPr>
          <p:cNvPr id="7" name="Straight Arrow Connector 6">
            <a:extLst>
              <a:ext uri="{FF2B5EF4-FFF2-40B4-BE49-F238E27FC236}">
                <a16:creationId xmlns:a16="http://schemas.microsoft.com/office/drawing/2014/main" id="{5C8D9E4F-1DDC-4B0E-A498-AB4E7BF56461}"/>
              </a:ext>
            </a:extLst>
          </p:cNvPr>
          <p:cNvCxnSpPr/>
          <p:nvPr/>
        </p:nvCxnSpPr>
        <p:spPr>
          <a:xfrm flipV="1">
            <a:off x="4572000" y="4360985"/>
            <a:ext cx="0" cy="323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57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7378-6B1A-40FA-8E50-D0008FC61CA6}"/>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8FD5A057-1A0B-4073-8ECC-787AA49469DE}"/>
              </a:ext>
            </a:extLst>
          </p:cNvPr>
          <p:cNvSpPr>
            <a:spLocks noGrp="1"/>
          </p:cNvSpPr>
          <p:nvPr>
            <p:ph type="sldNum" sz="quarter" idx="12"/>
          </p:nvPr>
        </p:nvSpPr>
        <p:spPr/>
        <p:txBody>
          <a:bodyPr/>
          <a:lstStyle/>
          <a:p>
            <a:fld id="{F173735F-2667-4028-B606-D96AABD86FDB}" type="slidenum">
              <a:rPr lang="id-ID" smtClean="0"/>
              <a:pPr/>
              <a:t>14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ED34917-2521-4DC3-BAAA-FBC39CFC701A}"/>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255</m:t>
                                </m:r>
                              </m:e>
                              <m:e>
                                <m:r>
                                  <a:rPr lang="en-US" b="0" i="1" smtClean="0">
                                    <a:latin typeface="Cambria Math" panose="02040503050406030204" pitchFamily="18" charset="0"/>
                                  </a:rPr>
                                  <m:t>110</m:t>
                                </m:r>
                              </m:e>
                            </m:mr>
                            <m:mr>
                              <m:e>
                                <m:r>
                                  <a:rPr lang="en-US" b="0" i="1" smtClean="0">
                                    <a:latin typeface="Cambria Math" panose="02040503050406030204" pitchFamily="18" charset="0"/>
                                  </a:rPr>
                                  <m:t>255</m:t>
                                </m:r>
                              </m:e>
                              <m:e>
                                <m:r>
                                  <a:rPr lang="en-US" b="0" i="1" smtClean="0">
                                    <a:latin typeface="Cambria Math" panose="02040503050406030204" pitchFamily="18" charset="0"/>
                                  </a:rPr>
                                  <m:t>18125</m:t>
                                </m:r>
                              </m:e>
                              <m:e>
                                <m:r>
                                  <a:rPr lang="en-US" b="0" i="1" smtClean="0">
                                    <a:latin typeface="Cambria Math" panose="02040503050406030204" pitchFamily="18" charset="0"/>
                                  </a:rPr>
                                  <m:t>5795</m:t>
                                </m:r>
                              </m:e>
                            </m:mr>
                            <m:mr>
                              <m:e>
                                <m:r>
                                  <a:rPr lang="en-US" b="0" i="1" smtClean="0">
                                    <a:latin typeface="Cambria Math" panose="02040503050406030204" pitchFamily="18" charset="0"/>
                                  </a:rPr>
                                  <m:t>110</m:t>
                                </m:r>
                              </m:e>
                              <m:e>
                                <m:r>
                                  <a:rPr lang="en-US" b="0" i="1" smtClean="0">
                                    <a:latin typeface="Cambria Math" panose="02040503050406030204" pitchFamily="18" charset="0"/>
                                  </a:rPr>
                                  <m:t>5795</m:t>
                                </m:r>
                              </m:e>
                              <m:e>
                                <m:r>
                                  <a:rPr lang="en-US" b="0" i="1" smtClean="0">
                                    <a:latin typeface="Cambria Math" panose="02040503050406030204" pitchFamily="18" charset="0"/>
                                  </a:rPr>
                                  <m:t>3954</m:t>
                                </m:r>
                              </m:e>
                            </m:mr>
                          </m:m>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7.52</m:t>
                                </m:r>
                              </m:e>
                              <m:e>
                                <m:r>
                                  <a:rPr lang="en-US" b="0" i="1" smtClean="0">
                                    <a:latin typeface="Cambria Math" panose="02040503050406030204" pitchFamily="18" charset="0"/>
                                  </a:rPr>
                                  <m:t>−0.3653</m:t>
                                </m:r>
                              </m:e>
                              <m:e>
                                <m:r>
                                  <a:rPr lang="en-US" b="0" i="1" smtClean="0">
                                    <a:latin typeface="Cambria Math" panose="02040503050406030204" pitchFamily="18" charset="0"/>
                                  </a:rPr>
                                  <m:t>−0.51</m:t>
                                </m:r>
                              </m:e>
                            </m:mr>
                            <m:mr>
                              <m:e>
                                <m:r>
                                  <a:rPr lang="en-US" b="0" i="1" smtClean="0">
                                    <a:latin typeface="Cambria Math" panose="02040503050406030204" pitchFamily="18" charset="0"/>
                                  </a:rPr>
                                  <m:t>−0.37</m:t>
                                </m:r>
                              </m:e>
                              <m:e>
                                <m:r>
                                  <a:rPr lang="en-US" b="0" i="1" smtClean="0">
                                    <a:latin typeface="Cambria Math" panose="02040503050406030204" pitchFamily="18" charset="0"/>
                                  </a:rPr>
                                  <m:t>0.004</m:t>
                                </m:r>
                              </m:e>
                              <m:e>
                                <m:r>
                                  <a:rPr lang="en-US" b="0" i="1" smtClean="0">
                                    <a:latin typeface="Cambria Math" panose="02040503050406030204" pitchFamily="18" charset="0"/>
                                  </a:rPr>
                                  <m:t>0.005</m:t>
                                </m:r>
                              </m:e>
                            </m:mr>
                            <m:mr>
                              <m:e>
                                <m:r>
                                  <a:rPr lang="en-US" b="0" i="1" smtClean="0">
                                    <a:latin typeface="Cambria Math" panose="02040503050406030204" pitchFamily="18" charset="0"/>
                                  </a:rPr>
                                  <m:t>−0.51</m:t>
                                </m:r>
                              </m:e>
                              <m:e>
                                <m:r>
                                  <a:rPr lang="en-US" b="0" i="1" smtClean="0">
                                    <a:latin typeface="Cambria Math" panose="02040503050406030204" pitchFamily="18" charset="0"/>
                                  </a:rPr>
                                  <m:t>0.005</m:t>
                                </m:r>
                              </m:e>
                              <m:e>
                                <m:r>
                                  <a:rPr lang="en-US" b="0" i="1" smtClean="0">
                                    <a:latin typeface="Cambria Math" panose="02040503050406030204" pitchFamily="18" charset="0"/>
                                  </a:rPr>
                                  <m:t>0.008</m:t>
                                </m:r>
                              </m:e>
                            </m:mr>
                          </m:m>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m:rPr>
                              <m:sty m:val="p"/>
                            </m:rPr>
                            <a:rPr lang="en-US" b="0" i="0" smtClean="0">
                              <a:latin typeface="Cambria Math" panose="02040503050406030204" pitchFamily="18" charset="0"/>
                            </a:rPr>
                            <m:t>T</m:t>
                          </m:r>
                        </m:sup>
                      </m:sSup>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0.03</m:t>
                                </m:r>
                              </m:e>
                              <m:e>
                                <m:r>
                                  <a:rPr lang="en-US" b="0" i="1" smtClean="0">
                                    <a:latin typeface="Cambria Math" panose="02040503050406030204" pitchFamily="18" charset="0"/>
                                  </a:rPr>
                                  <m:t>−2.1</m:t>
                                </m:r>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.32</m:t>
                                      </m:r>
                                    </m:e>
                                    <m:e>
                                      <m:r>
                                        <a:rPr lang="en-US" b="0" i="1" smtClean="0">
                                          <a:latin typeface="Cambria Math" panose="02040503050406030204" pitchFamily="18" charset="0"/>
                                        </a:rPr>
                                        <m:t>−2.19</m:t>
                                      </m:r>
                                    </m:e>
                                  </m:mr>
                                </m:m>
                              </m:e>
                            </m:mr>
                            <m:mr>
                              <m:e>
                                <m:r>
                                  <a:rPr lang="en-US" b="0" i="1" smtClean="0">
                                    <a:latin typeface="Cambria Math" panose="02040503050406030204" pitchFamily="18" charset="0"/>
                                  </a:rPr>
                                  <m:t>0.01</m:t>
                                </m:r>
                              </m:e>
                              <m:e>
                                <m:r>
                                  <a:rPr lang="en-US" b="0" i="1" smtClean="0">
                                    <a:latin typeface="Cambria Math" panose="02040503050406030204" pitchFamily="18" charset="0"/>
                                  </a:rPr>
                                  <m:t>0.02</m:t>
                                </m:r>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0.05</m:t>
                                      </m:r>
                                    </m:e>
                                    <m:e>
                                      <m:r>
                                        <a:rPr lang="en-US" b="0" i="1" smtClean="0">
                                          <a:latin typeface="Cambria Math" panose="02040503050406030204" pitchFamily="18" charset="0"/>
                                        </a:rPr>
                                        <m:t>0.02</m:t>
                                      </m:r>
                                    </m:e>
                                  </m:mr>
                                </m:m>
                              </m:e>
                            </m:mr>
                            <m:mr>
                              <m:e>
                                <m:r>
                                  <a:rPr lang="en-US" b="0" i="1" smtClean="0">
                                    <a:latin typeface="Cambria Math" panose="02040503050406030204" pitchFamily="18" charset="0"/>
                                  </a:rPr>
                                  <m:t>−0.01</m:t>
                                </m:r>
                              </m:e>
                              <m:e>
                                <m:r>
                                  <a:rPr lang="en-US" b="0" i="1" smtClean="0">
                                    <a:latin typeface="Cambria Math" panose="02040503050406030204" pitchFamily="18" charset="0"/>
                                  </a:rPr>
                                  <m:t>0.04</m:t>
                                </m:r>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0.06</m:t>
                                      </m:r>
                                    </m:e>
                                    <m:e>
                                      <m:r>
                                        <a:rPr lang="en-US" b="0" i="1" smtClean="0">
                                          <a:latin typeface="Cambria Math" panose="02040503050406030204" pitchFamily="18" charset="0"/>
                                        </a:rPr>
                                        <m:t>0.03</m:t>
                                      </m:r>
                                    </m:e>
                                  </m:mr>
                                </m:m>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m:rPr>
                              <m:sty m:val="p"/>
                            </m:rPr>
                            <a:rPr lang="en-US" b="0" i="0" smtClean="0">
                              <a:latin typeface="Cambria Math" panose="02040503050406030204" pitchFamily="18" charset="0"/>
                            </a:rPr>
                            <m:t>T</m:t>
                          </m:r>
                        </m:sup>
                      </m:sSup>
                      <m:r>
                        <a:rPr lang="en-US" b="0" i="1" smtClean="0">
                          <a:latin typeface="Cambria Math" panose="02040503050406030204" pitchFamily="18" charset="0"/>
                        </a:rPr>
                        <m:t>𝑌</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4.98</m:t>
                                </m:r>
                              </m:e>
                            </m:mr>
                            <m:mr>
                              <m:e>
                                <m:r>
                                  <a:rPr lang="en-US" b="0" i="1" smtClean="0">
                                    <a:latin typeface="Cambria Math" panose="02040503050406030204" pitchFamily="18" charset="0"/>
                                  </a:rPr>
                                  <m:t>−0.21</m:t>
                                </m:r>
                              </m:e>
                            </m:mr>
                            <m:mr>
                              <m:e>
                                <m:r>
                                  <a:rPr lang="en-US" b="0" i="1" smtClean="0">
                                    <a:latin typeface="Cambria Math" panose="02040503050406030204" pitchFamily="18" charset="0"/>
                                  </a:rPr>
                                  <m:t>0.21</m:t>
                                </m:r>
                              </m:e>
                            </m:mr>
                          </m:m>
                        </m:e>
                      </m:d>
                    </m:oMath>
                  </m:oMathPara>
                </a14:m>
                <a:endParaRPr lang="en-US" dirty="0"/>
              </a:p>
            </p:txBody>
          </p:sp>
        </mc:Choice>
        <mc:Fallback xmlns="">
          <p:sp>
            <p:nvSpPr>
              <p:cNvPr id="4" name="Content Placeholder 3">
                <a:extLst>
                  <a:ext uri="{FF2B5EF4-FFF2-40B4-BE49-F238E27FC236}">
                    <a16:creationId xmlns:a16="http://schemas.microsoft.com/office/drawing/2014/main" id="{BED34917-2521-4DC3-BAAA-FBC39CFC70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949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FA-B9BE-4941-835A-3033BC55FABD}"/>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D57B3ECF-4C0F-4E3D-9A98-478E0AC43B3E}"/>
              </a:ext>
            </a:extLst>
          </p:cNvPr>
          <p:cNvSpPr>
            <a:spLocks noGrp="1"/>
          </p:cNvSpPr>
          <p:nvPr>
            <p:ph type="sldNum" sz="quarter" idx="12"/>
          </p:nvPr>
        </p:nvSpPr>
        <p:spPr/>
        <p:txBody>
          <a:bodyPr/>
          <a:lstStyle/>
          <a:p>
            <a:fld id="{F173735F-2667-4028-B606-D96AABD86FDB}" type="slidenum">
              <a:rPr lang="id-ID" smtClean="0"/>
              <a:pPr/>
              <a:t>15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2DFB6B-9749-4A8B-896C-1FF8E8862210}"/>
                  </a:ext>
                </a:extLst>
              </p:cNvPr>
              <p:cNvSpPr>
                <a:spLocks noGrp="1"/>
              </p:cNvSpPr>
              <p:nvPr>
                <p:ph idx="1"/>
              </p:nvPr>
            </p:nvSpPr>
            <p:spPr/>
            <p:txBody>
              <a:bodyPr/>
              <a:lstStyle/>
              <a:p>
                <a:r>
                  <a:rPr lang="en-US" dirty="0"/>
                  <a:t>Fitted Linear Regression equation</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smtClean="0">
                              <a:solidFill>
                                <a:srgbClr val="3399FF"/>
                              </a:solidFill>
                              <a:latin typeface="Cambria Math" panose="02040503050406030204" pitchFamily="18" charset="0"/>
                            </a:rPr>
                          </m:ctrlPr>
                        </m:accPr>
                        <m:e>
                          <m:r>
                            <a:rPr lang="en-US" sz="2000" b="1" i="1">
                              <a:solidFill>
                                <a:srgbClr val="3399FF"/>
                              </a:solidFill>
                              <a:latin typeface="Cambria Math" panose="02040503050406030204" pitchFamily="18" charset="0"/>
                            </a:rPr>
                            <m:t>𝒚</m:t>
                          </m:r>
                        </m:e>
                      </m:acc>
                      <m:r>
                        <a:rPr lang="en-US" sz="2000" b="1" i="1" dirty="0">
                          <a:solidFill>
                            <a:srgbClr val="3399FF"/>
                          </a:solidFill>
                          <a:latin typeface="Cambria Math" panose="02040503050406030204" pitchFamily="18" charset="0"/>
                        </a:rPr>
                        <m:t>=</m:t>
                      </m:r>
                      <m:r>
                        <a:rPr lang="en-US" sz="2000" b="1" i="1" dirty="0" smtClean="0">
                          <a:solidFill>
                            <a:srgbClr val="3399FF"/>
                          </a:solidFill>
                          <a:latin typeface="Cambria Math" panose="02040503050406030204" pitchFamily="18" charset="0"/>
                        </a:rPr>
                        <m:t>𝟐𝟒</m:t>
                      </m:r>
                      <m:r>
                        <a:rPr lang="en-US" sz="2000" b="1" i="1" dirty="0" smtClean="0">
                          <a:solidFill>
                            <a:srgbClr val="3399FF"/>
                          </a:solidFill>
                          <a:latin typeface="Cambria Math" panose="02040503050406030204" pitchFamily="18" charset="0"/>
                        </a:rPr>
                        <m:t>.</m:t>
                      </m:r>
                      <m:r>
                        <a:rPr lang="en-US" sz="2000" b="1" i="1" dirty="0" smtClean="0">
                          <a:solidFill>
                            <a:srgbClr val="3399FF"/>
                          </a:solidFill>
                          <a:latin typeface="Cambria Math" panose="02040503050406030204" pitchFamily="18" charset="0"/>
                        </a:rPr>
                        <m:t>𝟗𝟖</m:t>
                      </m:r>
                      <m:r>
                        <a:rPr lang="en-US" sz="2000" b="1" i="1" dirty="0">
                          <a:solidFill>
                            <a:srgbClr val="3399FF"/>
                          </a:solidFill>
                          <a:latin typeface="Cambria Math" panose="02040503050406030204" pitchFamily="18" charset="0"/>
                        </a:rPr>
                        <m:t>+</m:t>
                      </m:r>
                      <m:d>
                        <m:dPr>
                          <m:ctrlPr>
                            <a:rPr lang="en-US" sz="2000" b="1" i="1" dirty="0" smtClean="0">
                              <a:solidFill>
                                <a:srgbClr val="3399FF"/>
                              </a:solidFill>
                              <a:latin typeface="Cambria Math" panose="02040503050406030204" pitchFamily="18" charset="0"/>
                            </a:rPr>
                          </m:ctrlPr>
                        </m:dPr>
                        <m:e>
                          <m:r>
                            <a:rPr lang="en-US" sz="2000" b="1" i="1" dirty="0" smtClean="0">
                              <a:solidFill>
                                <a:srgbClr val="3399FF"/>
                              </a:solidFill>
                              <a:latin typeface="Cambria Math" panose="02040503050406030204" pitchFamily="18" charset="0"/>
                            </a:rPr>
                            <m:t>−</m:t>
                          </m:r>
                          <m:r>
                            <a:rPr lang="en-US" sz="2000" b="1" i="1" dirty="0" smtClean="0">
                              <a:solidFill>
                                <a:srgbClr val="3399FF"/>
                              </a:solidFill>
                              <a:latin typeface="Cambria Math" panose="02040503050406030204" pitchFamily="18" charset="0"/>
                            </a:rPr>
                            <m:t>𝟎</m:t>
                          </m:r>
                          <m:r>
                            <a:rPr lang="en-US" sz="2000" b="1" i="1" dirty="0" smtClean="0">
                              <a:solidFill>
                                <a:srgbClr val="3399FF"/>
                              </a:solidFill>
                              <a:latin typeface="Cambria Math" panose="02040503050406030204" pitchFamily="18" charset="0"/>
                            </a:rPr>
                            <m:t>.</m:t>
                          </m:r>
                          <m:r>
                            <a:rPr lang="en-US" sz="2000" b="1" i="1" dirty="0" smtClean="0">
                              <a:solidFill>
                                <a:srgbClr val="3399FF"/>
                              </a:solidFill>
                              <a:latin typeface="Cambria Math" panose="02040503050406030204" pitchFamily="18" charset="0"/>
                            </a:rPr>
                            <m:t>𝟐𝟏</m:t>
                          </m:r>
                        </m:e>
                      </m:d>
                      <m:sSub>
                        <m:sSubPr>
                          <m:ctrlPr>
                            <a:rPr lang="en-US" sz="2000" b="1" i="1" dirty="0" smtClean="0">
                              <a:solidFill>
                                <a:srgbClr val="3399FF"/>
                              </a:solidFill>
                              <a:latin typeface="Cambria Math" panose="02040503050406030204" pitchFamily="18" charset="0"/>
                            </a:rPr>
                          </m:ctrlPr>
                        </m:sSubPr>
                        <m:e>
                          <m:r>
                            <a:rPr lang="en-US" sz="2000" b="1" i="1" dirty="0" smtClean="0">
                              <a:solidFill>
                                <a:srgbClr val="3399FF"/>
                              </a:solidFill>
                              <a:latin typeface="Cambria Math" panose="02040503050406030204" pitchFamily="18" charset="0"/>
                            </a:rPr>
                            <m:t>𝒙</m:t>
                          </m:r>
                        </m:e>
                        <m:sub>
                          <m:r>
                            <a:rPr lang="en-US" sz="2000" b="1" i="1" dirty="0" smtClean="0">
                              <a:solidFill>
                                <a:srgbClr val="3399FF"/>
                              </a:solidFill>
                              <a:latin typeface="Cambria Math" panose="02040503050406030204" pitchFamily="18" charset="0"/>
                            </a:rPr>
                            <m:t>𝟏</m:t>
                          </m:r>
                        </m:sub>
                      </m:sSub>
                      <m:r>
                        <a:rPr lang="en-US" sz="2000" b="1" i="1" dirty="0" smtClean="0">
                          <a:solidFill>
                            <a:srgbClr val="3399FF"/>
                          </a:solidFill>
                          <a:latin typeface="Cambria Math" panose="02040503050406030204" pitchFamily="18" charset="0"/>
                        </a:rPr>
                        <m:t>+</m:t>
                      </m:r>
                      <m:d>
                        <m:dPr>
                          <m:ctrlPr>
                            <a:rPr lang="en-US" sz="2000" b="1" i="1" dirty="0" smtClean="0">
                              <a:solidFill>
                                <a:srgbClr val="3399FF"/>
                              </a:solidFill>
                              <a:latin typeface="Cambria Math" panose="02040503050406030204" pitchFamily="18" charset="0"/>
                            </a:rPr>
                          </m:ctrlPr>
                        </m:dPr>
                        <m:e>
                          <m:r>
                            <a:rPr lang="en-US" sz="2000" b="1" i="1" dirty="0" smtClean="0">
                              <a:solidFill>
                                <a:srgbClr val="3399FF"/>
                              </a:solidFill>
                              <a:latin typeface="Cambria Math" panose="02040503050406030204" pitchFamily="18" charset="0"/>
                            </a:rPr>
                            <m:t>𝟎</m:t>
                          </m:r>
                          <m:r>
                            <a:rPr lang="en-US" sz="2000" b="1" i="1" dirty="0" smtClean="0">
                              <a:solidFill>
                                <a:srgbClr val="3399FF"/>
                              </a:solidFill>
                              <a:latin typeface="Cambria Math" panose="02040503050406030204" pitchFamily="18" charset="0"/>
                            </a:rPr>
                            <m:t>.</m:t>
                          </m:r>
                          <m:r>
                            <a:rPr lang="en-US" sz="2000" b="1" i="1" dirty="0" smtClean="0">
                              <a:solidFill>
                                <a:srgbClr val="3399FF"/>
                              </a:solidFill>
                              <a:latin typeface="Cambria Math" panose="02040503050406030204" pitchFamily="18" charset="0"/>
                            </a:rPr>
                            <m:t>𝟐𝟏</m:t>
                          </m:r>
                        </m:e>
                      </m:d>
                      <m:sSub>
                        <m:sSubPr>
                          <m:ctrlPr>
                            <a:rPr lang="en-US" sz="2000" b="1" i="1" dirty="0" smtClean="0">
                              <a:solidFill>
                                <a:srgbClr val="3399FF"/>
                              </a:solidFill>
                              <a:latin typeface="Cambria Math" panose="02040503050406030204" pitchFamily="18" charset="0"/>
                            </a:rPr>
                          </m:ctrlPr>
                        </m:sSubPr>
                        <m:e>
                          <m:r>
                            <a:rPr lang="en-US" sz="2000" b="1" i="1" dirty="0" smtClean="0">
                              <a:solidFill>
                                <a:srgbClr val="3399FF"/>
                              </a:solidFill>
                              <a:latin typeface="Cambria Math" panose="02040503050406030204" pitchFamily="18" charset="0"/>
                            </a:rPr>
                            <m:t>𝒙</m:t>
                          </m:r>
                        </m:e>
                        <m:sub>
                          <m:r>
                            <a:rPr lang="en-US" sz="2000" b="1" i="1" dirty="0" smtClean="0">
                              <a:solidFill>
                                <a:srgbClr val="3399FF"/>
                              </a:solidFill>
                              <a:latin typeface="Cambria Math" panose="02040503050406030204" pitchFamily="18" charset="0"/>
                            </a:rPr>
                            <m:t>𝟐</m:t>
                          </m:r>
                        </m:sub>
                      </m:sSub>
                    </m:oMath>
                  </m:oMathPara>
                </a14:m>
                <a:endParaRPr lang="en-US" dirty="0"/>
              </a:p>
            </p:txBody>
          </p:sp>
        </mc:Choice>
        <mc:Fallback xmlns="">
          <p:sp>
            <p:nvSpPr>
              <p:cNvPr id="4" name="Content Placeholder 3">
                <a:extLst>
                  <a:ext uri="{FF2B5EF4-FFF2-40B4-BE49-F238E27FC236}">
                    <a16:creationId xmlns:a16="http://schemas.microsoft.com/office/drawing/2014/main" id="{CD2DFB6B-9749-4A8B-896C-1FF8E8862210}"/>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76620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A003-8306-46DB-98CC-8A1FD5E54F4F}"/>
              </a:ext>
            </a:extLst>
          </p:cNvPr>
          <p:cNvSpPr>
            <a:spLocks noGrp="1"/>
          </p:cNvSpPr>
          <p:nvPr>
            <p:ph type="title"/>
          </p:nvPr>
        </p:nvSpPr>
        <p:spPr/>
        <p:txBody>
          <a:bodyPr/>
          <a:lstStyle/>
          <a:p>
            <a:r>
              <a:rPr lang="en-US" dirty="0"/>
              <a:t>Exercise</a:t>
            </a:r>
          </a:p>
        </p:txBody>
      </p:sp>
      <p:sp>
        <p:nvSpPr>
          <p:cNvPr id="3" name="Slide Number Placeholder 2">
            <a:extLst>
              <a:ext uri="{FF2B5EF4-FFF2-40B4-BE49-F238E27FC236}">
                <a16:creationId xmlns:a16="http://schemas.microsoft.com/office/drawing/2014/main" id="{F1539A43-745F-4A8E-A8E6-9858F58A0F39}"/>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4" name="Content Placeholder 3">
            <a:extLst>
              <a:ext uri="{FF2B5EF4-FFF2-40B4-BE49-F238E27FC236}">
                <a16:creationId xmlns:a16="http://schemas.microsoft.com/office/drawing/2014/main" id="{4BC9443F-43F7-42EA-9643-D8FFACFB4FC8}"/>
              </a:ext>
            </a:extLst>
          </p:cNvPr>
          <p:cNvSpPr>
            <a:spLocks noGrp="1"/>
          </p:cNvSpPr>
          <p:nvPr>
            <p:ph idx="1"/>
          </p:nvPr>
        </p:nvSpPr>
        <p:spPr/>
        <p:txBody>
          <a:bodyPr/>
          <a:lstStyle/>
          <a:p>
            <a:r>
              <a:rPr lang="en-US" dirty="0"/>
              <a:t>Used the problem from the example. Find the Fitted linear regression equation using OLS. Explain each step using Linear Algebra Concept. </a:t>
            </a:r>
            <a:r>
              <a:rPr lang="en-US"/>
              <a:t>(Calculate Manually)</a:t>
            </a:r>
          </a:p>
        </p:txBody>
      </p:sp>
    </p:spTree>
    <p:extLst>
      <p:ext uri="{BB962C8B-B14F-4D97-AF65-F5344CB8AC3E}">
        <p14:creationId xmlns:p14="http://schemas.microsoft.com/office/powerpoint/2010/main" val="418582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7F7-81AF-4F08-B7FF-1D16F929946A}"/>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34F6AA33-75CD-4EDE-8CAC-6FC71235BEDE}"/>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BF9B3DC7-A703-4458-95D9-3AD137835878}"/>
              </a:ext>
            </a:extLst>
          </p:cNvPr>
          <p:cNvSpPr>
            <a:spLocks noGrp="1"/>
          </p:cNvSpPr>
          <p:nvPr>
            <p:ph idx="1"/>
          </p:nvPr>
        </p:nvSpPr>
        <p:spPr/>
        <p:txBody>
          <a:bodyPr/>
          <a:lstStyle/>
          <a:p>
            <a:r>
              <a:rPr lang="en-US" dirty="0"/>
              <a:t>Bowerman, B.L, et.al.2014. </a:t>
            </a:r>
            <a:r>
              <a:rPr lang="en-US" dirty="0">
                <a:solidFill>
                  <a:srgbClr val="00B0F0"/>
                </a:solidFill>
              </a:rPr>
              <a:t>Essentials of Business Statistics. </a:t>
            </a:r>
            <a:r>
              <a:rPr lang="en-US" dirty="0"/>
              <a:t>McGraw Hill. ISBN-13: 978-0078020537</a:t>
            </a:r>
            <a:endParaRPr lang="en-US" dirty="0">
              <a:solidFill>
                <a:srgbClr val="00B0F0"/>
              </a:solidFill>
            </a:endParaRPr>
          </a:p>
          <a:p>
            <a:endParaRPr lang="en-US" dirty="0"/>
          </a:p>
          <a:p>
            <a:r>
              <a:rPr lang="en-US" dirty="0"/>
              <a:t>Stuart Russell, Peter </a:t>
            </a:r>
            <a:r>
              <a:rPr lang="id-ID" dirty="0"/>
              <a:t>Norvig</a:t>
            </a:r>
            <a:r>
              <a:rPr lang="en-US" dirty="0"/>
              <a:t>. 2010. </a:t>
            </a:r>
            <a:r>
              <a:rPr lang="en-US" b="1" dirty="0">
                <a:solidFill>
                  <a:srgbClr val="3399FF"/>
                </a:solidFill>
              </a:rPr>
              <a:t>Artificial Intelligence : A Modern Approach.</a:t>
            </a:r>
            <a:r>
              <a:rPr lang="en-US" dirty="0"/>
              <a:t> Pearson Education. New Jersey. ISBN:9780132071482</a:t>
            </a:r>
          </a:p>
          <a:p>
            <a:endParaRPr lang="en-US" dirty="0"/>
          </a:p>
        </p:txBody>
      </p:sp>
    </p:spTree>
    <p:extLst>
      <p:ext uri="{BB962C8B-B14F-4D97-AF65-F5344CB8AC3E}">
        <p14:creationId xmlns:p14="http://schemas.microsoft.com/office/powerpoint/2010/main" val="199897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4: Apply various learning algorithms to solve the problems</a:t>
            </a:r>
          </a:p>
          <a:p>
            <a:pPr>
              <a:lnSpc>
                <a:spcPct val="150000"/>
              </a:lnSpc>
              <a:buNone/>
            </a:pPr>
            <a:endParaRPr lang="en-US" dirty="0"/>
          </a:p>
          <a:p>
            <a:pPr>
              <a:lnSpc>
                <a:spcPct val="150000"/>
              </a:lnSpc>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a:t>Univariate Linear Regression</a:t>
            </a:r>
          </a:p>
          <a:p>
            <a:pPr marL="457200" indent="-457200">
              <a:lnSpc>
                <a:spcPct val="150000"/>
              </a:lnSpc>
              <a:buFont typeface="+mj-lt"/>
              <a:buAutoNum type="arabicPeriod"/>
            </a:pPr>
            <a:r>
              <a:rPr lang="en-US" dirty="0"/>
              <a:t>Multivariate Linear Classification</a:t>
            </a:r>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96515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A18E-56BB-41F5-B0DD-1FF386245498}"/>
              </a:ext>
            </a:extLst>
          </p:cNvPr>
          <p:cNvSpPr>
            <a:spLocks noGrp="1"/>
          </p:cNvSpPr>
          <p:nvPr>
            <p:ph type="title"/>
          </p:nvPr>
        </p:nvSpPr>
        <p:spPr/>
        <p:txBody>
          <a:bodyPr>
            <a:normAutofit/>
          </a:bodyPr>
          <a:lstStyle/>
          <a:p>
            <a:r>
              <a:rPr lang="en-ID" dirty="0"/>
              <a:t>Linear Regression and Classification</a:t>
            </a:r>
          </a:p>
        </p:txBody>
      </p:sp>
      <p:sp>
        <p:nvSpPr>
          <p:cNvPr id="3" name="Slide Number Placeholder 2">
            <a:extLst>
              <a:ext uri="{FF2B5EF4-FFF2-40B4-BE49-F238E27FC236}">
                <a16:creationId xmlns:a16="http://schemas.microsoft.com/office/drawing/2014/main" id="{75692D92-487E-4AE8-A922-CA6065D644FF}"/>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1B81F0F4-49C2-4606-B8A8-D1445C21060F}"/>
              </a:ext>
            </a:extLst>
          </p:cNvPr>
          <p:cNvSpPr>
            <a:spLocks noGrp="1"/>
          </p:cNvSpPr>
          <p:nvPr>
            <p:ph idx="1"/>
          </p:nvPr>
        </p:nvSpPr>
        <p:spPr/>
        <p:txBody>
          <a:bodyPr/>
          <a:lstStyle/>
          <a:p>
            <a:r>
              <a:rPr lang="en-US" dirty="0"/>
              <a:t>Learning a linear model: Fitting a straight line</a:t>
            </a:r>
          </a:p>
          <a:p>
            <a:pPr lvl="1"/>
            <a:r>
              <a:rPr lang="en-US" dirty="0"/>
              <a:t>Has been used for hundred of years</a:t>
            </a:r>
          </a:p>
          <a:p>
            <a:endParaRPr lang="en-US" dirty="0"/>
          </a:p>
          <a:p>
            <a:endParaRPr lang="en-US" dirty="0"/>
          </a:p>
          <a:p>
            <a:endParaRPr lang="en-US" dirty="0"/>
          </a:p>
          <a:p>
            <a:endParaRPr lang="en-US" dirty="0"/>
          </a:p>
          <a:p>
            <a:endParaRPr lang="en-US" dirty="0"/>
          </a:p>
          <a:p>
            <a:endParaRPr lang="en-US" dirty="0"/>
          </a:p>
          <a:p>
            <a:endParaRPr lang="en-US" dirty="0"/>
          </a:p>
          <a:p>
            <a:r>
              <a:rPr lang="en-US" dirty="0"/>
              <a:t>Cases:</a:t>
            </a:r>
          </a:p>
          <a:p>
            <a:pPr lvl="1"/>
            <a:r>
              <a:rPr lang="en-US" dirty="0"/>
              <a:t>Univariate linear regression</a:t>
            </a:r>
          </a:p>
          <a:p>
            <a:pPr lvl="1"/>
            <a:r>
              <a:rPr lang="en-US" dirty="0"/>
              <a:t>Linear classifiers with a threshold</a:t>
            </a:r>
            <a:endParaRPr lang="en-ID" dirty="0"/>
          </a:p>
        </p:txBody>
      </p:sp>
      <p:pic>
        <p:nvPicPr>
          <p:cNvPr id="5" name="Picture 4">
            <a:extLst>
              <a:ext uri="{FF2B5EF4-FFF2-40B4-BE49-F238E27FC236}">
                <a16:creationId xmlns:a16="http://schemas.microsoft.com/office/drawing/2014/main" id="{A7AF6F3B-D4E0-4E8C-B57A-1EF5C9040930}"/>
              </a:ext>
            </a:extLst>
          </p:cNvPr>
          <p:cNvPicPr>
            <a:picLocks noChangeAspect="1"/>
          </p:cNvPicPr>
          <p:nvPr/>
        </p:nvPicPr>
        <p:blipFill>
          <a:blip r:embed="rId2"/>
          <a:stretch>
            <a:fillRect/>
          </a:stretch>
        </p:blipFill>
        <p:spPr>
          <a:xfrm>
            <a:off x="2824241" y="2738680"/>
            <a:ext cx="3495518" cy="2603508"/>
          </a:xfrm>
          <a:prstGeom prst="rect">
            <a:avLst/>
          </a:prstGeom>
          <a:ln w="28575">
            <a:solidFill>
              <a:schemeClr val="accent1"/>
            </a:solidFill>
          </a:ln>
        </p:spPr>
      </p:pic>
    </p:spTree>
    <p:extLst>
      <p:ext uri="{BB962C8B-B14F-4D97-AF65-F5344CB8AC3E}">
        <p14:creationId xmlns:p14="http://schemas.microsoft.com/office/powerpoint/2010/main" val="89917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A18E-56BB-41F5-B0DD-1FF386245498}"/>
              </a:ext>
            </a:extLst>
          </p:cNvPr>
          <p:cNvSpPr>
            <a:spLocks noGrp="1"/>
          </p:cNvSpPr>
          <p:nvPr>
            <p:ph type="title"/>
          </p:nvPr>
        </p:nvSpPr>
        <p:spPr/>
        <p:txBody>
          <a:bodyPr>
            <a:normAutofit/>
          </a:bodyPr>
          <a:lstStyle/>
          <a:p>
            <a:r>
              <a:rPr lang="en-ID" dirty="0"/>
              <a:t>Linear Regression</a:t>
            </a:r>
          </a:p>
        </p:txBody>
      </p:sp>
      <p:sp>
        <p:nvSpPr>
          <p:cNvPr id="3" name="Slide Number Placeholder 2">
            <a:extLst>
              <a:ext uri="{FF2B5EF4-FFF2-40B4-BE49-F238E27FC236}">
                <a16:creationId xmlns:a16="http://schemas.microsoft.com/office/drawing/2014/main" id="{75692D92-487E-4AE8-A922-CA6065D644FF}"/>
              </a:ext>
            </a:extLst>
          </p:cNvPr>
          <p:cNvSpPr>
            <a:spLocks noGrp="1"/>
          </p:cNvSpPr>
          <p:nvPr>
            <p:ph type="sldNum" sz="quarter" idx="12"/>
          </p:nvPr>
        </p:nvSpPr>
        <p:spPr/>
        <p:txBody>
          <a:bodyPr/>
          <a:lstStyle/>
          <a:p>
            <a:fld id="{F173735F-2667-4028-B606-D96AABD86FDB}" type="slidenum">
              <a:rPr lang="id-ID" smtClean="0"/>
              <a:pPr/>
              <a:t>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B81F0F4-49C2-4606-B8A8-D1445C21060F}"/>
                  </a:ext>
                </a:extLst>
              </p:cNvPr>
              <p:cNvSpPr>
                <a:spLocks noGrp="1"/>
              </p:cNvSpPr>
              <p:nvPr>
                <p:ph idx="1"/>
              </p:nvPr>
            </p:nvSpPr>
            <p:spPr/>
            <p:txBody>
              <a:bodyPr/>
              <a:lstStyle/>
              <a:p>
                <a:r>
                  <a:rPr lang="en-US" b="1" dirty="0">
                    <a:solidFill>
                      <a:srgbClr val="3399FF"/>
                    </a:solidFill>
                  </a:rPr>
                  <a:t>Univariate linear regression</a:t>
                </a:r>
              </a:p>
              <a:p>
                <a:pPr lvl="1"/>
                <a:r>
                  <a:rPr lang="en-US" dirty="0"/>
                  <a:t>It want to estimate a linear model that fits the examples</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solidFill>
                                <a:srgbClr val="3399FF"/>
                              </a:solidFill>
                              <a:latin typeface="Cambria Math" panose="02040503050406030204" pitchFamily="18" charset="0"/>
                            </a:rPr>
                          </m:ctrlPr>
                        </m:accPr>
                        <m:e>
                          <m:r>
                            <a:rPr lang="en-US" b="1" i="1" smtClean="0">
                              <a:solidFill>
                                <a:srgbClr val="3399FF"/>
                              </a:solidFill>
                              <a:latin typeface="Cambria Math" panose="02040503050406030204" pitchFamily="18" charset="0"/>
                            </a:rPr>
                            <m:t>𝒚</m:t>
                          </m:r>
                        </m:e>
                      </m:acc>
                      <m:r>
                        <a:rPr lang="en-US" b="1" i="1" dirty="0" smtClean="0">
                          <a:solidFill>
                            <a:srgbClr val="3399FF"/>
                          </a:solidFill>
                          <a:latin typeface="Cambria Math" panose="02040503050406030204" pitchFamily="18" charset="0"/>
                        </a:rPr>
                        <m:t>=</m:t>
                      </m:r>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𝟎</m:t>
                          </m:r>
                        </m:sub>
                      </m:sSub>
                      <m:r>
                        <a:rPr lang="en-US" b="1" i="1" dirty="0" smtClean="0">
                          <a:solidFill>
                            <a:srgbClr val="3399FF"/>
                          </a:solidFill>
                          <a:latin typeface="Cambria Math" panose="02040503050406030204" pitchFamily="18" charset="0"/>
                        </a:rPr>
                        <m:t>+</m:t>
                      </m:r>
                      <m:sSub>
                        <m:sSubPr>
                          <m:ctrlPr>
                            <a:rPr lang="en-US" b="1" i="1" dirty="0" smtClean="0">
                              <a:solidFill>
                                <a:srgbClr val="3399FF"/>
                              </a:solidFill>
                              <a:latin typeface="Cambria Math" panose="02040503050406030204" pitchFamily="18" charset="0"/>
                            </a:rPr>
                          </m:ctrlPr>
                        </m:sSubPr>
                        <m:e>
                          <m:r>
                            <a:rPr lang="en-US" b="1" i="1" dirty="0" smtClean="0">
                              <a:solidFill>
                                <a:srgbClr val="3399FF"/>
                              </a:solidFill>
                              <a:latin typeface="Cambria Math" panose="02040503050406030204" pitchFamily="18" charset="0"/>
                            </a:rPr>
                            <m:t>𝒃</m:t>
                          </m:r>
                        </m:e>
                        <m:sub>
                          <m:r>
                            <a:rPr lang="en-US" b="1" i="1" dirty="0" smtClean="0">
                              <a:solidFill>
                                <a:srgbClr val="3399FF"/>
                              </a:solidFill>
                              <a:latin typeface="Cambria Math" panose="02040503050406030204" pitchFamily="18" charset="0"/>
                            </a:rPr>
                            <m:t>𝟏</m:t>
                          </m:r>
                        </m:sub>
                      </m:sSub>
                      <m:r>
                        <a:rPr lang="en-US" b="1" i="1" dirty="0" smtClean="0">
                          <a:solidFill>
                            <a:srgbClr val="3399FF"/>
                          </a:solidFill>
                          <a:latin typeface="Cambria Math" panose="02040503050406030204" pitchFamily="18" charset="0"/>
                        </a:rPr>
                        <m:t>𝒙</m:t>
                      </m:r>
                    </m:oMath>
                  </m:oMathPara>
                </a14:m>
                <a:endParaRPr lang="en-US" dirty="0"/>
              </a:p>
              <a:p>
                <a:pPr lvl="2"/>
                <a:r>
                  <a:rPr lang="en-US" i="1" dirty="0"/>
                  <a:t>b </a:t>
                </a:r>
                <a:r>
                  <a:rPr lang="en-US" dirty="0"/>
                  <a:t>is the weights coefficient</a:t>
                </a:r>
              </a:p>
              <a:p>
                <a:pPr lvl="2"/>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1" i="1" smtClean="0">
                            <a:solidFill>
                              <a:schemeClr val="tx1"/>
                            </a:solidFill>
                            <a:latin typeface="Cambria Math" panose="02040503050406030204" pitchFamily="18" charset="0"/>
                          </a:rPr>
                          <m:t>𝒚</m:t>
                        </m:r>
                      </m:e>
                    </m:acc>
                  </m:oMath>
                </a14:m>
                <a:r>
                  <a:rPr lang="en-US" dirty="0"/>
                  <a:t> is the estimated output</a:t>
                </a:r>
              </a:p>
              <a:p>
                <a:pPr lvl="2"/>
                <a:r>
                  <a:rPr lang="en-US" i="1" dirty="0"/>
                  <a:t>x</a:t>
                </a:r>
                <a:r>
                  <a:rPr lang="en-US" dirty="0"/>
                  <a:t> is the input vector</a:t>
                </a:r>
                <a:endParaRPr lang="en-US" i="1" dirty="0"/>
              </a:p>
              <a:p>
                <a:pPr lvl="1"/>
                <a:endParaRPr lang="en-US" dirty="0"/>
              </a:p>
              <a:p>
                <a:pPr lvl="2"/>
                <a:endParaRPr lang="en-ID" dirty="0"/>
              </a:p>
            </p:txBody>
          </p:sp>
        </mc:Choice>
        <mc:Fallback xmlns="">
          <p:sp>
            <p:nvSpPr>
              <p:cNvPr id="4" name="Content Placeholder 3">
                <a:extLst>
                  <a:ext uri="{FF2B5EF4-FFF2-40B4-BE49-F238E27FC236}">
                    <a16:creationId xmlns:a16="http://schemas.microsoft.com/office/drawing/2014/main" id="{1B81F0F4-49C2-4606-B8A8-D1445C21060F}"/>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61723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914-18B8-4413-8352-F20AB2C0B4D2}"/>
              </a:ext>
            </a:extLst>
          </p:cNvPr>
          <p:cNvSpPr>
            <a:spLocks noGrp="1"/>
          </p:cNvSpPr>
          <p:nvPr>
            <p:ph type="title"/>
          </p:nvPr>
        </p:nvSpPr>
        <p:spPr/>
        <p:txBody>
          <a:bodyPr/>
          <a:lstStyle/>
          <a:p>
            <a:r>
              <a:rPr lang="en-US" dirty="0"/>
              <a:t>Linear Regression</a:t>
            </a:r>
          </a:p>
        </p:txBody>
      </p:sp>
      <p:sp>
        <p:nvSpPr>
          <p:cNvPr id="3" name="Slide Number Placeholder 2">
            <a:extLst>
              <a:ext uri="{FF2B5EF4-FFF2-40B4-BE49-F238E27FC236}">
                <a16:creationId xmlns:a16="http://schemas.microsoft.com/office/drawing/2014/main" id="{D11EB53C-ACA1-4E50-BE90-D2AAD5B4AADC}"/>
              </a:ext>
            </a:extLst>
          </p:cNvPr>
          <p:cNvSpPr>
            <a:spLocks noGrp="1"/>
          </p:cNvSpPr>
          <p:nvPr>
            <p:ph type="sldNum" sz="quarter" idx="12"/>
          </p:nvPr>
        </p:nvSpPr>
        <p:spPr/>
        <p:txBody>
          <a:bodyPr/>
          <a:lstStyle/>
          <a:p>
            <a:fld id="{F173735F-2667-4028-B606-D96AABD86FDB}" type="slidenum">
              <a:rPr lang="id-ID" smtClean="0"/>
              <a:pPr/>
              <a:t>6</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94BD34-C0C4-489D-AF1A-93D6A473CD6B}"/>
                  </a:ext>
                </a:extLst>
              </p:cNvPr>
              <p:cNvSpPr>
                <a:spLocks noGrp="1"/>
              </p:cNvSpPr>
              <p:nvPr>
                <p:ph idx="1"/>
              </p:nvPr>
            </p:nvSpPr>
            <p:spPr/>
            <p:txBody>
              <a:bodyPr/>
              <a:lstStyle/>
              <a:p>
                <a:r>
                  <a:rPr lang="en-US" dirty="0"/>
                  <a:t>In practices,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𝑛</m:t>
                        </m:r>
                      </m:sub>
                    </m:sSub>
                  </m:oMath>
                </a14:m>
                <a:r>
                  <a:rPr lang="en-US" dirty="0"/>
                  <a:t> are unknown. Before we could use previous equation. We need estimate the coefficient using least square approach</a:t>
                </a:r>
              </a:p>
              <a:p>
                <a:pPr marL="0" indent="0">
                  <a:buNone/>
                </a:pPr>
                <a14:m>
                  <m:oMathPara xmlns:m="http://schemas.openxmlformats.org/officeDocument/2006/math">
                    <m:oMathParaPr>
                      <m:jc m:val="centerGroup"/>
                    </m:oMathParaPr>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𝒃</m:t>
                          </m:r>
                        </m:e>
                        <m:sub>
                          <m:r>
                            <a:rPr lang="en-US" sz="2800" b="1" i="1" smtClean="0">
                              <a:solidFill>
                                <a:schemeClr val="accent1"/>
                              </a:solidFill>
                              <a:latin typeface="Cambria Math" panose="02040503050406030204" pitchFamily="18" charset="0"/>
                            </a:rPr>
                            <m:t>𝟏</m:t>
                          </m:r>
                        </m:sub>
                      </m:sSub>
                      <m:r>
                        <a:rPr lang="en-US" sz="2800" b="1" i="1" smtClean="0">
                          <a:solidFill>
                            <a:schemeClr val="accent1"/>
                          </a:solidFill>
                          <a:latin typeface="Cambria Math" panose="02040503050406030204" pitchFamily="18" charset="0"/>
                        </a:rPr>
                        <m:t>= </m:t>
                      </m:r>
                      <m:f>
                        <m:fPr>
                          <m:ctrlPr>
                            <a:rPr lang="en-US" sz="2800" b="1" i="1" smtClean="0">
                              <a:solidFill>
                                <a:schemeClr val="accent1"/>
                              </a:solidFill>
                              <a:latin typeface="Cambria Math" panose="02040503050406030204" pitchFamily="18" charset="0"/>
                            </a:rPr>
                          </m:ctrlPr>
                        </m:fPr>
                        <m:num>
                          <m:nary>
                            <m:naryPr>
                              <m:chr m:val="∑"/>
                              <m:ctrlPr>
                                <a:rPr lang="en-US" sz="2800" b="1" i="1" smtClean="0">
                                  <a:solidFill>
                                    <a:schemeClr val="accent1"/>
                                  </a:solidFill>
                                  <a:latin typeface="Cambria Math" panose="02040503050406030204" pitchFamily="18" charset="0"/>
                                </a:rPr>
                              </m:ctrlPr>
                            </m:naryPr>
                            <m:sub>
                              <m:r>
                                <m:rPr>
                                  <m:brk m:alnAt="23"/>
                                </m:rPr>
                                <a:rPr lang="en-US" sz="2800" b="1" i="1" smtClean="0">
                                  <a:solidFill>
                                    <a:schemeClr val="accent1"/>
                                  </a:solidFill>
                                  <a:latin typeface="Cambria Math" panose="02040503050406030204" pitchFamily="18" charset="0"/>
                                </a:rPr>
                                <m:t>𝒊</m:t>
                              </m:r>
                              <m:r>
                                <a:rPr lang="en-US" sz="2800" b="1" i="1" smtClean="0">
                                  <a:solidFill>
                                    <a:schemeClr val="accent1"/>
                                  </a:solidFill>
                                  <a:latin typeface="Cambria Math" panose="02040503050406030204" pitchFamily="18" charset="0"/>
                                </a:rPr>
                                <m:t>=</m:t>
                              </m:r>
                              <m:r>
                                <a:rPr lang="en-US" sz="2800" b="1" i="1" smtClean="0">
                                  <a:solidFill>
                                    <a:schemeClr val="accent1"/>
                                  </a:solidFill>
                                  <a:latin typeface="Cambria Math" panose="02040503050406030204" pitchFamily="18" charset="0"/>
                                </a:rPr>
                                <m:t>𝟏</m:t>
                              </m:r>
                            </m:sub>
                            <m:sup>
                              <m:r>
                                <a:rPr lang="en-US" sz="2800" b="1" i="1" smtClean="0">
                                  <a:solidFill>
                                    <a:schemeClr val="accent1"/>
                                  </a:solidFill>
                                  <a:latin typeface="Cambria Math" panose="02040503050406030204" pitchFamily="18" charset="0"/>
                                </a:rPr>
                                <m:t>𝒌</m:t>
                              </m:r>
                            </m:sup>
                            <m:e>
                              <m:r>
                                <a:rPr lang="en-US" sz="2800" b="1" i="1" smtClean="0">
                                  <a:solidFill>
                                    <a:schemeClr val="accent1"/>
                                  </a:solidFill>
                                  <a:latin typeface="Cambria Math" panose="02040503050406030204" pitchFamily="18" charset="0"/>
                                </a:rPr>
                                <m:t>(</m:t>
                              </m:r>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𝒙</m:t>
                                  </m:r>
                                </m:e>
                                <m:sub>
                                  <m:r>
                                    <a:rPr lang="en-US" sz="2800" b="1" i="1" smtClean="0">
                                      <a:solidFill>
                                        <a:schemeClr val="accent1"/>
                                      </a:solidFill>
                                      <a:latin typeface="Cambria Math" panose="02040503050406030204" pitchFamily="18" charset="0"/>
                                    </a:rPr>
                                    <m:t>𝒊</m:t>
                                  </m:r>
                                </m:sub>
                              </m:sSub>
                              <m:r>
                                <a:rPr lang="en-US" sz="2800" b="1" i="1" smtClean="0">
                                  <a:solidFill>
                                    <a:schemeClr val="accent1"/>
                                  </a:solidFill>
                                  <a:latin typeface="Cambria Math" panose="02040503050406030204" pitchFamily="18" charset="0"/>
                                </a:rPr>
                                <m:t>−</m:t>
                              </m:r>
                              <m:acc>
                                <m:accPr>
                                  <m:chr m:val="̅"/>
                                  <m:ctrlPr>
                                    <a:rPr lang="en-US" sz="2800" b="1" i="1" smtClean="0">
                                      <a:solidFill>
                                        <a:schemeClr val="accent1"/>
                                      </a:solidFill>
                                      <a:latin typeface="Cambria Math" panose="02040503050406030204" pitchFamily="18" charset="0"/>
                                    </a:rPr>
                                  </m:ctrlPr>
                                </m:accPr>
                                <m:e>
                                  <m:r>
                                    <a:rPr lang="en-US" sz="2800" b="1" i="1" smtClean="0">
                                      <a:solidFill>
                                        <a:schemeClr val="accent1"/>
                                      </a:solidFill>
                                      <a:latin typeface="Cambria Math" panose="02040503050406030204" pitchFamily="18" charset="0"/>
                                    </a:rPr>
                                    <m:t>𝒙</m:t>
                                  </m:r>
                                </m:e>
                              </m:acc>
                              <m:r>
                                <a:rPr lang="en-US" sz="2800" b="1" i="1" smtClean="0">
                                  <a:solidFill>
                                    <a:schemeClr val="accent1"/>
                                  </a:solidFill>
                                  <a:latin typeface="Cambria Math" panose="02040503050406030204" pitchFamily="18" charset="0"/>
                                </a:rPr>
                                <m:t>)(</m:t>
                              </m:r>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𝒚</m:t>
                                  </m:r>
                                </m:e>
                                <m:sub>
                                  <m:r>
                                    <a:rPr lang="en-US" sz="2800" b="1" i="1" smtClean="0">
                                      <a:solidFill>
                                        <a:schemeClr val="accent1"/>
                                      </a:solidFill>
                                      <a:latin typeface="Cambria Math" panose="02040503050406030204" pitchFamily="18" charset="0"/>
                                    </a:rPr>
                                    <m:t>𝒊</m:t>
                                  </m:r>
                                </m:sub>
                              </m:sSub>
                              <m:r>
                                <a:rPr lang="en-US" sz="2800" b="1" i="1" smtClean="0">
                                  <a:solidFill>
                                    <a:schemeClr val="accent1"/>
                                  </a:solidFill>
                                  <a:latin typeface="Cambria Math" panose="02040503050406030204" pitchFamily="18" charset="0"/>
                                </a:rPr>
                                <m:t>−</m:t>
                              </m:r>
                              <m:acc>
                                <m:accPr>
                                  <m:chr m:val="̅"/>
                                  <m:ctrlPr>
                                    <a:rPr lang="en-US" sz="2800" b="1" i="1" smtClean="0">
                                      <a:solidFill>
                                        <a:schemeClr val="accent1"/>
                                      </a:solidFill>
                                      <a:latin typeface="Cambria Math" panose="02040503050406030204" pitchFamily="18" charset="0"/>
                                    </a:rPr>
                                  </m:ctrlPr>
                                </m:accPr>
                                <m:e>
                                  <m:r>
                                    <a:rPr lang="en-US" sz="2800" b="1" i="1" smtClean="0">
                                      <a:solidFill>
                                        <a:schemeClr val="accent1"/>
                                      </a:solidFill>
                                      <a:latin typeface="Cambria Math" panose="02040503050406030204" pitchFamily="18" charset="0"/>
                                    </a:rPr>
                                    <m:t>𝒚</m:t>
                                  </m:r>
                                </m:e>
                              </m:acc>
                              <m:r>
                                <a:rPr lang="en-US" sz="2800" b="1" i="1" smtClean="0">
                                  <a:solidFill>
                                    <a:schemeClr val="accent1"/>
                                  </a:solidFill>
                                  <a:latin typeface="Cambria Math" panose="02040503050406030204" pitchFamily="18" charset="0"/>
                                </a:rPr>
                                <m:t>)</m:t>
                              </m:r>
                            </m:e>
                          </m:nary>
                        </m:num>
                        <m:den>
                          <m:nary>
                            <m:naryPr>
                              <m:chr m:val="∑"/>
                              <m:ctrlPr>
                                <a:rPr lang="en-US" sz="2800" b="1" i="1">
                                  <a:solidFill>
                                    <a:schemeClr val="accent1"/>
                                  </a:solidFill>
                                  <a:latin typeface="Cambria Math" panose="02040503050406030204" pitchFamily="18" charset="0"/>
                                </a:rPr>
                              </m:ctrlPr>
                            </m:naryPr>
                            <m:sub>
                              <m:r>
                                <m:rPr>
                                  <m:brk m:alnAt="23"/>
                                </m:rPr>
                                <a:rPr lang="en-US" sz="2800" b="1" i="1">
                                  <a:solidFill>
                                    <a:schemeClr val="accent1"/>
                                  </a:solidFill>
                                  <a:latin typeface="Cambria Math" panose="02040503050406030204" pitchFamily="18" charset="0"/>
                                </a:rPr>
                                <m:t>𝒊</m:t>
                              </m:r>
                              <m:r>
                                <a:rPr lang="en-US" sz="2800" b="1" i="1">
                                  <a:solidFill>
                                    <a:schemeClr val="accent1"/>
                                  </a:solidFill>
                                  <a:latin typeface="Cambria Math" panose="02040503050406030204" pitchFamily="18" charset="0"/>
                                </a:rPr>
                                <m:t>=</m:t>
                              </m:r>
                              <m:r>
                                <a:rPr lang="en-US" sz="2800" b="1" i="1">
                                  <a:solidFill>
                                    <a:schemeClr val="accent1"/>
                                  </a:solidFill>
                                  <a:latin typeface="Cambria Math" panose="02040503050406030204" pitchFamily="18" charset="0"/>
                                </a:rPr>
                                <m:t>𝟏</m:t>
                              </m:r>
                            </m:sub>
                            <m:sup>
                              <m:r>
                                <a:rPr lang="en-US" sz="2800" b="1" i="1">
                                  <a:solidFill>
                                    <a:schemeClr val="accent1"/>
                                  </a:solidFill>
                                  <a:latin typeface="Cambria Math" panose="02040503050406030204" pitchFamily="18" charset="0"/>
                                </a:rPr>
                                <m:t>𝒌</m:t>
                              </m:r>
                            </m:sup>
                            <m:e>
                              <m:sSup>
                                <m:sSupPr>
                                  <m:ctrlPr>
                                    <a:rPr lang="en-US" sz="2800" b="1" i="1" smtClean="0">
                                      <a:solidFill>
                                        <a:schemeClr val="accent1"/>
                                      </a:solidFill>
                                      <a:latin typeface="Cambria Math" panose="02040503050406030204" pitchFamily="18" charset="0"/>
                                    </a:rPr>
                                  </m:ctrlPr>
                                </m:sSupPr>
                                <m:e>
                                  <m:d>
                                    <m:dPr>
                                      <m:ctrlPr>
                                        <a:rPr lang="en-US" sz="2800" b="1" i="1" smtClean="0">
                                          <a:solidFill>
                                            <a:schemeClr val="accent1"/>
                                          </a:solidFill>
                                          <a:latin typeface="Cambria Math" panose="02040503050406030204" pitchFamily="18" charset="0"/>
                                        </a:rPr>
                                      </m:ctrlPr>
                                    </m:dPr>
                                    <m:e>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𝒙</m:t>
                                          </m:r>
                                        </m:e>
                                        <m:sub>
                                          <m:r>
                                            <a:rPr lang="en-US" sz="2800" b="1" i="1" smtClean="0">
                                              <a:solidFill>
                                                <a:schemeClr val="accent1"/>
                                              </a:solidFill>
                                              <a:latin typeface="Cambria Math" panose="02040503050406030204" pitchFamily="18" charset="0"/>
                                            </a:rPr>
                                            <m:t>𝒊</m:t>
                                          </m:r>
                                        </m:sub>
                                      </m:sSub>
                                      <m:r>
                                        <a:rPr lang="en-US" sz="2800" b="1" i="1" smtClean="0">
                                          <a:solidFill>
                                            <a:schemeClr val="accent1"/>
                                          </a:solidFill>
                                          <a:latin typeface="Cambria Math" panose="02040503050406030204" pitchFamily="18" charset="0"/>
                                        </a:rPr>
                                        <m:t>−</m:t>
                                      </m:r>
                                      <m:acc>
                                        <m:accPr>
                                          <m:chr m:val="̅"/>
                                          <m:ctrlPr>
                                            <a:rPr lang="en-US" sz="2800" b="1" i="1" smtClean="0">
                                              <a:solidFill>
                                                <a:schemeClr val="accent1"/>
                                              </a:solidFill>
                                              <a:latin typeface="Cambria Math" panose="02040503050406030204" pitchFamily="18" charset="0"/>
                                            </a:rPr>
                                          </m:ctrlPr>
                                        </m:accPr>
                                        <m:e>
                                          <m:r>
                                            <a:rPr lang="en-US" sz="2800" b="1" i="1" smtClean="0">
                                              <a:solidFill>
                                                <a:schemeClr val="accent1"/>
                                              </a:solidFill>
                                              <a:latin typeface="Cambria Math" panose="02040503050406030204" pitchFamily="18" charset="0"/>
                                            </a:rPr>
                                            <m:t>𝒙</m:t>
                                          </m:r>
                                        </m:e>
                                      </m:acc>
                                    </m:e>
                                  </m:d>
                                </m:e>
                                <m:sup>
                                  <m:r>
                                    <a:rPr lang="en-US" sz="2800" b="1" i="1" smtClean="0">
                                      <a:solidFill>
                                        <a:schemeClr val="accent1"/>
                                      </a:solidFill>
                                      <a:latin typeface="Cambria Math" panose="02040503050406030204" pitchFamily="18" charset="0"/>
                                    </a:rPr>
                                    <m:t>𝟐</m:t>
                                  </m:r>
                                </m:sup>
                              </m:sSup>
                            </m:e>
                          </m:nary>
                        </m:den>
                      </m:f>
                    </m:oMath>
                  </m:oMathPara>
                </a14:m>
                <a:endParaRPr lang="en-US" sz="2800" b="1" dirty="0">
                  <a:solidFill>
                    <a:schemeClr val="accent1"/>
                  </a:solidFill>
                </a:endParaRPr>
              </a:p>
              <a:p>
                <a:pPr marL="0" indent="0">
                  <a:buNone/>
                </a:pPr>
                <a:endParaRPr lang="en-US" sz="2800" b="1"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1" i="1">
                              <a:solidFill>
                                <a:schemeClr val="accent1"/>
                              </a:solidFill>
                              <a:latin typeface="Cambria Math" panose="02040503050406030204" pitchFamily="18" charset="0"/>
                            </a:rPr>
                          </m:ctrlPr>
                        </m:sSubPr>
                        <m:e>
                          <m:r>
                            <a:rPr lang="en-US" sz="2800" b="1" i="1">
                              <a:solidFill>
                                <a:schemeClr val="accent1"/>
                              </a:solidFill>
                              <a:latin typeface="Cambria Math" panose="02040503050406030204" pitchFamily="18" charset="0"/>
                            </a:rPr>
                            <m:t>𝒃</m:t>
                          </m:r>
                        </m:e>
                        <m:sub>
                          <m:r>
                            <a:rPr lang="en-US" sz="2800" b="1" i="1" smtClean="0">
                              <a:solidFill>
                                <a:schemeClr val="accent1"/>
                              </a:solidFill>
                              <a:latin typeface="Cambria Math" panose="02040503050406030204" pitchFamily="18" charset="0"/>
                            </a:rPr>
                            <m:t>𝟎</m:t>
                          </m:r>
                        </m:sub>
                      </m:sSub>
                      <m:r>
                        <a:rPr lang="en-US" sz="2800" b="1" i="1">
                          <a:solidFill>
                            <a:schemeClr val="accent1"/>
                          </a:solidFill>
                          <a:latin typeface="Cambria Math" panose="02040503050406030204" pitchFamily="18" charset="0"/>
                        </a:rPr>
                        <m:t>=</m:t>
                      </m:r>
                      <m:acc>
                        <m:accPr>
                          <m:chr m:val="̅"/>
                          <m:ctrlPr>
                            <a:rPr lang="en-US" sz="2800" b="1" i="1" smtClean="0">
                              <a:solidFill>
                                <a:schemeClr val="accent1"/>
                              </a:solidFill>
                              <a:latin typeface="Cambria Math" panose="02040503050406030204" pitchFamily="18" charset="0"/>
                            </a:rPr>
                          </m:ctrlPr>
                        </m:accPr>
                        <m:e>
                          <m:r>
                            <a:rPr lang="en-US" sz="2800" b="1" i="1" smtClean="0">
                              <a:solidFill>
                                <a:schemeClr val="accent1"/>
                              </a:solidFill>
                              <a:latin typeface="Cambria Math" panose="02040503050406030204" pitchFamily="18" charset="0"/>
                            </a:rPr>
                            <m:t>𝒚</m:t>
                          </m:r>
                        </m:e>
                      </m:acc>
                      <m:r>
                        <a:rPr lang="en-US" sz="2800" b="1" i="1" smtClean="0">
                          <a:solidFill>
                            <a:schemeClr val="accent1"/>
                          </a:solidFill>
                          <a:latin typeface="Cambria Math" panose="02040503050406030204" pitchFamily="18" charset="0"/>
                        </a:rPr>
                        <m:t>−</m:t>
                      </m:r>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𝒃</m:t>
                          </m:r>
                        </m:e>
                        <m:sub>
                          <m:r>
                            <a:rPr lang="en-US" sz="2800" b="1" i="1" smtClean="0">
                              <a:solidFill>
                                <a:schemeClr val="accent1"/>
                              </a:solidFill>
                              <a:latin typeface="Cambria Math" panose="02040503050406030204" pitchFamily="18" charset="0"/>
                            </a:rPr>
                            <m:t>𝟏</m:t>
                          </m:r>
                        </m:sub>
                      </m:sSub>
                      <m:r>
                        <a:rPr lang="en-US" sz="2800" b="1" i="1" smtClean="0">
                          <a:solidFill>
                            <a:schemeClr val="accent1"/>
                          </a:solidFill>
                          <a:latin typeface="Cambria Math" panose="02040503050406030204" pitchFamily="18" charset="0"/>
                        </a:rPr>
                        <m:t> </m:t>
                      </m:r>
                      <m:acc>
                        <m:accPr>
                          <m:chr m:val="̅"/>
                          <m:ctrlPr>
                            <a:rPr lang="en-US" sz="2800" b="1" i="1" smtClean="0">
                              <a:solidFill>
                                <a:schemeClr val="accent1"/>
                              </a:solidFill>
                              <a:latin typeface="Cambria Math" panose="02040503050406030204" pitchFamily="18" charset="0"/>
                            </a:rPr>
                          </m:ctrlPr>
                        </m:accPr>
                        <m:e>
                          <m:r>
                            <a:rPr lang="en-US" sz="2800" b="1" i="1" smtClean="0">
                              <a:solidFill>
                                <a:schemeClr val="accent1"/>
                              </a:solidFill>
                              <a:latin typeface="Cambria Math" panose="02040503050406030204" pitchFamily="18" charset="0"/>
                            </a:rPr>
                            <m:t>𝒙</m:t>
                          </m:r>
                        </m:e>
                      </m:acc>
                    </m:oMath>
                  </m:oMathPara>
                </a14:m>
                <a:endParaRPr lang="en-US" b="1" dirty="0">
                  <a:solidFill>
                    <a:schemeClr val="accent1"/>
                  </a:solidFill>
                </a:endParaRPr>
              </a:p>
              <a:p>
                <a:endParaRPr lang="en-US" dirty="0"/>
              </a:p>
            </p:txBody>
          </p:sp>
        </mc:Choice>
        <mc:Fallback xmlns="">
          <p:sp>
            <p:nvSpPr>
              <p:cNvPr id="4" name="Content Placeholder 3">
                <a:extLst>
                  <a:ext uri="{FF2B5EF4-FFF2-40B4-BE49-F238E27FC236}">
                    <a16:creationId xmlns:a16="http://schemas.microsoft.com/office/drawing/2014/main" id="{6894BD34-C0C4-489D-AF1A-93D6A473CD6B}"/>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250380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D79D-372A-4689-B7E2-C373FEFC55E9}"/>
              </a:ext>
            </a:extLst>
          </p:cNvPr>
          <p:cNvSpPr>
            <a:spLocks noGrp="1"/>
          </p:cNvSpPr>
          <p:nvPr>
            <p:ph type="title"/>
          </p:nvPr>
        </p:nvSpPr>
        <p:spPr>
          <a:xfrm>
            <a:off x="1438421" y="318391"/>
            <a:ext cx="7543800" cy="639688"/>
          </a:xfrm>
        </p:spPr>
        <p:txBody>
          <a:bodyPr/>
          <a:lstStyle/>
          <a:p>
            <a:r>
              <a:rPr lang="en-US" dirty="0"/>
              <a:t>Example</a:t>
            </a:r>
          </a:p>
        </p:txBody>
      </p:sp>
      <p:sp>
        <p:nvSpPr>
          <p:cNvPr id="3" name="Slide Number Placeholder 2">
            <a:extLst>
              <a:ext uri="{FF2B5EF4-FFF2-40B4-BE49-F238E27FC236}">
                <a16:creationId xmlns:a16="http://schemas.microsoft.com/office/drawing/2014/main" id="{DF962763-4D8F-4415-A157-A16D91B638A9}"/>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52D8EB76-168A-4CE9-A83F-20739B45B984}"/>
              </a:ext>
            </a:extLst>
          </p:cNvPr>
          <p:cNvSpPr>
            <a:spLocks noGrp="1"/>
          </p:cNvSpPr>
          <p:nvPr>
            <p:ph idx="1"/>
          </p:nvPr>
        </p:nvSpPr>
        <p:spPr>
          <a:xfrm>
            <a:off x="1407589" y="1442438"/>
            <a:ext cx="7605464" cy="2335629"/>
          </a:xfrm>
        </p:spPr>
        <p:txBody>
          <a:bodyPr/>
          <a:lstStyle/>
          <a:p>
            <a:pPr algn="l"/>
            <a:r>
              <a:rPr lang="en-US" sz="1800" b="0" i="0" u="none" strike="noStrike" baseline="0" dirty="0">
                <a:latin typeface="Times-Roman"/>
              </a:rPr>
              <a:t>The Tasty Sub Shop is a restaurant chain that sells franchises to business entrepreneurs. Franchise regulations allow Tasty Sub (and other chains) to help entrepreneurs understand the factors that affect restaurant profitability and to provide basic guidance in evaluating potential restaurant sites. However, in order to prevent restaurant chains from overpredicting profits and thus misleading potential franchise owners, these regulations make each individual entrepreneur responsible for predicting the profits of his or her potential restaurant sites. Find the fitte</a:t>
            </a:r>
            <a:r>
              <a:rPr lang="en-US" sz="1800" dirty="0">
                <a:latin typeface="Times-Roman"/>
              </a:rPr>
              <a:t>d regression</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6B5430B2-6B38-4D8F-B915-D3E5736B7D6C}"/>
                  </a:ext>
                </a:extLst>
              </p:cNvPr>
              <p:cNvGraphicFramePr>
                <a:graphicFrameLocks noGrp="1"/>
              </p:cNvGraphicFramePr>
              <p:nvPr>
                <p:extLst>
                  <p:ext uri="{D42A27DB-BD31-4B8C-83A1-F6EECF244321}">
                    <p14:modId xmlns:p14="http://schemas.microsoft.com/office/powerpoint/2010/main" val="1053828908"/>
                  </p:ext>
                </p:extLst>
              </p:nvPr>
            </p:nvGraphicFramePr>
            <p:xfrm>
              <a:off x="2002301" y="3851741"/>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18372356"/>
                        </a:ext>
                      </a:extLst>
                    </a:gridCol>
                    <a:gridCol w="3048000">
                      <a:extLst>
                        <a:ext uri="{9D8B030D-6E8A-4147-A177-3AD203B41FA5}">
                          <a16:colId xmlns:a16="http://schemas.microsoft.com/office/drawing/2014/main" val="1977151381"/>
                        </a:ext>
                      </a:extLst>
                    </a:gridCol>
                  </a:tblGrid>
                  <a:tr h="370840">
                    <a:tc>
                      <a:txBody>
                        <a:bodyPr/>
                        <a:lstStyle/>
                        <a:p>
                          <a:r>
                            <a:rPr lang="en-US" dirty="0"/>
                            <a:t>Population Size (x)</a:t>
                          </a:r>
                        </a:p>
                      </a:txBody>
                      <a:tcPr/>
                    </a:tc>
                    <a:tc>
                      <a:txBody>
                        <a:bodyPr/>
                        <a:lstStyle/>
                        <a:p>
                          <a:r>
                            <a:rPr lang="en-US" dirty="0"/>
                            <a:t>Year Revenue (y)</a:t>
                          </a:r>
                        </a:p>
                      </a:txBody>
                      <a:tcPr/>
                    </a:tc>
                    <a:extLst>
                      <a:ext uri="{0D108BD9-81ED-4DB2-BD59-A6C34878D82A}">
                        <a16:rowId xmlns:a16="http://schemas.microsoft.com/office/drawing/2014/main" val="713358353"/>
                      </a:ext>
                    </a:extLst>
                  </a:tr>
                  <a:tr h="370840">
                    <a:tc>
                      <a:txBody>
                        <a:bodyPr/>
                        <a:lstStyle/>
                        <a:p>
                          <a:r>
                            <a:rPr lang="en-US" dirty="0"/>
                            <a:t>20.8</a:t>
                          </a:r>
                        </a:p>
                      </a:txBody>
                      <a:tcPr/>
                    </a:tc>
                    <a:tc>
                      <a:txBody>
                        <a:bodyPr/>
                        <a:lstStyle/>
                        <a:p>
                          <a:r>
                            <a:rPr lang="en-US" dirty="0"/>
                            <a:t>527.1</a:t>
                          </a:r>
                        </a:p>
                      </a:txBody>
                      <a:tcPr/>
                    </a:tc>
                    <a:extLst>
                      <a:ext uri="{0D108BD9-81ED-4DB2-BD59-A6C34878D82A}">
                        <a16:rowId xmlns:a16="http://schemas.microsoft.com/office/drawing/2014/main" val="976157264"/>
                      </a:ext>
                    </a:extLst>
                  </a:tr>
                  <a:tr h="370840">
                    <a:tc>
                      <a:txBody>
                        <a:bodyPr/>
                        <a:lstStyle/>
                        <a:p>
                          <a:r>
                            <a:rPr lang="en-US" dirty="0"/>
                            <a:t>27.5</a:t>
                          </a:r>
                        </a:p>
                      </a:txBody>
                      <a:tcPr/>
                    </a:tc>
                    <a:tc>
                      <a:txBody>
                        <a:bodyPr/>
                        <a:lstStyle/>
                        <a:p>
                          <a:r>
                            <a:rPr lang="en-US" dirty="0"/>
                            <a:t>548.7</a:t>
                          </a:r>
                        </a:p>
                      </a:txBody>
                      <a:tcPr/>
                    </a:tc>
                    <a:extLst>
                      <a:ext uri="{0D108BD9-81ED-4DB2-BD59-A6C34878D82A}">
                        <a16:rowId xmlns:a16="http://schemas.microsoft.com/office/drawing/2014/main" val="4124503642"/>
                      </a:ext>
                    </a:extLst>
                  </a:tr>
                  <a:tr h="370840">
                    <a:tc>
                      <a:txBody>
                        <a:bodyPr/>
                        <a:lstStyle/>
                        <a:p>
                          <a:r>
                            <a:rPr lang="en-US" dirty="0"/>
                            <a:t>32.3</a:t>
                          </a:r>
                        </a:p>
                      </a:txBody>
                      <a:tcPr/>
                    </a:tc>
                    <a:tc>
                      <a:txBody>
                        <a:bodyPr/>
                        <a:lstStyle/>
                        <a:p>
                          <a:r>
                            <a:rPr lang="en-US" dirty="0"/>
                            <a:t>77.2</a:t>
                          </a:r>
                        </a:p>
                      </a:txBody>
                      <a:tcPr/>
                    </a:tc>
                    <a:extLst>
                      <a:ext uri="{0D108BD9-81ED-4DB2-BD59-A6C34878D82A}">
                        <a16:rowId xmlns:a16="http://schemas.microsoft.com/office/drawing/2014/main" val="2008806336"/>
                      </a:ext>
                    </a:extLst>
                  </a:tr>
                  <a:tr h="370840">
                    <a:tc>
                      <a:txBody>
                        <a:bodyPr/>
                        <a:lstStyle/>
                        <a:p>
                          <a:r>
                            <a:rPr lang="en-US" dirty="0"/>
                            <a:t>37.2</a:t>
                          </a:r>
                        </a:p>
                      </a:txBody>
                      <a:tcPr/>
                    </a:tc>
                    <a:tc>
                      <a:txBody>
                        <a:bodyPr/>
                        <a:lstStyle/>
                        <a:p>
                          <a:r>
                            <a:rPr lang="en-US" dirty="0"/>
                            <a:t>722.9</a:t>
                          </a:r>
                        </a:p>
                      </a:txBody>
                      <a:tcPr/>
                    </a:tc>
                    <a:extLst>
                      <a:ext uri="{0D108BD9-81ED-4DB2-BD59-A6C34878D82A}">
                        <a16:rowId xmlns:a16="http://schemas.microsoft.com/office/drawing/2014/main" val="2148729582"/>
                      </a:ext>
                    </a:extLst>
                  </a:tr>
                  <a:tr h="370840">
                    <a:tc>
                      <a:txBody>
                        <a:bodyPr/>
                        <a:lstStyle/>
                        <a:p>
                          <a:r>
                            <a:rPr lang="en-US" dirty="0"/>
                            <a:t>39.6</a:t>
                          </a:r>
                        </a:p>
                      </a:txBody>
                      <a:tcPr/>
                    </a:tc>
                    <a:tc>
                      <a:txBody>
                        <a:bodyPr/>
                        <a:lstStyle/>
                        <a:p>
                          <a:r>
                            <a:rPr lang="en-US" dirty="0"/>
                            <a:t>826.3</a:t>
                          </a:r>
                        </a:p>
                      </a:txBody>
                      <a:tcPr/>
                    </a:tc>
                    <a:extLst>
                      <a:ext uri="{0D108BD9-81ED-4DB2-BD59-A6C34878D82A}">
                        <a16:rowId xmlns:a16="http://schemas.microsoft.com/office/drawing/2014/main" val="369207495"/>
                      </a:ext>
                    </a:extLst>
                  </a:tr>
                  <a:tr h="370840">
                    <a:tc>
                      <a: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a14:m>
                          <a:r>
                            <a:rPr lang="en-US" dirty="0"/>
                            <a:t> 31.48</a:t>
                          </a:r>
                        </a:p>
                      </a:txBody>
                      <a:tcPr/>
                    </a:tc>
                    <a:tc>
                      <a: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US" dirty="0"/>
                            <a:t>540.44</a:t>
                          </a:r>
                        </a:p>
                      </a:txBody>
                      <a:tcPr/>
                    </a:tc>
                    <a:extLst>
                      <a:ext uri="{0D108BD9-81ED-4DB2-BD59-A6C34878D82A}">
                        <a16:rowId xmlns:a16="http://schemas.microsoft.com/office/drawing/2014/main" val="459200663"/>
                      </a:ext>
                    </a:extLst>
                  </a:tr>
                </a:tbl>
              </a:graphicData>
            </a:graphic>
          </p:graphicFrame>
        </mc:Choice>
        <mc:Fallback xmlns="">
          <p:graphicFrame>
            <p:nvGraphicFramePr>
              <p:cNvPr id="5" name="Table 5">
                <a:extLst>
                  <a:ext uri="{FF2B5EF4-FFF2-40B4-BE49-F238E27FC236}">
                    <a16:creationId xmlns:a16="http://schemas.microsoft.com/office/drawing/2014/main" id="{6B5430B2-6B38-4D8F-B915-D3E5736B7D6C}"/>
                  </a:ext>
                </a:extLst>
              </p:cNvPr>
              <p:cNvGraphicFramePr>
                <a:graphicFrameLocks noGrp="1"/>
              </p:cNvGraphicFramePr>
              <p:nvPr>
                <p:extLst>
                  <p:ext uri="{D42A27DB-BD31-4B8C-83A1-F6EECF244321}">
                    <p14:modId xmlns:p14="http://schemas.microsoft.com/office/powerpoint/2010/main" val="1053828908"/>
                  </p:ext>
                </p:extLst>
              </p:nvPr>
            </p:nvGraphicFramePr>
            <p:xfrm>
              <a:off x="2002301" y="3851741"/>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18372356"/>
                        </a:ext>
                      </a:extLst>
                    </a:gridCol>
                    <a:gridCol w="3048000">
                      <a:extLst>
                        <a:ext uri="{9D8B030D-6E8A-4147-A177-3AD203B41FA5}">
                          <a16:colId xmlns:a16="http://schemas.microsoft.com/office/drawing/2014/main" val="1977151381"/>
                        </a:ext>
                      </a:extLst>
                    </a:gridCol>
                  </a:tblGrid>
                  <a:tr h="370840">
                    <a:tc>
                      <a:txBody>
                        <a:bodyPr/>
                        <a:lstStyle/>
                        <a:p>
                          <a:r>
                            <a:rPr lang="en-US" dirty="0"/>
                            <a:t>Population Size (x)</a:t>
                          </a:r>
                        </a:p>
                      </a:txBody>
                      <a:tcPr/>
                    </a:tc>
                    <a:tc>
                      <a:txBody>
                        <a:bodyPr/>
                        <a:lstStyle/>
                        <a:p>
                          <a:r>
                            <a:rPr lang="en-US" dirty="0"/>
                            <a:t>Year Revenue (y)</a:t>
                          </a:r>
                        </a:p>
                      </a:txBody>
                      <a:tcPr/>
                    </a:tc>
                    <a:extLst>
                      <a:ext uri="{0D108BD9-81ED-4DB2-BD59-A6C34878D82A}">
                        <a16:rowId xmlns:a16="http://schemas.microsoft.com/office/drawing/2014/main" val="713358353"/>
                      </a:ext>
                    </a:extLst>
                  </a:tr>
                  <a:tr h="370840">
                    <a:tc>
                      <a:txBody>
                        <a:bodyPr/>
                        <a:lstStyle/>
                        <a:p>
                          <a:r>
                            <a:rPr lang="en-US" dirty="0"/>
                            <a:t>20.8</a:t>
                          </a:r>
                        </a:p>
                      </a:txBody>
                      <a:tcPr/>
                    </a:tc>
                    <a:tc>
                      <a:txBody>
                        <a:bodyPr/>
                        <a:lstStyle/>
                        <a:p>
                          <a:r>
                            <a:rPr lang="en-US" dirty="0"/>
                            <a:t>527.1</a:t>
                          </a:r>
                        </a:p>
                      </a:txBody>
                      <a:tcPr/>
                    </a:tc>
                    <a:extLst>
                      <a:ext uri="{0D108BD9-81ED-4DB2-BD59-A6C34878D82A}">
                        <a16:rowId xmlns:a16="http://schemas.microsoft.com/office/drawing/2014/main" val="976157264"/>
                      </a:ext>
                    </a:extLst>
                  </a:tr>
                  <a:tr h="370840">
                    <a:tc>
                      <a:txBody>
                        <a:bodyPr/>
                        <a:lstStyle/>
                        <a:p>
                          <a:r>
                            <a:rPr lang="en-US" dirty="0"/>
                            <a:t>27.5</a:t>
                          </a:r>
                        </a:p>
                      </a:txBody>
                      <a:tcPr/>
                    </a:tc>
                    <a:tc>
                      <a:txBody>
                        <a:bodyPr/>
                        <a:lstStyle/>
                        <a:p>
                          <a:r>
                            <a:rPr lang="en-US" dirty="0"/>
                            <a:t>548.7</a:t>
                          </a:r>
                        </a:p>
                      </a:txBody>
                      <a:tcPr/>
                    </a:tc>
                    <a:extLst>
                      <a:ext uri="{0D108BD9-81ED-4DB2-BD59-A6C34878D82A}">
                        <a16:rowId xmlns:a16="http://schemas.microsoft.com/office/drawing/2014/main" val="4124503642"/>
                      </a:ext>
                    </a:extLst>
                  </a:tr>
                  <a:tr h="370840">
                    <a:tc>
                      <a:txBody>
                        <a:bodyPr/>
                        <a:lstStyle/>
                        <a:p>
                          <a:r>
                            <a:rPr lang="en-US" dirty="0"/>
                            <a:t>32.3</a:t>
                          </a:r>
                        </a:p>
                      </a:txBody>
                      <a:tcPr/>
                    </a:tc>
                    <a:tc>
                      <a:txBody>
                        <a:bodyPr/>
                        <a:lstStyle/>
                        <a:p>
                          <a:r>
                            <a:rPr lang="en-US" dirty="0"/>
                            <a:t>77.2</a:t>
                          </a:r>
                        </a:p>
                      </a:txBody>
                      <a:tcPr/>
                    </a:tc>
                    <a:extLst>
                      <a:ext uri="{0D108BD9-81ED-4DB2-BD59-A6C34878D82A}">
                        <a16:rowId xmlns:a16="http://schemas.microsoft.com/office/drawing/2014/main" val="2008806336"/>
                      </a:ext>
                    </a:extLst>
                  </a:tr>
                  <a:tr h="370840">
                    <a:tc>
                      <a:txBody>
                        <a:bodyPr/>
                        <a:lstStyle/>
                        <a:p>
                          <a:r>
                            <a:rPr lang="en-US" dirty="0"/>
                            <a:t>37.2</a:t>
                          </a:r>
                        </a:p>
                      </a:txBody>
                      <a:tcPr/>
                    </a:tc>
                    <a:tc>
                      <a:txBody>
                        <a:bodyPr/>
                        <a:lstStyle/>
                        <a:p>
                          <a:r>
                            <a:rPr lang="en-US" dirty="0"/>
                            <a:t>722.9</a:t>
                          </a:r>
                        </a:p>
                      </a:txBody>
                      <a:tcPr/>
                    </a:tc>
                    <a:extLst>
                      <a:ext uri="{0D108BD9-81ED-4DB2-BD59-A6C34878D82A}">
                        <a16:rowId xmlns:a16="http://schemas.microsoft.com/office/drawing/2014/main" val="2148729582"/>
                      </a:ext>
                    </a:extLst>
                  </a:tr>
                  <a:tr h="370840">
                    <a:tc>
                      <a:txBody>
                        <a:bodyPr/>
                        <a:lstStyle/>
                        <a:p>
                          <a:r>
                            <a:rPr lang="en-US" dirty="0"/>
                            <a:t>39.6</a:t>
                          </a:r>
                        </a:p>
                      </a:txBody>
                      <a:tcPr/>
                    </a:tc>
                    <a:tc>
                      <a:txBody>
                        <a:bodyPr/>
                        <a:lstStyle/>
                        <a:p>
                          <a:r>
                            <a:rPr lang="en-US" dirty="0"/>
                            <a:t>826.3</a:t>
                          </a:r>
                        </a:p>
                      </a:txBody>
                      <a:tcPr/>
                    </a:tc>
                    <a:extLst>
                      <a:ext uri="{0D108BD9-81ED-4DB2-BD59-A6C34878D82A}">
                        <a16:rowId xmlns:a16="http://schemas.microsoft.com/office/drawing/2014/main" val="369207495"/>
                      </a:ext>
                    </a:extLst>
                  </a:tr>
                  <a:tr h="370840">
                    <a:tc>
                      <a:txBody>
                        <a:bodyPr/>
                        <a:lstStyle/>
                        <a:p>
                          <a:endParaRPr lang="en-US"/>
                        </a:p>
                      </a:txBody>
                      <a:tcPr>
                        <a:blipFill>
                          <a:blip r:embed="rId2"/>
                          <a:stretch>
                            <a:fillRect l="-200" t="-608197" r="-100599" b="-24590"/>
                          </a:stretch>
                        </a:blipFill>
                      </a:tcPr>
                    </a:tc>
                    <a:tc>
                      <a:txBody>
                        <a:bodyPr/>
                        <a:lstStyle/>
                        <a:p>
                          <a:endParaRPr lang="en-US"/>
                        </a:p>
                      </a:txBody>
                      <a:tcPr>
                        <a:blipFill>
                          <a:blip r:embed="rId2"/>
                          <a:stretch>
                            <a:fillRect l="-100400" t="-608197" r="-800" b="-24590"/>
                          </a:stretch>
                        </a:blipFill>
                      </a:tcPr>
                    </a:tc>
                    <a:extLst>
                      <a:ext uri="{0D108BD9-81ED-4DB2-BD59-A6C34878D82A}">
                        <a16:rowId xmlns:a16="http://schemas.microsoft.com/office/drawing/2014/main" val="459200663"/>
                      </a:ext>
                    </a:extLst>
                  </a:tr>
                </a:tbl>
              </a:graphicData>
            </a:graphic>
          </p:graphicFrame>
        </mc:Fallback>
      </mc:AlternateContent>
    </p:spTree>
    <p:extLst>
      <p:ext uri="{BB962C8B-B14F-4D97-AF65-F5344CB8AC3E}">
        <p14:creationId xmlns:p14="http://schemas.microsoft.com/office/powerpoint/2010/main" val="168850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DCEC8B-8FAF-4071-9650-95268BB5C98D}"/>
              </a:ext>
            </a:extLst>
          </p:cNvPr>
          <p:cNvSpPr>
            <a:spLocks noGrp="1"/>
          </p:cNvSpPr>
          <p:nvPr>
            <p:ph type="sldNum" sz="quarter" idx="12"/>
          </p:nvPr>
        </p:nvSpPr>
        <p:spPr/>
        <p:txBody>
          <a:bodyPr/>
          <a:lstStyle/>
          <a:p>
            <a:fld id="{F173735F-2667-4028-B606-D96AABD86FDB}" type="slidenum">
              <a:rPr lang="id-ID" smtClean="0"/>
              <a:pPr/>
              <a:t>8</a:t>
            </a:fld>
            <a:endParaRPr lang="id-ID"/>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96B2193-E40D-46D0-9A98-8DD828C968BA}"/>
                  </a:ext>
                </a:extLst>
              </p:cNvPr>
              <p:cNvGraphicFramePr>
                <a:graphicFrameLocks noGrp="1"/>
              </p:cNvGraphicFramePr>
              <p:nvPr>
                <p:extLst>
                  <p:ext uri="{D42A27DB-BD31-4B8C-83A1-F6EECF244321}">
                    <p14:modId xmlns:p14="http://schemas.microsoft.com/office/powerpoint/2010/main" val="3629682149"/>
                  </p:ext>
                </p:extLst>
              </p:nvPr>
            </p:nvGraphicFramePr>
            <p:xfrm>
              <a:off x="975358" y="1586842"/>
              <a:ext cx="7873218" cy="3657600"/>
            </p:xfrm>
            <a:graphic>
              <a:graphicData uri="http://schemas.openxmlformats.org/drawingml/2006/table">
                <a:tbl>
                  <a:tblPr firstRow="1" bandRow="1">
                    <a:tableStyleId>{5C22544A-7EE6-4342-B048-85BDC9FD1C3A}</a:tableStyleId>
                  </a:tblPr>
                  <a:tblGrid>
                    <a:gridCol w="906333">
                      <a:extLst>
                        <a:ext uri="{9D8B030D-6E8A-4147-A177-3AD203B41FA5}">
                          <a16:colId xmlns:a16="http://schemas.microsoft.com/office/drawing/2014/main" val="918372356"/>
                        </a:ext>
                      </a:extLst>
                    </a:gridCol>
                    <a:gridCol w="1393377">
                      <a:extLst>
                        <a:ext uri="{9D8B030D-6E8A-4147-A177-3AD203B41FA5}">
                          <a16:colId xmlns:a16="http://schemas.microsoft.com/office/drawing/2014/main" val="1977151381"/>
                        </a:ext>
                      </a:extLst>
                    </a:gridCol>
                    <a:gridCol w="1393377">
                      <a:extLst>
                        <a:ext uri="{9D8B030D-6E8A-4147-A177-3AD203B41FA5}">
                          <a16:colId xmlns:a16="http://schemas.microsoft.com/office/drawing/2014/main" val="2241383518"/>
                        </a:ext>
                      </a:extLst>
                    </a:gridCol>
                    <a:gridCol w="1393377">
                      <a:extLst>
                        <a:ext uri="{9D8B030D-6E8A-4147-A177-3AD203B41FA5}">
                          <a16:colId xmlns:a16="http://schemas.microsoft.com/office/drawing/2014/main" val="3440060533"/>
                        </a:ext>
                      </a:extLst>
                    </a:gridCol>
                    <a:gridCol w="1393377">
                      <a:extLst>
                        <a:ext uri="{9D8B030D-6E8A-4147-A177-3AD203B41FA5}">
                          <a16:colId xmlns:a16="http://schemas.microsoft.com/office/drawing/2014/main" val="3507678510"/>
                        </a:ext>
                      </a:extLst>
                    </a:gridCol>
                    <a:gridCol w="1393377">
                      <a:extLst>
                        <a:ext uri="{9D8B030D-6E8A-4147-A177-3AD203B41FA5}">
                          <a16:colId xmlns:a16="http://schemas.microsoft.com/office/drawing/2014/main" val="1262895606"/>
                        </a:ext>
                      </a:extLst>
                    </a:gridCol>
                  </a:tblGrid>
                  <a:tr h="1061616">
                    <a:tc>
                      <a:txBody>
                        <a:bodyPr/>
                        <a:lstStyle/>
                        <a:p>
                          <a:r>
                            <a:rPr lang="en-US" dirty="0"/>
                            <a:t>Population Size (x)</a:t>
                          </a:r>
                        </a:p>
                      </a:txBody>
                      <a:tcPr/>
                    </a:tc>
                    <a:tc>
                      <a:txBody>
                        <a:bodyPr/>
                        <a:lstStyle/>
                        <a:p>
                          <a:r>
                            <a:rPr lang="en-US" dirty="0"/>
                            <a:t>Year Revenue (y)</a:t>
                          </a:r>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1"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oMath>
                          </a14:m>
                          <a:r>
                            <a:rPr lang="en-US" b="1" dirty="0"/>
                            <a:t> </a:t>
                          </a: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1" i="1" smtClean="0">
                                  <a:latin typeface="Cambria Math" panose="02040503050406030204" pitchFamily="18" charset="0"/>
                                </a:rPr>
                                <m:t>)</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1" i="1" smtClean="0">
                                        <a:latin typeface="Cambria Math" panose="02040503050406030204" pitchFamily="18" charset="0"/>
                                      </a:rPr>
                                      <m:t>𝟐</m:t>
                                    </m:r>
                                  </m:sup>
                                </m:sSup>
                              </m:oMath>
                            </m:oMathPara>
                          </a14:m>
                          <a:endParaRPr lang="en-US" dirty="0"/>
                        </a:p>
                        <a:p>
                          <a:endParaRPr lang="en-US" dirty="0"/>
                        </a:p>
                      </a:txBody>
                      <a:tcPr/>
                    </a:tc>
                    <a:extLst>
                      <a:ext uri="{0D108BD9-81ED-4DB2-BD59-A6C34878D82A}">
                        <a16:rowId xmlns:a16="http://schemas.microsoft.com/office/drawing/2014/main" val="713358353"/>
                      </a:ext>
                    </a:extLst>
                  </a:tr>
                  <a:tr h="326651">
                    <a:tc>
                      <a:txBody>
                        <a:bodyPr/>
                        <a:lstStyle/>
                        <a:p>
                          <a:r>
                            <a:rPr lang="en-US" dirty="0"/>
                            <a:t>20.8</a:t>
                          </a:r>
                        </a:p>
                      </a:txBody>
                      <a:tcPr/>
                    </a:tc>
                    <a:tc>
                      <a:txBody>
                        <a:bodyPr/>
                        <a:lstStyle/>
                        <a:p>
                          <a:r>
                            <a:rPr lang="en-US" dirty="0"/>
                            <a:t>527.1</a:t>
                          </a:r>
                        </a:p>
                      </a:txBody>
                      <a:tcPr/>
                    </a:tc>
                    <a:tc>
                      <a:txBody>
                        <a:bodyPr/>
                        <a:lstStyle/>
                        <a:p>
                          <a:pPr algn="l" fontAlgn="b"/>
                          <a:r>
                            <a:rPr lang="en-US" sz="1800" b="0" i="0" u="none" strike="noStrike" dirty="0">
                              <a:solidFill>
                                <a:srgbClr val="000000"/>
                              </a:solidFill>
                              <a:effectLst/>
                              <a:latin typeface="Calibri" panose="020F0502020204030204" pitchFamily="34" charset="0"/>
                            </a:rPr>
                            <a:t>-10.68</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-151.34</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1’616.311</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114.0624</a:t>
                          </a:r>
                        </a:p>
                      </a:txBody>
                      <a:tcPr marL="9525" marR="9525" marT="9525" marB="0" anchor="b"/>
                    </a:tc>
                    <a:extLst>
                      <a:ext uri="{0D108BD9-81ED-4DB2-BD59-A6C34878D82A}">
                        <a16:rowId xmlns:a16="http://schemas.microsoft.com/office/drawing/2014/main" val="976157264"/>
                      </a:ext>
                    </a:extLst>
                  </a:tr>
                  <a:tr h="326651">
                    <a:tc>
                      <a:txBody>
                        <a:bodyPr/>
                        <a:lstStyle/>
                        <a:p>
                          <a:r>
                            <a:rPr lang="en-US" dirty="0"/>
                            <a:t>27.5</a:t>
                          </a:r>
                        </a:p>
                      </a:txBody>
                      <a:tcPr/>
                    </a:tc>
                    <a:tc>
                      <a:txBody>
                        <a:bodyPr/>
                        <a:lstStyle/>
                        <a:p>
                          <a:r>
                            <a:rPr lang="en-US" dirty="0"/>
                            <a:t>548.7</a:t>
                          </a:r>
                        </a:p>
                      </a:txBody>
                      <a:tcPr/>
                    </a:tc>
                    <a:tc>
                      <a:txBody>
                        <a:bodyPr/>
                        <a:lstStyle/>
                        <a:p>
                          <a:pPr algn="l" fontAlgn="b"/>
                          <a:r>
                            <a:rPr lang="en-US" sz="1800" b="0" i="0" u="none" strike="noStrike" dirty="0">
                              <a:solidFill>
                                <a:srgbClr val="000000"/>
                              </a:solidFill>
                              <a:effectLst/>
                              <a:latin typeface="Calibri" panose="020F0502020204030204" pitchFamily="34" charset="0"/>
                            </a:rPr>
                            <a:t>-3.98</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-129.74</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516.3652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15.8404</a:t>
                          </a:r>
                        </a:p>
                      </a:txBody>
                      <a:tcPr marL="9525" marR="9525" marT="9525" marB="0" anchor="b"/>
                    </a:tc>
                    <a:extLst>
                      <a:ext uri="{0D108BD9-81ED-4DB2-BD59-A6C34878D82A}">
                        <a16:rowId xmlns:a16="http://schemas.microsoft.com/office/drawing/2014/main" val="4124503642"/>
                      </a:ext>
                    </a:extLst>
                  </a:tr>
                  <a:tr h="326651">
                    <a:tc>
                      <a:txBody>
                        <a:bodyPr/>
                        <a:lstStyle/>
                        <a:p>
                          <a:r>
                            <a:rPr lang="en-US" dirty="0"/>
                            <a:t>32.3</a:t>
                          </a:r>
                        </a:p>
                      </a:txBody>
                      <a:tcPr/>
                    </a:tc>
                    <a:tc>
                      <a:txBody>
                        <a:bodyPr/>
                        <a:lstStyle/>
                        <a:p>
                          <a:r>
                            <a:rPr lang="en-US" dirty="0"/>
                            <a:t>767.2</a:t>
                          </a:r>
                        </a:p>
                      </a:txBody>
                      <a:tcPr/>
                    </a:tc>
                    <a:tc>
                      <a:txBody>
                        <a:bodyPr/>
                        <a:lstStyle/>
                        <a:p>
                          <a:pPr algn="l" fontAlgn="b"/>
                          <a:r>
                            <a:rPr lang="en-US" sz="1800" b="0" i="0" u="none" strike="noStrike" dirty="0">
                              <a:solidFill>
                                <a:srgbClr val="000000"/>
                              </a:solidFill>
                              <a:effectLst/>
                              <a:latin typeface="Calibri" panose="020F0502020204030204" pitchFamily="34" charset="0"/>
                            </a:rPr>
                            <a:t>0.82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88.76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72.7832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0.6724</a:t>
                          </a:r>
                        </a:p>
                      </a:txBody>
                      <a:tcPr marL="9525" marR="9525" marT="9525" marB="0" anchor="b"/>
                    </a:tc>
                    <a:extLst>
                      <a:ext uri="{0D108BD9-81ED-4DB2-BD59-A6C34878D82A}">
                        <a16:rowId xmlns:a16="http://schemas.microsoft.com/office/drawing/2014/main" val="2008806336"/>
                      </a:ext>
                    </a:extLst>
                  </a:tr>
                  <a:tr h="326651">
                    <a:tc>
                      <a:txBody>
                        <a:bodyPr/>
                        <a:lstStyle/>
                        <a:p>
                          <a:r>
                            <a:rPr lang="en-US" dirty="0"/>
                            <a:t>37.2</a:t>
                          </a:r>
                        </a:p>
                      </a:txBody>
                      <a:tcPr/>
                    </a:tc>
                    <a:tc>
                      <a:txBody>
                        <a:bodyPr/>
                        <a:lstStyle/>
                        <a:p>
                          <a:r>
                            <a:rPr lang="en-US" dirty="0"/>
                            <a:t>722.9</a:t>
                          </a:r>
                        </a:p>
                      </a:txBody>
                      <a:tcPr/>
                    </a:tc>
                    <a:tc>
                      <a:txBody>
                        <a:bodyPr/>
                        <a:lstStyle/>
                        <a:p>
                          <a:pPr algn="l" fontAlgn="b"/>
                          <a:r>
                            <a:rPr lang="en-US" sz="1800" b="0" i="0" u="none" strike="noStrike" dirty="0">
                              <a:solidFill>
                                <a:srgbClr val="000000"/>
                              </a:solidFill>
                              <a:effectLst/>
                              <a:latin typeface="Calibri" panose="020F0502020204030204" pitchFamily="34" charset="0"/>
                            </a:rPr>
                            <a:t>5.72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44.46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254.3112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32.7184</a:t>
                          </a:r>
                        </a:p>
                      </a:txBody>
                      <a:tcPr marL="9525" marR="9525" marT="9525" marB="0" anchor="b"/>
                    </a:tc>
                    <a:extLst>
                      <a:ext uri="{0D108BD9-81ED-4DB2-BD59-A6C34878D82A}">
                        <a16:rowId xmlns:a16="http://schemas.microsoft.com/office/drawing/2014/main" val="2148729582"/>
                      </a:ext>
                    </a:extLst>
                  </a:tr>
                  <a:tr h="326651">
                    <a:tc>
                      <a:txBody>
                        <a:bodyPr/>
                        <a:lstStyle/>
                        <a:p>
                          <a:r>
                            <a:rPr lang="en-US" dirty="0"/>
                            <a:t>39.6</a:t>
                          </a:r>
                        </a:p>
                      </a:txBody>
                      <a:tcPr/>
                    </a:tc>
                    <a:tc>
                      <a:txBody>
                        <a:bodyPr/>
                        <a:lstStyle/>
                        <a:p>
                          <a:r>
                            <a:rPr lang="en-US" dirty="0"/>
                            <a:t>826.3</a:t>
                          </a:r>
                        </a:p>
                      </a:txBody>
                      <a:tcPr/>
                    </a:tc>
                    <a:tc>
                      <a:txBody>
                        <a:bodyPr/>
                        <a:lstStyle/>
                        <a:p>
                          <a:pPr algn="l" fontAlgn="b"/>
                          <a:r>
                            <a:rPr lang="en-US" sz="1800" b="0" i="0" u="none" strike="noStrike" dirty="0">
                              <a:solidFill>
                                <a:srgbClr val="000000"/>
                              </a:solidFill>
                              <a:effectLst/>
                              <a:latin typeface="Calibri" panose="020F0502020204030204" pitchFamily="34" charset="0"/>
                            </a:rPr>
                            <a:t>8.12</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147.86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1’200.623</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65.9344</a:t>
                          </a:r>
                        </a:p>
                      </a:txBody>
                      <a:tcPr marL="9525" marR="9525" marT="9525" marB="0" anchor="b"/>
                    </a:tc>
                    <a:extLst>
                      <a:ext uri="{0D108BD9-81ED-4DB2-BD59-A6C34878D82A}">
                        <a16:rowId xmlns:a16="http://schemas.microsoft.com/office/drawing/2014/main" val="369207495"/>
                      </a:ext>
                    </a:extLst>
                  </a:tr>
                  <a:tr h="571640">
                    <a:tc>
                      <a: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a14:m>
                          <a:r>
                            <a:rPr lang="en-US" dirty="0"/>
                            <a:t> 31.48</a:t>
                          </a:r>
                        </a:p>
                      </a:txBody>
                      <a:tcPr/>
                    </a:tc>
                    <a:tc>
                      <a: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US" dirty="0"/>
                            <a:t>678.44</a:t>
                          </a:r>
                        </a:p>
                      </a:txBody>
                      <a:tcPr/>
                    </a:tc>
                    <a:tc>
                      <a:txBody>
                        <a:bodyPr/>
                        <a:lstStyle/>
                        <a:p>
                          <a:endParaRPr lang="en-US" dirty="0"/>
                        </a:p>
                      </a:txBody>
                      <a:tcPr/>
                    </a:tc>
                    <a:tc>
                      <a:txBody>
                        <a:bodyPr/>
                        <a:lstStyle/>
                        <a:p>
                          <a:endParaRPr lang="en-US" dirty="0"/>
                        </a:p>
                      </a:txBody>
                      <a:tcPr/>
                    </a:tc>
                    <a:tc>
                      <a:txBody>
                        <a:bodyPr/>
                        <a:lstStyle/>
                        <a:p>
                          <a:r>
                            <a:rPr lang="en-US" dirty="0"/>
                            <a:t>3,660.39 </a:t>
                          </a:r>
                        </a:p>
                        <a:p>
                          <a:endParaRPr lang="en-US" dirty="0"/>
                        </a:p>
                      </a:txBody>
                      <a:tcPr/>
                    </a:tc>
                    <a:tc>
                      <a:txBody>
                        <a:bodyPr/>
                        <a:lstStyle/>
                        <a:p>
                          <a:r>
                            <a:rPr lang="en-US" dirty="0"/>
                            <a:t>229.23</a:t>
                          </a:r>
                        </a:p>
                        <a:p>
                          <a:endParaRPr lang="en-US" dirty="0"/>
                        </a:p>
                      </a:txBody>
                      <a:tcPr/>
                    </a:tc>
                    <a:extLst>
                      <a:ext uri="{0D108BD9-81ED-4DB2-BD59-A6C34878D82A}">
                        <a16:rowId xmlns:a16="http://schemas.microsoft.com/office/drawing/2014/main" val="459200663"/>
                      </a:ext>
                    </a:extLst>
                  </a:tr>
                </a:tbl>
              </a:graphicData>
            </a:graphic>
          </p:graphicFrame>
        </mc:Choice>
        <mc:Fallback xmlns="">
          <p:graphicFrame>
            <p:nvGraphicFramePr>
              <p:cNvPr id="6" name="Table 5">
                <a:extLst>
                  <a:ext uri="{FF2B5EF4-FFF2-40B4-BE49-F238E27FC236}">
                    <a16:creationId xmlns:a16="http://schemas.microsoft.com/office/drawing/2014/main" id="{996B2193-E40D-46D0-9A98-8DD828C968BA}"/>
                  </a:ext>
                </a:extLst>
              </p:cNvPr>
              <p:cNvGraphicFramePr>
                <a:graphicFrameLocks noGrp="1"/>
              </p:cNvGraphicFramePr>
              <p:nvPr>
                <p:extLst>
                  <p:ext uri="{D42A27DB-BD31-4B8C-83A1-F6EECF244321}">
                    <p14:modId xmlns:p14="http://schemas.microsoft.com/office/powerpoint/2010/main" val="3629682149"/>
                  </p:ext>
                </p:extLst>
              </p:nvPr>
            </p:nvGraphicFramePr>
            <p:xfrm>
              <a:off x="975358" y="1586842"/>
              <a:ext cx="7873218" cy="3657600"/>
            </p:xfrm>
            <a:graphic>
              <a:graphicData uri="http://schemas.openxmlformats.org/drawingml/2006/table">
                <a:tbl>
                  <a:tblPr firstRow="1" bandRow="1">
                    <a:tableStyleId>{5C22544A-7EE6-4342-B048-85BDC9FD1C3A}</a:tableStyleId>
                  </a:tblPr>
                  <a:tblGrid>
                    <a:gridCol w="906333">
                      <a:extLst>
                        <a:ext uri="{9D8B030D-6E8A-4147-A177-3AD203B41FA5}">
                          <a16:colId xmlns:a16="http://schemas.microsoft.com/office/drawing/2014/main" val="918372356"/>
                        </a:ext>
                      </a:extLst>
                    </a:gridCol>
                    <a:gridCol w="1393377">
                      <a:extLst>
                        <a:ext uri="{9D8B030D-6E8A-4147-A177-3AD203B41FA5}">
                          <a16:colId xmlns:a16="http://schemas.microsoft.com/office/drawing/2014/main" val="1977151381"/>
                        </a:ext>
                      </a:extLst>
                    </a:gridCol>
                    <a:gridCol w="1393377">
                      <a:extLst>
                        <a:ext uri="{9D8B030D-6E8A-4147-A177-3AD203B41FA5}">
                          <a16:colId xmlns:a16="http://schemas.microsoft.com/office/drawing/2014/main" val="2241383518"/>
                        </a:ext>
                      </a:extLst>
                    </a:gridCol>
                    <a:gridCol w="1393377">
                      <a:extLst>
                        <a:ext uri="{9D8B030D-6E8A-4147-A177-3AD203B41FA5}">
                          <a16:colId xmlns:a16="http://schemas.microsoft.com/office/drawing/2014/main" val="3440060533"/>
                        </a:ext>
                      </a:extLst>
                    </a:gridCol>
                    <a:gridCol w="1393377">
                      <a:extLst>
                        <a:ext uri="{9D8B030D-6E8A-4147-A177-3AD203B41FA5}">
                          <a16:colId xmlns:a16="http://schemas.microsoft.com/office/drawing/2014/main" val="3507678510"/>
                        </a:ext>
                      </a:extLst>
                    </a:gridCol>
                    <a:gridCol w="1393377">
                      <a:extLst>
                        <a:ext uri="{9D8B030D-6E8A-4147-A177-3AD203B41FA5}">
                          <a16:colId xmlns:a16="http://schemas.microsoft.com/office/drawing/2014/main" val="1262895606"/>
                        </a:ext>
                      </a:extLst>
                    </a:gridCol>
                  </a:tblGrid>
                  <a:tr h="1188720">
                    <a:tc>
                      <a:txBody>
                        <a:bodyPr/>
                        <a:lstStyle/>
                        <a:p>
                          <a:r>
                            <a:rPr lang="en-US" dirty="0"/>
                            <a:t>Population Size (x)</a:t>
                          </a:r>
                        </a:p>
                      </a:txBody>
                      <a:tcPr/>
                    </a:tc>
                    <a:tc>
                      <a:txBody>
                        <a:bodyPr/>
                        <a:lstStyle/>
                        <a:p>
                          <a:r>
                            <a:rPr lang="en-US" dirty="0"/>
                            <a:t>Year Revenue (y)</a:t>
                          </a:r>
                        </a:p>
                      </a:txBody>
                      <a:tcPr/>
                    </a:tc>
                    <a:tc>
                      <a:txBody>
                        <a:bodyPr/>
                        <a:lstStyle/>
                        <a:p>
                          <a:endParaRPr lang="en-US"/>
                        </a:p>
                      </a:txBody>
                      <a:tcPr>
                        <a:blipFill>
                          <a:blip r:embed="rId2"/>
                          <a:stretch>
                            <a:fillRect l="-165502" t="-2564" r="-301310" b="-215897"/>
                          </a:stretch>
                        </a:blipFill>
                      </a:tcPr>
                    </a:tc>
                    <a:tc>
                      <a:txBody>
                        <a:bodyPr/>
                        <a:lstStyle/>
                        <a:p>
                          <a:endParaRPr lang="en-US"/>
                        </a:p>
                      </a:txBody>
                      <a:tcPr>
                        <a:blipFill>
                          <a:blip r:embed="rId2"/>
                          <a:stretch>
                            <a:fillRect l="-266667" t="-2564" r="-202632" b="-215897"/>
                          </a:stretch>
                        </a:blipFill>
                      </a:tcPr>
                    </a:tc>
                    <a:tc>
                      <a:txBody>
                        <a:bodyPr/>
                        <a:lstStyle/>
                        <a:p>
                          <a:endParaRPr lang="en-US"/>
                        </a:p>
                      </a:txBody>
                      <a:tcPr>
                        <a:blipFill>
                          <a:blip r:embed="rId2"/>
                          <a:stretch>
                            <a:fillRect l="-365066" t="-2564" r="-101747" b="-215897"/>
                          </a:stretch>
                        </a:blipFill>
                      </a:tcPr>
                    </a:tc>
                    <a:tc>
                      <a:txBody>
                        <a:bodyPr/>
                        <a:lstStyle/>
                        <a:p>
                          <a:endParaRPr lang="en-US"/>
                        </a:p>
                      </a:txBody>
                      <a:tcPr>
                        <a:blipFill>
                          <a:blip r:embed="rId2"/>
                          <a:stretch>
                            <a:fillRect l="-465066" t="-2564" r="-1747" b="-215897"/>
                          </a:stretch>
                        </a:blipFill>
                      </a:tcPr>
                    </a:tc>
                    <a:extLst>
                      <a:ext uri="{0D108BD9-81ED-4DB2-BD59-A6C34878D82A}">
                        <a16:rowId xmlns:a16="http://schemas.microsoft.com/office/drawing/2014/main" val="713358353"/>
                      </a:ext>
                    </a:extLst>
                  </a:tr>
                  <a:tr h="365760">
                    <a:tc>
                      <a:txBody>
                        <a:bodyPr/>
                        <a:lstStyle/>
                        <a:p>
                          <a:r>
                            <a:rPr lang="en-US" dirty="0"/>
                            <a:t>20.8</a:t>
                          </a:r>
                        </a:p>
                      </a:txBody>
                      <a:tcPr/>
                    </a:tc>
                    <a:tc>
                      <a:txBody>
                        <a:bodyPr/>
                        <a:lstStyle/>
                        <a:p>
                          <a:r>
                            <a:rPr lang="en-US" dirty="0"/>
                            <a:t>527.1</a:t>
                          </a:r>
                        </a:p>
                      </a:txBody>
                      <a:tcPr/>
                    </a:tc>
                    <a:tc>
                      <a:txBody>
                        <a:bodyPr/>
                        <a:lstStyle/>
                        <a:p>
                          <a:pPr algn="l" fontAlgn="b"/>
                          <a:r>
                            <a:rPr lang="en-US" sz="1800" b="0" i="0" u="none" strike="noStrike" dirty="0">
                              <a:solidFill>
                                <a:srgbClr val="000000"/>
                              </a:solidFill>
                              <a:effectLst/>
                              <a:latin typeface="Calibri" panose="020F0502020204030204" pitchFamily="34" charset="0"/>
                            </a:rPr>
                            <a:t>-10.68</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-151.34</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1’616.311</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114.0624</a:t>
                          </a:r>
                        </a:p>
                      </a:txBody>
                      <a:tcPr marL="9525" marR="9525" marT="9525" marB="0" anchor="b"/>
                    </a:tc>
                    <a:extLst>
                      <a:ext uri="{0D108BD9-81ED-4DB2-BD59-A6C34878D82A}">
                        <a16:rowId xmlns:a16="http://schemas.microsoft.com/office/drawing/2014/main" val="976157264"/>
                      </a:ext>
                    </a:extLst>
                  </a:tr>
                  <a:tr h="365760">
                    <a:tc>
                      <a:txBody>
                        <a:bodyPr/>
                        <a:lstStyle/>
                        <a:p>
                          <a:r>
                            <a:rPr lang="en-US" dirty="0"/>
                            <a:t>27.5</a:t>
                          </a:r>
                        </a:p>
                      </a:txBody>
                      <a:tcPr/>
                    </a:tc>
                    <a:tc>
                      <a:txBody>
                        <a:bodyPr/>
                        <a:lstStyle/>
                        <a:p>
                          <a:r>
                            <a:rPr lang="en-US" dirty="0"/>
                            <a:t>548.7</a:t>
                          </a:r>
                        </a:p>
                      </a:txBody>
                      <a:tcPr/>
                    </a:tc>
                    <a:tc>
                      <a:txBody>
                        <a:bodyPr/>
                        <a:lstStyle/>
                        <a:p>
                          <a:pPr algn="l" fontAlgn="b"/>
                          <a:r>
                            <a:rPr lang="en-US" sz="1800" b="0" i="0" u="none" strike="noStrike" dirty="0">
                              <a:solidFill>
                                <a:srgbClr val="000000"/>
                              </a:solidFill>
                              <a:effectLst/>
                              <a:latin typeface="Calibri" panose="020F0502020204030204" pitchFamily="34" charset="0"/>
                            </a:rPr>
                            <a:t>-3.98</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-129.74</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516.3652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15.8404</a:t>
                          </a:r>
                        </a:p>
                      </a:txBody>
                      <a:tcPr marL="9525" marR="9525" marT="9525" marB="0" anchor="b"/>
                    </a:tc>
                    <a:extLst>
                      <a:ext uri="{0D108BD9-81ED-4DB2-BD59-A6C34878D82A}">
                        <a16:rowId xmlns:a16="http://schemas.microsoft.com/office/drawing/2014/main" val="4124503642"/>
                      </a:ext>
                    </a:extLst>
                  </a:tr>
                  <a:tr h="365760">
                    <a:tc>
                      <a:txBody>
                        <a:bodyPr/>
                        <a:lstStyle/>
                        <a:p>
                          <a:r>
                            <a:rPr lang="en-US" dirty="0"/>
                            <a:t>32.3</a:t>
                          </a:r>
                        </a:p>
                      </a:txBody>
                      <a:tcPr/>
                    </a:tc>
                    <a:tc>
                      <a:txBody>
                        <a:bodyPr/>
                        <a:lstStyle/>
                        <a:p>
                          <a:r>
                            <a:rPr lang="en-US" dirty="0"/>
                            <a:t>767.2</a:t>
                          </a:r>
                        </a:p>
                      </a:txBody>
                      <a:tcPr/>
                    </a:tc>
                    <a:tc>
                      <a:txBody>
                        <a:bodyPr/>
                        <a:lstStyle/>
                        <a:p>
                          <a:pPr algn="l" fontAlgn="b"/>
                          <a:r>
                            <a:rPr lang="en-US" sz="1800" b="0" i="0" u="none" strike="noStrike" dirty="0">
                              <a:solidFill>
                                <a:srgbClr val="000000"/>
                              </a:solidFill>
                              <a:effectLst/>
                              <a:latin typeface="Calibri" panose="020F0502020204030204" pitchFamily="34" charset="0"/>
                            </a:rPr>
                            <a:t>0.82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88.76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72.7832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0.6724</a:t>
                          </a:r>
                        </a:p>
                      </a:txBody>
                      <a:tcPr marL="9525" marR="9525" marT="9525" marB="0" anchor="b"/>
                    </a:tc>
                    <a:extLst>
                      <a:ext uri="{0D108BD9-81ED-4DB2-BD59-A6C34878D82A}">
                        <a16:rowId xmlns:a16="http://schemas.microsoft.com/office/drawing/2014/main" val="2008806336"/>
                      </a:ext>
                    </a:extLst>
                  </a:tr>
                  <a:tr h="365760">
                    <a:tc>
                      <a:txBody>
                        <a:bodyPr/>
                        <a:lstStyle/>
                        <a:p>
                          <a:r>
                            <a:rPr lang="en-US" dirty="0"/>
                            <a:t>37.2</a:t>
                          </a:r>
                        </a:p>
                      </a:txBody>
                      <a:tcPr/>
                    </a:tc>
                    <a:tc>
                      <a:txBody>
                        <a:bodyPr/>
                        <a:lstStyle/>
                        <a:p>
                          <a:r>
                            <a:rPr lang="en-US" dirty="0"/>
                            <a:t>722.9</a:t>
                          </a:r>
                        </a:p>
                      </a:txBody>
                      <a:tcPr/>
                    </a:tc>
                    <a:tc>
                      <a:txBody>
                        <a:bodyPr/>
                        <a:lstStyle/>
                        <a:p>
                          <a:pPr algn="l" fontAlgn="b"/>
                          <a:r>
                            <a:rPr lang="en-US" sz="1800" b="0" i="0" u="none" strike="noStrike" dirty="0">
                              <a:solidFill>
                                <a:srgbClr val="000000"/>
                              </a:solidFill>
                              <a:effectLst/>
                              <a:latin typeface="Calibri" panose="020F0502020204030204" pitchFamily="34" charset="0"/>
                            </a:rPr>
                            <a:t>5.72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44.46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254.3112</a:t>
                          </a:r>
                        </a:p>
                      </a:txBody>
                      <a:tcPr marL="9525" marR="9525" marT="9525" marB="0" anchor="b"/>
                    </a:tc>
                    <a:tc>
                      <a:txBody>
                        <a:bodyPr/>
                        <a:lstStyle/>
                        <a:p>
                          <a:pPr algn="just" fontAlgn="b"/>
                          <a:r>
                            <a:rPr lang="en-US" sz="1800" b="0" i="0" u="none" strike="noStrike">
                              <a:solidFill>
                                <a:srgbClr val="000000"/>
                              </a:solidFill>
                              <a:effectLst/>
                              <a:latin typeface="Calibri" panose="020F0502020204030204" pitchFamily="34" charset="0"/>
                            </a:rPr>
                            <a:t>32.7184</a:t>
                          </a:r>
                        </a:p>
                      </a:txBody>
                      <a:tcPr marL="9525" marR="9525" marT="9525" marB="0" anchor="b"/>
                    </a:tc>
                    <a:extLst>
                      <a:ext uri="{0D108BD9-81ED-4DB2-BD59-A6C34878D82A}">
                        <a16:rowId xmlns:a16="http://schemas.microsoft.com/office/drawing/2014/main" val="2148729582"/>
                      </a:ext>
                    </a:extLst>
                  </a:tr>
                  <a:tr h="365760">
                    <a:tc>
                      <a:txBody>
                        <a:bodyPr/>
                        <a:lstStyle/>
                        <a:p>
                          <a:r>
                            <a:rPr lang="en-US" dirty="0"/>
                            <a:t>39.6</a:t>
                          </a:r>
                        </a:p>
                      </a:txBody>
                      <a:tcPr/>
                    </a:tc>
                    <a:tc>
                      <a:txBody>
                        <a:bodyPr/>
                        <a:lstStyle/>
                        <a:p>
                          <a:r>
                            <a:rPr lang="en-US" dirty="0"/>
                            <a:t>826.3</a:t>
                          </a:r>
                        </a:p>
                      </a:txBody>
                      <a:tcPr/>
                    </a:tc>
                    <a:tc>
                      <a:txBody>
                        <a:bodyPr/>
                        <a:lstStyle/>
                        <a:p>
                          <a:pPr algn="l" fontAlgn="b"/>
                          <a:r>
                            <a:rPr lang="en-US" sz="1800" b="0" i="0" u="none" strike="noStrike" dirty="0">
                              <a:solidFill>
                                <a:srgbClr val="000000"/>
                              </a:solidFill>
                              <a:effectLst/>
                              <a:latin typeface="Calibri" panose="020F0502020204030204" pitchFamily="34" charset="0"/>
                            </a:rPr>
                            <a:t>8.12</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147.86</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1’200.623</a:t>
                          </a:r>
                        </a:p>
                      </a:txBody>
                      <a:tcPr marL="9525" marR="9525" marT="9525" marB="0" anchor="b"/>
                    </a:tc>
                    <a:tc>
                      <a:txBody>
                        <a:bodyPr/>
                        <a:lstStyle/>
                        <a:p>
                          <a:pPr algn="just" fontAlgn="b"/>
                          <a:r>
                            <a:rPr lang="en-US" sz="1800" b="0" i="0" u="none" strike="noStrike" dirty="0">
                              <a:solidFill>
                                <a:srgbClr val="000000"/>
                              </a:solidFill>
                              <a:effectLst/>
                              <a:latin typeface="Calibri" panose="020F0502020204030204" pitchFamily="34" charset="0"/>
                            </a:rPr>
                            <a:t>65.9344</a:t>
                          </a:r>
                        </a:p>
                      </a:txBody>
                      <a:tcPr marL="9525" marR="9525" marT="9525" marB="0" anchor="b"/>
                    </a:tc>
                    <a:extLst>
                      <a:ext uri="{0D108BD9-81ED-4DB2-BD59-A6C34878D82A}">
                        <a16:rowId xmlns:a16="http://schemas.microsoft.com/office/drawing/2014/main" val="369207495"/>
                      </a:ext>
                    </a:extLst>
                  </a:tr>
                  <a:tr h="640080">
                    <a:tc>
                      <a:txBody>
                        <a:bodyPr/>
                        <a:lstStyle/>
                        <a:p>
                          <a:endParaRPr lang="en-US"/>
                        </a:p>
                      </a:txBody>
                      <a:tcPr>
                        <a:blipFill>
                          <a:blip r:embed="rId2"/>
                          <a:stretch>
                            <a:fillRect l="-671" t="-477143" r="-770470" b="-14286"/>
                          </a:stretch>
                        </a:blipFill>
                      </a:tcPr>
                    </a:tc>
                    <a:tc>
                      <a:txBody>
                        <a:bodyPr/>
                        <a:lstStyle/>
                        <a:p>
                          <a:endParaRPr lang="en-US"/>
                        </a:p>
                      </a:txBody>
                      <a:tcPr>
                        <a:blipFill>
                          <a:blip r:embed="rId2"/>
                          <a:stretch>
                            <a:fillRect l="-65502" t="-477143" r="-401310" b="-14286"/>
                          </a:stretch>
                        </a:blipFill>
                      </a:tcPr>
                    </a:tc>
                    <a:tc>
                      <a:txBody>
                        <a:bodyPr/>
                        <a:lstStyle/>
                        <a:p>
                          <a:endParaRPr lang="en-US" dirty="0"/>
                        </a:p>
                      </a:txBody>
                      <a:tcPr/>
                    </a:tc>
                    <a:tc>
                      <a:txBody>
                        <a:bodyPr/>
                        <a:lstStyle/>
                        <a:p>
                          <a:endParaRPr lang="en-US" dirty="0"/>
                        </a:p>
                      </a:txBody>
                      <a:tcPr/>
                    </a:tc>
                    <a:tc>
                      <a:txBody>
                        <a:bodyPr/>
                        <a:lstStyle/>
                        <a:p>
                          <a:r>
                            <a:rPr lang="en-US" dirty="0"/>
                            <a:t>3,660.39 </a:t>
                          </a:r>
                        </a:p>
                        <a:p>
                          <a:endParaRPr lang="en-US" dirty="0"/>
                        </a:p>
                      </a:txBody>
                      <a:tcPr/>
                    </a:tc>
                    <a:tc>
                      <a:txBody>
                        <a:bodyPr/>
                        <a:lstStyle/>
                        <a:p>
                          <a:r>
                            <a:rPr lang="en-US" dirty="0"/>
                            <a:t>229.23</a:t>
                          </a:r>
                        </a:p>
                        <a:p>
                          <a:endParaRPr lang="en-US" dirty="0"/>
                        </a:p>
                      </a:txBody>
                      <a:tcPr/>
                    </a:tc>
                    <a:extLst>
                      <a:ext uri="{0D108BD9-81ED-4DB2-BD59-A6C34878D82A}">
                        <a16:rowId xmlns:a16="http://schemas.microsoft.com/office/drawing/2014/main" val="45920066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81AA1A-5C4E-4CA1-86F6-421F80C976D5}"/>
                  </a:ext>
                </a:extLst>
              </p:cNvPr>
              <p:cNvSpPr txBox="1"/>
              <p:nvPr/>
            </p:nvSpPr>
            <p:spPr>
              <a:xfrm>
                <a:off x="2159390" y="5472215"/>
                <a:ext cx="5774787" cy="753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chemeClr val="accent1"/>
                              </a:solidFill>
                              <a:latin typeface="Cambria Math" panose="02040503050406030204" pitchFamily="18" charset="0"/>
                            </a:rPr>
                          </m:ctrlPr>
                        </m:sSubPr>
                        <m:e>
                          <m:r>
                            <a:rPr lang="en-US" sz="1800" b="1" i="1" smtClean="0">
                              <a:solidFill>
                                <a:schemeClr val="accent1"/>
                              </a:solidFill>
                              <a:latin typeface="Cambria Math" panose="02040503050406030204" pitchFamily="18" charset="0"/>
                            </a:rPr>
                            <m:t>𝒃</m:t>
                          </m:r>
                        </m:e>
                        <m:sub>
                          <m:r>
                            <a:rPr lang="en-US" sz="1800" b="1" i="1" smtClean="0">
                              <a:solidFill>
                                <a:schemeClr val="accent1"/>
                              </a:solidFill>
                              <a:latin typeface="Cambria Math" panose="02040503050406030204" pitchFamily="18" charset="0"/>
                            </a:rPr>
                            <m:t>𝟏</m:t>
                          </m:r>
                        </m:sub>
                      </m:sSub>
                      <m:r>
                        <a:rPr lang="en-US" sz="1800" b="1" i="1" smtClean="0">
                          <a:solidFill>
                            <a:schemeClr val="accent1"/>
                          </a:solidFill>
                          <a:latin typeface="Cambria Math" panose="02040503050406030204" pitchFamily="18" charset="0"/>
                        </a:rPr>
                        <m:t>= </m:t>
                      </m:r>
                      <m:f>
                        <m:fPr>
                          <m:ctrlPr>
                            <a:rPr lang="en-US" sz="1800" b="1" i="1" smtClean="0">
                              <a:solidFill>
                                <a:schemeClr val="accent1"/>
                              </a:solidFill>
                              <a:latin typeface="Cambria Math" panose="02040503050406030204" pitchFamily="18" charset="0"/>
                            </a:rPr>
                          </m:ctrlPr>
                        </m:fPr>
                        <m:num>
                          <m:nary>
                            <m:naryPr>
                              <m:chr m:val="∑"/>
                              <m:ctrlPr>
                                <a:rPr lang="en-US" sz="1800" b="1" i="1" smtClean="0">
                                  <a:solidFill>
                                    <a:schemeClr val="accent1"/>
                                  </a:solidFill>
                                  <a:latin typeface="Cambria Math" panose="02040503050406030204" pitchFamily="18" charset="0"/>
                                </a:rPr>
                              </m:ctrlPr>
                            </m:naryPr>
                            <m:sub>
                              <m:r>
                                <m:rPr>
                                  <m:brk m:alnAt="23"/>
                                </m:rPr>
                                <a:rPr lang="en-US" sz="1800" b="1" i="1" smtClean="0">
                                  <a:solidFill>
                                    <a:schemeClr val="accent1"/>
                                  </a:solidFill>
                                  <a:latin typeface="Cambria Math" panose="02040503050406030204" pitchFamily="18" charset="0"/>
                                </a:rPr>
                                <m:t>𝒊</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𝟏</m:t>
                              </m:r>
                            </m:sub>
                            <m:sup>
                              <m:r>
                                <a:rPr lang="en-US" sz="1800" b="1" i="1" smtClean="0">
                                  <a:solidFill>
                                    <a:schemeClr val="accent1"/>
                                  </a:solidFill>
                                  <a:latin typeface="Cambria Math" panose="02040503050406030204" pitchFamily="18" charset="0"/>
                                </a:rPr>
                                <m:t>𝒌</m:t>
                              </m:r>
                            </m:sup>
                            <m:e>
                              <m:r>
                                <a:rPr lang="en-US" sz="1800" b="1" i="1" smtClean="0">
                                  <a:solidFill>
                                    <a:schemeClr val="accent1"/>
                                  </a:solidFill>
                                  <a:latin typeface="Cambria Math" panose="02040503050406030204" pitchFamily="18" charset="0"/>
                                </a:rPr>
                                <m:t>(</m:t>
                              </m:r>
                              <m:sSub>
                                <m:sSubPr>
                                  <m:ctrlPr>
                                    <a:rPr lang="en-US" sz="1800" b="1" i="1" smtClean="0">
                                      <a:solidFill>
                                        <a:schemeClr val="accent1"/>
                                      </a:solidFill>
                                      <a:latin typeface="Cambria Math" panose="02040503050406030204" pitchFamily="18" charset="0"/>
                                    </a:rPr>
                                  </m:ctrlPr>
                                </m:sSubPr>
                                <m:e>
                                  <m:r>
                                    <a:rPr lang="en-US" sz="1800" b="1" i="1" smtClean="0">
                                      <a:solidFill>
                                        <a:schemeClr val="accent1"/>
                                      </a:solidFill>
                                      <a:latin typeface="Cambria Math" panose="02040503050406030204" pitchFamily="18" charset="0"/>
                                    </a:rPr>
                                    <m:t>𝒙</m:t>
                                  </m:r>
                                </m:e>
                                <m:sub>
                                  <m:r>
                                    <a:rPr lang="en-US" sz="1800" b="1" i="1" smtClean="0">
                                      <a:solidFill>
                                        <a:schemeClr val="accent1"/>
                                      </a:solidFill>
                                      <a:latin typeface="Cambria Math" panose="02040503050406030204" pitchFamily="18" charset="0"/>
                                    </a:rPr>
                                    <m:t>𝒊</m:t>
                                  </m:r>
                                </m:sub>
                              </m:sSub>
                              <m:r>
                                <a:rPr lang="en-US" sz="1800" b="1" i="1" smtClean="0">
                                  <a:solidFill>
                                    <a:schemeClr val="accent1"/>
                                  </a:solidFill>
                                  <a:latin typeface="Cambria Math" panose="02040503050406030204" pitchFamily="18" charset="0"/>
                                </a:rPr>
                                <m:t>−</m:t>
                              </m:r>
                              <m:acc>
                                <m:accPr>
                                  <m:chr m:val="̅"/>
                                  <m:ctrlPr>
                                    <a:rPr lang="en-US" sz="1800" b="1" i="1" smtClean="0">
                                      <a:solidFill>
                                        <a:schemeClr val="accent1"/>
                                      </a:solidFill>
                                      <a:latin typeface="Cambria Math" panose="02040503050406030204" pitchFamily="18" charset="0"/>
                                    </a:rPr>
                                  </m:ctrlPr>
                                </m:accPr>
                                <m:e>
                                  <m:r>
                                    <a:rPr lang="en-US" sz="1800" b="1" i="1" smtClean="0">
                                      <a:solidFill>
                                        <a:schemeClr val="accent1"/>
                                      </a:solidFill>
                                      <a:latin typeface="Cambria Math" panose="02040503050406030204" pitchFamily="18" charset="0"/>
                                    </a:rPr>
                                    <m:t>𝒙</m:t>
                                  </m:r>
                                </m:e>
                              </m:acc>
                              <m:r>
                                <a:rPr lang="en-US" sz="1800" b="1" i="1" smtClean="0">
                                  <a:solidFill>
                                    <a:schemeClr val="accent1"/>
                                  </a:solidFill>
                                  <a:latin typeface="Cambria Math" panose="02040503050406030204" pitchFamily="18" charset="0"/>
                                </a:rPr>
                                <m:t>)(</m:t>
                              </m:r>
                              <m:sSub>
                                <m:sSubPr>
                                  <m:ctrlPr>
                                    <a:rPr lang="en-US" sz="1800" b="1" i="1" smtClean="0">
                                      <a:solidFill>
                                        <a:schemeClr val="accent1"/>
                                      </a:solidFill>
                                      <a:latin typeface="Cambria Math" panose="02040503050406030204" pitchFamily="18" charset="0"/>
                                    </a:rPr>
                                  </m:ctrlPr>
                                </m:sSubPr>
                                <m:e>
                                  <m:r>
                                    <a:rPr lang="en-US" sz="1800" b="1" i="1" smtClean="0">
                                      <a:solidFill>
                                        <a:schemeClr val="accent1"/>
                                      </a:solidFill>
                                      <a:latin typeface="Cambria Math" panose="02040503050406030204" pitchFamily="18" charset="0"/>
                                    </a:rPr>
                                    <m:t>𝒚</m:t>
                                  </m:r>
                                </m:e>
                                <m:sub>
                                  <m:r>
                                    <a:rPr lang="en-US" sz="1800" b="1" i="1" smtClean="0">
                                      <a:solidFill>
                                        <a:schemeClr val="accent1"/>
                                      </a:solidFill>
                                      <a:latin typeface="Cambria Math" panose="02040503050406030204" pitchFamily="18" charset="0"/>
                                    </a:rPr>
                                    <m:t>𝒊</m:t>
                                  </m:r>
                                </m:sub>
                              </m:sSub>
                              <m:r>
                                <a:rPr lang="en-US" sz="1800" b="1" i="1" smtClean="0">
                                  <a:solidFill>
                                    <a:schemeClr val="accent1"/>
                                  </a:solidFill>
                                  <a:latin typeface="Cambria Math" panose="02040503050406030204" pitchFamily="18" charset="0"/>
                                </a:rPr>
                                <m:t>−</m:t>
                              </m:r>
                              <m:acc>
                                <m:accPr>
                                  <m:chr m:val="̅"/>
                                  <m:ctrlPr>
                                    <a:rPr lang="en-US" sz="1800" b="1" i="1" smtClean="0">
                                      <a:solidFill>
                                        <a:schemeClr val="accent1"/>
                                      </a:solidFill>
                                      <a:latin typeface="Cambria Math" panose="02040503050406030204" pitchFamily="18" charset="0"/>
                                    </a:rPr>
                                  </m:ctrlPr>
                                </m:accPr>
                                <m:e>
                                  <m:r>
                                    <a:rPr lang="en-US" sz="1800" b="1" i="1" smtClean="0">
                                      <a:solidFill>
                                        <a:schemeClr val="accent1"/>
                                      </a:solidFill>
                                      <a:latin typeface="Cambria Math" panose="02040503050406030204" pitchFamily="18" charset="0"/>
                                    </a:rPr>
                                    <m:t>𝒚</m:t>
                                  </m:r>
                                </m:e>
                              </m:acc>
                              <m:r>
                                <a:rPr lang="en-US" sz="1800" b="1" i="1" smtClean="0">
                                  <a:solidFill>
                                    <a:schemeClr val="accent1"/>
                                  </a:solidFill>
                                  <a:latin typeface="Cambria Math" panose="02040503050406030204" pitchFamily="18" charset="0"/>
                                </a:rPr>
                                <m:t>)</m:t>
                              </m:r>
                            </m:e>
                          </m:nary>
                        </m:num>
                        <m:den>
                          <m:nary>
                            <m:naryPr>
                              <m:chr m:val="∑"/>
                              <m:ctrlPr>
                                <a:rPr lang="en-US" sz="1800" b="1" i="1">
                                  <a:solidFill>
                                    <a:schemeClr val="accent1"/>
                                  </a:solidFill>
                                  <a:latin typeface="Cambria Math" panose="02040503050406030204" pitchFamily="18" charset="0"/>
                                </a:rPr>
                              </m:ctrlPr>
                            </m:naryPr>
                            <m:sub>
                              <m:r>
                                <m:rPr>
                                  <m:brk m:alnAt="23"/>
                                </m:rPr>
                                <a:rPr lang="en-US" sz="1800" b="1" i="1">
                                  <a:solidFill>
                                    <a:schemeClr val="accent1"/>
                                  </a:solidFill>
                                  <a:latin typeface="Cambria Math" panose="02040503050406030204" pitchFamily="18" charset="0"/>
                                </a:rPr>
                                <m:t>𝒊</m:t>
                              </m:r>
                              <m:r>
                                <a:rPr lang="en-US" sz="1800" b="1" i="1">
                                  <a:solidFill>
                                    <a:schemeClr val="accent1"/>
                                  </a:solidFill>
                                  <a:latin typeface="Cambria Math" panose="02040503050406030204" pitchFamily="18" charset="0"/>
                                </a:rPr>
                                <m:t>=</m:t>
                              </m:r>
                              <m:r>
                                <a:rPr lang="en-US" sz="1800" b="1" i="1">
                                  <a:solidFill>
                                    <a:schemeClr val="accent1"/>
                                  </a:solidFill>
                                  <a:latin typeface="Cambria Math" panose="02040503050406030204" pitchFamily="18" charset="0"/>
                                </a:rPr>
                                <m:t>𝟏</m:t>
                              </m:r>
                            </m:sub>
                            <m:sup>
                              <m:r>
                                <a:rPr lang="en-US" sz="1800" b="1" i="1">
                                  <a:solidFill>
                                    <a:schemeClr val="accent1"/>
                                  </a:solidFill>
                                  <a:latin typeface="Cambria Math" panose="02040503050406030204" pitchFamily="18" charset="0"/>
                                </a:rPr>
                                <m:t>𝒌</m:t>
                              </m:r>
                            </m:sup>
                            <m:e>
                              <m:sSup>
                                <m:sSupPr>
                                  <m:ctrlPr>
                                    <a:rPr lang="en-US" sz="1800" b="1" i="1" smtClean="0">
                                      <a:solidFill>
                                        <a:schemeClr val="accent1"/>
                                      </a:solidFill>
                                      <a:latin typeface="Cambria Math" panose="02040503050406030204" pitchFamily="18" charset="0"/>
                                    </a:rPr>
                                  </m:ctrlPr>
                                </m:sSupPr>
                                <m:e>
                                  <m:d>
                                    <m:dPr>
                                      <m:ctrlPr>
                                        <a:rPr lang="en-US" sz="1800" b="1" i="1" smtClean="0">
                                          <a:solidFill>
                                            <a:schemeClr val="accent1"/>
                                          </a:solidFill>
                                          <a:latin typeface="Cambria Math" panose="02040503050406030204" pitchFamily="18" charset="0"/>
                                        </a:rPr>
                                      </m:ctrlPr>
                                    </m:dPr>
                                    <m:e>
                                      <m:sSub>
                                        <m:sSubPr>
                                          <m:ctrlPr>
                                            <a:rPr lang="en-US" sz="1800" b="1" i="1" smtClean="0">
                                              <a:solidFill>
                                                <a:schemeClr val="accent1"/>
                                              </a:solidFill>
                                              <a:latin typeface="Cambria Math" panose="02040503050406030204" pitchFamily="18" charset="0"/>
                                            </a:rPr>
                                          </m:ctrlPr>
                                        </m:sSubPr>
                                        <m:e>
                                          <m:r>
                                            <a:rPr lang="en-US" sz="1800" b="1" i="1" smtClean="0">
                                              <a:solidFill>
                                                <a:schemeClr val="accent1"/>
                                              </a:solidFill>
                                              <a:latin typeface="Cambria Math" panose="02040503050406030204" pitchFamily="18" charset="0"/>
                                            </a:rPr>
                                            <m:t>𝒙</m:t>
                                          </m:r>
                                        </m:e>
                                        <m:sub>
                                          <m:r>
                                            <a:rPr lang="en-US" sz="1800" b="1" i="1" smtClean="0">
                                              <a:solidFill>
                                                <a:schemeClr val="accent1"/>
                                              </a:solidFill>
                                              <a:latin typeface="Cambria Math" panose="02040503050406030204" pitchFamily="18" charset="0"/>
                                            </a:rPr>
                                            <m:t>𝒊</m:t>
                                          </m:r>
                                        </m:sub>
                                      </m:sSub>
                                      <m:r>
                                        <a:rPr lang="en-US" sz="1800" b="1" i="1" smtClean="0">
                                          <a:solidFill>
                                            <a:schemeClr val="accent1"/>
                                          </a:solidFill>
                                          <a:latin typeface="Cambria Math" panose="02040503050406030204" pitchFamily="18" charset="0"/>
                                        </a:rPr>
                                        <m:t>−</m:t>
                                      </m:r>
                                      <m:acc>
                                        <m:accPr>
                                          <m:chr m:val="̅"/>
                                          <m:ctrlPr>
                                            <a:rPr lang="en-US" sz="1800" b="1" i="1" smtClean="0">
                                              <a:solidFill>
                                                <a:schemeClr val="accent1"/>
                                              </a:solidFill>
                                              <a:latin typeface="Cambria Math" panose="02040503050406030204" pitchFamily="18" charset="0"/>
                                            </a:rPr>
                                          </m:ctrlPr>
                                        </m:accPr>
                                        <m:e>
                                          <m:r>
                                            <a:rPr lang="en-US" sz="1800" b="1" i="1" smtClean="0">
                                              <a:solidFill>
                                                <a:schemeClr val="accent1"/>
                                              </a:solidFill>
                                              <a:latin typeface="Cambria Math" panose="02040503050406030204" pitchFamily="18" charset="0"/>
                                            </a:rPr>
                                            <m:t>𝒙</m:t>
                                          </m:r>
                                        </m:e>
                                      </m:acc>
                                    </m:e>
                                  </m:d>
                                </m:e>
                                <m:sup>
                                  <m:r>
                                    <a:rPr lang="en-US" sz="1800" b="1" i="1" smtClean="0">
                                      <a:solidFill>
                                        <a:schemeClr val="accent1"/>
                                      </a:solidFill>
                                      <a:latin typeface="Cambria Math" panose="02040503050406030204" pitchFamily="18" charset="0"/>
                                    </a:rPr>
                                    <m:t>𝟐</m:t>
                                  </m:r>
                                </m:sup>
                              </m:sSup>
                            </m:e>
                          </m:nary>
                        </m:den>
                      </m:f>
                      <m:r>
                        <a:rPr lang="en-US" sz="1800" b="1" i="1" smtClean="0">
                          <a:solidFill>
                            <a:schemeClr val="accent1"/>
                          </a:solidFill>
                          <a:latin typeface="Cambria Math" panose="02040503050406030204" pitchFamily="18" charset="0"/>
                        </a:rPr>
                        <m:t>=</m:t>
                      </m:r>
                      <m:f>
                        <m:fPr>
                          <m:ctrlPr>
                            <a:rPr lang="en-US" sz="1800" b="1" i="1" smtClean="0">
                              <a:solidFill>
                                <a:schemeClr val="accent1"/>
                              </a:solidFill>
                              <a:latin typeface="Cambria Math" panose="02040503050406030204" pitchFamily="18" charset="0"/>
                            </a:rPr>
                          </m:ctrlPr>
                        </m:fPr>
                        <m:num>
                          <m:d>
                            <m:dPr>
                              <m:ctrlPr>
                                <a:rPr lang="en-US" sz="1800" b="1" i="1" smtClean="0">
                                  <a:solidFill>
                                    <a:schemeClr val="accent1"/>
                                  </a:solidFill>
                                  <a:latin typeface="Cambria Math" panose="02040503050406030204" pitchFamily="18" charset="0"/>
                                </a:rPr>
                              </m:ctrlPr>
                            </m:dPr>
                            <m:e>
                              <m:r>
                                <a:rPr lang="en-US" sz="1800" b="1" i="1" smtClean="0">
                                  <a:solidFill>
                                    <a:schemeClr val="accent1"/>
                                  </a:solidFill>
                                  <a:latin typeface="Cambria Math" panose="02040503050406030204" pitchFamily="18" charset="0"/>
                                </a:rPr>
                                <m:t>𝟑𝟔𝟔𝟎</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𝟑𝟗</m:t>
                              </m:r>
                            </m:e>
                          </m:d>
                        </m:num>
                        <m:den>
                          <m:r>
                            <a:rPr lang="en-US" sz="1800" b="1" i="1" smtClean="0">
                              <a:solidFill>
                                <a:schemeClr val="accent1"/>
                              </a:solidFill>
                              <a:latin typeface="Cambria Math" panose="02040503050406030204" pitchFamily="18" charset="0"/>
                            </a:rPr>
                            <m:t>𝟐𝟐𝟗</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𝟐𝟑</m:t>
                          </m:r>
                        </m:den>
                      </m:f>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𝟏𝟓</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𝟗𝟕</m:t>
                      </m:r>
                    </m:oMath>
                  </m:oMathPara>
                </a14:m>
                <a:endParaRPr lang="en-US" dirty="0"/>
              </a:p>
            </p:txBody>
          </p:sp>
        </mc:Choice>
        <mc:Fallback xmlns="">
          <p:sp>
            <p:nvSpPr>
              <p:cNvPr id="8" name="TextBox 7">
                <a:extLst>
                  <a:ext uri="{FF2B5EF4-FFF2-40B4-BE49-F238E27FC236}">
                    <a16:creationId xmlns:a16="http://schemas.microsoft.com/office/drawing/2014/main" id="{DB81AA1A-5C4E-4CA1-86F6-421F80C976D5}"/>
                  </a:ext>
                </a:extLst>
              </p:cNvPr>
              <p:cNvSpPr txBox="1">
                <a:spLocks noRot="1" noChangeAspect="1" noMove="1" noResize="1" noEditPoints="1" noAdjustHandles="1" noChangeArrowheads="1" noChangeShapeType="1" noTextEdit="1"/>
              </p:cNvSpPr>
              <p:nvPr/>
            </p:nvSpPr>
            <p:spPr>
              <a:xfrm>
                <a:off x="2159390" y="5472215"/>
                <a:ext cx="5774787" cy="753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B64B89-88B4-4FDB-B730-5E2C3D765A6B}"/>
                  </a:ext>
                </a:extLst>
              </p:cNvPr>
              <p:cNvSpPr txBox="1"/>
              <p:nvPr/>
            </p:nvSpPr>
            <p:spPr>
              <a:xfrm>
                <a:off x="1763147" y="6449129"/>
                <a:ext cx="629763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chemeClr val="accent1"/>
                              </a:solidFill>
                              <a:latin typeface="Cambria Math" panose="02040503050406030204" pitchFamily="18" charset="0"/>
                            </a:rPr>
                          </m:ctrlPr>
                        </m:sSubPr>
                        <m:e>
                          <m:r>
                            <a:rPr lang="en-US" sz="1800" b="1" i="1">
                              <a:solidFill>
                                <a:schemeClr val="accent1"/>
                              </a:solidFill>
                              <a:latin typeface="Cambria Math" panose="02040503050406030204" pitchFamily="18" charset="0"/>
                            </a:rPr>
                            <m:t>𝒃</m:t>
                          </m:r>
                        </m:e>
                        <m:sub>
                          <m:r>
                            <a:rPr lang="en-US" sz="1800" b="1" i="1" smtClean="0">
                              <a:solidFill>
                                <a:schemeClr val="accent1"/>
                              </a:solidFill>
                              <a:latin typeface="Cambria Math" panose="02040503050406030204" pitchFamily="18" charset="0"/>
                            </a:rPr>
                            <m:t>𝟎</m:t>
                          </m:r>
                        </m:sub>
                      </m:sSub>
                      <m:r>
                        <a:rPr lang="en-US" sz="1800" b="1" i="1">
                          <a:solidFill>
                            <a:schemeClr val="accent1"/>
                          </a:solidFill>
                          <a:latin typeface="Cambria Math" panose="02040503050406030204" pitchFamily="18" charset="0"/>
                        </a:rPr>
                        <m:t>=</m:t>
                      </m:r>
                      <m:acc>
                        <m:accPr>
                          <m:chr m:val="̅"/>
                          <m:ctrlPr>
                            <a:rPr lang="en-US" sz="1800" b="1" i="1" smtClean="0">
                              <a:solidFill>
                                <a:schemeClr val="accent1"/>
                              </a:solidFill>
                              <a:latin typeface="Cambria Math" panose="02040503050406030204" pitchFamily="18" charset="0"/>
                            </a:rPr>
                          </m:ctrlPr>
                        </m:accPr>
                        <m:e>
                          <m:r>
                            <a:rPr lang="en-US" sz="1800" b="1" i="1" smtClean="0">
                              <a:solidFill>
                                <a:schemeClr val="accent1"/>
                              </a:solidFill>
                              <a:latin typeface="Cambria Math" panose="02040503050406030204" pitchFamily="18" charset="0"/>
                            </a:rPr>
                            <m:t>𝒚</m:t>
                          </m:r>
                        </m:e>
                      </m:acc>
                      <m:r>
                        <a:rPr lang="en-US" sz="1800" b="1" i="1" smtClean="0">
                          <a:solidFill>
                            <a:schemeClr val="accent1"/>
                          </a:solidFill>
                          <a:latin typeface="Cambria Math" panose="02040503050406030204" pitchFamily="18" charset="0"/>
                        </a:rPr>
                        <m:t>−</m:t>
                      </m:r>
                      <m:sSub>
                        <m:sSubPr>
                          <m:ctrlPr>
                            <a:rPr lang="en-US" sz="1800" b="1" i="1" smtClean="0">
                              <a:solidFill>
                                <a:schemeClr val="accent1"/>
                              </a:solidFill>
                              <a:latin typeface="Cambria Math" panose="02040503050406030204" pitchFamily="18" charset="0"/>
                            </a:rPr>
                          </m:ctrlPr>
                        </m:sSubPr>
                        <m:e>
                          <m:r>
                            <a:rPr lang="en-US" sz="1800" b="1" i="1" smtClean="0">
                              <a:solidFill>
                                <a:schemeClr val="accent1"/>
                              </a:solidFill>
                              <a:latin typeface="Cambria Math" panose="02040503050406030204" pitchFamily="18" charset="0"/>
                            </a:rPr>
                            <m:t>𝒃</m:t>
                          </m:r>
                        </m:e>
                        <m:sub>
                          <m:r>
                            <a:rPr lang="en-US" sz="1800" b="1" i="1" smtClean="0">
                              <a:solidFill>
                                <a:schemeClr val="accent1"/>
                              </a:solidFill>
                              <a:latin typeface="Cambria Math" panose="02040503050406030204" pitchFamily="18" charset="0"/>
                            </a:rPr>
                            <m:t>𝟏</m:t>
                          </m:r>
                        </m:sub>
                      </m:sSub>
                      <m:r>
                        <a:rPr lang="en-US" sz="1800" b="1" i="1" smtClean="0">
                          <a:solidFill>
                            <a:schemeClr val="accent1"/>
                          </a:solidFill>
                          <a:latin typeface="Cambria Math" panose="02040503050406030204" pitchFamily="18" charset="0"/>
                        </a:rPr>
                        <m:t> </m:t>
                      </m:r>
                      <m:acc>
                        <m:accPr>
                          <m:chr m:val="̅"/>
                          <m:ctrlPr>
                            <a:rPr lang="en-US" sz="1800" b="1" i="1" smtClean="0">
                              <a:solidFill>
                                <a:schemeClr val="accent1"/>
                              </a:solidFill>
                              <a:latin typeface="Cambria Math" panose="02040503050406030204" pitchFamily="18" charset="0"/>
                            </a:rPr>
                          </m:ctrlPr>
                        </m:accPr>
                        <m:e>
                          <m:r>
                            <a:rPr lang="en-US" sz="1800" b="1" i="1" smtClean="0">
                              <a:solidFill>
                                <a:schemeClr val="accent1"/>
                              </a:solidFill>
                              <a:latin typeface="Cambria Math" panose="02040503050406030204" pitchFamily="18" charset="0"/>
                            </a:rPr>
                            <m:t>𝒙</m:t>
                          </m:r>
                        </m:e>
                      </m:acc>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𝟔𝟕𝟖</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𝟒𝟒</m:t>
                      </m:r>
                      <m:r>
                        <a:rPr lang="en-US" sz="1800" b="1" i="1" smtClean="0">
                          <a:solidFill>
                            <a:schemeClr val="accent1"/>
                          </a:solidFill>
                          <a:latin typeface="Cambria Math" panose="02040503050406030204" pitchFamily="18" charset="0"/>
                        </a:rPr>
                        <m:t>−</m:t>
                      </m:r>
                      <m:d>
                        <m:dPr>
                          <m:ctrlPr>
                            <a:rPr lang="en-US" sz="1800" b="1" i="1" smtClean="0">
                              <a:solidFill>
                                <a:schemeClr val="accent1"/>
                              </a:solidFill>
                              <a:latin typeface="Cambria Math" panose="02040503050406030204" pitchFamily="18" charset="0"/>
                            </a:rPr>
                          </m:ctrlPr>
                        </m:dPr>
                        <m:e>
                          <m:r>
                            <a:rPr lang="en-US" sz="1800" b="1" i="1" smtClean="0">
                              <a:solidFill>
                                <a:schemeClr val="accent1"/>
                              </a:solidFill>
                              <a:latin typeface="Cambria Math" panose="02040503050406030204" pitchFamily="18" charset="0"/>
                            </a:rPr>
                            <m:t>𝟏𝟓</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𝟗𝟕</m:t>
                          </m:r>
                        </m:e>
                      </m:d>
                      <m:d>
                        <m:dPr>
                          <m:ctrlPr>
                            <a:rPr lang="en-US" sz="1800" b="1" i="1" smtClean="0">
                              <a:solidFill>
                                <a:schemeClr val="accent1"/>
                              </a:solidFill>
                              <a:latin typeface="Cambria Math" panose="02040503050406030204" pitchFamily="18" charset="0"/>
                            </a:rPr>
                          </m:ctrlPr>
                        </m:dPr>
                        <m:e>
                          <m:r>
                            <a:rPr lang="en-US" sz="1800" b="1" i="1" smtClean="0">
                              <a:solidFill>
                                <a:schemeClr val="accent1"/>
                              </a:solidFill>
                              <a:latin typeface="Cambria Math" panose="02040503050406030204" pitchFamily="18" charset="0"/>
                            </a:rPr>
                            <m:t>𝟑𝟏</m:t>
                          </m:r>
                          <m:r>
                            <a:rPr lang="en-US" sz="1800" b="1" i="1" smtClean="0">
                              <a:solidFill>
                                <a:schemeClr val="accent1"/>
                              </a:solidFill>
                              <a:latin typeface="Cambria Math" panose="02040503050406030204" pitchFamily="18" charset="0"/>
                            </a:rPr>
                            <m:t>.</m:t>
                          </m:r>
                          <m:r>
                            <a:rPr lang="en-US" sz="1800" b="1" i="1" smtClean="0">
                              <a:solidFill>
                                <a:schemeClr val="accent1"/>
                              </a:solidFill>
                              <a:latin typeface="Cambria Math" panose="02040503050406030204" pitchFamily="18" charset="0"/>
                            </a:rPr>
                            <m:t>𝟒𝟖</m:t>
                          </m:r>
                        </m:e>
                      </m:d>
                      <m:r>
                        <a:rPr lang="en-US" sz="1800" b="1" i="1" smtClean="0">
                          <a:solidFill>
                            <a:schemeClr val="accent1"/>
                          </a:solidFill>
                          <a:latin typeface="Cambria Math" panose="02040503050406030204" pitchFamily="18" charset="0"/>
                        </a:rPr>
                        <m:t>=</m:t>
                      </m:r>
                      <m:r>
                        <a:rPr lang="en-US" sz="1800" b="0" i="0" smtClean="0">
                          <a:solidFill>
                            <a:schemeClr val="accent1"/>
                          </a:solidFill>
                          <a:latin typeface="Cambria Math" panose="02040503050406030204" pitchFamily="18" charset="0"/>
                        </a:rPr>
                        <m:t>175.76</m:t>
                      </m:r>
                    </m:oMath>
                  </m:oMathPara>
                </a14:m>
                <a:endParaRPr lang="en-US" dirty="0"/>
              </a:p>
            </p:txBody>
          </p:sp>
        </mc:Choice>
        <mc:Fallback xmlns="">
          <p:sp>
            <p:nvSpPr>
              <p:cNvPr id="10" name="TextBox 9">
                <a:extLst>
                  <a:ext uri="{FF2B5EF4-FFF2-40B4-BE49-F238E27FC236}">
                    <a16:creationId xmlns:a16="http://schemas.microsoft.com/office/drawing/2014/main" id="{71B64B89-88B4-4FDB-B730-5E2C3D765A6B}"/>
                  </a:ext>
                </a:extLst>
              </p:cNvPr>
              <p:cNvSpPr txBox="1">
                <a:spLocks noRot="1" noChangeAspect="1" noMove="1" noResize="1" noEditPoints="1" noAdjustHandles="1" noChangeArrowheads="1" noChangeShapeType="1" noTextEdit="1"/>
              </p:cNvSpPr>
              <p:nvPr/>
            </p:nvSpPr>
            <p:spPr>
              <a:xfrm>
                <a:off x="1763147" y="6449129"/>
                <a:ext cx="6297639" cy="369332"/>
              </a:xfrm>
              <a:prstGeom prst="rect">
                <a:avLst/>
              </a:prstGeom>
              <a:blipFill>
                <a:blip r:embed="rId4"/>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247994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0409-ECC9-4622-B54D-63E7953C631B}"/>
              </a:ext>
            </a:extLst>
          </p:cNvPr>
          <p:cNvSpPr>
            <a:spLocks noGrp="1"/>
          </p:cNvSpPr>
          <p:nvPr>
            <p:ph type="title"/>
          </p:nvPr>
        </p:nvSpPr>
        <p:spPr/>
        <p:txBody>
          <a:bodyPr/>
          <a:lstStyle/>
          <a:p>
            <a:r>
              <a:rPr lang="en-US" dirty="0"/>
              <a:t>Fitted Regression Equation:</a:t>
            </a:r>
          </a:p>
        </p:txBody>
      </p:sp>
      <p:sp>
        <p:nvSpPr>
          <p:cNvPr id="3" name="Slide Number Placeholder 2">
            <a:extLst>
              <a:ext uri="{FF2B5EF4-FFF2-40B4-BE49-F238E27FC236}">
                <a16:creationId xmlns:a16="http://schemas.microsoft.com/office/drawing/2014/main" id="{ADC6950E-2646-4F61-A6CA-DBB7F794016C}"/>
              </a:ext>
            </a:extLst>
          </p:cNvPr>
          <p:cNvSpPr>
            <a:spLocks noGrp="1"/>
          </p:cNvSpPr>
          <p:nvPr>
            <p:ph type="sldNum" sz="quarter" idx="12"/>
          </p:nvPr>
        </p:nvSpPr>
        <p:spPr/>
        <p:txBody>
          <a:bodyPr/>
          <a:lstStyle/>
          <a:p>
            <a:fld id="{F173735F-2667-4028-B606-D96AABD86FDB}" type="slidenum">
              <a:rPr lang="id-ID" smtClean="0"/>
              <a:pPr/>
              <a:t>9</a:t>
            </a:fld>
            <a:endParaRPr lang="id-ID"/>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474A6-04E5-467B-87AE-E61F03830ED3}"/>
                  </a:ext>
                </a:extLst>
              </p:cNvPr>
              <p:cNvSpPr txBox="1"/>
              <p:nvPr/>
            </p:nvSpPr>
            <p:spPr>
              <a:xfrm>
                <a:off x="2398541" y="2627784"/>
                <a:ext cx="5774787" cy="584775"/>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acc>
                        <m:accPr>
                          <m:chr m:val="̂"/>
                          <m:ctrlPr>
                            <a:rPr lang="en-US" sz="3200" i="1">
                              <a:solidFill>
                                <a:srgbClr val="3399FF"/>
                              </a:solidFill>
                              <a:latin typeface="Cambria Math" panose="02040503050406030204" pitchFamily="18" charset="0"/>
                            </a:rPr>
                          </m:ctrlPr>
                        </m:accPr>
                        <m:e>
                          <m:r>
                            <a:rPr lang="en-US" sz="3200" b="1" i="1">
                              <a:solidFill>
                                <a:srgbClr val="3399FF"/>
                              </a:solidFill>
                              <a:latin typeface="Cambria Math" panose="02040503050406030204" pitchFamily="18" charset="0"/>
                            </a:rPr>
                            <m:t>𝒚</m:t>
                          </m:r>
                        </m:e>
                      </m:acc>
                      <m:r>
                        <a:rPr lang="en-US" sz="3200" b="1" i="1" dirty="0">
                          <a:solidFill>
                            <a:srgbClr val="3399FF"/>
                          </a:solidFill>
                          <a:latin typeface="Cambria Math" panose="02040503050406030204" pitchFamily="18" charset="0"/>
                        </a:rPr>
                        <m:t>=</m:t>
                      </m:r>
                      <m:sSub>
                        <m:sSubPr>
                          <m:ctrlPr>
                            <a:rPr lang="en-US" sz="3200" b="1" i="1" dirty="0">
                              <a:solidFill>
                                <a:srgbClr val="3399FF"/>
                              </a:solidFill>
                              <a:latin typeface="Cambria Math" panose="02040503050406030204" pitchFamily="18" charset="0"/>
                            </a:rPr>
                          </m:ctrlPr>
                        </m:sSubPr>
                        <m:e>
                          <m:r>
                            <a:rPr lang="en-US" sz="3200" b="1" i="1" dirty="0">
                              <a:solidFill>
                                <a:srgbClr val="3399FF"/>
                              </a:solidFill>
                              <a:latin typeface="Cambria Math" panose="02040503050406030204" pitchFamily="18" charset="0"/>
                            </a:rPr>
                            <m:t>𝒃</m:t>
                          </m:r>
                        </m:e>
                        <m:sub>
                          <m:r>
                            <a:rPr lang="en-US" sz="3200" b="1" i="1" dirty="0">
                              <a:solidFill>
                                <a:srgbClr val="3399FF"/>
                              </a:solidFill>
                              <a:latin typeface="Cambria Math" panose="02040503050406030204" pitchFamily="18" charset="0"/>
                            </a:rPr>
                            <m:t>𝟎</m:t>
                          </m:r>
                        </m:sub>
                      </m:sSub>
                      <m:r>
                        <a:rPr lang="en-US" sz="3200" b="1" i="1" dirty="0">
                          <a:solidFill>
                            <a:srgbClr val="3399FF"/>
                          </a:solidFill>
                          <a:latin typeface="Cambria Math" panose="02040503050406030204" pitchFamily="18" charset="0"/>
                        </a:rPr>
                        <m:t>+</m:t>
                      </m:r>
                      <m:sSub>
                        <m:sSubPr>
                          <m:ctrlPr>
                            <a:rPr lang="en-US" sz="3200" b="1" i="1" dirty="0">
                              <a:solidFill>
                                <a:srgbClr val="3399FF"/>
                              </a:solidFill>
                              <a:latin typeface="Cambria Math" panose="02040503050406030204" pitchFamily="18" charset="0"/>
                            </a:rPr>
                          </m:ctrlPr>
                        </m:sSubPr>
                        <m:e>
                          <m:r>
                            <a:rPr lang="en-US" sz="3200" b="1" i="1" dirty="0">
                              <a:solidFill>
                                <a:srgbClr val="3399FF"/>
                              </a:solidFill>
                              <a:latin typeface="Cambria Math" panose="02040503050406030204" pitchFamily="18" charset="0"/>
                            </a:rPr>
                            <m:t>𝒃</m:t>
                          </m:r>
                        </m:e>
                        <m:sub>
                          <m:r>
                            <a:rPr lang="en-US" sz="3200" b="1" i="1" dirty="0">
                              <a:solidFill>
                                <a:srgbClr val="3399FF"/>
                              </a:solidFill>
                              <a:latin typeface="Cambria Math" panose="02040503050406030204" pitchFamily="18" charset="0"/>
                            </a:rPr>
                            <m:t>𝟏</m:t>
                          </m:r>
                        </m:sub>
                      </m:sSub>
                      <m:r>
                        <a:rPr lang="en-US" sz="3200" b="1" i="1" dirty="0">
                          <a:solidFill>
                            <a:srgbClr val="3399FF"/>
                          </a:solidFill>
                          <a:latin typeface="Cambria Math" panose="02040503050406030204" pitchFamily="18" charset="0"/>
                        </a:rPr>
                        <m:t>𝒙</m:t>
                      </m:r>
                    </m:oMath>
                  </m:oMathPara>
                </a14:m>
                <a:endParaRPr lang="en-US" sz="3200" dirty="0"/>
              </a:p>
            </p:txBody>
          </p:sp>
        </mc:Choice>
        <mc:Fallback xmlns="">
          <p:sp>
            <p:nvSpPr>
              <p:cNvPr id="4" name="TextBox 3">
                <a:extLst>
                  <a:ext uri="{FF2B5EF4-FFF2-40B4-BE49-F238E27FC236}">
                    <a16:creationId xmlns:a16="http://schemas.microsoft.com/office/drawing/2014/main" id="{7A1474A6-04E5-467B-87AE-E61F03830ED3}"/>
                  </a:ext>
                </a:extLst>
              </p:cNvPr>
              <p:cNvSpPr txBox="1">
                <a:spLocks noRot="1" noChangeAspect="1" noMove="1" noResize="1" noEditPoints="1" noAdjustHandles="1" noChangeArrowheads="1" noChangeShapeType="1" noTextEdit="1"/>
              </p:cNvSpPr>
              <p:nvPr/>
            </p:nvSpPr>
            <p:spPr>
              <a:xfrm>
                <a:off x="2398541" y="2627784"/>
                <a:ext cx="5774787"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A90D40-0857-4D93-B90E-F0E4F2EF9CC1}"/>
                  </a:ext>
                </a:extLst>
              </p:cNvPr>
              <p:cNvSpPr txBox="1"/>
              <p:nvPr/>
            </p:nvSpPr>
            <p:spPr>
              <a:xfrm>
                <a:off x="2398540" y="3478396"/>
                <a:ext cx="5774787" cy="584775"/>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acc>
                        <m:accPr>
                          <m:chr m:val="̂"/>
                          <m:ctrlPr>
                            <a:rPr lang="en-US" sz="3200" i="1">
                              <a:solidFill>
                                <a:srgbClr val="3399FF"/>
                              </a:solidFill>
                              <a:latin typeface="Cambria Math" panose="02040503050406030204" pitchFamily="18" charset="0"/>
                            </a:rPr>
                          </m:ctrlPr>
                        </m:accPr>
                        <m:e>
                          <m:r>
                            <a:rPr lang="en-US" sz="3200" b="1" i="1">
                              <a:solidFill>
                                <a:srgbClr val="3399FF"/>
                              </a:solidFill>
                              <a:latin typeface="Cambria Math" panose="02040503050406030204" pitchFamily="18" charset="0"/>
                            </a:rPr>
                            <m:t>𝒚</m:t>
                          </m:r>
                        </m:e>
                      </m:acc>
                      <m:r>
                        <a:rPr lang="en-US" sz="3200" b="1" i="1" dirty="0">
                          <a:solidFill>
                            <a:srgbClr val="3399FF"/>
                          </a:solidFill>
                          <a:latin typeface="Cambria Math" panose="02040503050406030204" pitchFamily="18" charset="0"/>
                        </a:rPr>
                        <m:t>=</m:t>
                      </m:r>
                      <m:r>
                        <a:rPr lang="en-US" sz="3200">
                          <a:solidFill>
                            <a:schemeClr val="accent1"/>
                          </a:solidFill>
                          <a:latin typeface="Cambria Math" panose="02040503050406030204" pitchFamily="18" charset="0"/>
                        </a:rPr>
                        <m:t>175.76</m:t>
                      </m:r>
                      <m:r>
                        <a:rPr lang="en-US" sz="3200" b="1" i="1" dirty="0">
                          <a:solidFill>
                            <a:srgbClr val="3399FF"/>
                          </a:solidFill>
                          <a:latin typeface="Cambria Math" panose="02040503050406030204" pitchFamily="18" charset="0"/>
                        </a:rPr>
                        <m:t>+</m:t>
                      </m:r>
                      <m:r>
                        <a:rPr lang="en-US" sz="3200" b="1" i="1">
                          <a:solidFill>
                            <a:schemeClr val="accent1"/>
                          </a:solidFill>
                          <a:latin typeface="Cambria Math" panose="02040503050406030204" pitchFamily="18" charset="0"/>
                        </a:rPr>
                        <m:t>𝟏𝟓</m:t>
                      </m:r>
                      <m:r>
                        <a:rPr lang="en-US" sz="3200" b="1" i="1">
                          <a:solidFill>
                            <a:schemeClr val="accent1"/>
                          </a:solidFill>
                          <a:latin typeface="Cambria Math" panose="02040503050406030204" pitchFamily="18" charset="0"/>
                        </a:rPr>
                        <m:t>.</m:t>
                      </m:r>
                      <m:r>
                        <a:rPr lang="en-US" sz="3200" b="1" i="1">
                          <a:solidFill>
                            <a:schemeClr val="accent1"/>
                          </a:solidFill>
                          <a:latin typeface="Cambria Math" panose="02040503050406030204" pitchFamily="18" charset="0"/>
                        </a:rPr>
                        <m:t>𝟗𝟕</m:t>
                      </m:r>
                      <m:r>
                        <a:rPr lang="en-US" sz="3200" b="1" i="1" dirty="0">
                          <a:solidFill>
                            <a:srgbClr val="3399FF"/>
                          </a:solidFill>
                          <a:latin typeface="Cambria Math" panose="02040503050406030204" pitchFamily="18" charset="0"/>
                        </a:rPr>
                        <m:t>𝒙</m:t>
                      </m:r>
                    </m:oMath>
                  </m:oMathPara>
                </a14:m>
                <a:endParaRPr lang="en-US" sz="3200" dirty="0"/>
              </a:p>
            </p:txBody>
          </p:sp>
        </mc:Choice>
        <mc:Fallback xmlns="">
          <p:sp>
            <p:nvSpPr>
              <p:cNvPr id="5" name="TextBox 4">
                <a:extLst>
                  <a:ext uri="{FF2B5EF4-FFF2-40B4-BE49-F238E27FC236}">
                    <a16:creationId xmlns:a16="http://schemas.microsoft.com/office/drawing/2014/main" id="{7BA90D40-0857-4D93-B90E-F0E4F2EF9CC1}"/>
                  </a:ext>
                </a:extLst>
              </p:cNvPr>
              <p:cNvSpPr txBox="1">
                <a:spLocks noRot="1" noChangeAspect="1" noMove="1" noResize="1" noEditPoints="1" noAdjustHandles="1" noChangeArrowheads="1" noChangeShapeType="1" noTextEdit="1"/>
              </p:cNvSpPr>
              <p:nvPr/>
            </p:nvSpPr>
            <p:spPr>
              <a:xfrm>
                <a:off x="2398540" y="3478396"/>
                <a:ext cx="577478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8715196"/>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6005E162-EB9D-4868-AAE5-4943B54EC81F}" vid="{461BC5E4-AAE9-422B-A358-27971E921FEE}"/>
    </a:ext>
  </a:extLst>
</a:theme>
</file>

<file path=docProps/app.xml><?xml version="1.0" encoding="utf-8"?>
<Properties xmlns="http://schemas.openxmlformats.org/officeDocument/2006/extended-properties" xmlns:vt="http://schemas.openxmlformats.org/officeDocument/2006/docPropsVTypes">
  <Template>Theme</Template>
  <TotalTime>152</TotalTime>
  <Words>684</Words>
  <Application>Microsoft Office PowerPoint</Application>
  <PresentationFormat>On-screen Show (4:3)</PresentationFormat>
  <Paragraphs>154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vt:lpstr>
      <vt:lpstr>Linear Regression</vt:lpstr>
      <vt:lpstr>Learning Outcomes</vt:lpstr>
      <vt:lpstr>Outline</vt:lpstr>
      <vt:lpstr>Linear Regression and Classification</vt:lpstr>
      <vt:lpstr>Linear Regression</vt:lpstr>
      <vt:lpstr>Linear Regression</vt:lpstr>
      <vt:lpstr>Example</vt:lpstr>
      <vt:lpstr>PowerPoint Presentation</vt:lpstr>
      <vt:lpstr>Fitted Regression Equation:</vt:lpstr>
      <vt:lpstr>Exercise</vt:lpstr>
      <vt:lpstr>Multivariate Linear Regression</vt:lpstr>
      <vt:lpstr>Example</vt:lpstr>
      <vt:lpstr>Example</vt:lpstr>
      <vt:lpstr>Example</vt:lpstr>
      <vt:lpstr>Example</vt:lpstr>
      <vt:lpstr>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Felix Indra Kurniadi</dc:creator>
  <cp:lastModifiedBy>Felix Indra Kurniadi</cp:lastModifiedBy>
  <cp:revision>12</cp:revision>
  <dcterms:created xsi:type="dcterms:W3CDTF">2022-01-20T02:12:04Z</dcterms:created>
  <dcterms:modified xsi:type="dcterms:W3CDTF">2023-05-10T04:26:27Z</dcterms:modified>
</cp:coreProperties>
</file>