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301" r:id="rId4"/>
    <p:sldId id="257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2" r:id="rId25"/>
    <p:sldId id="321" r:id="rId26"/>
    <p:sldId id="323" r:id="rId27"/>
    <p:sldId id="324" r:id="rId28"/>
    <p:sldId id="325" r:id="rId29"/>
    <p:sldId id="326" r:id="rId30"/>
    <p:sldId id="327" r:id="rId31"/>
    <p:sldId id="329" r:id="rId32"/>
    <p:sldId id="328" r:id="rId33"/>
    <p:sldId id="258" r:id="rId3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2F35D2-0C96-4569-90FF-0190B090FE86}">
          <p14:sldIdLst>
            <p14:sldId id="256"/>
          </p14:sldIdLst>
        </p14:section>
        <p14:section name="COURSE OUTLINE" id="{4E990439-291A-4A7A-9E0D-78DC24A061B8}">
          <p14:sldIdLst>
            <p14:sldId id="262"/>
            <p14:sldId id="301"/>
            <p14:sldId id="257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2"/>
            <p14:sldId id="321"/>
            <p14:sldId id="323"/>
            <p14:sldId id="324"/>
            <p14:sldId id="325"/>
            <p14:sldId id="326"/>
            <p14:sldId id="327"/>
            <p14:sldId id="329"/>
            <p14:sldId id="328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EE74F-0D26-FEF3-C261-91CB970252B7}" v="2" dt="2023-05-10T04:37:31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Indra" userId="S::felix.indra@binus.ac.id::9c176177-5e7f-49d1-b711-140cc48a3735" providerId="AD" clId="Web-{DE1EE74F-0D26-FEF3-C261-91CB970252B7}"/>
    <pc:docChg chg="modSld">
      <pc:chgData name="Felix Indra" userId="S::felix.indra@binus.ac.id::9c176177-5e7f-49d1-b711-140cc48a3735" providerId="AD" clId="Web-{DE1EE74F-0D26-FEF3-C261-91CB970252B7}" dt="2023-05-10T04:37:29.428" v="0" actId="20577"/>
      <pc:docMkLst>
        <pc:docMk/>
      </pc:docMkLst>
      <pc:sldChg chg="modSp">
        <pc:chgData name="Felix Indra" userId="S::felix.indra@binus.ac.id::9c176177-5e7f-49d1-b711-140cc48a3735" providerId="AD" clId="Web-{DE1EE74F-0D26-FEF3-C261-91CB970252B7}" dt="2023-05-10T04:37:29.428" v="0" actId="20577"/>
        <pc:sldMkLst>
          <pc:docMk/>
          <pc:sldMk cId="0" sldId="262"/>
        </pc:sldMkLst>
        <pc:spChg chg="mod">
          <ac:chgData name="Felix Indra" userId="S::felix.indra@binus.ac.id::9c176177-5e7f-49d1-b711-140cc48a3735" providerId="AD" clId="Web-{DE1EE74F-0D26-FEF3-C261-91CB970252B7}" dt="2023-05-10T04:37:29.428" v="0" actId="20577"/>
          <ac:spMkLst>
            <pc:docMk/>
            <pc:sldMk cId="0" sldId="26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09/05/2023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rgrosse/courses/csc411_f18/slides/lec03-slides.pdf" TargetMode="External"/><Relationship Id="rId2" Type="http://schemas.openxmlformats.org/officeDocument/2006/relationships/hyperlink" Target="https://sebastianraschka.com/pdf/lecture-notes/stat479fs18/06_trees_notes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432E-997C-461A-9B46-C10BAEA25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0BA96-0BBD-4939-B812-139550DF6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: 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E7153-B284-496E-80D0-B1049C15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B90283E-D065-2088-35BD-5BBBB33BA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7" y="16573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9888" indent="-2909888">
              <a:spcBef>
                <a:spcPct val="20000"/>
              </a:spcBef>
              <a:tabLst>
                <a:tab pos="1320800" algn="l"/>
                <a:tab pos="2054225" algn="l"/>
                <a:tab pos="27432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	: COMP6065001 Artificial Intelligence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2023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38622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CF65-0F1A-48BB-8D50-F62E399F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 Decision Tree and Rule based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C3072-12D3-4C1E-8B96-0C0208F9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84748-B7D1-4181-9EB0-EB36E79C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8071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Rules can be constructed from decision trees easily: each leaf node is a rule.</a:t>
            </a:r>
          </a:p>
          <a:p>
            <a:endParaRPr lang="en-US" dirty="0"/>
          </a:p>
          <a:p>
            <a:r>
              <a:rPr lang="en-US" dirty="0"/>
              <a:t>It is not possible to always build a decision tree from a set of rules, and in cases where it is obvious, it may not be immediately apparent how (especially if rules were pruned)</a:t>
            </a:r>
          </a:p>
          <a:p>
            <a:endParaRPr lang="en-US" dirty="0"/>
          </a:p>
          <a:p>
            <a:r>
              <a:rPr lang="en-US" dirty="0"/>
              <a:t>Evaluating a rule set is much more expensive than evaluating a tree, where we only have to go to one single branch</a:t>
            </a:r>
          </a:p>
          <a:p>
            <a:endParaRPr lang="en-US" dirty="0"/>
          </a:p>
          <a:p>
            <a:r>
              <a:rPr lang="en-US" dirty="0"/>
              <a:t>Rulesets can have multiple answers if we are not careful.</a:t>
            </a:r>
          </a:p>
          <a:p>
            <a:endParaRPr lang="en-US" dirty="0"/>
          </a:p>
          <a:p>
            <a:r>
              <a:rPr lang="en-US" dirty="0"/>
              <a:t>While rules are more expressive or flexible, they are more prone to overfitting, because they have a larger hypothesis space than decision 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2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B8D9-A11A-4C55-8145-052FF9C9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Based Decision Tree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6965AC-B534-491B-88AB-8EEB42DD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FB4BA-A10F-41B4-88B9-0252F575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growing a decision tree can be expressed as a recursive algorithm as follows:</a:t>
            </a:r>
          </a:p>
          <a:p>
            <a:pPr lvl="1"/>
            <a:r>
              <a:rPr lang="en-US" dirty="0"/>
              <a:t>Pick the feature that when parent node is split, it results in the </a:t>
            </a:r>
            <a:r>
              <a:rPr lang="en-US" dirty="0">
                <a:solidFill>
                  <a:srgbClr val="0070C0"/>
                </a:solidFill>
              </a:rPr>
              <a:t>largest information gain</a:t>
            </a:r>
          </a:p>
          <a:p>
            <a:pPr lvl="1"/>
            <a:r>
              <a:rPr lang="en-US" dirty="0"/>
              <a:t>Stop if child nodes are pure or no improvement in class purity can be made</a:t>
            </a:r>
          </a:p>
          <a:p>
            <a:pPr lvl="1"/>
            <a:r>
              <a:rPr lang="en-US" dirty="0"/>
              <a:t>Go back to step 1 for each of the two child nodes</a:t>
            </a:r>
          </a:p>
        </p:txBody>
      </p:sp>
    </p:spTree>
    <p:extLst>
      <p:ext uri="{BB962C8B-B14F-4D97-AF65-F5344CB8AC3E}">
        <p14:creationId xmlns:p14="http://schemas.microsoft.com/office/powerpoint/2010/main" val="371031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63D6-209F-43DD-8BAE-E9D28C76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1C1791-0AE8-4C71-BA34-EF1DFC9D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12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3A5428-5D8A-43BF-8D05-9087059BA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standard criterion that is chosen for splitting in decision trees is information gain (the better the split, the higher the information gain)</a:t>
                </a:r>
              </a:p>
              <a:p>
                <a:pPr lvl="1"/>
                <a:r>
                  <a:rPr lang="en-US" dirty="0"/>
                  <a:t>Information gain relies on the concept of mutual information: The reduction of the entropy of one variable by knowing the other</a:t>
                </a:r>
              </a:p>
              <a:p>
                <a:pPr lvl="1"/>
                <a:r>
                  <a:rPr lang="en-US" dirty="0"/>
                  <a:t>We want to maximize mutual information when defining splitting criteria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𝑉𝑎𝑙𝑢𝑒𝑠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the training set parent node;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is a dataset at a child node upon splitting;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entropy of the data,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entropy of the dataset split 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3A5428-5D8A-43BF-8D05-9087059BA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821" b="-2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15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0DA8-3FED-4CD3-BA70-6BBDC8C0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0A8725-2288-4231-AD3A-17414867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13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62F3E2B-7709-437E-9829-7E1557E72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8932" y="2011288"/>
                <a:ext cx="3429000" cy="4458135"/>
              </a:xfrm>
            </p:spPr>
            <p:txBody>
              <a:bodyPr/>
              <a:lstStyle/>
              <a:p>
                <a:r>
                  <a:rPr lang="en-US" dirty="0"/>
                  <a:t>Entropy is measure of expected “surprise”</a:t>
                </a:r>
              </a:p>
              <a:p>
                <a:endParaRPr lang="en-US" dirty="0"/>
              </a:p>
              <a:p>
                <a:r>
                  <a:rPr lang="en-US" dirty="0"/>
                  <a:t>In Information Theory, entropy is the expected number of bits needed to encode a randomly drawn value of Y </a:t>
                </a:r>
              </a:p>
              <a:p>
                <a:endParaRPr lang="en-US" dirty="0"/>
              </a:p>
              <a:p>
                <a:r>
                  <a:rPr lang="en-US" dirty="0"/>
                  <a:t>Entropy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62F3E2B-7709-437E-9829-7E1557E72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8932" y="2011288"/>
                <a:ext cx="3429000" cy="4458135"/>
              </a:xfrm>
              <a:blipFill>
                <a:blip r:embed="rId2"/>
                <a:stretch>
                  <a:fillRect l="-1599" t="-821" r="-3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BF5FF5A-B400-4A66-ACFB-26BD1F9C5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2011288"/>
            <a:ext cx="40386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3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75CD-B2B5-4F56-A38C-51B44A4B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60013D-BC62-4D3B-8EDB-71FF737D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14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E79C049-D82B-443F-96F3-EF25331E02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soccer team 1 and team 2 have win probabilities 75% and 25%, respectively, we get an average information content of 0.81 bits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=−(0.75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=−(0.75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×−0.41+0.25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−0.8075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=0.8075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E79C049-D82B-443F-96F3-EF25331E0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38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2A2C-EEFE-4BCA-8BCD-8075457B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627D8A-F8CB-4C70-898B-0389AE49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C64F8-185F-47EE-8988-4E4FDF52E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idea behind Shannon entropy is that we can use entropy </a:t>
            </a:r>
            <a:r>
              <a:rPr lang="en-US" dirty="0">
                <a:solidFill>
                  <a:srgbClr val="0070C0"/>
                </a:solidFill>
              </a:rPr>
              <a:t>as a way to create messages of different lengths to transmit different information contents send information more efficiently </a:t>
            </a:r>
            <a:r>
              <a:rPr lang="en-US" dirty="0"/>
              <a:t>(saving bits)</a:t>
            </a:r>
          </a:p>
          <a:p>
            <a:endParaRPr lang="en-US" dirty="0"/>
          </a:p>
          <a:p>
            <a:r>
              <a:rPr lang="en-US" dirty="0"/>
              <a:t>In the decision tree context, entropy is using minimum number of bits that are required to encode the classification of data points. </a:t>
            </a:r>
          </a:p>
          <a:p>
            <a:pPr lvl="1"/>
            <a:r>
              <a:rPr lang="en-US" dirty="0"/>
              <a:t>For instance, if we have p = 0.5 (uniform class distribution in a binary classification problem) we need to send 1 bit on average (most expensive) to classify a data point.</a:t>
            </a:r>
          </a:p>
        </p:txBody>
      </p:sp>
    </p:spTree>
    <p:extLst>
      <p:ext uri="{BB962C8B-B14F-4D97-AF65-F5344CB8AC3E}">
        <p14:creationId xmlns:p14="http://schemas.microsoft.com/office/powerpoint/2010/main" val="4017324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0A88-33F3-480F-AA06-4A03A084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38F6A1-1391-4B8C-BA78-C15D60D3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C0AC6-8FD4-44B8-8FCC-754AAB45C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“High Entropy”:</a:t>
            </a:r>
          </a:p>
          <a:p>
            <a:pPr lvl="1"/>
            <a:r>
              <a:rPr lang="en-US" dirty="0"/>
              <a:t>Variable has a uniform like distribution </a:t>
            </a:r>
          </a:p>
          <a:p>
            <a:pPr lvl="1"/>
            <a:r>
              <a:rPr lang="en-US" dirty="0"/>
              <a:t>Flat histogram</a:t>
            </a:r>
          </a:p>
          <a:p>
            <a:pPr lvl="1"/>
            <a:r>
              <a:rPr lang="en-US" dirty="0"/>
              <a:t>Values sampled from it are less predictable</a:t>
            </a:r>
          </a:p>
          <a:p>
            <a:pPr lvl="1"/>
            <a:endParaRPr lang="en-US" dirty="0"/>
          </a:p>
          <a:p>
            <a:r>
              <a:rPr lang="en-US" dirty="0"/>
              <a:t>“Low Entropy”:</a:t>
            </a:r>
          </a:p>
          <a:p>
            <a:pPr lvl="1"/>
            <a:r>
              <a:rPr lang="en-US" dirty="0"/>
              <a:t>Distribution of variable has many peaks and valleys </a:t>
            </a:r>
          </a:p>
          <a:p>
            <a:pPr lvl="1"/>
            <a:r>
              <a:rPr lang="en-US" dirty="0"/>
              <a:t>Histogram has many lows and highs </a:t>
            </a:r>
          </a:p>
          <a:p>
            <a:pPr lvl="1"/>
            <a:r>
              <a:rPr lang="en-US" dirty="0"/>
              <a:t>Values sampled from it are more predictable</a:t>
            </a:r>
          </a:p>
        </p:txBody>
      </p:sp>
    </p:spTree>
    <p:extLst>
      <p:ext uri="{BB962C8B-B14F-4D97-AF65-F5344CB8AC3E}">
        <p14:creationId xmlns:p14="http://schemas.microsoft.com/office/powerpoint/2010/main" val="1908670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16C3-E91C-47D3-841F-B11A793C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2483" y="541606"/>
            <a:ext cx="7543800" cy="639688"/>
          </a:xfrm>
        </p:spPr>
        <p:txBody>
          <a:bodyPr/>
          <a:lstStyle/>
          <a:p>
            <a:r>
              <a:rPr lang="en-US" dirty="0"/>
              <a:t>Example of Decision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B560DA-2DF8-43DD-9917-93292072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17</a:t>
            </a:fld>
            <a:endParaRPr lang="id-ID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0B0C8E-97DA-4E05-806B-476F8E9F5E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82"/>
          <a:stretch/>
        </p:blipFill>
        <p:spPr bwMode="auto">
          <a:xfrm>
            <a:off x="1186531" y="1470097"/>
            <a:ext cx="7225950" cy="538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133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07B1-3447-4C9F-B30B-03B3C5E2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Decision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191FFE-B3F7-48C0-A8AA-1E80051A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A8FBE-A360-48EB-81BB-CD8042B6A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the feature that when parent node is split, it results in the </a:t>
            </a:r>
            <a:r>
              <a:rPr lang="en-US" dirty="0">
                <a:solidFill>
                  <a:srgbClr val="0070C0"/>
                </a:solidFill>
              </a:rPr>
              <a:t>largest information gain</a:t>
            </a:r>
          </a:p>
          <a:p>
            <a:r>
              <a:rPr lang="en-US" dirty="0"/>
              <a:t>Stop if child nodes are pure or no improvement in class purity can be made</a:t>
            </a:r>
          </a:p>
          <a:p>
            <a:r>
              <a:rPr lang="en-US" dirty="0"/>
              <a:t>Go back to step 1 for each of the two child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53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68EF-2E27-4753-AFBD-E579E1A39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994" y="84820"/>
            <a:ext cx="7543800" cy="639688"/>
          </a:xfrm>
        </p:spPr>
        <p:txBody>
          <a:bodyPr/>
          <a:lstStyle/>
          <a:p>
            <a:r>
              <a:rPr lang="en-US" dirty="0"/>
              <a:t>Find the Information Gain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2EBED5-7863-44BF-84BE-4E242831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19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DA5F60-D502-41C1-888F-D13C8360CB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2420" y="1462647"/>
                <a:ext cx="7605464" cy="531053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Finding the Entropy value of the target (in this example: Play Golf)</a:t>
                </a:r>
              </a:p>
              <a:p>
                <a:pPr lvl="1"/>
                <a:r>
                  <a:rPr lang="en-US" dirty="0"/>
                  <a:t>The result of the table </a:t>
                </a:r>
                <a:r>
                  <a:rPr lang="en-US" dirty="0">
                    <a:solidFill>
                      <a:srgbClr val="0070C0"/>
                    </a:solidFill>
                  </a:rPr>
                  <a:t>5 data say “no”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rgbClr val="0070C0"/>
                    </a:solidFill>
                  </a:rPr>
                  <a:t>9 data say “yes”</a:t>
                </a:r>
              </a:p>
              <a:p>
                <a:pPr lvl="1"/>
                <a:endParaRPr lang="en-US" dirty="0">
                  <a:solidFill>
                    <a:srgbClr val="0070C0"/>
                  </a:solidFill>
                </a:endParaRPr>
              </a:p>
              <a:p>
                <a:pPr lvl="1"/>
                <a:endParaRPr lang="en-US" dirty="0">
                  <a:solidFill>
                    <a:srgbClr val="0070C0"/>
                  </a:solidFill>
                </a:endParaRPr>
              </a:p>
              <a:p>
                <a:pPr lvl="1"/>
                <a:endParaRPr lang="en-US" dirty="0">
                  <a:solidFill>
                    <a:srgbClr val="0070C0"/>
                  </a:solidFill>
                </a:endParaRPr>
              </a:p>
              <a:p>
                <a:pPr lvl="1"/>
                <a:endParaRPr lang="en-US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/>
                  <a:t>The Entropy of the Target: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=−(0.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643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643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357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357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−(0.643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×−0.6371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+0.357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−1.486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0.41+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−0.53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FDA5F60-D502-41C1-888F-D13C8360C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2420" y="1462647"/>
                <a:ext cx="7605464" cy="5310533"/>
              </a:xfrm>
              <a:blipFill>
                <a:blip r:embed="rId2"/>
                <a:stretch>
                  <a:fillRect l="-721" t="-689" r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F0AC4607-35E9-4F09-ACEC-44722DFE6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69737"/>
              </p:ext>
            </p:extLst>
          </p:nvPr>
        </p:nvGraphicFramePr>
        <p:xfrm>
          <a:off x="3294008" y="2560320"/>
          <a:ext cx="490177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443">
                  <a:extLst>
                    <a:ext uri="{9D8B030D-6E8A-4147-A177-3AD203B41FA5}">
                      <a16:colId xmlns:a16="http://schemas.microsoft.com/office/drawing/2014/main" val="3431466794"/>
                    </a:ext>
                  </a:extLst>
                </a:gridCol>
                <a:gridCol w="1225443">
                  <a:extLst>
                    <a:ext uri="{9D8B030D-6E8A-4147-A177-3AD203B41FA5}">
                      <a16:colId xmlns:a16="http://schemas.microsoft.com/office/drawing/2014/main" val="4086648784"/>
                    </a:ext>
                  </a:extLst>
                </a:gridCol>
                <a:gridCol w="1225443">
                  <a:extLst>
                    <a:ext uri="{9D8B030D-6E8A-4147-A177-3AD203B41FA5}">
                      <a16:colId xmlns:a16="http://schemas.microsoft.com/office/drawing/2014/main" val="591133581"/>
                    </a:ext>
                  </a:extLst>
                </a:gridCol>
                <a:gridCol w="1225443">
                  <a:extLst>
                    <a:ext uri="{9D8B030D-6E8A-4147-A177-3AD203B41FA5}">
                      <a16:colId xmlns:a16="http://schemas.microsoft.com/office/drawing/2014/main" val="1919174959"/>
                    </a:ext>
                  </a:extLst>
                </a:gridCol>
              </a:tblGrid>
              <a:tr h="211858"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 Golf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88278"/>
                  </a:ext>
                </a:extLst>
              </a:tr>
              <a:tr h="32445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60268"/>
                  </a:ext>
                </a:extLst>
              </a:tr>
              <a:tr h="3244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21818"/>
                  </a:ext>
                </a:extLst>
              </a:tr>
              <a:tr h="499847"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9/14= 0.643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5/14 = 0.357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3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58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At the end of this session, students will be able to:</a:t>
            </a:r>
          </a:p>
          <a:p>
            <a:pPr>
              <a:lnSpc>
                <a:spcPct val="150000"/>
              </a:lnSpc>
            </a:pPr>
            <a:r>
              <a:rPr lang="en-US" dirty="0"/>
              <a:t>LO 4 Apply various learning algorithms to solve the problems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AE4F-A387-4D8B-A856-4B827842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84820"/>
            <a:ext cx="7543800" cy="639688"/>
          </a:xfrm>
        </p:spPr>
        <p:txBody>
          <a:bodyPr/>
          <a:lstStyle/>
          <a:p>
            <a:r>
              <a:rPr lang="en-US" dirty="0"/>
              <a:t>Find The Information Gain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5B03D4-A0CA-4BA0-9DA0-8DED1227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20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7CF2579-BC97-4632-9C81-79BCC412DE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1100" y="1359854"/>
                <a:ext cx="7605464" cy="5223826"/>
              </a:xfrm>
            </p:spPr>
            <p:txBody>
              <a:bodyPr/>
              <a:lstStyle/>
              <a:p>
                <a:r>
                  <a:rPr lang="en-US" dirty="0"/>
                  <a:t>The dataset is then split on the different </a:t>
                </a:r>
                <a:r>
                  <a:rPr lang="en-US" dirty="0" err="1"/>
                  <a:t>predictores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Find the Entropy of predictor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𝑉𝑎𝑙𝑢𝑒𝑠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In this predictor we have 3 attributes: sunny, overcast, rainy. Find each attributes entropy and sum all the entropy values to find the entropy of predictor.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7CF2579-BC97-4632-9C81-79BCC412D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1100" y="1359854"/>
                <a:ext cx="7605464" cy="5223826"/>
              </a:xfrm>
              <a:blipFill>
                <a:blip r:embed="rId2"/>
                <a:stretch>
                  <a:fillRect l="-882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CD65B41-5716-40D0-A2C9-D1CA9ADD2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958916"/>
              </p:ext>
            </p:extLst>
          </p:nvPr>
        </p:nvGraphicFramePr>
        <p:xfrm>
          <a:off x="1948962" y="1739801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695658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124627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734096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98374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3718602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 Golf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62447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901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4540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023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2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028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EC84-46DA-4C32-B201-92D6AF50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21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C236255-781C-40CC-9635-72C8ECC1B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322364"/>
                <a:ext cx="7605464" cy="514706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Entropy of Outlook Sunny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=0.347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C236255-781C-40CC-9635-72C8ECC1B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322364"/>
                <a:ext cx="7605464" cy="5147060"/>
              </a:xfrm>
              <a:blipFill>
                <a:blip r:embed="rId2"/>
                <a:stretch>
                  <a:fillRect l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AA531380-FDF2-4F12-8821-B4557FD7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8695"/>
            <a:ext cx="7543800" cy="639763"/>
          </a:xfrm>
        </p:spPr>
        <p:txBody>
          <a:bodyPr/>
          <a:lstStyle/>
          <a:p>
            <a:r>
              <a:rPr lang="en-US" dirty="0"/>
              <a:t>Find The Information Gain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B4C313B-90B4-4B7D-AABD-CB65D3809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00"/>
              </p:ext>
            </p:extLst>
          </p:nvPr>
        </p:nvGraphicFramePr>
        <p:xfrm>
          <a:off x="1905000" y="1472515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695658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124627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734096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98374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3718602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 Golf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62447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901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4540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023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2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845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EC84-46DA-4C32-B201-92D6AF50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22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C236255-781C-40CC-9635-72C8ECC1B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322364"/>
                <a:ext cx="7605464" cy="514706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Entropy of Outlook Overcast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C236255-781C-40CC-9635-72C8ECC1B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322364"/>
                <a:ext cx="7605464" cy="5147060"/>
              </a:xfrm>
              <a:blipFill>
                <a:blip r:embed="rId2"/>
                <a:stretch>
                  <a:fillRect l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AA531380-FDF2-4F12-8821-B4557FD7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8695"/>
            <a:ext cx="7543800" cy="639763"/>
          </a:xfrm>
        </p:spPr>
        <p:txBody>
          <a:bodyPr/>
          <a:lstStyle/>
          <a:p>
            <a:r>
              <a:rPr lang="en-US" dirty="0"/>
              <a:t>Find The Information Gain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B4C313B-90B4-4B7D-AABD-CB65D3809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918338"/>
              </p:ext>
            </p:extLst>
          </p:nvPr>
        </p:nvGraphicFramePr>
        <p:xfrm>
          <a:off x="1905000" y="1472515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695658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124627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734096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98374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3718602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 Golf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62447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901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4540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023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2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760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EC84-46DA-4C32-B201-92D6AF50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23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C236255-781C-40CC-9635-72C8ECC1B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322364"/>
                <a:ext cx="7605464" cy="514706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Entropy of Outlook rainy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=0.347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C236255-781C-40CC-9635-72C8ECC1B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322364"/>
                <a:ext cx="7605464" cy="5147060"/>
              </a:xfrm>
              <a:blipFill>
                <a:blip r:embed="rId2"/>
                <a:stretch>
                  <a:fillRect l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AA531380-FDF2-4F12-8821-B4557FD7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8695"/>
            <a:ext cx="7543800" cy="639763"/>
          </a:xfrm>
        </p:spPr>
        <p:txBody>
          <a:bodyPr/>
          <a:lstStyle/>
          <a:p>
            <a:r>
              <a:rPr lang="en-US" dirty="0"/>
              <a:t>Find The Information Gain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B4C313B-90B4-4B7D-AABD-CB65D3809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374570"/>
              </p:ext>
            </p:extLst>
          </p:nvPr>
        </p:nvGraphicFramePr>
        <p:xfrm>
          <a:off x="1905000" y="1472515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695658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124627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734096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98374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3718602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 Golf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62447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901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4540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023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2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378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EC84-46DA-4C32-B201-92D6AF50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24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C236255-781C-40CC-9635-72C8ECC1B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322364"/>
                <a:ext cx="7605464" cy="51470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Total Entropy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0.347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+0+0.347=0.694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Information Gain of Outlook: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𝑉𝑎𝑙𝑢𝑒𝑠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0.94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−0.694=0.246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C236255-781C-40CC-9635-72C8ECC1B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322364"/>
                <a:ext cx="7605464" cy="5147060"/>
              </a:xfrm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AA531380-FDF2-4F12-8821-B4557FD7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8695"/>
            <a:ext cx="7543800" cy="639763"/>
          </a:xfrm>
        </p:spPr>
        <p:txBody>
          <a:bodyPr/>
          <a:lstStyle/>
          <a:p>
            <a:r>
              <a:rPr lang="en-US" dirty="0"/>
              <a:t>Find The Information Gain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B4C313B-90B4-4B7D-AABD-CB65D38096DA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1472515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695658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124627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734096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98374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3718602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 Golf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62447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5901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4540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023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2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107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94FB-CEA6-498E-9AE6-53586D3A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016" y="513471"/>
            <a:ext cx="7543800" cy="639688"/>
          </a:xfrm>
        </p:spPr>
        <p:txBody>
          <a:bodyPr/>
          <a:lstStyle/>
          <a:p>
            <a:r>
              <a:rPr lang="en-US" dirty="0"/>
              <a:t>Find The Information Gain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E3FB3-A4E6-436E-BFD7-DFAF814E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25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000E3791-E4D5-45CA-86FA-EEB09BAAF5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150565"/>
                  </p:ext>
                </p:extLst>
              </p:nvPr>
            </p:nvGraphicFramePr>
            <p:xfrm>
              <a:off x="1229751" y="1472515"/>
              <a:ext cx="6096000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56956584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91246279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37340965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96983742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983718602"/>
                        </a:ext>
                      </a:extLst>
                    </a:gridCol>
                  </a:tblGrid>
                  <a:tr h="0">
                    <a:tc rowSpan="2"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Play Golf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5624476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No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6859011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Outlook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Sunny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45401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Overcast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10233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rainy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5324426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r>
                            <a:rPr lang="en-US" b="1" dirty="0"/>
                            <a:t>Gain: 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𝟐𝟒𝟔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347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000E3791-E4D5-45CA-86FA-EEB09BAAF5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150565"/>
                  </p:ext>
                </p:extLst>
              </p:nvPr>
            </p:nvGraphicFramePr>
            <p:xfrm>
              <a:off x="1229751" y="1472515"/>
              <a:ext cx="6096000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56956584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91246279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37340965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96983742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983718602"/>
                        </a:ext>
                      </a:extLst>
                    </a:gridCol>
                  </a:tblGrid>
                  <a:tr h="365760">
                    <a:tc rowSpan="2"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Play Golf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5624476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No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6859011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Outlook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Sunny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45401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Overcast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10233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rainy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5324426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" t="-506557" r="-400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347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7">
                <a:extLst>
                  <a:ext uri="{FF2B5EF4-FFF2-40B4-BE49-F238E27FC236}">
                    <a16:creationId xmlns:a16="http://schemas.microsoft.com/office/drawing/2014/main" id="{1352161E-78AF-471A-9249-DC806EAC3E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939968"/>
                  </p:ext>
                </p:extLst>
              </p:nvPr>
            </p:nvGraphicFramePr>
            <p:xfrm>
              <a:off x="1229751" y="3914020"/>
              <a:ext cx="6096000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56956584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91246279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37340965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96983742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983718602"/>
                        </a:ext>
                      </a:extLst>
                    </a:gridCol>
                  </a:tblGrid>
                  <a:tr h="0">
                    <a:tc rowSpan="2"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Play Golf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5624476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No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6859011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Temp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45401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10233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5324426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r>
                            <a:rPr lang="en-US" b="1" dirty="0"/>
                            <a:t>Gain: 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𝟎𝟐𝟗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347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7">
                <a:extLst>
                  <a:ext uri="{FF2B5EF4-FFF2-40B4-BE49-F238E27FC236}">
                    <a16:creationId xmlns:a16="http://schemas.microsoft.com/office/drawing/2014/main" id="{1352161E-78AF-471A-9249-DC806EAC3E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939968"/>
                  </p:ext>
                </p:extLst>
              </p:nvPr>
            </p:nvGraphicFramePr>
            <p:xfrm>
              <a:off x="1229751" y="3914020"/>
              <a:ext cx="6096000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56956584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91246279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37340965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96983742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983718602"/>
                        </a:ext>
                      </a:extLst>
                    </a:gridCol>
                  </a:tblGrid>
                  <a:tr h="365760">
                    <a:tc rowSpan="2"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Play Golf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5624476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No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6859011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Temp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45401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10233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5324426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" t="-506557" r="-400" b="-229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3475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79982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94FB-CEA6-498E-9AE6-53586D3A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016" y="513471"/>
            <a:ext cx="7543800" cy="639688"/>
          </a:xfrm>
        </p:spPr>
        <p:txBody>
          <a:bodyPr/>
          <a:lstStyle/>
          <a:p>
            <a:r>
              <a:rPr lang="en-US" dirty="0"/>
              <a:t>Find The Information Gain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E3FB3-A4E6-436E-BFD7-DFAF814E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26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000E3791-E4D5-45CA-86FA-EEB09BAAF5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5149524"/>
                  </p:ext>
                </p:extLst>
              </p:nvPr>
            </p:nvGraphicFramePr>
            <p:xfrm>
              <a:off x="1229751" y="1472515"/>
              <a:ext cx="6096000" cy="18658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56956584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91246279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37340965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96983742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983718602"/>
                        </a:ext>
                      </a:extLst>
                    </a:gridCol>
                  </a:tblGrid>
                  <a:tr h="0">
                    <a:tc rowSpan="2"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Play Golf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5624476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No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685901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Humidity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454017"/>
                      </a:ext>
                    </a:extLst>
                  </a:tr>
                  <a:tr h="38753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102336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r>
                            <a:rPr lang="en-US" b="1" dirty="0"/>
                            <a:t>Gain: 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𝟏𝟓𝟔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347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000E3791-E4D5-45CA-86FA-EEB09BAAF5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5149524"/>
                  </p:ext>
                </p:extLst>
              </p:nvPr>
            </p:nvGraphicFramePr>
            <p:xfrm>
              <a:off x="1229751" y="1472515"/>
              <a:ext cx="6096000" cy="18658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56956584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91246279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37340965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96983742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983718602"/>
                        </a:ext>
                      </a:extLst>
                    </a:gridCol>
                  </a:tblGrid>
                  <a:tr h="365760">
                    <a:tc rowSpan="2"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Play Golf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5624476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No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685901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Humidity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454017"/>
                      </a:ext>
                    </a:extLst>
                  </a:tr>
                  <a:tr h="38753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102336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" t="-411475" r="-400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347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7">
                <a:extLst>
                  <a:ext uri="{FF2B5EF4-FFF2-40B4-BE49-F238E27FC236}">
                    <a16:creationId xmlns:a16="http://schemas.microsoft.com/office/drawing/2014/main" id="{1352161E-78AF-471A-9249-DC806EAC3E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5093513"/>
                  </p:ext>
                </p:extLst>
              </p:nvPr>
            </p:nvGraphicFramePr>
            <p:xfrm>
              <a:off x="1229751" y="3914020"/>
              <a:ext cx="6096000" cy="18828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56956584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91246279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37340965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96983742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983718602"/>
                        </a:ext>
                      </a:extLst>
                    </a:gridCol>
                  </a:tblGrid>
                  <a:tr h="0">
                    <a:tc rowSpan="2"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Play Golf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5624476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No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685901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Windy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454017"/>
                      </a:ext>
                    </a:extLst>
                  </a:tr>
                  <a:tr h="4045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102336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r>
                            <a:rPr lang="en-US" b="1" dirty="0"/>
                            <a:t>Gain: 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𝟎𝟒𝟖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347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7">
                <a:extLst>
                  <a:ext uri="{FF2B5EF4-FFF2-40B4-BE49-F238E27FC236}">
                    <a16:creationId xmlns:a16="http://schemas.microsoft.com/office/drawing/2014/main" id="{1352161E-78AF-471A-9249-DC806EAC3E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5093513"/>
                  </p:ext>
                </p:extLst>
              </p:nvPr>
            </p:nvGraphicFramePr>
            <p:xfrm>
              <a:off x="1229751" y="3914020"/>
              <a:ext cx="6096000" cy="18828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56956584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91246279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37340965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96983742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983718602"/>
                        </a:ext>
                      </a:extLst>
                    </a:gridCol>
                  </a:tblGrid>
                  <a:tr h="365760">
                    <a:tc rowSpan="2" gridSpan="2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Play Golf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5624476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No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685901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Windy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454017"/>
                      </a:ext>
                    </a:extLst>
                  </a:tr>
                  <a:tr h="4045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102336"/>
                      </a:ext>
                    </a:extLst>
                  </a:tr>
                  <a:tr h="370840"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" t="-414754" r="-400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3475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087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F717B8-7E0C-4AB0-8402-56D88F86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27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EF919-143E-43BE-830E-358FD8DD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93" y="1504851"/>
            <a:ext cx="7605464" cy="4458135"/>
          </a:xfrm>
        </p:spPr>
        <p:txBody>
          <a:bodyPr/>
          <a:lstStyle/>
          <a:p>
            <a:r>
              <a:rPr lang="en-US" dirty="0"/>
              <a:t>After getting all the information gain for each predictors. </a:t>
            </a:r>
          </a:p>
          <a:p>
            <a:r>
              <a:rPr lang="en-US" dirty="0"/>
              <a:t>Choose attribute with the largest information gain as the decision node, divide the dataset by its branches and repeat the same process on every branch.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F72767F-BB7F-47D4-9187-7360FF531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93" y="3320716"/>
            <a:ext cx="6666643" cy="349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283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A6CEFD-C5A5-4AAF-B81B-4F95A7D4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28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829F2-D956-4927-99C2-7E346D94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91176"/>
            <a:ext cx="7605464" cy="4978248"/>
          </a:xfrm>
        </p:spPr>
        <p:txBody>
          <a:bodyPr/>
          <a:lstStyle/>
          <a:p>
            <a:r>
              <a:rPr lang="en-US" dirty="0"/>
              <a:t>A branch with entropy of 0 is a leaf node.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3966DEA-94EA-490D-ADB6-563A0F2CB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29546"/>
            <a:ext cx="7587684" cy="343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488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CCDC68-E343-44A4-89A3-A2C4AA61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29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E7068-4A6D-4CA7-A7C2-D82371F17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34906"/>
            <a:ext cx="7605464" cy="5034518"/>
          </a:xfrm>
        </p:spPr>
        <p:txBody>
          <a:bodyPr/>
          <a:lstStyle/>
          <a:p>
            <a:r>
              <a:rPr lang="en-US" dirty="0"/>
              <a:t>A branch with entropy more than 0 needs further splitting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31E32D3-CD45-48D6-A30E-C4565B7C1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745" y="2082292"/>
            <a:ext cx="7846255" cy="437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38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Tree Terminology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Rule Based Learning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Decision Tree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Exercise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8674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B766-4C5F-4EB9-816F-CD9F9E32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987B89-3C28-48BD-8D32-9598AC7F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30</a:t>
            </a:fld>
            <a:endParaRPr lang="id-ID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998F82F-CDF4-48E9-A32B-B3A322B3B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0"/>
          <a:stretch/>
        </p:blipFill>
        <p:spPr bwMode="auto">
          <a:xfrm>
            <a:off x="2610436" y="2011288"/>
            <a:ext cx="4608928" cy="470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120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09D0-CA1B-487C-9B9B-657825C0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Influential Decision Tree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58FD9-7B04-4298-BF52-DC9B3CF4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31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21EE4-8F2B-49AF-9853-559BF157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ID3 – Iterative </a:t>
            </a:r>
            <a:r>
              <a:rPr lang="en-US" dirty="0" err="1"/>
              <a:t>Dichotomizer</a:t>
            </a:r>
            <a:r>
              <a:rPr lang="en-US" dirty="0"/>
              <a:t> 3</a:t>
            </a:r>
          </a:p>
          <a:p>
            <a:r>
              <a:rPr lang="en-US" dirty="0"/>
              <a:t>C4.5</a:t>
            </a:r>
          </a:p>
          <a:p>
            <a:r>
              <a:rPr lang="en-US" dirty="0"/>
              <a:t>CART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37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4519-5F30-453A-A294-D7C26543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and Disadvantages of Decision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33C47C-4910-43DB-A474-2BDD641A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32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FA969-AE10-4816-A083-37B12422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(+) Easy to interpret and communicate </a:t>
            </a:r>
          </a:p>
          <a:p>
            <a:r>
              <a:rPr lang="en-US" dirty="0"/>
              <a:t>(+) Independent of feature scaling </a:t>
            </a:r>
          </a:p>
          <a:p>
            <a:r>
              <a:rPr lang="en-US" dirty="0"/>
              <a:t>(-) Easy to overfit </a:t>
            </a:r>
          </a:p>
          <a:p>
            <a:r>
              <a:rPr lang="en-US" dirty="0"/>
              <a:t>(-) Elaborate pruning required </a:t>
            </a:r>
          </a:p>
          <a:p>
            <a:r>
              <a:rPr lang="en-US" dirty="0"/>
              <a:t>(-) Expensive to just fit a “diagonal line” </a:t>
            </a:r>
          </a:p>
          <a:p>
            <a:r>
              <a:rPr lang="en-US" dirty="0"/>
              <a:t>(-) Output range is bounded (dep. on training examples) in regression trees</a:t>
            </a:r>
          </a:p>
        </p:txBody>
      </p:sp>
    </p:spTree>
    <p:extLst>
      <p:ext uri="{BB962C8B-B14F-4D97-AF65-F5344CB8AC3E}">
        <p14:creationId xmlns:p14="http://schemas.microsoft.com/office/powerpoint/2010/main" val="174357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F5FA-F77A-4A94-9B80-607431C0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7F4F49-EE44-4463-99E2-1A2980F9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33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3623A-6A61-45E0-9059-3F1663174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Sebastian </a:t>
            </a:r>
            <a:r>
              <a:rPr lang="en-US" dirty="0" err="1"/>
              <a:t>Raschka</a:t>
            </a:r>
            <a:r>
              <a:rPr lang="en-US" dirty="0"/>
              <a:t>, Machine Learning: Lecturer Notes, University of Wisconsin-Madison, </a:t>
            </a:r>
            <a:r>
              <a:rPr lang="en-US" dirty="0">
                <a:hlinkClick r:id="rId2"/>
              </a:rPr>
              <a:t>https://sebastianraschka.com/pdf/lecture-notes/stat479fs18/06_trees_notes.pdf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Roger </a:t>
            </a:r>
            <a:r>
              <a:rPr lang="en-US" dirty="0" err="1"/>
              <a:t>Groose</a:t>
            </a:r>
            <a:r>
              <a:rPr lang="en-US" dirty="0"/>
              <a:t>, Amir-</a:t>
            </a:r>
            <a:r>
              <a:rPr lang="en-US" dirty="0" err="1"/>
              <a:t>Massoud</a:t>
            </a:r>
            <a:r>
              <a:rPr lang="en-US" dirty="0"/>
              <a:t> </a:t>
            </a:r>
            <a:r>
              <a:rPr lang="en-US" dirty="0" err="1"/>
              <a:t>Farahmand</a:t>
            </a:r>
            <a:r>
              <a:rPr lang="en-US" dirty="0"/>
              <a:t> and Juan </a:t>
            </a:r>
            <a:r>
              <a:rPr lang="en-US" dirty="0" err="1"/>
              <a:t>Carrasquilla</a:t>
            </a:r>
            <a:r>
              <a:rPr lang="en-US" dirty="0"/>
              <a:t>, CS411 Lecture 3: Decision Trees, University of Toronto, </a:t>
            </a:r>
            <a:r>
              <a:rPr lang="en-US" dirty="0">
                <a:hlinkClick r:id="rId3"/>
              </a:rPr>
              <a:t>https://www.cs.toronto.edu/~rgrosse/courses/csc411_f18/slides/lec03-slides.pdf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Saed</a:t>
            </a:r>
            <a:r>
              <a:rPr lang="en-US" dirty="0"/>
              <a:t> </a:t>
            </a:r>
            <a:r>
              <a:rPr lang="en-US" dirty="0" err="1"/>
              <a:t>Sayad</a:t>
            </a:r>
            <a:r>
              <a:rPr lang="en-US" dirty="0"/>
              <a:t>, Decision Tree – Classification, https://www.saedsayad.com/decision_tree.htm</a:t>
            </a:r>
          </a:p>
        </p:txBody>
      </p:sp>
    </p:spTree>
    <p:extLst>
      <p:ext uri="{BB962C8B-B14F-4D97-AF65-F5344CB8AC3E}">
        <p14:creationId xmlns:p14="http://schemas.microsoft.com/office/powerpoint/2010/main" val="182972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D79D-372A-4689-B7E2-C373FEFC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62763-4D8F-4415-A157-A16D91B6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8EB76-168A-4CE9-A83F-20739B45B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algorithms can be considered as an iterative, top-down construction of the hypothesis; picture a hierarchy of decision, forking the dataset into subspaces.</a:t>
            </a:r>
          </a:p>
          <a:p>
            <a:endParaRPr lang="en-US" dirty="0"/>
          </a:p>
          <a:p>
            <a:r>
              <a:rPr lang="en-US" dirty="0"/>
              <a:t>Can represent any Boolean (binary) function, and the hypothesis space being searched is the entire space of Boolean functions</a:t>
            </a:r>
          </a:p>
          <a:p>
            <a:endParaRPr lang="en-US" dirty="0"/>
          </a:p>
          <a:p>
            <a:r>
              <a:rPr lang="en-US" dirty="0"/>
              <a:t>Considering only binary (or Boolean) features, at each node, there 2</a:t>
            </a:r>
            <a:r>
              <a:rPr lang="en-US" baseline="30000" dirty="0"/>
              <a:t>m</a:t>
            </a:r>
            <a:r>
              <a:rPr lang="en-US" dirty="0"/>
              <a:t> potential splits to be evaluated given m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0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6B91-F8CE-40AB-B086-AA837B28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950D78-9E03-4A12-9FEF-73E4A4DD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902A2-1A1E-402E-8997-662CFE73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Root node</a:t>
            </a:r>
            <a:r>
              <a:rPr lang="en-US" dirty="0"/>
              <a:t>: no incoming edge, zero or more outgoing edges.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Internal node</a:t>
            </a:r>
            <a:r>
              <a:rPr lang="en-US" dirty="0"/>
              <a:t>: one incoming edge, two (or more) outgoing edges.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Leaf node</a:t>
            </a:r>
            <a:r>
              <a:rPr lang="en-US" dirty="0"/>
              <a:t>: each leaf node is an assigned a class label (if nodes are pure; otherwise majority vote). 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Parent and child nodes</a:t>
            </a:r>
            <a:r>
              <a:rPr lang="en-US" dirty="0"/>
              <a:t>: If a node is split, we refer to that given node as the parent node, and the resulting nodes are called child nodes,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97483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C047-F597-405C-8861-0ADE2299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9F9E5-30E2-4FD7-AB6C-719C791A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2E17E-3DFC-44FE-81EB-04624A632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2011288"/>
            <a:ext cx="6858000" cy="3921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357EA6-38CF-4FE2-8FF0-E9FA347F7653}"/>
              </a:ext>
            </a:extLst>
          </p:cNvPr>
          <p:cNvSpPr txBox="1"/>
          <p:nvPr/>
        </p:nvSpPr>
        <p:spPr>
          <a:xfrm>
            <a:off x="1705813" y="6008208"/>
            <a:ext cx="670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1: Example of non-binary decision tree with categorical feature</a:t>
            </a:r>
          </a:p>
        </p:txBody>
      </p:sp>
    </p:spTree>
    <p:extLst>
      <p:ext uri="{BB962C8B-B14F-4D97-AF65-F5344CB8AC3E}">
        <p14:creationId xmlns:p14="http://schemas.microsoft.com/office/powerpoint/2010/main" val="262964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C430-1785-4EC3-A810-558C2F78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between Decision Tree and Rule based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767A9-BD61-4B1D-ACE9-42071BD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90AEB73-3E22-4644-A98F-F2E0B7F34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3849" y="2150338"/>
                <a:ext cx="8366760" cy="43029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Intuitively, we can also think of decision tree as nested “if-else” rules. And a rule is simply a conjunction of conditions.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Multiple rules can then be joined into a set of rules, which can be applied to predict the target value of a training example or test instance.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Decision tree could be illustrated in a set of rules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𝑂𝑢𝑡𝑙𝑜𝑜𝑘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?=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𝑅𝑎𝑖𝑛𝑦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𝐹𝑟𝑖𝑒𝑛𝑑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𝑏𝑢𝑠𝑦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?=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𝑌𝑒𝑠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90AEB73-3E22-4644-A98F-F2E0B7F34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3849" y="2150338"/>
                <a:ext cx="8366760" cy="4302998"/>
              </a:xfrm>
              <a:blipFill>
                <a:blip r:embed="rId2"/>
                <a:stretch>
                  <a:fillRect l="-655" t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98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DF8BC9-1C30-40FD-9881-37105962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8</a:t>
            </a:fld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73F0C3-81F5-4A7D-AB25-0B3E3FCB5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10" y="1507147"/>
            <a:ext cx="8073811" cy="471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5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3F7574-6605-4A7C-8889-E058201F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06EB1A-481E-4007-83C6-02CEAE5C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17AE7B-10D9-4AA3-98C7-4F4D99C3C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11289"/>
            <a:ext cx="7605464" cy="1210214"/>
          </a:xfrm>
        </p:spPr>
        <p:txBody>
          <a:bodyPr/>
          <a:lstStyle/>
          <a:p>
            <a:r>
              <a:rPr lang="en-US" dirty="0"/>
              <a:t>From Figure 1. create A Rule Set, you want the result is </a:t>
            </a:r>
            <a:r>
              <a:rPr lang="en-US" b="1" dirty="0">
                <a:solidFill>
                  <a:srgbClr val="0070C0"/>
                </a:solidFill>
              </a:rPr>
              <a:t>stay in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84170211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6005E162-EB9D-4868-AAE5-4943B54EC81F}" vid="{461BC5E4-AAE9-422B-A358-27971E921F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179</TotalTime>
  <Words>1610</Words>
  <Application>Microsoft Office PowerPoint</Application>
  <PresentationFormat>On-screen Show (4:3)</PresentationFormat>
  <Paragraphs>368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Theme</vt:lpstr>
      <vt:lpstr>Decision Tree</vt:lpstr>
      <vt:lpstr>Learning Outcomes</vt:lpstr>
      <vt:lpstr>Outline</vt:lpstr>
      <vt:lpstr>Introduction</vt:lpstr>
      <vt:lpstr>Terminology</vt:lpstr>
      <vt:lpstr>Terminology</vt:lpstr>
      <vt:lpstr>Relationship between Decision Tree and Rule based learning</vt:lpstr>
      <vt:lpstr>PowerPoint Presentation</vt:lpstr>
      <vt:lpstr>Exercise</vt:lpstr>
      <vt:lpstr>Relationship between Decision Tree and Rule based learning</vt:lpstr>
      <vt:lpstr>General Based Decision Tree Algorithm</vt:lpstr>
      <vt:lpstr>Information Gain</vt:lpstr>
      <vt:lpstr>Entropy</vt:lpstr>
      <vt:lpstr>Entropy</vt:lpstr>
      <vt:lpstr>Entropy</vt:lpstr>
      <vt:lpstr>Entropy</vt:lpstr>
      <vt:lpstr>Example of Decision Tree</vt:lpstr>
      <vt:lpstr>Algorithm of Decision Tree</vt:lpstr>
      <vt:lpstr>Find the Information Gain</vt:lpstr>
      <vt:lpstr>Find The Information Gain</vt:lpstr>
      <vt:lpstr>Find The Information Gain</vt:lpstr>
      <vt:lpstr>Find The Information Gain</vt:lpstr>
      <vt:lpstr>Find The Information Gain</vt:lpstr>
      <vt:lpstr>Find The Information Gain</vt:lpstr>
      <vt:lpstr>Find The Information Gain</vt:lpstr>
      <vt:lpstr>Find The Information Gain</vt:lpstr>
      <vt:lpstr>PowerPoint Presentation</vt:lpstr>
      <vt:lpstr>PowerPoint Presentation</vt:lpstr>
      <vt:lpstr>PowerPoint Presentation</vt:lpstr>
      <vt:lpstr>Final Result</vt:lpstr>
      <vt:lpstr>Most Influential Decision Tree Algorithm</vt:lpstr>
      <vt:lpstr>Advantages and Disadvantages of Decision Tree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Felix Indra Kurniadi</dc:creator>
  <cp:lastModifiedBy>Felix Indra Kurniadi</cp:lastModifiedBy>
  <cp:revision>25</cp:revision>
  <dcterms:created xsi:type="dcterms:W3CDTF">2022-01-20T02:12:04Z</dcterms:created>
  <dcterms:modified xsi:type="dcterms:W3CDTF">2023-05-10T04:37:41Z</dcterms:modified>
</cp:coreProperties>
</file>