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1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498" r:id="rId16"/>
    <p:sldId id="501" r:id="rId17"/>
    <p:sldId id="502" r:id="rId18"/>
    <p:sldId id="503" r:id="rId19"/>
    <p:sldId id="504" r:id="rId20"/>
    <p:sldId id="505" r:id="rId21"/>
    <p:sldId id="506" r:id="rId22"/>
    <p:sldId id="511" r:id="rId23"/>
    <p:sldId id="512" r:id="rId24"/>
    <p:sldId id="513" r:id="rId25"/>
    <p:sldId id="514" r:id="rId26"/>
    <p:sldId id="515" r:id="rId27"/>
    <p:sldId id="270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F562D-D695-45BF-A697-ADDAB4EE84A2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28ED0-00DD-4A85-A07A-FDE3B1D63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91E0AA-C526-4DB6-8C69-A80A69E2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B5CF1-154F-47A0-BA06-4C578D65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94B2404-3358-4070-A735-2883EE14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8D34A-865D-4660-995F-F0401CC81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0627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courses/cs4780/2018fa/lectures/lecturenote09.html" TargetMode="External"/><Relationship Id="rId2" Type="http://schemas.openxmlformats.org/officeDocument/2006/relationships/hyperlink" Target="https://cse.hkust.edu.hk/~qyang/221/Lectures/intro%20to%20svm%20221.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5745-BF6D-4DAF-AC1D-D92D6B4CE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952" y="3231434"/>
            <a:ext cx="7128792" cy="1470025"/>
          </a:xfrm>
        </p:spPr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CD0BE-E9A2-46DE-8028-804070862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818041"/>
            <a:ext cx="6400800" cy="576064"/>
          </a:xfrm>
        </p:spPr>
        <p:txBody>
          <a:bodyPr/>
          <a:lstStyle/>
          <a:p>
            <a:r>
              <a:rPr lang="en-US" dirty="0"/>
              <a:t>Session 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F129D-6657-47D0-82E4-ACC03A7D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B90283E-D065-2088-35BD-5BBBB33BA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43" y="1841808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181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2F3F-2EA7-46C6-AFF8-25A3A1CB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separating Hyperplane?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C8BB8-C29E-4D58-BDBC-B88F70C8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7FC24-7A10-4DC1-A3FA-99F5F91D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create many hyperplane in 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9BB11-365C-4461-81A3-C6A1876D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07" y="2399634"/>
            <a:ext cx="6221185" cy="42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7626-E9DA-44DE-B9D6-F68A151E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25" y="922324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separating Hyperplane?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C9EAC-5D97-4207-86FC-3F55C00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6CFF5-33B4-4781-8095-31346F0D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4" y="2011288"/>
            <a:ext cx="2985839" cy="4458135"/>
          </a:xfrm>
        </p:spPr>
        <p:txBody>
          <a:bodyPr/>
          <a:lstStyle/>
          <a:p>
            <a:r>
              <a:rPr lang="en-US" dirty="0"/>
              <a:t>IF we choose the green line. The hyperplane is close to the female class data points.</a:t>
            </a:r>
          </a:p>
          <a:p>
            <a:r>
              <a:rPr lang="en-US" dirty="0"/>
              <a:t>In this case, we could not create a good generalized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9B1DE-7A19-430B-A040-BBC51AF1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70" y="2011289"/>
            <a:ext cx="4892953" cy="330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7626-E9DA-44DE-B9D6-F68A151E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25" y="922324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separating Hyperplane?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C9EAC-5D97-4207-86FC-3F55C00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6CFF5-33B4-4781-8095-31346F0D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24" y="2011288"/>
            <a:ext cx="2985839" cy="4458135"/>
          </a:xfrm>
        </p:spPr>
        <p:txBody>
          <a:bodyPr/>
          <a:lstStyle/>
          <a:p>
            <a:r>
              <a:rPr lang="en-US" dirty="0"/>
              <a:t>IF we choose the black line. The hyperplane is far from each class data points.</a:t>
            </a:r>
          </a:p>
          <a:p>
            <a:r>
              <a:rPr lang="en-US" dirty="0"/>
              <a:t>In this case, we could create a good generalized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54E44-4E54-421E-93F7-4499F90FD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5" y="1764332"/>
            <a:ext cx="4903583" cy="33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1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7626-E9DA-44DE-B9D6-F68A151E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325" y="922324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Optimal</a:t>
            </a:r>
            <a:r>
              <a:rPr lang="en-US" dirty="0"/>
              <a:t> separating Hyperplane?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C9EAC-5D97-4207-86FC-3F55C00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6CFF5-33B4-4781-8095-31346F0D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739" y="1778606"/>
            <a:ext cx="7543800" cy="2111469"/>
          </a:xfrm>
        </p:spPr>
        <p:txBody>
          <a:bodyPr/>
          <a:lstStyle/>
          <a:p>
            <a:r>
              <a:rPr lang="en-US" dirty="0"/>
              <a:t>Calculate distance between hyperplane with the closest data point</a:t>
            </a:r>
          </a:p>
          <a:p>
            <a:r>
              <a:rPr lang="en-US" dirty="0"/>
              <a:t>Optimal hyperplane is the hyperplane which have bigger margin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E6458-99DE-488B-96D6-A7895C8A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429001"/>
            <a:ext cx="4482412" cy="306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E4FF7-BB29-4CA8-9F67-D41B34724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544" y="3403499"/>
            <a:ext cx="448241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0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983B-A23C-492D-A9EE-A2206C8E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81FA6-3652-40B6-BAE3-1C6FE65A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7E99D-3030-41D2-9E40-12D517FFF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322" y="2011288"/>
            <a:ext cx="2549142" cy="4458135"/>
          </a:xfrm>
        </p:spPr>
        <p:txBody>
          <a:bodyPr>
            <a:normAutofit/>
          </a:bodyPr>
          <a:lstStyle/>
          <a:p>
            <a:r>
              <a:rPr lang="en-US" dirty="0"/>
              <a:t>The maximum margin linear classifier is linear classifier with maximum margin</a:t>
            </a:r>
          </a:p>
          <a:p>
            <a:endParaRPr lang="en-US" dirty="0"/>
          </a:p>
          <a:p>
            <a:r>
              <a:rPr lang="en-US" dirty="0"/>
              <a:t>Maximum margin classifier is the simple form of support vector machines (Linear SVM)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5A7FD-7A40-4E77-9BED-BEE004D3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22" y="2239507"/>
            <a:ext cx="5172300" cy="3463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DD241A-E5EF-4944-8F8A-D1E608891DEA}"/>
              </a:ext>
            </a:extLst>
          </p:cNvPr>
          <p:cNvSpPr txBox="1"/>
          <p:nvPr/>
        </p:nvSpPr>
        <p:spPr>
          <a:xfrm>
            <a:off x="1823590" y="6053226"/>
            <a:ext cx="1766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Support vector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93E8E2-8D50-4F72-8D6A-705740830BA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572719" y="3843580"/>
            <a:ext cx="134254" cy="220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249D0A-180C-403D-A42D-2317191B7ED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706973" y="4386020"/>
            <a:ext cx="943207" cy="166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BEDDE6-D5D4-4CF2-B4F6-6134CD0F463B}"/>
              </a:ext>
            </a:extLst>
          </p:cNvPr>
          <p:cNvSpPr/>
          <p:nvPr/>
        </p:nvSpPr>
        <p:spPr>
          <a:xfrm>
            <a:off x="2366019" y="3605506"/>
            <a:ext cx="413400" cy="365936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C577B-396D-433E-BE4B-AF83E6C00899}"/>
              </a:ext>
            </a:extLst>
          </p:cNvPr>
          <p:cNvSpPr/>
          <p:nvPr/>
        </p:nvSpPr>
        <p:spPr>
          <a:xfrm>
            <a:off x="3603302" y="4083369"/>
            <a:ext cx="413400" cy="365936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5B05AF-8ADE-4CAC-AF8C-8DC7FA3E990F}"/>
              </a:ext>
            </a:extLst>
          </p:cNvPr>
          <p:cNvSpPr/>
          <p:nvPr/>
        </p:nvSpPr>
        <p:spPr>
          <a:xfrm>
            <a:off x="3275255" y="3197382"/>
            <a:ext cx="413400" cy="365936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0C328A-F5D7-422D-BC64-63BAA071C877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2745448" y="3563318"/>
            <a:ext cx="736507" cy="245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8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6">
            <a:extLst>
              <a:ext uri="{FF2B5EF4-FFF2-40B4-BE49-F238E27FC236}">
                <a16:creationId xmlns:a16="http://schemas.microsoft.com/office/drawing/2014/main" id="{7ED8D132-BAD9-4B01-BD30-49D4BD75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92B239-0C0D-4EF4-B944-36CC075D2A5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34E3F2D-D9B7-49FF-9787-5B5D71D06D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28936"/>
            <a:ext cx="7696200" cy="436706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Prepare the Dataset</a:t>
            </a:r>
          </a:p>
          <a:p>
            <a:pPr eaLnBrk="1" hangingPunct="1"/>
            <a:r>
              <a:rPr lang="en-US" altLang="en-US" sz="2400" dirty="0"/>
              <a:t>Choose two hyperplanes which separate data</a:t>
            </a:r>
          </a:p>
          <a:p>
            <a:pPr eaLnBrk="1" hangingPunct="1"/>
            <a:r>
              <a:rPr lang="en-US" altLang="en-US" sz="2400" dirty="0"/>
              <a:t>Maximize margin</a:t>
            </a:r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27461C4A-7A6A-4984-949A-6229ECEA1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60198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/>
              <a:t>How to find the biggest margin/ optimal hyperplane?</a:t>
            </a:r>
          </a:p>
        </p:txBody>
      </p:sp>
      <p:sp>
        <p:nvSpPr>
          <p:cNvPr id="27652" name="TextBox 4">
            <a:extLst>
              <a:ext uri="{FF2B5EF4-FFF2-40B4-BE49-F238E27FC236}">
                <a16:creationId xmlns:a16="http://schemas.microsoft.com/office/drawing/2014/main" id="{0C724646-C5DB-496E-8AFC-3B357641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-33338"/>
            <a:ext cx="1098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15.1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4C465-30B5-4543-BD40-6EE0CAA1DBCB}"/>
              </a:ext>
            </a:extLst>
          </p:cNvPr>
          <p:cNvSpPr/>
          <p:nvPr/>
        </p:nvSpPr>
        <p:spPr>
          <a:xfrm>
            <a:off x="52451" y="6453336"/>
            <a:ext cx="2556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400"/>
              </a:spcAft>
            </a:pPr>
            <a:r>
              <a:rPr lang="en-US" altLang="en-US" sz="1400" dirty="0">
                <a:cs typeface="Times New Roman" panose="02020603050405020304" pitchFamily="18" charset="0"/>
              </a:rPr>
              <a:t>Slide by C. Manning and P. Nayak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AFF10F-91BA-4D03-A794-02ACC0A8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Step: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7F38A-B0B6-464C-AA9A-F5D84B85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4A-865D-4660-995F-F0401CC81955}" type="slidenum">
              <a:rPr lang="en-US" altLang="en-US" smtClean="0"/>
              <a:pPr/>
              <a:t>16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D4B0985-131B-4C15-967E-8028C26C2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Most of the data have 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associate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+1 and -1 as their class.  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D4B0985-131B-4C15-967E-8028C26C2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AB1671B-AB58-4A37-8EFA-C9D05608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93" y="3429000"/>
            <a:ext cx="5000613" cy="113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1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5F4-9640-4B45-B01D-4C904798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20" y="1691444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</a:t>
            </a:r>
            <a:r>
              <a:rPr lang="en-US" altLang="en-US" sz="3200" dirty="0"/>
              <a:t>Choose two hyperplanes which separate data</a:t>
            </a:r>
            <a:br>
              <a:rPr lang="en-US" altLang="en-US" sz="32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91B76-3BA4-423C-AFE2-626A393B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266533-5D6C-4B8E-AD8F-DB09CD666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99542"/>
            <a:ext cx="4494297" cy="256701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B20CE-6F56-46DE-85F8-5A2935E6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21" y="2566921"/>
            <a:ext cx="4714279" cy="29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1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5F4-9640-4B45-B01D-4C904798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20" y="1691444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</a:t>
            </a:r>
            <a:r>
              <a:rPr lang="en-US" altLang="en-US" sz="3200" dirty="0"/>
              <a:t>Choose two hyperplanes which separate data</a:t>
            </a:r>
            <a:br>
              <a:rPr lang="en-US" altLang="en-US" sz="32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91B76-3BA4-423C-AFE2-626A393B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3FD1639-7A3D-4C32-A401-CE3E5AEB9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331132"/>
                <a:ext cx="7605464" cy="4138291"/>
              </a:xfrm>
            </p:spPr>
            <p:txBody>
              <a:bodyPr/>
              <a:lstStyle/>
              <a:p>
                <a:r>
                  <a:rPr lang="en-US" dirty="0"/>
                  <a:t>Hyperplane Equation: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known hyperplane H0 separate the dataset and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the H1 and H2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Therefore, H0 have same length with H1 and H2</a:t>
                </a:r>
              </a:p>
              <a:p>
                <a:endParaRPr lang="en-US" dirty="0"/>
              </a:p>
              <a:p>
                <a:r>
                  <a:rPr lang="en-US" dirty="0"/>
                  <a:t>However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not needed, we could define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into 1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3FD1639-7A3D-4C32-A401-CE3E5AEB9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331132"/>
                <a:ext cx="7605464" cy="4138291"/>
              </a:xfrm>
              <a:blipFill>
                <a:blip r:embed="rId2"/>
                <a:stretch>
                  <a:fillRect l="-722" t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37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A709-77BE-4EF7-A7E0-24A73C52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64" y="1612834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2: </a:t>
            </a:r>
            <a:r>
              <a:rPr lang="en-US" altLang="en-US" sz="2800" dirty="0"/>
              <a:t>Choose two hyperplanes which separate data</a:t>
            </a:r>
            <a:br>
              <a:rPr lang="en-US" altLang="en-US" sz="28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809501-F638-4C3E-9250-F18B4B8B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0B6507-3F63-4F34-BFB0-0E62EDF00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6986" y="2617646"/>
                <a:ext cx="7605464" cy="28308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will not use all the hyperplane, only hyperplane that satisfy the constraint:</a:t>
                </a:r>
              </a:p>
              <a:p>
                <a:pPr marL="21082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; for class 1</a:t>
                </a:r>
              </a:p>
              <a:p>
                <a:pPr marL="341313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and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18907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; for class </a:t>
                </a:r>
                <a:r>
                  <a:rPr lang="en-US" dirty="0">
                    <a:ea typeface="Cambria Math" panose="02040503050406030204" pitchFamily="18" charset="0"/>
                  </a:rPr>
                  <a:t>-1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For class -1,we could multiple both side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F0B6507-3F63-4F34-BFB0-0E62EDF00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6986" y="2617646"/>
                <a:ext cx="7605464" cy="2830878"/>
              </a:xfrm>
              <a:blipFill>
                <a:blip r:embed="rId2"/>
                <a:stretch>
                  <a:fillRect l="-722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02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At the end of this session, students will be able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LO 4: </a:t>
            </a:r>
            <a:r>
              <a:rPr lang="en-US" dirty="0"/>
              <a:t>Apply various learning algorithms to solve the problems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ECF6-0FA1-45D5-B4F3-0000C21E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Maximize Margin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FA149-23CE-4847-991C-D8FAFE4F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CBBD-FA41-4ADB-AEEE-0EE96473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distance of the hyperplane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109B760D-F436-40A3-8C7F-74B6136CD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53452"/>
              </p:ext>
            </p:extLst>
          </p:nvPr>
        </p:nvGraphicFramePr>
        <p:xfrm>
          <a:off x="3971091" y="2650976"/>
          <a:ext cx="2320925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700" imgH="444500" progId="Equation.3">
                  <p:embed/>
                </p:oleObj>
              </mc:Choice>
              <mc:Fallback>
                <p:oleObj name="Equation" r:id="rId2" imgW="520700" imgH="444500" progId="Equation.3">
                  <p:embed/>
                  <p:pic>
                    <p:nvPicPr>
                      <p:cNvPr id="30725" name="Object 2">
                        <a:extLst>
                          <a:ext uri="{FF2B5EF4-FFF2-40B4-BE49-F238E27FC236}">
                            <a16:creationId xmlns:a16="http://schemas.microsoft.com/office/drawing/2014/main" id="{14506DBB-F754-469E-83C2-C2CD47BDAA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091" y="2650976"/>
                        <a:ext cx="2320925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18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2576-5778-444B-98C4-887A958D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92170-6CCC-4719-B5A4-25FB73A3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5F561-433D-4C6C-B6E3-36FAD379D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13775"/>
              </p:ext>
            </p:extLst>
          </p:nvPr>
        </p:nvGraphicFramePr>
        <p:xfrm>
          <a:off x="1636542" y="237811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78661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18758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147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3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5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1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5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71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6FC1B9-0E7A-45F6-AA58-47724A97031E}"/>
                  </a:ext>
                </a:extLst>
              </p:cNvPr>
              <p:cNvSpPr txBox="1"/>
              <p:nvPr/>
            </p:nvSpPr>
            <p:spPr>
              <a:xfrm>
                <a:off x="2286000" y="4599136"/>
                <a:ext cx="45720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6FC1B9-0E7A-45F6-AA58-47724A97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599136"/>
                <a:ext cx="4572000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41B46C8-B7F5-4FFC-8C09-D9C4B92A0C47}"/>
              </a:ext>
            </a:extLst>
          </p:cNvPr>
          <p:cNvSpPr/>
          <p:nvPr/>
        </p:nvSpPr>
        <p:spPr>
          <a:xfrm>
            <a:off x="1519311" y="2715065"/>
            <a:ext cx="6471138" cy="365125"/>
          </a:xfrm>
          <a:prstGeom prst="rect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DA66CB1-1D86-4CE6-8035-39612B5B1A02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668660" y="3720459"/>
            <a:ext cx="2467991" cy="76668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7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2576-5778-444B-98C4-887A958D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92170-6CCC-4719-B5A4-25FB73A3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5F561-433D-4C6C-B6E3-36FAD379DD7E}"/>
              </a:ext>
            </a:extLst>
          </p:cNvPr>
          <p:cNvGraphicFramePr>
            <a:graphicFrameLocks noGrp="1"/>
          </p:cNvGraphicFramePr>
          <p:nvPr/>
        </p:nvGraphicFramePr>
        <p:xfrm>
          <a:off x="1636542" y="237811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78661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418758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1471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83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5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1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35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71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6FC1B9-0E7A-45F6-AA58-47724A97031E}"/>
                  </a:ext>
                </a:extLst>
              </p:cNvPr>
              <p:cNvSpPr txBox="1"/>
              <p:nvPr/>
            </p:nvSpPr>
            <p:spPr>
              <a:xfrm>
                <a:off x="1636542" y="4599136"/>
                <a:ext cx="6745457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The result from above table: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3)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4)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6FC1B9-0E7A-45F6-AA58-47724A97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42" y="4599136"/>
                <a:ext cx="6745457" cy="1754326"/>
              </a:xfrm>
              <a:prstGeom prst="rect">
                <a:avLst/>
              </a:prstGeom>
              <a:blipFill>
                <a:blip r:embed="rId2"/>
                <a:stretch>
                  <a:fillRect l="-723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95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2D01-961D-4AE0-B91A-E072B152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7B16E-68A7-4399-BFFE-25B77315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9549EC-1CED-467C-A14C-5A63F5464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Finding the w1, w2, and b values using elimination and substitution.</a:t>
                </a:r>
              </a:p>
              <a:p>
                <a:r>
                  <a:rPr lang="en-US" dirty="0"/>
                  <a:t>Elimination Equation 1 and Equation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Elimination Equation 1 and Equation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9549EC-1CED-467C-A14C-5A63F5464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2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83F4F5-C74B-4B2F-9D0D-BDE16EE8C342}"/>
              </a:ext>
            </a:extLst>
          </p:cNvPr>
          <p:cNvCxnSpPr/>
          <p:nvPr/>
        </p:nvCxnSpPr>
        <p:spPr>
          <a:xfrm>
            <a:off x="3418449" y="3770142"/>
            <a:ext cx="31347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B8ECB6-E81E-4E18-965D-D63DBB44BB38}"/>
                  </a:ext>
                </a:extLst>
              </p:cNvPr>
              <p:cNvSpPr txBox="1"/>
              <p:nvPr/>
            </p:nvSpPr>
            <p:spPr>
              <a:xfrm>
                <a:off x="6353626" y="327769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B8ECB6-E81E-4E18-965D-D63DBB44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26" y="3277699"/>
                <a:ext cx="39914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2063EA-7DAE-4B43-AAD3-82085BA0007E}"/>
              </a:ext>
            </a:extLst>
          </p:cNvPr>
          <p:cNvCxnSpPr/>
          <p:nvPr/>
        </p:nvCxnSpPr>
        <p:spPr>
          <a:xfrm>
            <a:off x="3418449" y="5604268"/>
            <a:ext cx="31347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056F1D-0FDC-4875-AA1C-0F583BD8632A}"/>
                  </a:ext>
                </a:extLst>
              </p:cNvPr>
              <p:cNvSpPr txBox="1"/>
              <p:nvPr/>
            </p:nvSpPr>
            <p:spPr>
              <a:xfrm>
                <a:off x="6353626" y="5111825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056F1D-0FDC-4875-AA1C-0F583BD86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26" y="5111825"/>
                <a:ext cx="39914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800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E093-ACB1-49C9-B914-7F83415A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2E2DB-1C5D-4573-A7E2-13BEB4A2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24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63C52E-5985-4652-969C-2EC79FE28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Elimination Equation 2 and Equation 3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the Hyperplane Equation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63C52E-5985-4652-969C-2EC79FE28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D13D67-3193-4476-B23E-67156BC39477}"/>
              </a:ext>
            </a:extLst>
          </p:cNvPr>
          <p:cNvCxnSpPr/>
          <p:nvPr/>
        </p:nvCxnSpPr>
        <p:spPr>
          <a:xfrm>
            <a:off x="3418449" y="3073081"/>
            <a:ext cx="313475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C9180F-A6E0-4CB8-B112-8AB4C8703717}"/>
                  </a:ext>
                </a:extLst>
              </p:cNvPr>
              <p:cNvSpPr txBox="1"/>
              <p:nvPr/>
            </p:nvSpPr>
            <p:spPr>
              <a:xfrm>
                <a:off x="6353626" y="2580638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C9180F-A6E0-4CB8-B112-8AB4C8703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26" y="2580638"/>
                <a:ext cx="39914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547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890C-7866-4DA1-ABC0-A147B26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FE7C6-9B19-4227-82CC-1FBC993B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25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9FCEC1-C5E4-4670-B6A5-96CA0DC20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have new data; x1 = -9 and x2=0, what is the y ?</a:t>
                </a:r>
              </a:p>
              <a:p>
                <a:r>
                  <a:rPr lang="en-US" dirty="0"/>
                  <a:t>Using the hyperplane equation from training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−9+0−1=−10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</m:oMath>
                  </m:oMathPara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Because the result is -10, the class will be -1. Due to the constrain:</a:t>
                </a:r>
              </a:p>
              <a:p>
                <a:pPr marL="21082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; for class 1</a:t>
                </a:r>
              </a:p>
              <a:p>
                <a:pPr marL="341313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and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18907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; for class </a:t>
                </a:r>
                <a:r>
                  <a:rPr lang="en-US" dirty="0">
                    <a:ea typeface="Cambria Math" panose="02040503050406030204" pitchFamily="18" charset="0"/>
                  </a:rPr>
                  <a:t>-1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9FCEC1-C5E4-4670-B6A5-96CA0DC20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2" t="-821" r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540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C17A-25E5-4059-A75F-DD2610EF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BB099F-433D-4332-9C02-50811AB9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26</a:t>
            </a:fld>
            <a:endParaRPr lang="id-ID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64ADF63-2B96-4C2F-A78B-AEC8AB10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49619"/>
              </p:ext>
            </p:extLst>
          </p:nvPr>
        </p:nvGraphicFramePr>
        <p:xfrm>
          <a:off x="3458930" y="2011288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944828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603677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02408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7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8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3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04219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8D5163-16F8-490C-87F2-6FD28FCA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97288"/>
            <a:ext cx="7605464" cy="2172135"/>
          </a:xfrm>
        </p:spPr>
        <p:txBody>
          <a:bodyPr/>
          <a:lstStyle/>
          <a:p>
            <a:r>
              <a:rPr lang="en-US" dirty="0"/>
              <a:t>From above data training, find the hyperplane equation</a:t>
            </a:r>
          </a:p>
          <a:p>
            <a:endParaRPr lang="en-US" dirty="0"/>
          </a:p>
          <a:p>
            <a:r>
              <a:rPr lang="en-US" dirty="0"/>
              <a:t>Assume you have x1= 2, and x2=-1, Determine the class of this new data.</a:t>
            </a:r>
          </a:p>
        </p:txBody>
      </p:sp>
    </p:spTree>
    <p:extLst>
      <p:ext uri="{BB962C8B-B14F-4D97-AF65-F5344CB8AC3E}">
        <p14:creationId xmlns:p14="http://schemas.microsoft.com/office/powerpoint/2010/main" val="3151856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7AD0-3C0D-4657-AC86-9B073DF2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6D010-EC5C-422D-ABD3-3838707C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000ED-7D90-424C-A7E5-3BD01D9B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Siti Aminah, Dina </a:t>
            </a:r>
            <a:r>
              <a:rPr lang="en-US" dirty="0" err="1"/>
              <a:t>Cahyati</a:t>
            </a:r>
            <a:r>
              <a:rPr lang="en-US" dirty="0"/>
              <a:t>, Ari Wibisono, </a:t>
            </a:r>
            <a:r>
              <a:rPr lang="en-US" dirty="0" err="1"/>
              <a:t>Dhimas</a:t>
            </a:r>
            <a:r>
              <a:rPr lang="en-US" dirty="0"/>
              <a:t> </a:t>
            </a:r>
            <a:r>
              <a:rPr lang="en-US" dirty="0" err="1"/>
              <a:t>Arief</a:t>
            </a:r>
            <a:r>
              <a:rPr lang="en-US" dirty="0"/>
              <a:t>, Learning to Classify: the Support Vector Machines. Universitas Indonesia</a:t>
            </a:r>
          </a:p>
          <a:p>
            <a:r>
              <a:rPr lang="en-US" dirty="0"/>
              <a:t>Andrew Moore and Martin Law. 2022. Introduction to Support Vector Machines. </a:t>
            </a:r>
            <a:r>
              <a:rPr lang="en-US" dirty="0">
                <a:hlinkClick r:id="rId2"/>
              </a:rPr>
              <a:t>https://cse.hkust.edu.hk/~qyang/221/Lectures/intro%20to%20svm%20221.ppt</a:t>
            </a:r>
            <a:endParaRPr lang="en-US" dirty="0"/>
          </a:p>
          <a:p>
            <a:r>
              <a:rPr lang="en-US" dirty="0">
                <a:hlinkClick r:id="rId3"/>
              </a:rPr>
              <a:t>https://www.cs.cornell.edu/courses/cs4780/2018fa/lectures/lecturenote09.html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EFF5-7F44-4EC4-8098-4867C9F3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EA15ED-4193-4F98-83E6-A27A386E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5199E-86F4-43B9-A3CF-484E65AD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SVM Optimization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SVM Goal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9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DCA0-8916-4CB4-9474-39676C8E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89934-31D2-454E-A1D9-ECEA5712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1185-A328-4AE8-8BE3-A7EBC6DF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deep learning, </a:t>
            </a:r>
            <a:r>
              <a:rPr lang="en-US" b="1" dirty="0">
                <a:solidFill>
                  <a:srgbClr val="3399FF"/>
                </a:solidFill>
              </a:rPr>
              <a:t>support vector machine</a:t>
            </a:r>
            <a:r>
              <a:rPr lang="en-US" b="1" dirty="0"/>
              <a:t> </a:t>
            </a:r>
            <a:r>
              <a:rPr lang="en-US" dirty="0"/>
              <a:t>was the most popular approach for </a:t>
            </a:r>
            <a:r>
              <a:rPr lang="en-ID" dirty="0"/>
              <a:t>“off-the-shelf” supervised learning</a:t>
            </a:r>
          </a:p>
          <a:p>
            <a:r>
              <a:rPr lang="en-US" dirty="0"/>
              <a:t>T</a:t>
            </a:r>
            <a:r>
              <a:rPr lang="en-ID" dirty="0" err="1"/>
              <a:t>hree</a:t>
            </a:r>
            <a:r>
              <a:rPr lang="en-ID" dirty="0"/>
              <a:t> properties that makes SVM attractive:</a:t>
            </a:r>
          </a:p>
          <a:p>
            <a:pPr lvl="1"/>
            <a:r>
              <a:rPr lang="en-US" dirty="0"/>
              <a:t>S</a:t>
            </a:r>
            <a:r>
              <a:rPr lang="en-ID" dirty="0"/>
              <a:t>VMs construct a </a:t>
            </a:r>
            <a:r>
              <a:rPr lang="en-ID" b="1" dirty="0">
                <a:solidFill>
                  <a:srgbClr val="3399FF"/>
                </a:solidFill>
              </a:rPr>
              <a:t>maximum margin separator</a:t>
            </a:r>
          </a:p>
          <a:p>
            <a:pPr lvl="1"/>
            <a:r>
              <a:rPr lang="en-ID" dirty="0"/>
              <a:t>SVMs create a linear separating hyperplane, </a:t>
            </a:r>
            <a:r>
              <a:rPr lang="en-US" dirty="0"/>
              <a:t>but they have the ability to embed the data into a higher-dimensional space, using the so-called </a:t>
            </a:r>
            <a:r>
              <a:rPr lang="en-US" b="1" dirty="0">
                <a:solidFill>
                  <a:srgbClr val="3399FF"/>
                </a:solidFill>
              </a:rPr>
              <a:t>kernel trick</a:t>
            </a:r>
          </a:p>
          <a:p>
            <a:pPr lvl="1"/>
            <a:r>
              <a:rPr lang="en-US" dirty="0"/>
              <a:t>SVMs are a </a:t>
            </a:r>
            <a:r>
              <a:rPr lang="en-US" b="1" dirty="0">
                <a:solidFill>
                  <a:srgbClr val="3399FF"/>
                </a:solidFill>
              </a:rPr>
              <a:t>nonparametric method</a:t>
            </a:r>
            <a:endParaRPr lang="en-ID" b="1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6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808E-DA4D-4CF7-AA27-4C6DFC9C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96" y="388577"/>
            <a:ext cx="7543800" cy="639688"/>
          </a:xfrm>
        </p:spPr>
        <p:txBody>
          <a:bodyPr/>
          <a:lstStyle/>
          <a:p>
            <a:r>
              <a:rPr lang="en-US" dirty="0"/>
              <a:t>SVM Optimization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683517-F38B-461C-BE04-2A373C30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339B-0EEB-4AF4-9261-69626D29F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592" y="1511733"/>
            <a:ext cx="7696200" cy="4458135"/>
          </a:xfrm>
        </p:spPr>
        <p:txBody>
          <a:bodyPr/>
          <a:lstStyle/>
          <a:p>
            <a:r>
              <a:rPr lang="en-US" dirty="0"/>
              <a:t>The main objective of SVM is finding optimal separating hyperplane. Which maximize margin from training data</a:t>
            </a:r>
          </a:p>
          <a:p>
            <a:endParaRPr lang="en-US" dirty="0"/>
          </a:p>
          <a:p>
            <a:r>
              <a:rPr lang="en-US" dirty="0"/>
              <a:t>To understand the objective, we prepared an example to identify male/female based on their height and weight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83D26-2C24-43F5-A23E-EBF7716C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37" y="3722512"/>
            <a:ext cx="4512999" cy="31090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C763D-9FF1-4305-86F0-77978BFC1C93}"/>
              </a:ext>
            </a:extLst>
          </p:cNvPr>
          <p:cNvSpPr txBox="1"/>
          <p:nvPr/>
        </p:nvSpPr>
        <p:spPr>
          <a:xfrm>
            <a:off x="6553200" y="440055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person has 175 cm and weight 80 kg.</a:t>
            </a:r>
          </a:p>
          <a:p>
            <a:endParaRPr lang="en-US" dirty="0"/>
          </a:p>
          <a:p>
            <a:r>
              <a:rPr lang="en-US" dirty="0"/>
              <a:t>IS he or she?</a:t>
            </a:r>
          </a:p>
        </p:txBody>
      </p:sp>
    </p:spTree>
    <p:extLst>
      <p:ext uri="{BB962C8B-B14F-4D97-AF65-F5344CB8AC3E}">
        <p14:creationId xmlns:p14="http://schemas.microsoft.com/office/powerpoint/2010/main" val="240155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40B6-A70F-443B-B48A-49C1696D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19125"/>
            <a:ext cx="7543800" cy="639688"/>
          </a:xfrm>
        </p:spPr>
        <p:txBody>
          <a:bodyPr/>
          <a:lstStyle/>
          <a:p>
            <a:r>
              <a:rPr lang="en-US" dirty="0"/>
              <a:t>SVM Goal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89C602-B9B9-479C-98C9-9172FA2F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F5961-685A-4802-916D-0DD2C576F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6" y="4717658"/>
            <a:ext cx="7843588" cy="1751765"/>
          </a:xfrm>
        </p:spPr>
        <p:txBody>
          <a:bodyPr>
            <a:normAutofit/>
          </a:bodyPr>
          <a:lstStyle/>
          <a:p>
            <a:r>
              <a:rPr lang="en-US" dirty="0"/>
              <a:t>We need to develop a line which separate the data between male or female class.</a:t>
            </a:r>
          </a:p>
          <a:p>
            <a:endParaRPr lang="en-US" dirty="0"/>
          </a:p>
          <a:p>
            <a:r>
              <a:rPr lang="en-US" dirty="0"/>
              <a:t>Why the line called </a:t>
            </a:r>
            <a:r>
              <a:rPr lang="en-US" dirty="0">
                <a:solidFill>
                  <a:srgbClr val="FF0000"/>
                </a:solidFill>
              </a:rPr>
              <a:t>hyperplane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98191-CE1C-46C7-8A96-1E75A86B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20" y="1424744"/>
            <a:ext cx="4724480" cy="31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138B-C7A7-4BC1-85B9-A3D8A7D2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Goal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0E15F1-E660-4FDC-96F2-E34EE5C4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FD7A3-F7F0-41B3-B4AF-2F9FF8CA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Hyperplane is the generalization of the plane</a:t>
            </a:r>
          </a:p>
          <a:p>
            <a:pPr lvl="1"/>
            <a:r>
              <a:rPr lang="en-US" dirty="0"/>
              <a:t>The 1 dimension, hyperplane = </a:t>
            </a:r>
            <a:r>
              <a:rPr lang="en-US" dirty="0">
                <a:solidFill>
                  <a:srgbClr val="FF0000"/>
                </a:solidFill>
              </a:rPr>
              <a:t>point</a:t>
            </a:r>
          </a:p>
          <a:p>
            <a:pPr lvl="1"/>
            <a:r>
              <a:rPr lang="en-US" dirty="0"/>
              <a:t>The 2-dimension, hyperplane = </a:t>
            </a:r>
            <a:r>
              <a:rPr lang="en-US" dirty="0">
                <a:solidFill>
                  <a:srgbClr val="FF0000"/>
                </a:solidFill>
              </a:rPr>
              <a:t>line</a:t>
            </a:r>
          </a:p>
          <a:p>
            <a:pPr lvl="1"/>
            <a:r>
              <a:rPr lang="en-US" dirty="0"/>
              <a:t>The 3-dimension, hyperplane = </a:t>
            </a:r>
            <a:r>
              <a:rPr lang="en-US" dirty="0">
                <a:solidFill>
                  <a:srgbClr val="FF0000"/>
                </a:solidFill>
              </a:rPr>
              <a:t>plane</a:t>
            </a:r>
          </a:p>
          <a:p>
            <a:pPr lvl="1"/>
            <a:r>
              <a:rPr lang="en-US" dirty="0"/>
              <a:t>More than 3-dimension, we call it  </a:t>
            </a:r>
            <a:r>
              <a:rPr lang="en-US" dirty="0">
                <a:solidFill>
                  <a:srgbClr val="FF0000"/>
                </a:solidFill>
              </a:rPr>
              <a:t>hyperplane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030C-5996-4265-BA07-0E90DB49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F0795-AF30-46DB-BDA3-9C5DAFD2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10440-00E7-45AD-89E7-F2A1F877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68" y="2003245"/>
            <a:ext cx="7605464" cy="4458135"/>
          </a:xfrm>
        </p:spPr>
        <p:txBody>
          <a:bodyPr/>
          <a:lstStyle/>
          <a:p>
            <a:r>
              <a:rPr lang="en-US" dirty="0"/>
              <a:t>1-dimension hyperplane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6B0AFB-CF5B-4493-9F80-53EFDC89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514600"/>
            <a:ext cx="6610350" cy="1166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4D9CE9-DFFF-4B41-929F-CDF0CD70CDFA}"/>
              </a:ext>
            </a:extLst>
          </p:cNvPr>
          <p:cNvSpPr txBox="1"/>
          <p:nvPr/>
        </p:nvSpPr>
        <p:spPr>
          <a:xfrm>
            <a:off x="4457700" y="399977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Hyperplane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F3D428-C763-4697-8C58-E9AC4FE581BB}"/>
              </a:ext>
            </a:extLst>
          </p:cNvPr>
          <p:cNvCxnSpPr>
            <a:cxnSpLocks/>
          </p:cNvCxnSpPr>
          <p:nvPr/>
        </p:nvCxnSpPr>
        <p:spPr>
          <a:xfrm flipH="1" flipV="1">
            <a:off x="5086350" y="3552825"/>
            <a:ext cx="55621" cy="44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5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DD4E-BD5E-4D98-9004-AD0B226A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B07E0-21DD-4DE2-BF14-226D49A5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B53BF-3BB8-4A2B-8BFC-51C9A9B9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3-dimension hyperplane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A29A5-B46A-4EF5-B0FB-E30CBA149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9" y="2486024"/>
            <a:ext cx="4124325" cy="2457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5800C5-305C-4382-BD5B-00CE376850B6}"/>
              </a:ext>
            </a:extLst>
          </p:cNvPr>
          <p:cNvSpPr txBox="1"/>
          <p:nvPr/>
        </p:nvSpPr>
        <p:spPr>
          <a:xfrm>
            <a:off x="2619375" y="411407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Hyperplane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8CBC44-C4FF-460D-BCA6-BBCE2552C485}"/>
              </a:ext>
            </a:extLst>
          </p:cNvPr>
          <p:cNvCxnSpPr>
            <a:cxnSpLocks/>
          </p:cNvCxnSpPr>
          <p:nvPr/>
        </p:nvCxnSpPr>
        <p:spPr>
          <a:xfrm flipH="1" flipV="1">
            <a:off x="3248025" y="3667125"/>
            <a:ext cx="55621" cy="44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538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6005E162-EB9D-4868-AAE5-4943B54EC81F}" vid="{461BC5E4-AAE9-422B-A358-27971E921F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140</TotalTime>
  <Words>1155</Words>
  <Application>Microsoft Office PowerPoint</Application>
  <PresentationFormat>Tampilan Layar (4:3)</PresentationFormat>
  <Paragraphs>198</Paragraphs>
  <Slides>27</Slides>
  <Notes>0</Notes>
  <HiddenSlides>0</HiddenSlides>
  <MMClips>0</MMClips>
  <ScaleCrop>false</ScaleCrop>
  <HeadingPairs>
    <vt:vector size="8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Tertanam</vt:lpstr>
      </vt:variant>
      <vt:variant>
        <vt:i4>1</vt:i4>
      </vt:variant>
      <vt:variant>
        <vt:lpstr>Judul Slide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Lucida Sans</vt:lpstr>
      <vt:lpstr>Open Sans</vt:lpstr>
      <vt:lpstr>Wingdings</vt:lpstr>
      <vt:lpstr>Theme</vt:lpstr>
      <vt:lpstr>Equation</vt:lpstr>
      <vt:lpstr>Support Vector Machines</vt:lpstr>
      <vt:lpstr>Learning Outcomes</vt:lpstr>
      <vt:lpstr>Outline</vt:lpstr>
      <vt:lpstr>Introduction</vt:lpstr>
      <vt:lpstr>SVM Optimization Problem</vt:lpstr>
      <vt:lpstr>SVM Goal</vt:lpstr>
      <vt:lpstr>SVM Goal</vt:lpstr>
      <vt:lpstr>Example</vt:lpstr>
      <vt:lpstr>Example</vt:lpstr>
      <vt:lpstr>What is the Optimal separating Hyperplane?</vt:lpstr>
      <vt:lpstr>What is the Optimal separating Hyperplane?</vt:lpstr>
      <vt:lpstr>What is the Optimal separating Hyperplane?</vt:lpstr>
      <vt:lpstr>What is the Optimal separating Hyperplane?</vt:lpstr>
      <vt:lpstr>Linear Classifier</vt:lpstr>
      <vt:lpstr>How to find the biggest margin/ optimal hyperplane?</vt:lpstr>
      <vt:lpstr>First Step: Dataset</vt:lpstr>
      <vt:lpstr>Step 2: Choose two hyperplanes which separate data </vt:lpstr>
      <vt:lpstr>Step 2: Choose two hyperplanes which separate data </vt:lpstr>
      <vt:lpstr>Step 2: Choose two hyperplanes which separate data </vt:lpstr>
      <vt:lpstr>Step 3: Maximize Margin</vt:lpstr>
      <vt:lpstr>Example</vt:lpstr>
      <vt:lpstr>Example</vt:lpstr>
      <vt:lpstr>Example</vt:lpstr>
      <vt:lpstr>Example</vt:lpstr>
      <vt:lpstr>Example</vt:lpstr>
      <vt:lpstr>Exercise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Felix Indra Kurniadi</dc:creator>
  <cp:lastModifiedBy>Felix Indra Kurniadi</cp:lastModifiedBy>
  <cp:revision>13</cp:revision>
  <dcterms:created xsi:type="dcterms:W3CDTF">2022-02-02T12:02:26Z</dcterms:created>
  <dcterms:modified xsi:type="dcterms:W3CDTF">2023-06-07T12:31:37Z</dcterms:modified>
</cp:coreProperties>
</file>