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6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94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7FF"/>
    <a:srgbClr val="0014FC"/>
    <a:srgbClr val="FE57FD"/>
    <a:srgbClr val="FEA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3B440-DCBE-4AFE-81F7-B7592EAF2384}" v="5" dt="2023-05-10T03:38:16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2" y="72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Indra" userId="S::felix.indra@binus.ac.id::9c176177-5e7f-49d1-b711-140cc48a3735" providerId="AD" clId="Web-{0BB3B440-DCBE-4AFE-81F7-B7592EAF2384}"/>
    <pc:docChg chg="modSld">
      <pc:chgData name="Felix Indra" userId="S::felix.indra@binus.ac.id::9c176177-5e7f-49d1-b711-140cc48a3735" providerId="AD" clId="Web-{0BB3B440-DCBE-4AFE-81F7-B7592EAF2384}" dt="2023-05-10T03:38:14.256" v="3" actId="20577"/>
      <pc:docMkLst>
        <pc:docMk/>
      </pc:docMkLst>
      <pc:sldChg chg="modSp">
        <pc:chgData name="Felix Indra" userId="S::felix.indra@binus.ac.id::9c176177-5e7f-49d1-b711-140cc48a3735" providerId="AD" clId="Web-{0BB3B440-DCBE-4AFE-81F7-B7592EAF2384}" dt="2023-05-10T03:38:14.256" v="3" actId="20577"/>
        <pc:sldMkLst>
          <pc:docMk/>
          <pc:sldMk cId="1078446903" sldId="257"/>
        </pc:sldMkLst>
        <pc:spChg chg="mod">
          <ac:chgData name="Felix Indra" userId="S::felix.indra@binus.ac.id::9c176177-5e7f-49d1-b711-140cc48a3735" providerId="AD" clId="Web-{0BB3B440-DCBE-4AFE-81F7-B7592EAF2384}" dt="2023-05-10T03:38:14.256" v="3" actId="20577"/>
          <ac:spMkLst>
            <pc:docMk/>
            <pc:sldMk cId="1078446903" sldId="257"/>
            <ac:spMk id="4" creationId="{7839C629-3970-4B97-8A59-FBB1FF90A4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5BE0-0768-4F03-BB97-D139244F5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Fuzzy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2DF3A-3513-4F90-8463-62098441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/>
              <a:t>: 13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AF5CC-498C-44E2-BA2B-BAE44208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00D3F63-D1E9-8044-7048-8132F4E7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93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membership value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378F34-E8B4-4BA4-88F9-1E8EF6C51180}"/>
                  </a:ext>
                </a:extLst>
              </p:cNvPr>
              <p:cNvSpPr txBox="1"/>
              <p:nvPr/>
            </p:nvSpPr>
            <p:spPr>
              <a:xfrm>
                <a:off x="3051359" y="5316535"/>
                <a:ext cx="304128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E57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(45−41)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(45−40)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E57FD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dirty="0">
                  <a:solidFill>
                    <a:srgbClr val="FE57FD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378F34-E8B4-4BA4-88F9-1E8EF6C5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59" y="5316535"/>
                <a:ext cx="3041282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C8785E-B740-4121-8BC6-695FBBC4F24F}"/>
                  </a:ext>
                </a:extLst>
              </p:cNvPr>
              <p:cNvSpPr txBox="1"/>
              <p:nvPr/>
            </p:nvSpPr>
            <p:spPr>
              <a:xfrm>
                <a:off x="3118429" y="5938526"/>
                <a:ext cx="290714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14F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(41−40)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(45−40)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14FC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>
                  <a:solidFill>
                    <a:srgbClr val="0014FC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C8785E-B740-4121-8BC6-695FBBC4F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29" y="5938526"/>
                <a:ext cx="2907142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5647C8-76AB-49C1-A796-4584F6FE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25320"/>
            <a:ext cx="6935168" cy="2791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20B5C5-2541-4E57-A814-54EF7C32CE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94" t="16990" b="64147"/>
          <a:stretch/>
        </p:blipFill>
        <p:spPr>
          <a:xfrm>
            <a:off x="1733910" y="3000560"/>
            <a:ext cx="6318380" cy="5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rules first. Pick the lowest score (because the relation is AND)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68F7E2-70C2-4540-A633-1F6C33DDF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48219"/>
              </p:ext>
            </p:extLst>
          </p:nvPr>
        </p:nvGraphicFramePr>
        <p:xfrm>
          <a:off x="1594449" y="2750122"/>
          <a:ext cx="59551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52">
                  <a:extLst>
                    <a:ext uri="{9D8B030D-6E8A-4147-A177-3AD203B41FA5}">
                      <a16:colId xmlns:a16="http://schemas.microsoft.com/office/drawing/2014/main" val="1783175369"/>
                    </a:ext>
                  </a:extLst>
                </a:gridCol>
                <a:gridCol w="1078915">
                  <a:extLst>
                    <a:ext uri="{9D8B030D-6E8A-4147-A177-3AD203B41FA5}">
                      <a16:colId xmlns:a16="http://schemas.microsoft.com/office/drawing/2014/main" val="3735692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592373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2593586580"/>
                    </a:ext>
                  </a:extLst>
                </a:gridCol>
                <a:gridCol w="948905">
                  <a:extLst>
                    <a:ext uri="{9D8B030D-6E8A-4147-A177-3AD203B41FA5}">
                      <a16:colId xmlns:a16="http://schemas.microsoft.com/office/drawing/2014/main" val="2310678684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3198278801"/>
                    </a:ext>
                  </a:extLst>
                </a:gridCol>
                <a:gridCol w="1138686">
                  <a:extLst>
                    <a:ext uri="{9D8B030D-6E8A-4147-A177-3AD203B41FA5}">
                      <a16:colId xmlns:a16="http://schemas.microsoft.com/office/drawing/2014/main" val="392271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4235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B807FF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B807FF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V. Heavy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83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V.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845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51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B807FF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519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B807FF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.3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063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V. 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92876"/>
                  </a:ext>
                </a:extLst>
              </a:tr>
            </a:tbl>
          </a:graphicData>
        </a:graphic>
      </p:graphicFrame>
      <p:sp>
        <p:nvSpPr>
          <p:cNvPr id="6" name="Half Frame 5">
            <a:extLst>
              <a:ext uri="{FF2B5EF4-FFF2-40B4-BE49-F238E27FC236}">
                <a16:creationId xmlns:a16="http://schemas.microsoft.com/office/drawing/2014/main" id="{8575A136-1105-40D5-99C4-CE4B0D152D45}"/>
              </a:ext>
            </a:extLst>
          </p:cNvPr>
          <p:cNvSpPr/>
          <p:nvPr/>
        </p:nvSpPr>
        <p:spPr>
          <a:xfrm flipH="1" flipV="1">
            <a:off x="2577862" y="3450395"/>
            <a:ext cx="631166" cy="939225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6065E31E-29A2-4932-9472-55E5BE34FB72}"/>
              </a:ext>
            </a:extLst>
          </p:cNvPr>
          <p:cNvSpPr/>
          <p:nvPr/>
        </p:nvSpPr>
        <p:spPr>
          <a:xfrm flipH="1" flipV="1">
            <a:off x="2577862" y="3450392"/>
            <a:ext cx="792192" cy="1327415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1D760306-219D-4760-A35D-9229EDCE703C}"/>
              </a:ext>
            </a:extLst>
          </p:cNvPr>
          <p:cNvSpPr/>
          <p:nvPr/>
        </p:nvSpPr>
        <p:spPr>
          <a:xfrm flipH="1" flipV="1">
            <a:off x="2577861" y="3450389"/>
            <a:ext cx="1478711" cy="1120383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DAD0C4F-639E-4821-8CFF-75A67D88DE84}"/>
              </a:ext>
            </a:extLst>
          </p:cNvPr>
          <p:cNvSpPr/>
          <p:nvPr/>
        </p:nvSpPr>
        <p:spPr>
          <a:xfrm flipH="1" flipV="1">
            <a:off x="2577860" y="3450391"/>
            <a:ext cx="1554192" cy="1472251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3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36D42E-1A43-465F-93D9-D2334787E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={0.3, 0.7, 0.2, 0.2}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Final decision can be made using two methods</a:t>
                </a:r>
              </a:p>
              <a:p>
                <a:pPr lvl="1"/>
                <a:r>
                  <a:rPr lang="en-US" dirty="0"/>
                  <a:t>Max method: Just pick the highest value</a:t>
                </a:r>
              </a:p>
              <a:p>
                <a:pPr lvl="2"/>
                <a:r>
                  <a:rPr lang="en-US" dirty="0"/>
                  <a:t>0.7 -&gt; SH</a:t>
                </a:r>
              </a:p>
              <a:p>
                <a:pPr lvl="1"/>
                <a:r>
                  <a:rPr lang="en-US" dirty="0"/>
                  <a:t>Weighted average method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0.3∗0.2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0.7∗0.4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0.2∗0.6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+(0.3∗0.8)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(0.3+0.7+0.2+0.2)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We get 0.4429 -&gt; closer to SH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36D42E-1A43-465F-93D9-D2334787E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85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Tsukamoto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Case:</a:t>
            </a:r>
          </a:p>
          <a:p>
            <a:pPr lvl="1"/>
            <a:r>
              <a:rPr lang="en-US" dirty="0"/>
              <a:t>A factory has the following records:</a:t>
            </a:r>
          </a:p>
          <a:p>
            <a:pPr lvl="2"/>
            <a:r>
              <a:rPr lang="en-US" dirty="0"/>
              <a:t>Max recorded demand 5k items a day and min 1k items a day</a:t>
            </a:r>
          </a:p>
          <a:p>
            <a:pPr lvl="2"/>
            <a:r>
              <a:rPr lang="en-US" dirty="0"/>
              <a:t>Stock items has a record max of 600 items and min 100 items</a:t>
            </a:r>
          </a:p>
          <a:p>
            <a:pPr lvl="2"/>
            <a:r>
              <a:rPr lang="en-US" dirty="0"/>
              <a:t>Max producing capability is 7k items a day and min 2k items a day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Fuzzy rule:</a:t>
            </a:r>
          </a:p>
          <a:p>
            <a:pPr lvl="2"/>
            <a:r>
              <a:rPr lang="en-US" dirty="0"/>
              <a:t>If demand is high and stock is high, then increase production</a:t>
            </a:r>
          </a:p>
          <a:p>
            <a:pPr lvl="2"/>
            <a:r>
              <a:rPr lang="en-US" dirty="0"/>
              <a:t>If demand is low and stock is low, then decrease production</a:t>
            </a:r>
          </a:p>
          <a:p>
            <a:pPr lvl="2"/>
            <a:r>
              <a:rPr lang="en-US" dirty="0"/>
              <a:t>If demand is low and stock is high, then decrease production</a:t>
            </a:r>
          </a:p>
          <a:p>
            <a:pPr lvl="2"/>
            <a:r>
              <a:rPr lang="en-US" dirty="0"/>
              <a:t>If demand is high and stock is low, then increase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Question:</a:t>
            </a:r>
          </a:p>
          <a:p>
            <a:pPr lvl="2"/>
            <a:r>
              <a:rPr lang="en-US" dirty="0"/>
              <a:t>How many items should be produced given the demand is 4k and there are 300 items in stock?</a:t>
            </a:r>
          </a:p>
        </p:txBody>
      </p:sp>
    </p:spTree>
    <p:extLst>
      <p:ext uri="{BB962C8B-B14F-4D97-AF65-F5344CB8AC3E}">
        <p14:creationId xmlns:p14="http://schemas.microsoft.com/office/powerpoint/2010/main" val="244042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Tsukamoto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the membership function for both demand and stock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D6D0B-B5AB-473C-8E37-0160748A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13" y="2452559"/>
            <a:ext cx="4115374" cy="2848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22C0D-D107-476F-A4F7-0EBB1F101D50}"/>
              </a:ext>
            </a:extLst>
          </p:cNvPr>
          <p:cNvSpPr txBox="1"/>
          <p:nvPr/>
        </p:nvSpPr>
        <p:spPr>
          <a:xfrm>
            <a:off x="3191774" y="2593258"/>
            <a:ext cx="7591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1E98C-2178-4229-B91C-AF9ADEEA6A72}"/>
              </a:ext>
            </a:extLst>
          </p:cNvPr>
          <p:cNvSpPr txBox="1"/>
          <p:nvPr/>
        </p:nvSpPr>
        <p:spPr>
          <a:xfrm>
            <a:off x="5388634" y="2593258"/>
            <a:ext cx="7591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8FFE4-ECC0-4087-B659-73A107216198}"/>
              </a:ext>
            </a:extLst>
          </p:cNvPr>
          <p:cNvSpPr txBox="1"/>
          <p:nvPr/>
        </p:nvSpPr>
        <p:spPr>
          <a:xfrm>
            <a:off x="3571336" y="4931600"/>
            <a:ext cx="2234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Demand (items/day)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F7F91-DFF2-4D7B-B6DB-A76ED4EB6710}"/>
                  </a:ext>
                </a:extLst>
              </p:cNvPr>
              <p:cNvSpPr txBox="1"/>
              <p:nvPr/>
            </p:nvSpPr>
            <p:spPr>
              <a:xfrm>
                <a:off x="2724987" y="5336878"/>
                <a:ext cx="369402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4000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E57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(5000−4000)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(5000−1000)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E57FD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>
                  <a:solidFill>
                    <a:srgbClr val="FE57FD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F7F91-DFF2-4D7B-B6DB-A76ED4EB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987" y="5336878"/>
                <a:ext cx="3694025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832EFF-04F2-4982-8F5D-2FCE528212F1}"/>
                  </a:ext>
                </a:extLst>
              </p:cNvPr>
              <p:cNvSpPr txBox="1"/>
              <p:nvPr/>
            </p:nvSpPr>
            <p:spPr>
              <a:xfrm>
                <a:off x="2684110" y="5902513"/>
                <a:ext cx="377577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4000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14F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(4000−1000)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(5000−1000)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14FC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>
                  <a:solidFill>
                    <a:srgbClr val="0014FC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832EFF-04F2-4982-8F5D-2FCE5282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110" y="5902513"/>
                <a:ext cx="3775777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93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8810E7-61C7-41D5-B44B-FCCF700E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49" y="2381940"/>
            <a:ext cx="4305901" cy="2991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Tsukamoto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the membership function for both demand and stock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22C0D-D107-476F-A4F7-0EBB1F101D50}"/>
              </a:ext>
            </a:extLst>
          </p:cNvPr>
          <p:cNvSpPr txBox="1"/>
          <p:nvPr/>
        </p:nvSpPr>
        <p:spPr>
          <a:xfrm>
            <a:off x="3157270" y="2541498"/>
            <a:ext cx="7591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1E98C-2178-4229-B91C-AF9ADEEA6A72}"/>
              </a:ext>
            </a:extLst>
          </p:cNvPr>
          <p:cNvSpPr txBox="1"/>
          <p:nvPr/>
        </p:nvSpPr>
        <p:spPr>
          <a:xfrm>
            <a:off x="5426014" y="2541498"/>
            <a:ext cx="8971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8FFE4-ECC0-4087-B659-73A107216198}"/>
              </a:ext>
            </a:extLst>
          </p:cNvPr>
          <p:cNvSpPr txBox="1"/>
          <p:nvPr/>
        </p:nvSpPr>
        <p:spPr>
          <a:xfrm>
            <a:off x="3640346" y="4993728"/>
            <a:ext cx="22860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 (items/day)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2F3F2-F5CD-4AE9-B1D7-1E3F443DCD6E}"/>
                  </a:ext>
                </a:extLst>
              </p:cNvPr>
              <p:cNvSpPr txBox="1"/>
              <p:nvPr/>
            </p:nvSpPr>
            <p:spPr>
              <a:xfrm>
                <a:off x="2981467" y="5413165"/>
                <a:ext cx="318106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E57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(600−300)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(600−100)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E57FD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rgbClr val="FE57FD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2F3F2-F5CD-4AE9-B1D7-1E3F443DC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67" y="5413165"/>
                <a:ext cx="3181064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61EEBD-A0D7-4A60-B4BA-FA33F1FFE089}"/>
                  </a:ext>
                </a:extLst>
              </p:cNvPr>
              <p:cNvSpPr txBox="1"/>
              <p:nvPr/>
            </p:nvSpPr>
            <p:spPr>
              <a:xfrm>
                <a:off x="2940591" y="6000073"/>
                <a:ext cx="326281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14F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(300−100)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(600−100)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14FC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solidFill>
                    <a:srgbClr val="0014FC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61EEBD-A0D7-4A60-B4BA-FA33F1FFE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591" y="6000073"/>
                <a:ext cx="3262816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21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Tsukamoto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the membership function for production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920D4-18E2-4E0C-BC22-53832218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11" y="2373892"/>
            <a:ext cx="3572374" cy="2562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22C0D-D107-476F-A4F7-0EBB1F101D50}"/>
              </a:ext>
            </a:extLst>
          </p:cNvPr>
          <p:cNvSpPr txBox="1"/>
          <p:nvPr/>
        </p:nvSpPr>
        <p:spPr>
          <a:xfrm>
            <a:off x="3395091" y="2533798"/>
            <a:ext cx="10524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Decrease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1E98C-2178-4229-B91C-AF9ADEEA6A72}"/>
              </a:ext>
            </a:extLst>
          </p:cNvPr>
          <p:cNvSpPr txBox="1"/>
          <p:nvPr/>
        </p:nvSpPr>
        <p:spPr>
          <a:xfrm>
            <a:off x="5185072" y="2533798"/>
            <a:ext cx="1052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8FFE4-ECC0-4087-B659-73A107216198}"/>
              </a:ext>
            </a:extLst>
          </p:cNvPr>
          <p:cNvSpPr txBox="1"/>
          <p:nvPr/>
        </p:nvSpPr>
        <p:spPr>
          <a:xfrm>
            <a:off x="3483510" y="4598958"/>
            <a:ext cx="2475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(items/day)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41FEB-2610-47EE-92E9-4EA403BA9FBA}"/>
                  </a:ext>
                </a:extLst>
              </p:cNvPr>
              <p:cNvSpPr txBox="1"/>
              <p:nvPr/>
            </p:nvSpPr>
            <p:spPr>
              <a:xfrm>
                <a:off x="2590801" y="5041213"/>
                <a:ext cx="4063933" cy="83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𝑑𝑒𝑐𝑟𝑒𝑎𝑠𝑒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≤2000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7000−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7000−2000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2000&lt;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&lt;7000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≥7000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41FEB-2610-47EE-92E9-4EA403BA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5041213"/>
                <a:ext cx="4063933" cy="8362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902E66-BBD4-4ED3-ADFF-948BF5A5B23C}"/>
                  </a:ext>
                </a:extLst>
              </p:cNvPr>
              <p:cNvSpPr txBox="1"/>
              <p:nvPr/>
            </p:nvSpPr>
            <p:spPr>
              <a:xfrm>
                <a:off x="2590801" y="5982206"/>
                <a:ext cx="4041491" cy="83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𝑖𝑛𝑐𝑟𝑒𝑎𝑠𝑒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≤2000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−2000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7000−2000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2000&lt;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&lt;7000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≥7000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902E66-BBD4-4ED3-ADFF-948BF5A5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5982206"/>
                <a:ext cx="4041491" cy="836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5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Tsukamoto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let’s make the truth table that show the relation between stock, demand, and production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set the membership degree values</a:t>
            </a:r>
          </a:p>
          <a:p>
            <a:r>
              <a:rPr lang="en-US" dirty="0"/>
              <a:t>Since the logic is set to “IF x </a:t>
            </a:r>
            <a:r>
              <a:rPr lang="en-US" b="1" dirty="0"/>
              <a:t>AND</a:t>
            </a:r>
            <a:r>
              <a:rPr lang="en-US" dirty="0"/>
              <a:t> y THEN z”, pick the minimum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4645E9-0916-4068-9C7E-079EB9494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0052"/>
              </p:ext>
            </p:extLst>
          </p:nvPr>
        </p:nvGraphicFramePr>
        <p:xfrm>
          <a:off x="2573548" y="2748952"/>
          <a:ext cx="39796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37">
                  <a:extLst>
                    <a:ext uri="{9D8B030D-6E8A-4147-A177-3AD203B41FA5}">
                      <a16:colId xmlns:a16="http://schemas.microsoft.com/office/drawing/2014/main" val="184481185"/>
                    </a:ext>
                  </a:extLst>
                </a:gridCol>
                <a:gridCol w="905774">
                  <a:extLst>
                    <a:ext uri="{9D8B030D-6E8A-4147-A177-3AD203B41FA5}">
                      <a16:colId xmlns:a16="http://schemas.microsoft.com/office/drawing/2014/main" val="1000298468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3893198042"/>
                    </a:ext>
                  </a:extLst>
                </a:gridCol>
                <a:gridCol w="1388852">
                  <a:extLst>
                    <a:ext uri="{9D8B030D-6E8A-4147-A177-3AD203B41FA5}">
                      <a16:colId xmlns:a16="http://schemas.microsoft.com/office/drawing/2014/main" val="266776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Demand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316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42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162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79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9073C4-3011-4767-B23E-D6930265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84995"/>
              </p:ext>
            </p:extLst>
          </p:nvPr>
        </p:nvGraphicFramePr>
        <p:xfrm>
          <a:off x="2365076" y="5335101"/>
          <a:ext cx="4396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05">
                  <a:extLst>
                    <a:ext uri="{9D8B030D-6E8A-4147-A177-3AD203B41FA5}">
                      <a16:colId xmlns:a16="http://schemas.microsoft.com/office/drawing/2014/main" val="184481185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000298468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3893198042"/>
                    </a:ext>
                  </a:extLst>
                </a:gridCol>
                <a:gridCol w="1449237">
                  <a:extLst>
                    <a:ext uri="{9D8B030D-6E8A-4147-A177-3AD203B41FA5}">
                      <a16:colId xmlns:a16="http://schemas.microsoft.com/office/drawing/2014/main" val="266776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Demand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316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High: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Low: 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42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High: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162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: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4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Tsukamoto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36D42E-1A43-465F-93D9-D2334787E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11288"/>
                <a:ext cx="7605464" cy="44581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let’s make the truth table that show the relation between stock, demand, and production</a:t>
                </a:r>
              </a:p>
              <a:p>
                <a:r>
                  <a:rPr lang="en-US" dirty="0"/>
                  <a:t>We know that: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Now we want to find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that fulfills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in the production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36D42E-1A43-465F-93D9-D2334787E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11288"/>
                <a:ext cx="7605464" cy="4458135"/>
              </a:xfrm>
              <a:blipFill>
                <a:blip r:embed="rId2"/>
                <a:stretch>
                  <a:fillRect l="-722" t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FE549-E940-409E-9908-85F4D429E009}"/>
                  </a:ext>
                </a:extLst>
              </p:cNvPr>
              <p:cNvSpPr txBox="1"/>
              <p:nvPr/>
            </p:nvSpPr>
            <p:spPr>
              <a:xfrm>
                <a:off x="1143000" y="3108668"/>
                <a:ext cx="3483389" cy="716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𝑑𝑒𝑐𝑟𝑒𝑎𝑠𝑒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≤2000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7000−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7000−2000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2000&lt;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&lt;7000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≥7000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FE549-E940-409E-9908-85F4D429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108668"/>
                <a:ext cx="3483389" cy="716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F6DBE7-1933-44C2-9B71-82BAB58F74E2}"/>
                  </a:ext>
                </a:extLst>
              </p:cNvPr>
              <p:cNvSpPr txBox="1"/>
              <p:nvPr/>
            </p:nvSpPr>
            <p:spPr>
              <a:xfrm>
                <a:off x="1143000" y="4049661"/>
                <a:ext cx="3464153" cy="716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𝑖𝑛𝑐𝑟𝑒𝑎𝑠𝑒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≤2000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−2000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7000−2000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2000&lt;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&lt;7000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≥7000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F6DBE7-1933-44C2-9B71-82BAB58F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49661"/>
                <a:ext cx="3464153" cy="716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575666-6ED7-40B1-B3E8-D7289F790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3157041"/>
            <a:ext cx="4017612" cy="1609483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65600EB-C287-4DCA-A750-747E27C472AB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6200000" flipH="1">
            <a:off x="4899391" y="2742209"/>
            <a:ext cx="12700" cy="404862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81657FC-5E1A-415E-ADFA-BDCC34E23FB8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H="1">
            <a:off x="5482045" y="511317"/>
            <a:ext cx="853115" cy="6047817"/>
          </a:xfrm>
          <a:prstGeom prst="curvedConnector4">
            <a:avLst>
              <a:gd name="adj1" fmla="val -44997"/>
              <a:gd name="adj2" fmla="val 101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5376404-30FA-4A0C-8C99-5835AB69F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93348"/>
              </p:ext>
            </p:extLst>
          </p:nvPr>
        </p:nvGraphicFramePr>
        <p:xfrm>
          <a:off x="2373702" y="5271976"/>
          <a:ext cx="4396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05">
                  <a:extLst>
                    <a:ext uri="{9D8B030D-6E8A-4147-A177-3AD203B41FA5}">
                      <a16:colId xmlns:a16="http://schemas.microsoft.com/office/drawing/2014/main" val="184481185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000298468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3893198042"/>
                    </a:ext>
                  </a:extLst>
                </a:gridCol>
                <a:gridCol w="1449237">
                  <a:extLst>
                    <a:ext uri="{9D8B030D-6E8A-4147-A177-3AD203B41FA5}">
                      <a16:colId xmlns:a16="http://schemas.microsoft.com/office/drawing/2014/main" val="266776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Demand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316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High: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Low: 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42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High: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162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: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Tsukamoto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36D42E-1A43-465F-93D9-D2334787E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Finally, we can find the final number of the items that should be produced by: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.4∗4000 + .6∗5000 + .25∗5750 + .25∗5750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.4+.25+.25+.6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≈4983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36D42E-1A43-465F-93D9-D2334787E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AD6738-039B-4C7B-A5AF-5327487C0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96" y="2762157"/>
            <a:ext cx="5341008" cy="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0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A20-6A0A-479E-9627-D87A7334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B74EE-7D46-44FE-8FA1-279E10E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9C629-3970-4B97-8A59-FBB1FF90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At the end of this session, students will be able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 3: </a:t>
            </a:r>
            <a:r>
              <a:rPr lang="en-AU" dirty="0"/>
              <a:t>Apply various techniques to an agent when acting under certainty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46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Mamdani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say we have a simple following case with two inputs, one output, and three rules (</a:t>
            </a:r>
            <a:r>
              <a:rPr lang="en-US" dirty="0">
                <a:solidFill>
                  <a:srgbClr val="B807FF"/>
                </a:solidFill>
              </a:rPr>
              <a:t>with its simplified 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Rules: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fund is adequate 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n_staff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small, then risk is low</a:t>
            </a:r>
          </a:p>
          <a:p>
            <a:pPr lvl="2"/>
            <a:r>
              <a:rPr lang="en-US" i="1" dirty="0">
                <a:solidFill>
                  <a:srgbClr val="B807FF"/>
                </a:solidFill>
              </a:rPr>
              <a:t>If x is A3 OR y is B1, then z is C1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fund is marginal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n_staff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large, then risk is normal</a:t>
            </a:r>
          </a:p>
          <a:p>
            <a:pPr lvl="2"/>
            <a:r>
              <a:rPr lang="en-US" i="1" dirty="0">
                <a:solidFill>
                  <a:srgbClr val="B807FF"/>
                </a:solidFill>
              </a:rPr>
              <a:t>If x is A2 AND y is B2, then z is C2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fund is inadequate, then risk is high</a:t>
            </a:r>
          </a:p>
          <a:p>
            <a:pPr lvl="2"/>
            <a:r>
              <a:rPr lang="en-US" i="1" dirty="0">
                <a:solidFill>
                  <a:srgbClr val="B807FF"/>
                </a:solidFill>
              </a:rPr>
              <a:t>If x is A1, then z is C3</a:t>
            </a:r>
          </a:p>
        </p:txBody>
      </p:sp>
    </p:spTree>
    <p:extLst>
      <p:ext uri="{BB962C8B-B14F-4D97-AF65-F5344CB8AC3E}">
        <p14:creationId xmlns:p14="http://schemas.microsoft.com/office/powerpoint/2010/main" val="375585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Mamdani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36D42E-1A43-465F-93D9-D2334787E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11288"/>
                <a:ext cx="7605464" cy="249170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To make it simple, let’s assume that we already know the membership function, we want to check a custom input (x1 and y1) membership degree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36D42E-1A43-465F-93D9-D2334787E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11288"/>
                <a:ext cx="7605464" cy="2491701"/>
              </a:xfrm>
              <a:blipFill>
                <a:blip r:embed="rId2"/>
                <a:stretch>
                  <a:fillRect l="-642" t="-1222" b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4D87C8-4E33-4A43-A3EC-42C3B6FE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18" y="3097439"/>
            <a:ext cx="5427747" cy="2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44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Mamdani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2491701"/>
          </a:xfrm>
        </p:spPr>
        <p:txBody>
          <a:bodyPr>
            <a:normAutofit/>
          </a:bodyPr>
          <a:lstStyle/>
          <a:p>
            <a:r>
              <a:rPr lang="en-US" dirty="0"/>
              <a:t>Now, we want match the (assumed) information with the rules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FAC1F-3B51-4CCD-9E5F-73BD6C11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96" y="2492198"/>
            <a:ext cx="6117304" cy="39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4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Mamdani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42048"/>
          </a:xfrm>
        </p:spPr>
        <p:txBody>
          <a:bodyPr>
            <a:normAutofit/>
          </a:bodyPr>
          <a:lstStyle/>
          <a:p>
            <a:r>
              <a:rPr lang="en-US" dirty="0"/>
              <a:t>Now, we can aggregate the obtained rule outputs into a single fuzzy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D324-E90E-4256-88D0-E7FBC618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33" y="2700143"/>
            <a:ext cx="4673534" cy="18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2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Mamdani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42048"/>
          </a:xfrm>
        </p:spPr>
        <p:txBody>
          <a:bodyPr>
            <a:normAutofit/>
          </a:bodyPr>
          <a:lstStyle/>
          <a:p>
            <a:r>
              <a:rPr lang="en-US" dirty="0"/>
              <a:t>Lastly, to determine the value of z we can use center of gravity method (among many others ofc)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A5535-8646-4CBC-B104-CD7E51D8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80" y="2846626"/>
            <a:ext cx="5941240" cy="28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7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9ABD-40F6-4C68-BACB-864D4469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1F2E3-3381-4C1B-A5C1-8C3A2F81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31494-0B76-4DC5-9EC8-EAA404BE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Lee, K.H., First Course on Fuzzy Theory and Applications, Springer, 2005</a:t>
            </a:r>
          </a:p>
        </p:txBody>
      </p:sp>
    </p:spTree>
    <p:extLst>
      <p:ext uri="{BB962C8B-B14F-4D97-AF65-F5344CB8AC3E}">
        <p14:creationId xmlns:p14="http://schemas.microsoft.com/office/powerpoint/2010/main" val="156306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Fuzzy Expert System</a:t>
            </a:r>
          </a:p>
          <a:p>
            <a:r>
              <a:rPr lang="en-US" dirty="0"/>
              <a:t>Fuzzy Inference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2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Expert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basic operations</a:t>
            </a:r>
          </a:p>
          <a:p>
            <a:pPr lvl="1"/>
            <a:r>
              <a:rPr lang="en-US" dirty="0"/>
              <a:t>Fuzzification : Membership function assignment</a:t>
            </a:r>
          </a:p>
          <a:p>
            <a:pPr lvl="1"/>
            <a:r>
              <a:rPr lang="en-US" dirty="0"/>
              <a:t>Inference : Fuzzy rule definition</a:t>
            </a:r>
          </a:p>
          <a:p>
            <a:pPr lvl="1"/>
            <a:r>
              <a:rPr lang="en-US" dirty="0"/>
              <a:t>Composition : Combination of the rule outputs</a:t>
            </a:r>
          </a:p>
          <a:p>
            <a:pPr lvl="1"/>
            <a:r>
              <a:rPr lang="en-US" dirty="0"/>
              <a:t>Defuzzification : Crisp output calculation</a:t>
            </a:r>
          </a:p>
        </p:txBody>
      </p:sp>
    </p:spTree>
    <p:extLst>
      <p:ext uri="{BB962C8B-B14F-4D97-AF65-F5344CB8AC3E}">
        <p14:creationId xmlns:p14="http://schemas.microsoft.com/office/powerpoint/2010/main" val="54763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Inference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popular fuzzy inference system</a:t>
            </a:r>
          </a:p>
          <a:p>
            <a:pPr lvl="1"/>
            <a:r>
              <a:rPr lang="en-US" dirty="0" err="1"/>
              <a:t>Sugeno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Tsukamoto</a:t>
            </a:r>
          </a:p>
          <a:p>
            <a:pPr lvl="1"/>
            <a:r>
              <a:rPr lang="en-US" dirty="0"/>
              <a:t>Mamdani</a:t>
            </a:r>
          </a:p>
        </p:txBody>
      </p:sp>
    </p:spTree>
    <p:extLst>
      <p:ext uri="{BB962C8B-B14F-4D97-AF65-F5344CB8AC3E}">
        <p14:creationId xmlns:p14="http://schemas.microsoft.com/office/powerpoint/2010/main" val="177297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 to determine the health of a person based on the height and the weight</a:t>
            </a:r>
          </a:p>
          <a:p>
            <a:endParaRPr lang="en-US" dirty="0"/>
          </a:p>
          <a:p>
            <a:r>
              <a:rPr lang="en-US" dirty="0"/>
              <a:t>Input: Height and Weight</a:t>
            </a:r>
          </a:p>
          <a:p>
            <a:r>
              <a:rPr lang="en-US" dirty="0"/>
              <a:t>Output : Health level (and its degree)</a:t>
            </a:r>
          </a:p>
          <a:p>
            <a:pPr lvl="1"/>
            <a:r>
              <a:rPr lang="en-US" dirty="0"/>
              <a:t>Very healthy (0.8)</a:t>
            </a:r>
          </a:p>
          <a:p>
            <a:pPr lvl="1"/>
            <a:r>
              <a:rPr lang="en-US" dirty="0"/>
              <a:t>Healthy (0.6)</a:t>
            </a:r>
          </a:p>
          <a:p>
            <a:pPr lvl="1"/>
            <a:r>
              <a:rPr lang="en-US" dirty="0"/>
              <a:t>Somewhat healthy (0.4)</a:t>
            </a:r>
          </a:p>
          <a:p>
            <a:pPr lvl="1"/>
            <a:r>
              <a:rPr lang="en-US" dirty="0"/>
              <a:t>Not healthy (0.2)</a:t>
            </a:r>
          </a:p>
        </p:txBody>
      </p:sp>
    </p:spTree>
    <p:extLst>
      <p:ext uri="{BB962C8B-B14F-4D97-AF65-F5344CB8AC3E}">
        <p14:creationId xmlns:p14="http://schemas.microsoft.com/office/powerpoint/2010/main" val="152069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determine the membership function for height and weight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E09B46-BC5C-4822-B059-A3931158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82" y="2663916"/>
            <a:ext cx="4543035" cy="19213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9B8A68-766C-476C-8255-3C2E8ED8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82" y="4585221"/>
            <a:ext cx="476138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would set the rules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AAA9F1-71B3-491B-ADCC-68EB7D7D4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23682"/>
              </p:ext>
            </p:extLst>
          </p:nvPr>
        </p:nvGraphicFramePr>
        <p:xfrm>
          <a:off x="1594449" y="2509807"/>
          <a:ext cx="59551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52">
                  <a:extLst>
                    <a:ext uri="{9D8B030D-6E8A-4147-A177-3AD203B41FA5}">
                      <a16:colId xmlns:a16="http://schemas.microsoft.com/office/drawing/2014/main" val="1783175369"/>
                    </a:ext>
                  </a:extLst>
                </a:gridCol>
                <a:gridCol w="1078915">
                  <a:extLst>
                    <a:ext uri="{9D8B030D-6E8A-4147-A177-3AD203B41FA5}">
                      <a16:colId xmlns:a16="http://schemas.microsoft.com/office/drawing/2014/main" val="3735692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592373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2593586580"/>
                    </a:ext>
                  </a:extLst>
                </a:gridCol>
                <a:gridCol w="948905">
                  <a:extLst>
                    <a:ext uri="{9D8B030D-6E8A-4147-A177-3AD203B41FA5}">
                      <a16:colId xmlns:a16="http://schemas.microsoft.com/office/drawing/2014/main" val="2310678684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3198278801"/>
                    </a:ext>
                  </a:extLst>
                </a:gridCol>
                <a:gridCol w="1138686">
                  <a:extLst>
                    <a:ext uri="{9D8B030D-6E8A-4147-A177-3AD203B41FA5}">
                      <a16:colId xmlns:a16="http://schemas.microsoft.com/office/drawing/2014/main" val="392271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4235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V.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V. Heavy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83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V.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845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51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519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063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V. 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9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50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A96-FC61-49D3-845C-7DC8013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E236-A5F8-4CB5-979A-BC79B27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69423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D42E-1A43-465F-93D9-D2334787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membership value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A89C7-EAA4-45B8-B4F9-07D17F7B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85" y="2523933"/>
            <a:ext cx="6306430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548A1-4FD8-4BB9-B2D5-6D811521F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9" t="16190" b="64864"/>
          <a:stretch/>
        </p:blipFill>
        <p:spPr>
          <a:xfrm>
            <a:off x="1984075" y="2958863"/>
            <a:ext cx="5786915" cy="508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378F34-E8B4-4BA4-88F9-1E8EF6C51180}"/>
                  </a:ext>
                </a:extLst>
              </p:cNvPr>
              <p:cNvSpPr txBox="1"/>
              <p:nvPr/>
            </p:nvSpPr>
            <p:spPr>
              <a:xfrm>
                <a:off x="2613797" y="5230273"/>
                <a:ext cx="391703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𝑚𝑒𝑑𝑖𝑢𝑚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161.5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E57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(165−161.5)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E57FD"/>
                              </a:solidFill>
                              <a:latin typeface="Cambria Math" panose="02040503050406030204" pitchFamily="18" charset="0"/>
                            </a:rPr>
                            <m:t>(165−160)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E57FD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dirty="0">
                  <a:solidFill>
                    <a:srgbClr val="FE57FD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378F34-E8B4-4BA4-88F9-1E8EF6C5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97" y="5230273"/>
                <a:ext cx="3917033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C8785E-B740-4121-8BC6-695FBBC4F24F}"/>
                  </a:ext>
                </a:extLst>
              </p:cNvPr>
              <p:cNvSpPr txBox="1"/>
              <p:nvPr/>
            </p:nvSpPr>
            <p:spPr>
              <a:xfrm>
                <a:off x="2803599" y="5795908"/>
                <a:ext cx="353680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𝑡𝑎𝑙𝑙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161.5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14F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(161.5−160)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14FC"/>
                              </a:solidFill>
                              <a:latin typeface="Cambria Math" panose="02040503050406030204" pitchFamily="18" charset="0"/>
                            </a:rPr>
                            <m:t>(165−160)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14FC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>
                  <a:solidFill>
                    <a:srgbClr val="0014FC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C8785E-B740-4121-8BC6-695FBBC4F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599" y="5795908"/>
                <a:ext cx="3536802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6373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6005E162-EB9D-4868-AAE5-4943B54EC81F}" vid="{461BC5E4-AAE9-422B-A358-27971E921F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4777</TotalTime>
  <Words>962</Words>
  <Application>Microsoft Office PowerPoint</Application>
  <PresentationFormat>Tampilan Layar (4:3)</PresentationFormat>
  <Paragraphs>275</Paragraphs>
  <Slides>25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Open Sans</vt:lpstr>
      <vt:lpstr>Wingdings</vt:lpstr>
      <vt:lpstr>Theme</vt:lpstr>
      <vt:lpstr>Fuzzy Logic</vt:lpstr>
      <vt:lpstr>Learning Outcomes</vt:lpstr>
      <vt:lpstr>Outline</vt:lpstr>
      <vt:lpstr>Fuzzy Expert System</vt:lpstr>
      <vt:lpstr>Fuzzy Inference System</vt:lpstr>
      <vt:lpstr>Sugeno</vt:lpstr>
      <vt:lpstr>Sugeno</vt:lpstr>
      <vt:lpstr>Sugeno</vt:lpstr>
      <vt:lpstr>Sugeno</vt:lpstr>
      <vt:lpstr>Sugeno</vt:lpstr>
      <vt:lpstr>Sugeno</vt:lpstr>
      <vt:lpstr>Sugeno</vt:lpstr>
      <vt:lpstr>Tsukamoto</vt:lpstr>
      <vt:lpstr>Tsukamoto</vt:lpstr>
      <vt:lpstr>Tsukamoto</vt:lpstr>
      <vt:lpstr>Tsukamoto</vt:lpstr>
      <vt:lpstr>Tsukamoto</vt:lpstr>
      <vt:lpstr>Tsukamoto</vt:lpstr>
      <vt:lpstr>Tsukamoto</vt:lpstr>
      <vt:lpstr>Mamdani</vt:lpstr>
      <vt:lpstr>Mamdani</vt:lpstr>
      <vt:lpstr>Mamdani</vt:lpstr>
      <vt:lpstr>Mamdani</vt:lpstr>
      <vt:lpstr>Mamdani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Set; The Operation of Fuzzy; Fuzzy Relation and Composition</dc:title>
  <dc:creator>Felix Indra Kurniadi</dc:creator>
  <cp:lastModifiedBy>Felix Indra Kurniadi</cp:lastModifiedBy>
  <cp:revision>51</cp:revision>
  <dcterms:created xsi:type="dcterms:W3CDTF">2022-01-19T02:19:46Z</dcterms:created>
  <dcterms:modified xsi:type="dcterms:W3CDTF">2023-06-07T12:28:56Z</dcterms:modified>
</cp:coreProperties>
</file>