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2" r:id="rId3"/>
    <p:sldId id="301" r:id="rId4"/>
    <p:sldId id="338" r:id="rId5"/>
    <p:sldId id="341" r:id="rId6"/>
    <p:sldId id="344" r:id="rId7"/>
    <p:sldId id="343" r:id="rId8"/>
    <p:sldId id="345" r:id="rId9"/>
    <p:sldId id="333" r:id="rId10"/>
    <p:sldId id="340" r:id="rId11"/>
    <p:sldId id="346" r:id="rId12"/>
    <p:sldId id="399" r:id="rId13"/>
    <p:sldId id="334" r:id="rId14"/>
    <p:sldId id="336" r:id="rId15"/>
    <p:sldId id="347" r:id="rId16"/>
    <p:sldId id="354" r:id="rId17"/>
    <p:sldId id="400" r:id="rId18"/>
    <p:sldId id="356" r:id="rId19"/>
    <p:sldId id="402" r:id="rId20"/>
    <p:sldId id="355" r:id="rId21"/>
    <p:sldId id="401" r:id="rId22"/>
    <p:sldId id="403" r:id="rId23"/>
    <p:sldId id="404" r:id="rId24"/>
    <p:sldId id="357" r:id="rId25"/>
    <p:sldId id="337" r:id="rId26"/>
    <p:sldId id="405" r:id="rId27"/>
    <p:sldId id="454" r:id="rId28"/>
    <p:sldId id="398" r:id="rId2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27C0728-BFBA-4018-A895-7E45D940962F}">
          <p14:sldIdLst>
            <p14:sldId id="256"/>
          </p14:sldIdLst>
        </p14:section>
        <p14:section name="COURSE CONTENT" id="{F4927CBE-FA17-46D1-BAAE-887D0AF2CCBF}">
          <p14:sldIdLst>
            <p14:sldId id="262"/>
            <p14:sldId id="301"/>
            <p14:sldId id="338"/>
            <p14:sldId id="341"/>
            <p14:sldId id="344"/>
            <p14:sldId id="343"/>
            <p14:sldId id="345"/>
            <p14:sldId id="333"/>
            <p14:sldId id="340"/>
            <p14:sldId id="346"/>
            <p14:sldId id="399"/>
            <p14:sldId id="334"/>
            <p14:sldId id="336"/>
            <p14:sldId id="347"/>
            <p14:sldId id="354"/>
            <p14:sldId id="400"/>
            <p14:sldId id="356"/>
            <p14:sldId id="402"/>
            <p14:sldId id="355"/>
            <p14:sldId id="401"/>
            <p14:sldId id="403"/>
            <p14:sldId id="404"/>
            <p14:sldId id="357"/>
            <p14:sldId id="337"/>
            <p14:sldId id="405"/>
            <p14:sldId id="454"/>
            <p14:sldId id="3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nus" initial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8"/>
    <a:srgbClr val="3399FF"/>
    <a:srgbClr val="558FD5"/>
    <a:srgbClr val="008FD5"/>
    <a:srgbClr val="F7F7F7"/>
    <a:srgbClr val="00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140F15-5221-E70C-5F08-B39397414FAE}" v="5" dt="2023-05-10T04:14:00.129"/>
    <p1510:client id="{C40F3A9F-BE78-4F30-AB2A-595DFF290E27}" v="10" dt="2018-09-17T03:28:29.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Indra" userId="S::felix.indra@binus.ac.id::9c176177-5e7f-49d1-b711-140cc48a3735" providerId="AD" clId="Web-{83140F15-5221-E70C-5F08-B39397414FAE}"/>
    <pc:docChg chg="modSld">
      <pc:chgData name="Felix Indra" userId="S::felix.indra@binus.ac.id::9c176177-5e7f-49d1-b711-140cc48a3735" providerId="AD" clId="Web-{83140F15-5221-E70C-5F08-B39397414FAE}" dt="2023-05-10T04:13:58.379" v="2" actId="20577"/>
      <pc:docMkLst>
        <pc:docMk/>
      </pc:docMkLst>
      <pc:sldChg chg="modSp">
        <pc:chgData name="Felix Indra" userId="S::felix.indra@binus.ac.id::9c176177-5e7f-49d1-b711-140cc48a3735" providerId="AD" clId="Web-{83140F15-5221-E70C-5F08-B39397414FAE}" dt="2023-05-10T04:13:50.379" v="0" actId="20577"/>
        <pc:sldMkLst>
          <pc:docMk/>
          <pc:sldMk cId="4204421142" sldId="256"/>
        </pc:sldMkLst>
        <pc:spChg chg="mod">
          <ac:chgData name="Felix Indra" userId="S::felix.indra@binus.ac.id::9c176177-5e7f-49d1-b711-140cc48a3735" providerId="AD" clId="Web-{83140F15-5221-E70C-5F08-B39397414FAE}" dt="2023-05-10T04:13:50.379" v="0" actId="20577"/>
          <ac:spMkLst>
            <pc:docMk/>
            <pc:sldMk cId="4204421142" sldId="256"/>
            <ac:spMk id="11" creationId="{00000000-0000-0000-0000-000000000000}"/>
          </ac:spMkLst>
        </pc:spChg>
      </pc:sldChg>
      <pc:sldChg chg="modSp">
        <pc:chgData name="Felix Indra" userId="S::felix.indra@binus.ac.id::9c176177-5e7f-49d1-b711-140cc48a3735" providerId="AD" clId="Web-{83140F15-5221-E70C-5F08-B39397414FAE}" dt="2023-05-10T04:13:58.379" v="2" actId="20577"/>
        <pc:sldMkLst>
          <pc:docMk/>
          <pc:sldMk cId="0" sldId="262"/>
        </pc:sldMkLst>
        <pc:spChg chg="mod">
          <ac:chgData name="Felix Indra" userId="S::felix.indra@binus.ac.id::9c176177-5e7f-49d1-b711-140cc48a3735" providerId="AD" clId="Web-{83140F15-5221-E70C-5F08-B39397414FAE}" dt="2023-05-10T04:13:58.379" v="2" actId="20577"/>
          <ac:spMkLst>
            <pc:docMk/>
            <pc:sldMk cId="0" sldId="262"/>
            <ac:spMk id="3" creationId="{00000000-0000-0000-0000-000000000000}"/>
          </ac:spMkLst>
        </pc:spChg>
      </pc:sldChg>
    </pc:docChg>
  </pc:docChgLst>
  <pc:docChgLst>
    <pc:chgData name="Rini Wongso" userId="63eaad76-91a1-4ce2-80f5-744d53874659" providerId="ADAL" clId="{C40F3A9F-BE78-4F30-AB2A-595DFF290E27}"/>
    <pc:docChg chg="modSld">
      <pc:chgData name="Rini Wongso" userId="63eaad76-91a1-4ce2-80f5-744d53874659" providerId="ADAL" clId="{C40F3A9F-BE78-4F30-AB2A-595DFF290E27}" dt="2018-09-17T03:28:29.312" v="9" actId="20577"/>
      <pc:docMkLst>
        <pc:docMk/>
      </pc:docMkLst>
      <pc:sldChg chg="modSp">
        <pc:chgData name="Rini Wongso" userId="63eaad76-91a1-4ce2-80f5-744d53874659" providerId="ADAL" clId="{C40F3A9F-BE78-4F30-AB2A-595DFF290E27}" dt="2018-09-17T03:28:29.312" v="9" actId="20577"/>
        <pc:sldMkLst>
          <pc:docMk/>
          <pc:sldMk cId="4204421142" sldId="256"/>
        </pc:sldMkLst>
        <pc:spChg chg="mod">
          <ac:chgData name="Rini Wongso" userId="63eaad76-91a1-4ce2-80f5-744d53874659" providerId="ADAL" clId="{C40F3A9F-BE78-4F30-AB2A-595DFF290E27}" dt="2018-09-17T03:28:29.312" v="9" actId="20577"/>
          <ac:spMkLst>
            <pc:docMk/>
            <pc:sldMk cId="4204421142" sldId="256"/>
            <ac:spMk id="5" creationId="{DF0EBB83-C62E-481F-8AFC-1C609614898F}"/>
          </ac:spMkLst>
        </pc:spChg>
        <pc:spChg chg="mod">
          <ac:chgData name="Rini Wongso" userId="63eaad76-91a1-4ce2-80f5-744d53874659" providerId="ADAL" clId="{C40F3A9F-BE78-4F30-AB2A-595DFF290E27}" dt="2018-09-17T03:28:25.868" v="1" actId="20577"/>
          <ac:spMkLst>
            <pc:docMk/>
            <pc:sldMk cId="4204421142" sldId="256"/>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C53BEC-4CDD-41F8-A51E-61420FE8D153}" type="datetimeFigureOut">
              <a:rPr lang="en-US" smtClean="0"/>
              <a:pPr/>
              <a:t>6/7/2023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7E664-4213-4A0F-ADFD-17D1B82B2943}" type="slidenum">
              <a:rPr lang="en-US" smtClean="0"/>
              <a:pPr/>
              <a:t>‹#›</a:t>
            </a:fld>
            <a:endParaRPr lang="en-US"/>
          </a:p>
        </p:txBody>
      </p:sp>
    </p:spTree>
    <p:extLst>
      <p:ext uri="{BB962C8B-B14F-4D97-AF65-F5344CB8AC3E}">
        <p14:creationId xmlns:p14="http://schemas.microsoft.com/office/powerpoint/2010/main" val="3900141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07/06/2023</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07/06/2023</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07/06/2023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07/06/2023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07/06/2023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07/06/2023</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a:bodyPr>
          <a:lstStyle/>
          <a:p>
            <a:r>
              <a:rPr lang="en-AU" sz="4000" dirty="0"/>
              <a:t>Bayesian Network</a:t>
            </a:r>
            <a:br>
              <a:rPr lang="en-AU" sz="4000" dirty="0"/>
            </a:br>
            <a:br>
              <a:rPr lang="en-AU" sz="4000" dirty="0"/>
            </a:br>
            <a:r>
              <a:rPr lang="en-US" sz="2800"/>
              <a:t>Session  09</a:t>
            </a:r>
            <a:endParaRPr lang="en-US" sz="2800" dirty="0">
              <a:solidFill>
                <a:schemeClr val="bg1"/>
              </a:solidFill>
            </a:endParaRPr>
          </a:p>
        </p:txBody>
      </p:sp>
      <p:sp>
        <p:nvSpPr>
          <p:cNvPr id="2" name="Rectangle 7">
            <a:extLst>
              <a:ext uri="{FF2B5EF4-FFF2-40B4-BE49-F238E27FC236}">
                <a16:creationId xmlns:a16="http://schemas.microsoft.com/office/drawing/2014/main" id="{56F00414-1C20-CE1F-12DD-7652EC8081A6}"/>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marL="2909888" indent="-2909888">
              <a:spcBef>
                <a:spcPct val="20000"/>
              </a:spcBef>
              <a:tabLst>
                <a:tab pos="1320800" algn="l"/>
                <a:tab pos="2054225" algn="l"/>
                <a:tab pos="2743200" algn="l"/>
              </a:tabLst>
            </a:pPr>
            <a:r>
              <a:rPr lang="en-US" sz="2400" dirty="0">
                <a:solidFill>
                  <a:schemeClr val="bg1"/>
                </a:solidFill>
                <a:latin typeface="Open Sans"/>
              </a:rPr>
              <a:t>Course			: COMP6065001 Artificial Intelligence</a:t>
            </a:r>
          </a:p>
          <a:p>
            <a:pPr>
              <a:spcBef>
                <a:spcPct val="20000"/>
              </a:spcBef>
              <a:tabLst>
                <a:tab pos="1320800" algn="l"/>
                <a:tab pos="2054225" algn="l"/>
              </a:tabLst>
            </a:pPr>
            <a:r>
              <a:rPr lang="en-US" sz="2400" dirty="0">
                <a:solidFill>
                  <a:schemeClr val="bg1"/>
                </a:solidFill>
                <a:latin typeface="Open Sans"/>
              </a:rPr>
              <a:t>Effective Period	: September 2023</a:t>
            </a:r>
            <a:endParaRPr lang="en-US" sz="1400" dirty="0">
              <a:solidFill>
                <a:schemeClr val="bg1"/>
              </a:solidFill>
              <a:latin typeface="Open Sans"/>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a:bodyPr>
          <a:lstStyle/>
          <a:p>
            <a:r>
              <a:rPr lang="en-AU" dirty="0">
                <a:cs typeface="Tahoma" pitchFamily="34" charset="0"/>
              </a:rPr>
              <a:t>Semantic of Bayesian Networks</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4" name="Content Placeholder 3">
            <a:extLst>
              <a:ext uri="{FF2B5EF4-FFF2-40B4-BE49-F238E27FC236}">
                <a16:creationId xmlns:a16="http://schemas.microsoft.com/office/drawing/2014/main" id="{843E3AA8-53A8-4976-9338-002FE94A54B8}"/>
              </a:ext>
            </a:extLst>
          </p:cNvPr>
          <p:cNvSpPr>
            <a:spLocks noGrp="1"/>
          </p:cNvSpPr>
          <p:nvPr>
            <p:ph idx="1"/>
          </p:nvPr>
        </p:nvSpPr>
        <p:spPr/>
        <p:txBody>
          <a:bodyPr/>
          <a:lstStyle/>
          <a:p>
            <a:pPr>
              <a:lnSpc>
                <a:spcPct val="150000"/>
              </a:lnSpc>
            </a:pPr>
            <a:endParaRPr lang="en-ID" dirty="0"/>
          </a:p>
          <a:p>
            <a:pPr>
              <a:lnSpc>
                <a:spcPct val="150000"/>
              </a:lnSpc>
            </a:pPr>
            <a:endParaRPr lang="en-ID" dirty="0"/>
          </a:p>
          <a:p>
            <a:pPr>
              <a:lnSpc>
                <a:spcPct val="150000"/>
              </a:lnSpc>
            </a:pPr>
            <a:endParaRPr lang="en-ID" dirty="0"/>
          </a:p>
          <a:p>
            <a:pPr>
              <a:lnSpc>
                <a:spcPct val="150000"/>
              </a:lnSpc>
            </a:pPr>
            <a:endParaRPr lang="en-ID" dirty="0"/>
          </a:p>
          <a:p>
            <a:pPr>
              <a:lnSpc>
                <a:spcPct val="150000"/>
              </a:lnSpc>
            </a:pPr>
            <a:endParaRPr lang="en-ID" dirty="0"/>
          </a:p>
          <a:p>
            <a:pPr>
              <a:lnSpc>
                <a:spcPct val="150000"/>
              </a:lnSpc>
            </a:pPr>
            <a:endParaRPr lang="en-ID" dirty="0"/>
          </a:p>
          <a:p>
            <a:pPr>
              <a:lnSpc>
                <a:spcPct val="150000"/>
              </a:lnSpc>
            </a:pPr>
            <a:endParaRPr lang="en-ID" dirty="0"/>
          </a:p>
          <a:p>
            <a:pPr>
              <a:lnSpc>
                <a:spcPct val="150000"/>
              </a:lnSpc>
            </a:pPr>
            <a:r>
              <a:rPr lang="en-ID" dirty="0"/>
              <a:t>Solve it, the answer is = </a:t>
            </a:r>
            <a:r>
              <a:rPr lang="en-ID" b="1" dirty="0">
                <a:solidFill>
                  <a:srgbClr val="3399FF"/>
                </a:solidFill>
              </a:rPr>
              <a:t>0,000628</a:t>
            </a:r>
          </a:p>
        </p:txBody>
      </p:sp>
      <p:pic>
        <p:nvPicPr>
          <p:cNvPr id="6" name="Picture 5">
            <a:extLst>
              <a:ext uri="{FF2B5EF4-FFF2-40B4-BE49-F238E27FC236}">
                <a16:creationId xmlns:a16="http://schemas.microsoft.com/office/drawing/2014/main" id="{13601095-5760-48EC-B572-1B074EC6FE4D}"/>
              </a:ext>
            </a:extLst>
          </p:cNvPr>
          <p:cNvPicPr>
            <a:picLocks noChangeAspect="1"/>
          </p:cNvPicPr>
          <p:nvPr/>
        </p:nvPicPr>
        <p:blipFill>
          <a:blip r:embed="rId2"/>
          <a:stretch>
            <a:fillRect/>
          </a:stretch>
        </p:blipFill>
        <p:spPr>
          <a:xfrm>
            <a:off x="1174902" y="5135158"/>
            <a:ext cx="7605464" cy="511360"/>
          </a:xfrm>
          <a:prstGeom prst="rect">
            <a:avLst/>
          </a:prstGeom>
          <a:ln w="28575">
            <a:solidFill>
              <a:schemeClr val="accent1"/>
            </a:solidFill>
          </a:ln>
        </p:spPr>
      </p:pic>
      <p:pic>
        <p:nvPicPr>
          <p:cNvPr id="7" name="Content Placeholder 4">
            <a:extLst>
              <a:ext uri="{FF2B5EF4-FFF2-40B4-BE49-F238E27FC236}">
                <a16:creationId xmlns:a16="http://schemas.microsoft.com/office/drawing/2014/main" id="{D89A4B8B-440F-42C4-99FF-4E92CA07E76E}"/>
              </a:ext>
            </a:extLst>
          </p:cNvPr>
          <p:cNvPicPr>
            <a:picLocks noChangeAspect="1"/>
          </p:cNvPicPr>
          <p:nvPr/>
        </p:nvPicPr>
        <p:blipFill>
          <a:blip r:embed="rId3"/>
          <a:stretch>
            <a:fillRect/>
          </a:stretch>
        </p:blipFill>
        <p:spPr>
          <a:xfrm>
            <a:off x="3073169" y="2146626"/>
            <a:ext cx="3808930" cy="2693075"/>
          </a:xfrm>
          <a:prstGeom prst="rect">
            <a:avLst/>
          </a:prstGeom>
          <a:ln w="28575">
            <a:solidFill>
              <a:schemeClr val="accent1"/>
            </a:solidFill>
          </a:ln>
        </p:spPr>
      </p:pic>
    </p:spTree>
    <p:extLst>
      <p:ext uri="{BB962C8B-B14F-4D97-AF65-F5344CB8AC3E}">
        <p14:creationId xmlns:p14="http://schemas.microsoft.com/office/powerpoint/2010/main" val="289750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a:bodyPr>
          <a:lstStyle/>
          <a:p>
            <a:r>
              <a:rPr lang="en-AU" dirty="0">
                <a:cs typeface="Tahoma" pitchFamily="34" charset="0"/>
              </a:rPr>
              <a:t>Semantic of Bayesian Networks</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11</a:t>
            </a:fld>
            <a:endParaRPr lang="id-ID"/>
          </a:p>
        </p:txBody>
      </p:sp>
      <p:sp>
        <p:nvSpPr>
          <p:cNvPr id="4" name="Content Placeholder 3">
            <a:extLst>
              <a:ext uri="{FF2B5EF4-FFF2-40B4-BE49-F238E27FC236}">
                <a16:creationId xmlns:a16="http://schemas.microsoft.com/office/drawing/2014/main" id="{843E3AA8-53A8-4976-9338-002FE94A54B8}"/>
              </a:ext>
            </a:extLst>
          </p:cNvPr>
          <p:cNvSpPr>
            <a:spLocks noGrp="1"/>
          </p:cNvSpPr>
          <p:nvPr>
            <p:ph idx="1"/>
          </p:nvPr>
        </p:nvSpPr>
        <p:spPr/>
        <p:txBody>
          <a:bodyPr/>
          <a:lstStyle/>
          <a:p>
            <a:pPr>
              <a:lnSpc>
                <a:spcPct val="150000"/>
              </a:lnSpc>
            </a:pPr>
            <a:r>
              <a:rPr lang="en-ID" dirty="0"/>
              <a:t>A method for constructing Bayesian networks</a:t>
            </a:r>
          </a:p>
          <a:p>
            <a:pPr lvl="1">
              <a:lnSpc>
                <a:spcPct val="150000"/>
              </a:lnSpc>
            </a:pPr>
            <a:r>
              <a:rPr lang="en-ID" b="1" dirty="0">
                <a:solidFill>
                  <a:srgbClr val="3399FF"/>
                </a:solidFill>
              </a:rPr>
              <a:t>Nodes</a:t>
            </a:r>
            <a:r>
              <a:rPr lang="en-ID" dirty="0"/>
              <a:t>: Determine the set of variables to model the domain {X</a:t>
            </a:r>
            <a:r>
              <a:rPr lang="en-ID" baseline="-25000" dirty="0"/>
              <a:t>i</a:t>
            </a:r>
            <a:r>
              <a:rPr lang="en-ID" dirty="0"/>
              <a:t>,…,</a:t>
            </a:r>
            <a:r>
              <a:rPr lang="en-ID" dirty="0" err="1"/>
              <a:t>X</a:t>
            </a:r>
            <a:r>
              <a:rPr lang="en-ID" baseline="-25000" dirty="0" err="1"/>
              <a:t>n</a:t>
            </a:r>
            <a:r>
              <a:rPr lang="en-ID" dirty="0"/>
              <a:t>}</a:t>
            </a:r>
          </a:p>
          <a:p>
            <a:pPr lvl="1">
              <a:lnSpc>
                <a:spcPct val="150000"/>
              </a:lnSpc>
            </a:pPr>
            <a:r>
              <a:rPr lang="en-ID" b="1" dirty="0">
                <a:solidFill>
                  <a:srgbClr val="3399FF"/>
                </a:solidFill>
              </a:rPr>
              <a:t>Links</a:t>
            </a:r>
            <a:r>
              <a:rPr lang="en-ID" dirty="0"/>
              <a:t>: For </a:t>
            </a:r>
            <a:r>
              <a:rPr lang="en-ID" dirty="0" err="1"/>
              <a:t>i</a:t>
            </a:r>
            <a:r>
              <a:rPr lang="en-ID" dirty="0"/>
              <a:t> =1 to n, do:</a:t>
            </a:r>
          </a:p>
          <a:p>
            <a:pPr lvl="2">
              <a:lnSpc>
                <a:spcPct val="150000"/>
              </a:lnSpc>
            </a:pPr>
            <a:r>
              <a:rPr lang="en-ID" dirty="0"/>
              <a:t>Choose the parents for X</a:t>
            </a:r>
            <a:r>
              <a:rPr lang="en-ID" baseline="-25000" dirty="0"/>
              <a:t>i</a:t>
            </a:r>
          </a:p>
          <a:p>
            <a:pPr lvl="2">
              <a:lnSpc>
                <a:spcPct val="150000"/>
              </a:lnSpc>
            </a:pPr>
            <a:r>
              <a:rPr lang="en-ID" dirty="0"/>
              <a:t>For each parent, insert a link from the parent to X</a:t>
            </a:r>
            <a:r>
              <a:rPr lang="en-ID" baseline="-25000" dirty="0"/>
              <a:t>i</a:t>
            </a:r>
          </a:p>
          <a:p>
            <a:pPr lvl="2">
              <a:lnSpc>
                <a:spcPct val="150000"/>
              </a:lnSpc>
            </a:pPr>
            <a:r>
              <a:rPr lang="en-ID" dirty="0"/>
              <a:t>CPTs: Write down the conditional probability table</a:t>
            </a:r>
          </a:p>
        </p:txBody>
      </p:sp>
    </p:spTree>
    <p:extLst>
      <p:ext uri="{BB962C8B-B14F-4D97-AF65-F5344CB8AC3E}">
        <p14:creationId xmlns:p14="http://schemas.microsoft.com/office/powerpoint/2010/main" val="162920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977-8B22-4260-8B9B-8150ADF6596C}"/>
              </a:ext>
            </a:extLst>
          </p:cNvPr>
          <p:cNvSpPr>
            <a:spLocks noGrp="1"/>
          </p:cNvSpPr>
          <p:nvPr>
            <p:ph type="title"/>
          </p:nvPr>
        </p:nvSpPr>
        <p:spPr/>
        <p:txBody>
          <a:bodyPr/>
          <a:lstStyle/>
          <a:p>
            <a:r>
              <a:rPr lang="en-US" dirty="0"/>
              <a:t>Example</a:t>
            </a:r>
            <a:endParaRPr lang="en-ID" dirty="0"/>
          </a:p>
        </p:txBody>
      </p:sp>
      <p:sp>
        <p:nvSpPr>
          <p:cNvPr id="3" name="Slide Number Placeholder 2">
            <a:extLst>
              <a:ext uri="{FF2B5EF4-FFF2-40B4-BE49-F238E27FC236}">
                <a16:creationId xmlns:a16="http://schemas.microsoft.com/office/drawing/2014/main" id="{3DABE894-61D0-4F2F-B33C-B9818B0332E7}"/>
              </a:ext>
            </a:extLst>
          </p:cNvPr>
          <p:cNvSpPr>
            <a:spLocks noGrp="1"/>
          </p:cNvSpPr>
          <p:nvPr>
            <p:ph type="sldNum" sz="quarter" idx="12"/>
          </p:nvPr>
        </p:nvSpPr>
        <p:spPr/>
        <p:txBody>
          <a:bodyPr/>
          <a:lstStyle/>
          <a:p>
            <a:fld id="{F173735F-2667-4028-B606-D96AABD86FDB}" type="slidenum">
              <a:rPr lang="id-ID" smtClean="0"/>
              <a:pPr/>
              <a:t>12</a:t>
            </a:fld>
            <a:endParaRPr lang="id-ID"/>
          </a:p>
        </p:txBody>
      </p:sp>
      <p:pic>
        <p:nvPicPr>
          <p:cNvPr id="5" name="Content Placeholder 4">
            <a:extLst>
              <a:ext uri="{FF2B5EF4-FFF2-40B4-BE49-F238E27FC236}">
                <a16:creationId xmlns:a16="http://schemas.microsoft.com/office/drawing/2014/main" id="{3C320D46-EA85-487B-B58A-1F5D362368D9}"/>
              </a:ext>
            </a:extLst>
          </p:cNvPr>
          <p:cNvPicPr>
            <a:picLocks noGrp="1" noChangeAspect="1"/>
          </p:cNvPicPr>
          <p:nvPr>
            <p:ph idx="1"/>
          </p:nvPr>
        </p:nvPicPr>
        <p:blipFill>
          <a:blip r:embed="rId2"/>
          <a:stretch>
            <a:fillRect/>
          </a:stretch>
        </p:blipFill>
        <p:spPr>
          <a:xfrm>
            <a:off x="1436603" y="2011363"/>
            <a:ext cx="7018506" cy="4457700"/>
          </a:xfrm>
          <a:prstGeom prst="rect">
            <a:avLst/>
          </a:prstGeom>
          <a:ln w="28575">
            <a:solidFill>
              <a:schemeClr val="accent1"/>
            </a:solidFill>
          </a:ln>
        </p:spPr>
      </p:pic>
    </p:spTree>
    <p:extLst>
      <p:ext uri="{BB962C8B-B14F-4D97-AF65-F5344CB8AC3E}">
        <p14:creationId xmlns:p14="http://schemas.microsoft.com/office/powerpoint/2010/main" val="357369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fontScale="90000"/>
          </a:bodyPr>
          <a:lstStyle/>
          <a:p>
            <a:r>
              <a:rPr lang="en-AU" dirty="0">
                <a:cs typeface="Tahoma" pitchFamily="34" charset="0"/>
              </a:rPr>
              <a:t>Efficient </a:t>
            </a:r>
            <a:br>
              <a:rPr lang="en-AU" dirty="0">
                <a:cs typeface="Tahoma" pitchFamily="34" charset="0"/>
              </a:rPr>
            </a:br>
            <a:r>
              <a:rPr lang="en-AU" dirty="0">
                <a:cs typeface="Tahoma" pitchFamily="34" charset="0"/>
              </a:rPr>
              <a:t>Representation of Conditional Distribution</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4" name="Content Placeholder 3">
            <a:extLst>
              <a:ext uri="{FF2B5EF4-FFF2-40B4-BE49-F238E27FC236}">
                <a16:creationId xmlns:a16="http://schemas.microsoft.com/office/drawing/2014/main" id="{843E3AA8-53A8-4976-9338-002FE94A54B8}"/>
              </a:ext>
            </a:extLst>
          </p:cNvPr>
          <p:cNvSpPr>
            <a:spLocks noGrp="1"/>
          </p:cNvSpPr>
          <p:nvPr>
            <p:ph idx="1"/>
          </p:nvPr>
        </p:nvSpPr>
        <p:spPr/>
        <p:txBody>
          <a:bodyPr/>
          <a:lstStyle/>
          <a:p>
            <a:pPr>
              <a:lnSpc>
                <a:spcPct val="150000"/>
              </a:lnSpc>
            </a:pPr>
            <a:r>
              <a:rPr lang="en-ID" dirty="0"/>
              <a:t>We can represent the conditional distribution in more efficient way by utilizing </a:t>
            </a:r>
            <a:r>
              <a:rPr lang="en-ID" b="1" dirty="0">
                <a:solidFill>
                  <a:srgbClr val="3399FF"/>
                </a:solidFill>
              </a:rPr>
              <a:t>deterministic nodes </a:t>
            </a:r>
            <a:r>
              <a:rPr lang="en-ID" dirty="0"/>
              <a:t>(no uncertainty)</a:t>
            </a:r>
          </a:p>
          <a:p>
            <a:pPr lvl="1">
              <a:lnSpc>
                <a:spcPct val="150000"/>
              </a:lnSpc>
            </a:pPr>
            <a:r>
              <a:rPr lang="en-ID" dirty="0"/>
              <a:t>It has its value specified exactly by the values of its parents</a:t>
            </a:r>
          </a:p>
          <a:p>
            <a:pPr lvl="1">
              <a:lnSpc>
                <a:spcPct val="150000"/>
              </a:lnSpc>
            </a:pPr>
            <a:r>
              <a:rPr lang="en-ID" dirty="0"/>
              <a:t>I.e. The relationship between the parent nodes </a:t>
            </a:r>
            <a:r>
              <a:rPr lang="en-ID" i="1" dirty="0"/>
              <a:t>Canadian, US, Mexican </a:t>
            </a:r>
            <a:r>
              <a:rPr lang="en-ID" dirty="0"/>
              <a:t>and the child node </a:t>
            </a:r>
            <a:r>
              <a:rPr lang="en-ID" i="1" dirty="0" err="1"/>
              <a:t>NorthAmerican</a:t>
            </a:r>
            <a:r>
              <a:rPr lang="en-ID" dirty="0"/>
              <a:t> is simply that the child </a:t>
            </a:r>
            <a:r>
              <a:rPr lang="en-ID" dirty="0">
                <a:solidFill>
                  <a:srgbClr val="3399FF"/>
                </a:solidFill>
              </a:rPr>
              <a:t>is the disjunction </a:t>
            </a:r>
            <a:r>
              <a:rPr lang="en-ID" dirty="0"/>
              <a:t>of the parents</a:t>
            </a:r>
          </a:p>
        </p:txBody>
      </p:sp>
    </p:spTree>
    <p:extLst>
      <p:ext uri="{BB962C8B-B14F-4D97-AF65-F5344CB8AC3E}">
        <p14:creationId xmlns:p14="http://schemas.microsoft.com/office/powerpoint/2010/main" val="115481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fontScale="90000"/>
          </a:bodyPr>
          <a:lstStyle/>
          <a:p>
            <a:r>
              <a:rPr lang="en-AU" dirty="0">
                <a:cs typeface="Tahoma" pitchFamily="34" charset="0"/>
              </a:rPr>
              <a:t>Efficient </a:t>
            </a:r>
            <a:br>
              <a:rPr lang="en-AU" dirty="0">
                <a:cs typeface="Tahoma" pitchFamily="34" charset="0"/>
              </a:rPr>
            </a:br>
            <a:r>
              <a:rPr lang="en-AU" dirty="0">
                <a:cs typeface="Tahoma" pitchFamily="34" charset="0"/>
              </a:rPr>
              <a:t>Representation of Conditional Distribution</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14</a:t>
            </a:fld>
            <a:endParaRPr lang="id-ID"/>
          </a:p>
        </p:txBody>
      </p:sp>
      <p:sp>
        <p:nvSpPr>
          <p:cNvPr id="4" name="Content Placeholder 3">
            <a:extLst>
              <a:ext uri="{FF2B5EF4-FFF2-40B4-BE49-F238E27FC236}">
                <a16:creationId xmlns:a16="http://schemas.microsoft.com/office/drawing/2014/main" id="{843E3AA8-53A8-4976-9338-002FE94A54B8}"/>
              </a:ext>
            </a:extLst>
          </p:cNvPr>
          <p:cNvSpPr>
            <a:spLocks noGrp="1"/>
          </p:cNvSpPr>
          <p:nvPr>
            <p:ph idx="1"/>
          </p:nvPr>
        </p:nvSpPr>
        <p:spPr/>
        <p:txBody>
          <a:bodyPr/>
          <a:lstStyle/>
          <a:p>
            <a:pPr>
              <a:lnSpc>
                <a:spcPct val="150000"/>
              </a:lnSpc>
            </a:pPr>
            <a:r>
              <a:rPr lang="en-ID" dirty="0"/>
              <a:t>From individual probabilities, the entire CPT can be built</a:t>
            </a:r>
          </a:p>
          <a:p>
            <a:pPr lvl="1">
              <a:lnSpc>
                <a:spcPct val="150000"/>
              </a:lnSpc>
            </a:pPr>
            <a:r>
              <a:rPr lang="id-ID" i="1" dirty="0">
                <a:cs typeface="Tahoma" pitchFamily="34" charset="0"/>
              </a:rPr>
              <a:t>q</a:t>
            </a:r>
            <a:r>
              <a:rPr lang="id-ID" sz="1200" i="1" dirty="0">
                <a:cs typeface="Tahoma" pitchFamily="34" charset="0"/>
              </a:rPr>
              <a:t>cold</a:t>
            </a:r>
            <a:r>
              <a:rPr lang="en-US" sz="1200" i="1" dirty="0">
                <a:cs typeface="Tahoma" pitchFamily="34" charset="0"/>
              </a:rPr>
              <a:t> </a:t>
            </a:r>
            <a:r>
              <a:rPr lang="en-US" i="1" dirty="0">
                <a:cs typeface="Tahoma" pitchFamily="34" charset="0"/>
              </a:rPr>
              <a:t>=</a:t>
            </a:r>
            <a:r>
              <a:rPr lang="en-US" dirty="0">
                <a:cs typeface="Tahoma" pitchFamily="34" charset="0"/>
              </a:rPr>
              <a:t> </a:t>
            </a:r>
            <a:r>
              <a:rPr lang="en-US" i="1" dirty="0">
                <a:cs typeface="Tahoma" pitchFamily="34" charset="0"/>
              </a:rPr>
              <a:t>P(</a:t>
            </a:r>
            <a:r>
              <a:rPr lang="en-US" i="1" dirty="0">
                <a:cs typeface="Tahoma" pitchFamily="34" charset="0"/>
                <a:sym typeface="Symbol"/>
              </a:rPr>
              <a:t>fever | cold, flu, malaria) </a:t>
            </a:r>
            <a:r>
              <a:rPr lang="en-US" dirty="0">
                <a:cs typeface="Tahoma" pitchFamily="34" charset="0"/>
                <a:sym typeface="Symbol"/>
              </a:rPr>
              <a:t>= 0.6</a:t>
            </a:r>
          </a:p>
          <a:p>
            <a:pPr lvl="1">
              <a:lnSpc>
                <a:spcPct val="150000"/>
              </a:lnSpc>
            </a:pPr>
            <a:r>
              <a:rPr lang="id-ID" i="1" dirty="0">
                <a:cs typeface="Tahoma" pitchFamily="34" charset="0"/>
              </a:rPr>
              <a:t>q</a:t>
            </a:r>
            <a:r>
              <a:rPr lang="id-ID" sz="1200" i="1" dirty="0">
                <a:cs typeface="Tahoma" pitchFamily="34" charset="0"/>
              </a:rPr>
              <a:t>flu</a:t>
            </a:r>
            <a:r>
              <a:rPr lang="en-US" sz="1200" i="1" dirty="0">
                <a:cs typeface="Tahoma" pitchFamily="34" charset="0"/>
              </a:rPr>
              <a:t>  </a:t>
            </a:r>
            <a:r>
              <a:rPr lang="en-US" i="1" dirty="0">
                <a:cs typeface="Tahoma" pitchFamily="34" charset="0"/>
              </a:rPr>
              <a:t>= P(</a:t>
            </a:r>
            <a:r>
              <a:rPr lang="en-US" i="1" dirty="0">
                <a:cs typeface="Tahoma" pitchFamily="34" charset="0"/>
                <a:sym typeface="Symbol"/>
              </a:rPr>
              <a:t>fever | cold, flu, malaria) </a:t>
            </a:r>
            <a:r>
              <a:rPr lang="en-US" dirty="0">
                <a:cs typeface="Tahoma" pitchFamily="34" charset="0"/>
                <a:sym typeface="Symbol"/>
              </a:rPr>
              <a:t>= 0.2</a:t>
            </a:r>
          </a:p>
          <a:p>
            <a:pPr lvl="1">
              <a:lnSpc>
                <a:spcPct val="150000"/>
              </a:lnSpc>
            </a:pPr>
            <a:r>
              <a:rPr lang="id-ID" i="1" dirty="0">
                <a:cs typeface="Tahoma" pitchFamily="34" charset="0"/>
              </a:rPr>
              <a:t>q</a:t>
            </a:r>
            <a:r>
              <a:rPr lang="id-ID" sz="1200" i="1" dirty="0">
                <a:cs typeface="Tahoma" pitchFamily="34" charset="0"/>
              </a:rPr>
              <a:t>malaria</a:t>
            </a:r>
            <a:r>
              <a:rPr lang="en-US" sz="1200" i="1" dirty="0">
                <a:cs typeface="Tahoma" pitchFamily="34" charset="0"/>
              </a:rPr>
              <a:t>  </a:t>
            </a:r>
            <a:r>
              <a:rPr lang="en-US" i="1" dirty="0">
                <a:cs typeface="Tahoma" pitchFamily="34" charset="0"/>
              </a:rPr>
              <a:t>=</a:t>
            </a:r>
            <a:r>
              <a:rPr lang="en-US" dirty="0">
                <a:cs typeface="Tahoma" pitchFamily="34" charset="0"/>
              </a:rPr>
              <a:t> </a:t>
            </a:r>
            <a:r>
              <a:rPr lang="en-US" i="1" dirty="0">
                <a:cs typeface="Tahoma" pitchFamily="34" charset="0"/>
              </a:rPr>
              <a:t>P(</a:t>
            </a:r>
            <a:r>
              <a:rPr lang="en-US" i="1" dirty="0">
                <a:cs typeface="Tahoma" pitchFamily="34" charset="0"/>
                <a:sym typeface="Symbol"/>
              </a:rPr>
              <a:t>fever | cold, flu, malaria) </a:t>
            </a:r>
            <a:r>
              <a:rPr lang="en-US" dirty="0">
                <a:cs typeface="Tahoma" pitchFamily="34" charset="0"/>
                <a:sym typeface="Symbol"/>
              </a:rPr>
              <a:t>= 0.1</a:t>
            </a:r>
          </a:p>
          <a:p>
            <a:pPr>
              <a:lnSpc>
                <a:spcPct val="150000"/>
              </a:lnSpc>
            </a:pPr>
            <a:r>
              <a:rPr lang="en-ID" dirty="0"/>
              <a:t>With the general rule is</a:t>
            </a:r>
          </a:p>
        </p:txBody>
      </p:sp>
      <p:pic>
        <p:nvPicPr>
          <p:cNvPr id="5" name="Picture 4">
            <a:extLst>
              <a:ext uri="{FF2B5EF4-FFF2-40B4-BE49-F238E27FC236}">
                <a16:creationId xmlns:a16="http://schemas.microsoft.com/office/drawing/2014/main" id="{A96CA46D-0460-4921-BEB3-73FF859B7F6C}"/>
              </a:ext>
            </a:extLst>
          </p:cNvPr>
          <p:cNvPicPr>
            <a:picLocks noChangeAspect="1"/>
          </p:cNvPicPr>
          <p:nvPr/>
        </p:nvPicPr>
        <p:blipFill>
          <a:blip r:embed="rId2"/>
          <a:stretch>
            <a:fillRect/>
          </a:stretch>
        </p:blipFill>
        <p:spPr>
          <a:xfrm>
            <a:off x="1524000" y="4633305"/>
            <a:ext cx="5562600" cy="1000125"/>
          </a:xfrm>
          <a:prstGeom prst="rect">
            <a:avLst/>
          </a:prstGeom>
          <a:ln w="28575">
            <a:solidFill>
              <a:schemeClr val="accent1"/>
            </a:solidFill>
          </a:ln>
        </p:spPr>
      </p:pic>
    </p:spTree>
    <p:extLst>
      <p:ext uri="{BB962C8B-B14F-4D97-AF65-F5344CB8AC3E}">
        <p14:creationId xmlns:p14="http://schemas.microsoft.com/office/powerpoint/2010/main" val="414441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fontScale="90000"/>
          </a:bodyPr>
          <a:lstStyle/>
          <a:p>
            <a:r>
              <a:rPr lang="en-AU" dirty="0">
                <a:cs typeface="Tahoma" pitchFamily="34" charset="0"/>
              </a:rPr>
              <a:t>Efficient </a:t>
            </a:r>
            <a:br>
              <a:rPr lang="en-AU" dirty="0">
                <a:cs typeface="Tahoma" pitchFamily="34" charset="0"/>
              </a:rPr>
            </a:br>
            <a:r>
              <a:rPr lang="en-AU" dirty="0">
                <a:cs typeface="Tahoma" pitchFamily="34" charset="0"/>
              </a:rPr>
              <a:t>Representation of Conditional Distribution</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15</a:t>
            </a:fld>
            <a:endParaRPr lang="id-ID"/>
          </a:p>
        </p:txBody>
      </p:sp>
      <p:pic>
        <p:nvPicPr>
          <p:cNvPr id="6" name="Content Placeholder 5">
            <a:extLst>
              <a:ext uri="{FF2B5EF4-FFF2-40B4-BE49-F238E27FC236}">
                <a16:creationId xmlns:a16="http://schemas.microsoft.com/office/drawing/2014/main" id="{B9D11BF7-158A-42EF-BF2F-9217E1FD1539}"/>
              </a:ext>
            </a:extLst>
          </p:cNvPr>
          <p:cNvPicPr>
            <a:picLocks noGrp="1" noChangeAspect="1"/>
          </p:cNvPicPr>
          <p:nvPr>
            <p:ph idx="1"/>
          </p:nvPr>
        </p:nvPicPr>
        <p:blipFill>
          <a:blip r:embed="rId2"/>
          <a:stretch>
            <a:fillRect/>
          </a:stretch>
        </p:blipFill>
        <p:spPr>
          <a:xfrm>
            <a:off x="1143000" y="2510888"/>
            <a:ext cx="7605713" cy="3458650"/>
          </a:xfrm>
          <a:prstGeom prst="rect">
            <a:avLst/>
          </a:prstGeom>
          <a:ln w="28575">
            <a:solidFill>
              <a:schemeClr val="accent1"/>
            </a:solidFill>
          </a:ln>
        </p:spPr>
      </p:pic>
    </p:spTree>
    <p:extLst>
      <p:ext uri="{BB962C8B-B14F-4D97-AF65-F5344CB8AC3E}">
        <p14:creationId xmlns:p14="http://schemas.microsoft.com/office/powerpoint/2010/main" val="51901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a:bodyPr>
          <a:lstStyle/>
          <a:p>
            <a:r>
              <a:rPr lang="en-AU" dirty="0">
                <a:cs typeface="Tahoma" pitchFamily="34" charset="0"/>
              </a:rPr>
              <a:t>Exact Inference in Bayesian Networks</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16</a:t>
            </a:fld>
            <a:endParaRPr lang="id-ID"/>
          </a:p>
        </p:txBody>
      </p:sp>
      <p:sp>
        <p:nvSpPr>
          <p:cNvPr id="6" name="Content Placeholder 5">
            <a:extLst>
              <a:ext uri="{FF2B5EF4-FFF2-40B4-BE49-F238E27FC236}">
                <a16:creationId xmlns:a16="http://schemas.microsoft.com/office/drawing/2014/main" id="{CB637697-BAE8-420F-99D9-091CC13B1DB2}"/>
              </a:ext>
            </a:extLst>
          </p:cNvPr>
          <p:cNvSpPr>
            <a:spLocks noGrp="1"/>
          </p:cNvSpPr>
          <p:nvPr>
            <p:ph idx="1"/>
          </p:nvPr>
        </p:nvSpPr>
        <p:spPr/>
        <p:txBody>
          <a:bodyPr/>
          <a:lstStyle/>
          <a:p>
            <a:pPr>
              <a:lnSpc>
                <a:spcPct val="150000"/>
              </a:lnSpc>
            </a:pPr>
            <a:r>
              <a:rPr lang="en-ID" dirty="0"/>
              <a:t>The basic task for any probabilistic inference system is to compute the posterior probability for a set of </a:t>
            </a:r>
            <a:r>
              <a:rPr lang="en-ID" b="1" dirty="0">
                <a:solidFill>
                  <a:srgbClr val="3399FF"/>
                </a:solidFill>
              </a:rPr>
              <a:t>query variables</a:t>
            </a:r>
            <a:r>
              <a:rPr lang="en-ID" dirty="0"/>
              <a:t>, given some observed </a:t>
            </a:r>
            <a:r>
              <a:rPr lang="en-ID" b="1" dirty="0">
                <a:solidFill>
                  <a:srgbClr val="3399FF"/>
                </a:solidFill>
              </a:rPr>
              <a:t>event</a:t>
            </a:r>
          </a:p>
          <a:p>
            <a:pPr>
              <a:lnSpc>
                <a:spcPct val="150000"/>
              </a:lnSpc>
            </a:pPr>
            <a:r>
              <a:rPr lang="en-ID" dirty="0"/>
              <a:t>In the burglary, we might observe the event in which </a:t>
            </a:r>
            <a:r>
              <a:rPr lang="en-ID" i="1" dirty="0" err="1"/>
              <a:t>JohnCalls</a:t>
            </a:r>
            <a:r>
              <a:rPr lang="en-ID" i="1" dirty="0"/>
              <a:t> = true </a:t>
            </a:r>
            <a:r>
              <a:rPr lang="en-ID" dirty="0"/>
              <a:t>and </a:t>
            </a:r>
            <a:r>
              <a:rPr lang="en-ID" i="1" dirty="0" err="1"/>
              <a:t>MaryCalls</a:t>
            </a:r>
            <a:r>
              <a:rPr lang="en-ID" i="1" dirty="0"/>
              <a:t> = true</a:t>
            </a:r>
          </a:p>
        </p:txBody>
      </p:sp>
      <p:pic>
        <p:nvPicPr>
          <p:cNvPr id="4" name="Picture 3">
            <a:extLst>
              <a:ext uri="{FF2B5EF4-FFF2-40B4-BE49-F238E27FC236}">
                <a16:creationId xmlns:a16="http://schemas.microsoft.com/office/drawing/2014/main" id="{E7CCF380-A26B-4044-A8EF-FA06FF0E1C1C}"/>
              </a:ext>
            </a:extLst>
          </p:cNvPr>
          <p:cNvPicPr>
            <a:picLocks noChangeAspect="1"/>
          </p:cNvPicPr>
          <p:nvPr/>
        </p:nvPicPr>
        <p:blipFill>
          <a:blip r:embed="rId2"/>
          <a:stretch>
            <a:fillRect/>
          </a:stretch>
        </p:blipFill>
        <p:spPr>
          <a:xfrm>
            <a:off x="1219200" y="4648200"/>
            <a:ext cx="7791450" cy="449193"/>
          </a:xfrm>
          <a:prstGeom prst="rect">
            <a:avLst/>
          </a:prstGeom>
          <a:ln w="28575">
            <a:solidFill>
              <a:schemeClr val="accent1"/>
            </a:solidFill>
          </a:ln>
        </p:spPr>
      </p:pic>
    </p:spTree>
    <p:extLst>
      <p:ext uri="{BB962C8B-B14F-4D97-AF65-F5344CB8AC3E}">
        <p14:creationId xmlns:p14="http://schemas.microsoft.com/office/powerpoint/2010/main" val="1110235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46F8-E880-4E93-9A91-2F1F1AA0F24E}"/>
              </a:ext>
            </a:extLst>
          </p:cNvPr>
          <p:cNvSpPr>
            <a:spLocks noGrp="1"/>
          </p:cNvSpPr>
          <p:nvPr>
            <p:ph type="title"/>
          </p:nvPr>
        </p:nvSpPr>
        <p:spPr/>
        <p:txBody>
          <a:bodyPr/>
          <a:lstStyle/>
          <a:p>
            <a:r>
              <a:rPr lang="en-AU" dirty="0">
                <a:cs typeface="Tahoma" pitchFamily="34" charset="0"/>
              </a:rPr>
              <a:t>Exact Inference in Bayesian Networks</a:t>
            </a:r>
            <a:endParaRPr lang="en-ID" dirty="0"/>
          </a:p>
        </p:txBody>
      </p:sp>
      <p:sp>
        <p:nvSpPr>
          <p:cNvPr id="3" name="Slide Number Placeholder 2">
            <a:extLst>
              <a:ext uri="{FF2B5EF4-FFF2-40B4-BE49-F238E27FC236}">
                <a16:creationId xmlns:a16="http://schemas.microsoft.com/office/drawing/2014/main" id="{137E222D-7473-46FD-8378-DE7A67EA2262}"/>
              </a:ext>
            </a:extLst>
          </p:cNvPr>
          <p:cNvSpPr>
            <a:spLocks noGrp="1"/>
          </p:cNvSpPr>
          <p:nvPr>
            <p:ph type="sldNum" sz="quarter" idx="12"/>
          </p:nvPr>
        </p:nvSpPr>
        <p:spPr/>
        <p:txBody>
          <a:bodyPr/>
          <a:lstStyle/>
          <a:p>
            <a:fld id="{F173735F-2667-4028-B606-D96AABD86FDB}" type="slidenum">
              <a:rPr lang="id-ID" smtClean="0"/>
              <a:pPr/>
              <a:t>17</a:t>
            </a:fld>
            <a:endParaRPr lang="id-ID"/>
          </a:p>
        </p:txBody>
      </p:sp>
      <p:sp>
        <p:nvSpPr>
          <p:cNvPr id="4" name="Content Placeholder 3">
            <a:extLst>
              <a:ext uri="{FF2B5EF4-FFF2-40B4-BE49-F238E27FC236}">
                <a16:creationId xmlns:a16="http://schemas.microsoft.com/office/drawing/2014/main" id="{CDD92C9F-DBE0-4553-BEEE-58327C4EA10A}"/>
              </a:ext>
            </a:extLst>
          </p:cNvPr>
          <p:cNvSpPr>
            <a:spLocks noGrp="1"/>
          </p:cNvSpPr>
          <p:nvPr>
            <p:ph idx="1"/>
          </p:nvPr>
        </p:nvSpPr>
        <p:spPr/>
        <p:txBody>
          <a:bodyPr>
            <a:normAutofit/>
          </a:bodyPr>
          <a:lstStyle/>
          <a:p>
            <a:pPr>
              <a:lnSpc>
                <a:spcPct val="150000"/>
              </a:lnSpc>
            </a:pPr>
            <a:r>
              <a:rPr lang="en-ID" b="1" dirty="0">
                <a:latin typeface="Tahoma" pitchFamily="34" charset="0"/>
                <a:cs typeface="Tahoma" pitchFamily="34" charset="0"/>
              </a:rPr>
              <a:t>Inference by enumeration</a:t>
            </a:r>
          </a:p>
          <a:p>
            <a:pPr lvl="1">
              <a:lnSpc>
                <a:spcPct val="150000"/>
              </a:lnSpc>
            </a:pPr>
            <a:r>
              <a:rPr lang="en-ID" dirty="0">
                <a:latin typeface="Tahoma" pitchFamily="34" charset="0"/>
                <a:cs typeface="Tahoma" pitchFamily="34" charset="0"/>
              </a:rPr>
              <a:t>A query can be answered using</a:t>
            </a:r>
          </a:p>
          <a:p>
            <a:pPr marL="400050" lvl="1" indent="0">
              <a:lnSpc>
                <a:spcPct val="150000"/>
              </a:lnSpc>
              <a:buNone/>
            </a:pPr>
            <a:r>
              <a:rPr lang="en-ID" b="1" i="1" dirty="0">
                <a:solidFill>
                  <a:srgbClr val="3399FF"/>
                </a:solidFill>
                <a:latin typeface="Tahoma" pitchFamily="34" charset="0"/>
                <a:cs typeface="Tahoma" pitchFamily="34" charset="0"/>
              </a:rPr>
              <a:t>	</a:t>
            </a:r>
          </a:p>
          <a:p>
            <a:pPr marL="400050" lvl="1" indent="0">
              <a:lnSpc>
                <a:spcPct val="150000"/>
              </a:lnSpc>
              <a:buNone/>
            </a:pPr>
            <a:endParaRPr lang="en-ID" dirty="0">
              <a:latin typeface="Tahoma" pitchFamily="34" charset="0"/>
              <a:cs typeface="Tahoma" pitchFamily="34" charset="0"/>
            </a:endParaRPr>
          </a:p>
          <a:p>
            <a:pPr lvl="1">
              <a:lnSpc>
                <a:spcPct val="150000"/>
              </a:lnSpc>
            </a:pPr>
            <a:r>
              <a:rPr lang="en-ID" dirty="0">
                <a:latin typeface="Tahoma" pitchFamily="34" charset="0"/>
                <a:cs typeface="Tahoma" pitchFamily="34" charset="0"/>
              </a:rPr>
              <a:t>Q</a:t>
            </a:r>
            <a:r>
              <a:rPr lang="id-ID" dirty="0">
                <a:latin typeface="Tahoma" pitchFamily="34" charset="0"/>
                <a:cs typeface="Tahoma" pitchFamily="34" charset="0"/>
              </a:rPr>
              <a:t>uery </a:t>
            </a:r>
            <a:r>
              <a:rPr lang="id-ID" i="1" dirty="0">
                <a:latin typeface="Tahoma" pitchFamily="34" charset="0"/>
                <a:cs typeface="Tahoma" pitchFamily="34" charset="0"/>
              </a:rPr>
              <a:t>P(Bulgary | JohnCalls = true, MaryCalls = true)</a:t>
            </a:r>
            <a:endParaRPr lang="en-ID" i="1" dirty="0">
              <a:latin typeface="Tahoma" pitchFamily="34" charset="0"/>
              <a:cs typeface="Tahoma" pitchFamily="34" charset="0"/>
            </a:endParaRPr>
          </a:p>
          <a:p>
            <a:pPr marL="400050" lvl="1" indent="0">
              <a:lnSpc>
                <a:spcPct val="150000"/>
              </a:lnSpc>
              <a:buNone/>
            </a:pPr>
            <a:r>
              <a:rPr lang="en-ID" b="1" i="1" dirty="0">
                <a:solidFill>
                  <a:srgbClr val="3399FF"/>
                </a:solidFill>
                <a:latin typeface="Tahoma" pitchFamily="34" charset="0"/>
                <a:cs typeface="Tahoma" pitchFamily="34" charset="0"/>
              </a:rPr>
              <a:t>	</a:t>
            </a:r>
            <a:endParaRPr lang="id-ID" i="1" dirty="0">
              <a:solidFill>
                <a:srgbClr val="3399FF"/>
              </a:solidFill>
              <a:latin typeface="Tahoma" pitchFamily="34" charset="0"/>
              <a:cs typeface="Tahoma" pitchFamily="34" charset="0"/>
              <a:sym typeface="Symbol"/>
            </a:endParaRPr>
          </a:p>
          <a:p>
            <a:pPr marL="400050" lvl="1" indent="0">
              <a:lnSpc>
                <a:spcPct val="150000"/>
              </a:lnSpc>
              <a:buNone/>
            </a:pPr>
            <a:r>
              <a:rPr lang="en-ID" dirty="0">
                <a:solidFill>
                  <a:srgbClr val="3399FF"/>
                </a:solidFill>
                <a:latin typeface="Tahoma" pitchFamily="34" charset="0"/>
                <a:cs typeface="Tahoma" pitchFamily="34" charset="0"/>
                <a:sym typeface="Symbol"/>
              </a:rPr>
              <a:t>	</a:t>
            </a:r>
            <a:endParaRPr lang="en-ID" dirty="0"/>
          </a:p>
        </p:txBody>
      </p:sp>
      <p:pic>
        <p:nvPicPr>
          <p:cNvPr id="5" name="Picture 4">
            <a:extLst>
              <a:ext uri="{FF2B5EF4-FFF2-40B4-BE49-F238E27FC236}">
                <a16:creationId xmlns:a16="http://schemas.microsoft.com/office/drawing/2014/main" id="{D36C9211-3CB2-462E-87B1-321DF59AB6FF}"/>
              </a:ext>
            </a:extLst>
          </p:cNvPr>
          <p:cNvPicPr>
            <a:picLocks noChangeAspect="1"/>
          </p:cNvPicPr>
          <p:nvPr/>
        </p:nvPicPr>
        <p:blipFill>
          <a:blip r:embed="rId2"/>
          <a:stretch>
            <a:fillRect/>
          </a:stretch>
        </p:blipFill>
        <p:spPr>
          <a:xfrm>
            <a:off x="2863045" y="3208670"/>
            <a:ext cx="4103709" cy="679185"/>
          </a:xfrm>
          <a:prstGeom prst="rect">
            <a:avLst/>
          </a:prstGeom>
          <a:ln w="28575">
            <a:solidFill>
              <a:schemeClr val="accent1"/>
            </a:solidFill>
          </a:ln>
        </p:spPr>
      </p:pic>
      <p:pic>
        <p:nvPicPr>
          <p:cNvPr id="6" name="Picture 5">
            <a:extLst>
              <a:ext uri="{FF2B5EF4-FFF2-40B4-BE49-F238E27FC236}">
                <a16:creationId xmlns:a16="http://schemas.microsoft.com/office/drawing/2014/main" id="{39FEC846-709B-41C6-8A01-7020B501E4A7}"/>
              </a:ext>
            </a:extLst>
          </p:cNvPr>
          <p:cNvPicPr>
            <a:picLocks noChangeAspect="1"/>
          </p:cNvPicPr>
          <p:nvPr/>
        </p:nvPicPr>
        <p:blipFill>
          <a:blip r:embed="rId3"/>
          <a:stretch>
            <a:fillRect/>
          </a:stretch>
        </p:blipFill>
        <p:spPr>
          <a:xfrm>
            <a:off x="2144690" y="4772259"/>
            <a:ext cx="5856310" cy="696307"/>
          </a:xfrm>
          <a:prstGeom prst="rect">
            <a:avLst/>
          </a:prstGeom>
          <a:ln w="28575">
            <a:solidFill>
              <a:schemeClr val="accent1"/>
            </a:solidFill>
          </a:ln>
        </p:spPr>
      </p:pic>
    </p:spTree>
    <p:extLst>
      <p:ext uri="{BB962C8B-B14F-4D97-AF65-F5344CB8AC3E}">
        <p14:creationId xmlns:p14="http://schemas.microsoft.com/office/powerpoint/2010/main" val="161717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46F8-E880-4E93-9A91-2F1F1AA0F24E}"/>
              </a:ext>
            </a:extLst>
          </p:cNvPr>
          <p:cNvSpPr>
            <a:spLocks noGrp="1"/>
          </p:cNvSpPr>
          <p:nvPr>
            <p:ph type="title"/>
          </p:nvPr>
        </p:nvSpPr>
        <p:spPr/>
        <p:txBody>
          <a:bodyPr/>
          <a:lstStyle/>
          <a:p>
            <a:r>
              <a:rPr lang="en-AU" dirty="0">
                <a:cs typeface="Tahoma" pitchFamily="34" charset="0"/>
              </a:rPr>
              <a:t>Exact Inference in Bayesian Networks</a:t>
            </a:r>
            <a:endParaRPr lang="en-ID" dirty="0"/>
          </a:p>
        </p:txBody>
      </p:sp>
      <p:sp>
        <p:nvSpPr>
          <p:cNvPr id="3" name="Slide Number Placeholder 2">
            <a:extLst>
              <a:ext uri="{FF2B5EF4-FFF2-40B4-BE49-F238E27FC236}">
                <a16:creationId xmlns:a16="http://schemas.microsoft.com/office/drawing/2014/main" id="{137E222D-7473-46FD-8378-DE7A67EA2262}"/>
              </a:ext>
            </a:extLst>
          </p:cNvPr>
          <p:cNvSpPr>
            <a:spLocks noGrp="1"/>
          </p:cNvSpPr>
          <p:nvPr>
            <p:ph type="sldNum" sz="quarter" idx="12"/>
          </p:nvPr>
        </p:nvSpPr>
        <p:spPr/>
        <p:txBody>
          <a:bodyPr/>
          <a:lstStyle/>
          <a:p>
            <a:fld id="{F173735F-2667-4028-B606-D96AABD86FDB}" type="slidenum">
              <a:rPr lang="id-ID" smtClean="0"/>
              <a:pPr/>
              <a:t>18</a:t>
            </a:fld>
            <a:endParaRPr lang="id-ID"/>
          </a:p>
        </p:txBody>
      </p:sp>
      <p:sp>
        <p:nvSpPr>
          <p:cNvPr id="4" name="Content Placeholder 3">
            <a:extLst>
              <a:ext uri="{FF2B5EF4-FFF2-40B4-BE49-F238E27FC236}">
                <a16:creationId xmlns:a16="http://schemas.microsoft.com/office/drawing/2014/main" id="{CDD92C9F-DBE0-4553-BEEE-58327C4EA10A}"/>
              </a:ext>
            </a:extLst>
          </p:cNvPr>
          <p:cNvSpPr>
            <a:spLocks noGrp="1"/>
          </p:cNvSpPr>
          <p:nvPr>
            <p:ph idx="1"/>
          </p:nvPr>
        </p:nvSpPr>
        <p:spPr/>
        <p:txBody>
          <a:bodyPr>
            <a:normAutofit/>
          </a:bodyPr>
          <a:lstStyle/>
          <a:p>
            <a:pPr>
              <a:lnSpc>
                <a:spcPct val="150000"/>
              </a:lnSpc>
            </a:pPr>
            <a:r>
              <a:rPr lang="en-ID" b="1" dirty="0">
                <a:latin typeface="Tahoma" pitchFamily="34" charset="0"/>
                <a:cs typeface="Tahoma" pitchFamily="34" charset="0"/>
              </a:rPr>
              <a:t>Inference by enumeration</a:t>
            </a:r>
          </a:p>
          <a:p>
            <a:pPr lvl="1">
              <a:lnSpc>
                <a:spcPct val="150000"/>
              </a:lnSpc>
            </a:pPr>
            <a:r>
              <a:rPr lang="id-ID" dirty="0">
                <a:latin typeface="Tahoma" pitchFamily="34" charset="0"/>
                <a:cs typeface="Tahoma" pitchFamily="34" charset="0"/>
              </a:rPr>
              <a:t>For Bulgary = true </a:t>
            </a:r>
            <a:endParaRPr lang="en-ID" dirty="0">
              <a:latin typeface="Tahoma" pitchFamily="34" charset="0"/>
              <a:cs typeface="Tahoma" pitchFamily="34" charset="0"/>
            </a:endParaRPr>
          </a:p>
          <a:p>
            <a:pPr marL="400050" lvl="1" indent="0">
              <a:lnSpc>
                <a:spcPct val="150000"/>
              </a:lnSpc>
              <a:buNone/>
            </a:pPr>
            <a:endParaRPr lang="en-US" i="1" dirty="0">
              <a:solidFill>
                <a:srgbClr val="3399FF"/>
              </a:solidFill>
              <a:latin typeface="Tahoma" pitchFamily="34" charset="0"/>
              <a:cs typeface="Tahoma" pitchFamily="34" charset="0"/>
              <a:sym typeface="Symbol"/>
            </a:endParaRPr>
          </a:p>
          <a:p>
            <a:pPr marL="400050" lvl="1" indent="0">
              <a:lnSpc>
                <a:spcPct val="150000"/>
              </a:lnSpc>
              <a:buNone/>
            </a:pPr>
            <a:endParaRPr lang="id-ID" i="1" dirty="0">
              <a:solidFill>
                <a:srgbClr val="3399FF"/>
              </a:solidFill>
              <a:latin typeface="Tahoma" pitchFamily="34" charset="0"/>
              <a:cs typeface="Tahoma" pitchFamily="34" charset="0"/>
              <a:sym typeface="Symbol"/>
            </a:endParaRPr>
          </a:p>
          <a:p>
            <a:pPr lvl="1">
              <a:lnSpc>
                <a:spcPct val="150000"/>
              </a:lnSpc>
            </a:pPr>
            <a:r>
              <a:rPr lang="id-ID" dirty="0">
                <a:latin typeface="Tahoma" pitchFamily="34" charset="0"/>
                <a:cs typeface="Tahoma" pitchFamily="34" charset="0"/>
                <a:sym typeface="Symbol"/>
              </a:rPr>
              <a:t>P(b) is constant, moved outside the summations:</a:t>
            </a:r>
            <a:endParaRPr lang="en-ID" dirty="0">
              <a:latin typeface="Tahoma" pitchFamily="34" charset="0"/>
              <a:cs typeface="Tahoma" pitchFamily="34" charset="0"/>
              <a:sym typeface="Symbol"/>
            </a:endParaRPr>
          </a:p>
          <a:p>
            <a:pPr marL="400050" lvl="1" indent="0">
              <a:lnSpc>
                <a:spcPct val="150000"/>
              </a:lnSpc>
              <a:buNone/>
            </a:pPr>
            <a:r>
              <a:rPr lang="en-ID" dirty="0">
                <a:solidFill>
                  <a:srgbClr val="3399FF"/>
                </a:solidFill>
                <a:latin typeface="Tahoma" pitchFamily="34" charset="0"/>
                <a:cs typeface="Tahoma" pitchFamily="34" charset="0"/>
                <a:sym typeface="Symbol"/>
              </a:rPr>
              <a:t>	</a:t>
            </a:r>
            <a:endParaRPr lang="en-ID" dirty="0"/>
          </a:p>
        </p:txBody>
      </p:sp>
      <p:pic>
        <p:nvPicPr>
          <p:cNvPr id="7" name="Picture 6">
            <a:extLst>
              <a:ext uri="{FF2B5EF4-FFF2-40B4-BE49-F238E27FC236}">
                <a16:creationId xmlns:a16="http://schemas.microsoft.com/office/drawing/2014/main" id="{F709B434-0211-4EEF-9048-931D721CE6D0}"/>
              </a:ext>
            </a:extLst>
          </p:cNvPr>
          <p:cNvPicPr>
            <a:picLocks noChangeAspect="1"/>
          </p:cNvPicPr>
          <p:nvPr/>
        </p:nvPicPr>
        <p:blipFill>
          <a:blip r:embed="rId2"/>
          <a:stretch>
            <a:fillRect/>
          </a:stretch>
        </p:blipFill>
        <p:spPr>
          <a:xfrm>
            <a:off x="1959183" y="3298202"/>
            <a:ext cx="5856310" cy="621659"/>
          </a:xfrm>
          <a:prstGeom prst="rect">
            <a:avLst/>
          </a:prstGeom>
          <a:ln w="28575">
            <a:solidFill>
              <a:schemeClr val="accent1"/>
            </a:solidFill>
          </a:ln>
        </p:spPr>
      </p:pic>
      <p:pic>
        <p:nvPicPr>
          <p:cNvPr id="8" name="Picture 7">
            <a:extLst>
              <a:ext uri="{FF2B5EF4-FFF2-40B4-BE49-F238E27FC236}">
                <a16:creationId xmlns:a16="http://schemas.microsoft.com/office/drawing/2014/main" id="{17573438-6F57-433C-BFA9-2001E4E843C4}"/>
              </a:ext>
            </a:extLst>
          </p:cNvPr>
          <p:cNvPicPr>
            <a:picLocks noChangeAspect="1"/>
          </p:cNvPicPr>
          <p:nvPr/>
        </p:nvPicPr>
        <p:blipFill>
          <a:blip r:embed="rId3"/>
          <a:stretch>
            <a:fillRect/>
          </a:stretch>
        </p:blipFill>
        <p:spPr>
          <a:xfrm>
            <a:off x="1959183" y="4829761"/>
            <a:ext cx="5856310" cy="678893"/>
          </a:xfrm>
          <a:prstGeom prst="rect">
            <a:avLst/>
          </a:prstGeom>
          <a:ln w="28575">
            <a:solidFill>
              <a:schemeClr val="accent1"/>
            </a:solidFill>
          </a:ln>
        </p:spPr>
      </p:pic>
    </p:spTree>
    <p:extLst>
      <p:ext uri="{BB962C8B-B14F-4D97-AF65-F5344CB8AC3E}">
        <p14:creationId xmlns:p14="http://schemas.microsoft.com/office/powerpoint/2010/main" val="316951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46F8-E880-4E93-9A91-2F1F1AA0F24E}"/>
              </a:ext>
            </a:extLst>
          </p:cNvPr>
          <p:cNvSpPr>
            <a:spLocks noGrp="1"/>
          </p:cNvSpPr>
          <p:nvPr>
            <p:ph type="title"/>
          </p:nvPr>
        </p:nvSpPr>
        <p:spPr/>
        <p:txBody>
          <a:bodyPr/>
          <a:lstStyle/>
          <a:p>
            <a:r>
              <a:rPr lang="en-AU" dirty="0">
                <a:cs typeface="Tahoma" pitchFamily="34" charset="0"/>
              </a:rPr>
              <a:t>Exact Inference in Bayesian Networks</a:t>
            </a:r>
            <a:endParaRPr lang="en-ID" dirty="0"/>
          </a:p>
        </p:txBody>
      </p:sp>
      <p:sp>
        <p:nvSpPr>
          <p:cNvPr id="3" name="Slide Number Placeholder 2">
            <a:extLst>
              <a:ext uri="{FF2B5EF4-FFF2-40B4-BE49-F238E27FC236}">
                <a16:creationId xmlns:a16="http://schemas.microsoft.com/office/drawing/2014/main" id="{137E222D-7473-46FD-8378-DE7A67EA2262}"/>
              </a:ext>
            </a:extLst>
          </p:cNvPr>
          <p:cNvSpPr>
            <a:spLocks noGrp="1"/>
          </p:cNvSpPr>
          <p:nvPr>
            <p:ph type="sldNum" sz="quarter" idx="12"/>
          </p:nvPr>
        </p:nvSpPr>
        <p:spPr/>
        <p:txBody>
          <a:bodyPr/>
          <a:lstStyle/>
          <a:p>
            <a:fld id="{F173735F-2667-4028-B606-D96AABD86FDB}" type="slidenum">
              <a:rPr lang="id-ID" smtClean="0"/>
              <a:pPr/>
              <a:t>19</a:t>
            </a:fld>
            <a:endParaRPr lang="id-ID"/>
          </a:p>
        </p:txBody>
      </p:sp>
      <p:sp>
        <p:nvSpPr>
          <p:cNvPr id="4" name="Content Placeholder 3">
            <a:extLst>
              <a:ext uri="{FF2B5EF4-FFF2-40B4-BE49-F238E27FC236}">
                <a16:creationId xmlns:a16="http://schemas.microsoft.com/office/drawing/2014/main" id="{CDD92C9F-DBE0-4553-BEEE-58327C4EA10A}"/>
              </a:ext>
            </a:extLst>
          </p:cNvPr>
          <p:cNvSpPr>
            <a:spLocks noGrp="1"/>
          </p:cNvSpPr>
          <p:nvPr>
            <p:ph idx="1"/>
          </p:nvPr>
        </p:nvSpPr>
        <p:spPr/>
        <p:txBody>
          <a:bodyPr>
            <a:normAutofit/>
          </a:bodyPr>
          <a:lstStyle/>
          <a:p>
            <a:pPr>
              <a:lnSpc>
                <a:spcPct val="150000"/>
              </a:lnSpc>
            </a:pPr>
            <a:r>
              <a:rPr lang="en-ID" b="1" dirty="0">
                <a:latin typeface="Tahoma" pitchFamily="34" charset="0"/>
                <a:cs typeface="Tahoma" pitchFamily="34" charset="0"/>
              </a:rPr>
              <a:t>Inference by enumeration</a:t>
            </a:r>
          </a:p>
          <a:p>
            <a:pPr>
              <a:lnSpc>
                <a:spcPct val="150000"/>
              </a:lnSpc>
            </a:pPr>
            <a:endParaRPr lang="en-US" b="1" dirty="0">
              <a:latin typeface="Tahoma" pitchFamily="34" charset="0"/>
              <a:cs typeface="Tahoma" pitchFamily="34" charset="0"/>
            </a:endParaRPr>
          </a:p>
          <a:p>
            <a:pPr>
              <a:lnSpc>
                <a:spcPct val="150000"/>
              </a:lnSpc>
            </a:pPr>
            <a:endParaRPr lang="en-US" b="1" dirty="0">
              <a:latin typeface="Tahoma" pitchFamily="34" charset="0"/>
              <a:cs typeface="Tahoma" pitchFamily="34" charset="0"/>
            </a:endParaRPr>
          </a:p>
          <a:p>
            <a:pPr lvl="1">
              <a:lnSpc>
                <a:spcPct val="150000"/>
              </a:lnSpc>
            </a:pPr>
            <a:endParaRPr lang="en-ID" dirty="0">
              <a:latin typeface="Tahoma" pitchFamily="34" charset="0"/>
              <a:cs typeface="Tahoma" pitchFamily="34" charset="0"/>
            </a:endParaRPr>
          </a:p>
        </p:txBody>
      </p:sp>
      <p:pic>
        <p:nvPicPr>
          <p:cNvPr id="9" name="Content Placeholder 4">
            <a:extLst>
              <a:ext uri="{FF2B5EF4-FFF2-40B4-BE49-F238E27FC236}">
                <a16:creationId xmlns:a16="http://schemas.microsoft.com/office/drawing/2014/main" id="{F3AB770D-41CE-48AB-8484-B13AAEBF3AF8}"/>
              </a:ext>
            </a:extLst>
          </p:cNvPr>
          <p:cNvPicPr>
            <a:picLocks noChangeAspect="1"/>
          </p:cNvPicPr>
          <p:nvPr/>
        </p:nvPicPr>
        <p:blipFill>
          <a:blip r:embed="rId2"/>
          <a:stretch>
            <a:fillRect/>
          </a:stretch>
        </p:blipFill>
        <p:spPr>
          <a:xfrm>
            <a:off x="2774843" y="2626974"/>
            <a:ext cx="4038600" cy="2855461"/>
          </a:xfrm>
          <a:prstGeom prst="rect">
            <a:avLst/>
          </a:prstGeom>
          <a:ln w="28575">
            <a:solidFill>
              <a:schemeClr val="accent1"/>
            </a:solidFill>
          </a:ln>
        </p:spPr>
      </p:pic>
      <p:pic>
        <p:nvPicPr>
          <p:cNvPr id="5" name="Picture 4">
            <a:extLst>
              <a:ext uri="{FF2B5EF4-FFF2-40B4-BE49-F238E27FC236}">
                <a16:creationId xmlns:a16="http://schemas.microsoft.com/office/drawing/2014/main" id="{65349BA8-A494-4ABF-B921-E45860FF04F5}"/>
              </a:ext>
            </a:extLst>
          </p:cNvPr>
          <p:cNvPicPr>
            <a:picLocks noChangeAspect="1"/>
          </p:cNvPicPr>
          <p:nvPr/>
        </p:nvPicPr>
        <p:blipFill>
          <a:blip r:embed="rId3"/>
          <a:stretch>
            <a:fillRect/>
          </a:stretch>
        </p:blipFill>
        <p:spPr>
          <a:xfrm>
            <a:off x="1211932" y="5731051"/>
            <a:ext cx="7164421" cy="489755"/>
          </a:xfrm>
          <a:prstGeom prst="rect">
            <a:avLst/>
          </a:prstGeom>
          <a:ln w="28575">
            <a:solidFill>
              <a:schemeClr val="accent1"/>
            </a:solidFill>
          </a:ln>
        </p:spPr>
      </p:pic>
    </p:spTree>
    <p:extLst>
      <p:ext uri="{BB962C8B-B14F-4D97-AF65-F5344CB8AC3E}">
        <p14:creationId xmlns:p14="http://schemas.microsoft.com/office/powerpoint/2010/main" val="396955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vert="horz" lIns="91440" tIns="45720" rIns="91440" bIns="45720" rtlCol="0" anchor="t">
            <a:normAutofit/>
          </a:bodyPr>
          <a:lstStyle/>
          <a:p>
            <a:pPr>
              <a:lnSpc>
                <a:spcPct val="150000"/>
              </a:lnSpc>
              <a:buNone/>
            </a:pPr>
            <a:r>
              <a:rPr lang="en-US" dirty="0"/>
              <a:t>At the end of this session, students will be able to:</a:t>
            </a:r>
          </a:p>
          <a:p>
            <a:pPr>
              <a:buFont typeface="Wingdings" panose="05000000000000000000" pitchFamily="2" charset="2"/>
              <a:buChar char="§"/>
            </a:pPr>
            <a:r>
              <a:rPr lang="en-US" dirty="0"/>
              <a:t>LO 3: </a:t>
            </a:r>
            <a:r>
              <a:rPr lang="en-AU" dirty="0"/>
              <a:t>Apply various techniques to an agent when acting under certainty</a:t>
            </a:r>
            <a:endParaRPr lang="en-US" dirty="0"/>
          </a:p>
          <a:p>
            <a:pPr>
              <a:lnSpc>
                <a:spcPct val="150000"/>
              </a:lnSpc>
            </a:pPr>
            <a:endParaRPr lang="en-US" dirty="0"/>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a:bodyPr>
          <a:lstStyle/>
          <a:p>
            <a:r>
              <a:rPr lang="en-AU" dirty="0">
                <a:cs typeface="Tahoma" pitchFamily="34" charset="0"/>
              </a:rPr>
              <a:t>Exact Inference in Bayesian Networks</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20</a:t>
            </a:fld>
            <a:endParaRPr lang="id-ID"/>
          </a:p>
        </p:txBody>
      </p:sp>
      <p:sp>
        <p:nvSpPr>
          <p:cNvPr id="6" name="Content Placeholder 5">
            <a:extLst>
              <a:ext uri="{FF2B5EF4-FFF2-40B4-BE49-F238E27FC236}">
                <a16:creationId xmlns:a16="http://schemas.microsoft.com/office/drawing/2014/main" id="{CB637697-BAE8-420F-99D9-091CC13B1DB2}"/>
              </a:ext>
            </a:extLst>
          </p:cNvPr>
          <p:cNvSpPr>
            <a:spLocks noGrp="1"/>
          </p:cNvSpPr>
          <p:nvPr>
            <p:ph idx="1"/>
          </p:nvPr>
        </p:nvSpPr>
        <p:spPr/>
        <p:txBody>
          <a:bodyPr/>
          <a:lstStyle/>
          <a:p>
            <a:pPr>
              <a:lnSpc>
                <a:spcPct val="150000"/>
              </a:lnSpc>
            </a:pPr>
            <a:r>
              <a:rPr lang="en-ID" b="1" dirty="0"/>
              <a:t>The variable elimination algorithm</a:t>
            </a:r>
          </a:p>
          <a:p>
            <a:pPr lvl="1">
              <a:lnSpc>
                <a:spcPct val="150000"/>
              </a:lnSpc>
            </a:pPr>
            <a:r>
              <a:rPr lang="en-ID" dirty="0"/>
              <a:t>To eliminate repeated calculation in enumeration process</a:t>
            </a:r>
          </a:p>
          <a:p>
            <a:pPr lvl="1">
              <a:lnSpc>
                <a:spcPct val="150000"/>
              </a:lnSpc>
            </a:pPr>
            <a:r>
              <a:rPr lang="en-ID" dirty="0"/>
              <a:t>Let’s apply this to burglary network</a:t>
            </a:r>
          </a:p>
          <a:p>
            <a:pPr lvl="1">
              <a:lnSpc>
                <a:spcPct val="150000"/>
              </a:lnSpc>
            </a:pPr>
            <a:endParaRPr lang="en-ID" dirty="0"/>
          </a:p>
          <a:p>
            <a:pPr lvl="1">
              <a:lnSpc>
                <a:spcPct val="150000"/>
              </a:lnSpc>
            </a:pPr>
            <a:endParaRPr lang="en-ID" dirty="0"/>
          </a:p>
        </p:txBody>
      </p:sp>
      <p:pic>
        <p:nvPicPr>
          <p:cNvPr id="4" name="Picture 3">
            <a:extLst>
              <a:ext uri="{FF2B5EF4-FFF2-40B4-BE49-F238E27FC236}">
                <a16:creationId xmlns:a16="http://schemas.microsoft.com/office/drawing/2014/main" id="{77A7C309-BC8F-4313-BBD6-C2BB99C2D034}"/>
              </a:ext>
            </a:extLst>
          </p:cNvPr>
          <p:cNvPicPr>
            <a:picLocks noChangeAspect="1"/>
          </p:cNvPicPr>
          <p:nvPr/>
        </p:nvPicPr>
        <p:blipFill>
          <a:blip r:embed="rId2"/>
          <a:stretch>
            <a:fillRect/>
          </a:stretch>
        </p:blipFill>
        <p:spPr>
          <a:xfrm>
            <a:off x="1752600" y="3790409"/>
            <a:ext cx="6719968" cy="883805"/>
          </a:xfrm>
          <a:prstGeom prst="rect">
            <a:avLst/>
          </a:prstGeom>
          <a:ln w="28575">
            <a:solidFill>
              <a:schemeClr val="accent1"/>
            </a:solidFill>
          </a:ln>
        </p:spPr>
      </p:pic>
    </p:spTree>
    <p:extLst>
      <p:ext uri="{BB962C8B-B14F-4D97-AF65-F5344CB8AC3E}">
        <p14:creationId xmlns:p14="http://schemas.microsoft.com/office/powerpoint/2010/main" val="63127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a:bodyPr>
          <a:lstStyle/>
          <a:p>
            <a:r>
              <a:rPr lang="en-AU" dirty="0">
                <a:cs typeface="Tahoma" pitchFamily="34" charset="0"/>
              </a:rPr>
              <a:t>Exact Inference in Bayesian Networks</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21</a:t>
            </a:fld>
            <a:endParaRPr lang="id-ID"/>
          </a:p>
        </p:txBody>
      </p:sp>
      <p:sp>
        <p:nvSpPr>
          <p:cNvPr id="6" name="Content Placeholder 5">
            <a:extLst>
              <a:ext uri="{FF2B5EF4-FFF2-40B4-BE49-F238E27FC236}">
                <a16:creationId xmlns:a16="http://schemas.microsoft.com/office/drawing/2014/main" id="{CB637697-BAE8-420F-99D9-091CC13B1DB2}"/>
              </a:ext>
            </a:extLst>
          </p:cNvPr>
          <p:cNvSpPr>
            <a:spLocks noGrp="1"/>
          </p:cNvSpPr>
          <p:nvPr>
            <p:ph idx="1"/>
          </p:nvPr>
        </p:nvSpPr>
        <p:spPr/>
        <p:txBody>
          <a:bodyPr/>
          <a:lstStyle/>
          <a:p>
            <a:pPr>
              <a:lnSpc>
                <a:spcPct val="150000"/>
              </a:lnSpc>
            </a:pPr>
            <a:r>
              <a:rPr lang="en-ID" b="1" dirty="0"/>
              <a:t>The variable elimination algorithm</a:t>
            </a:r>
          </a:p>
          <a:p>
            <a:pPr lvl="1">
              <a:lnSpc>
                <a:spcPct val="150000"/>
              </a:lnSpc>
            </a:pPr>
            <a:r>
              <a:rPr lang="en-ID" dirty="0"/>
              <a:t>To eliminate repeated calculation in enumeration process</a:t>
            </a:r>
          </a:p>
          <a:p>
            <a:pPr lvl="1">
              <a:lnSpc>
                <a:spcPct val="150000"/>
              </a:lnSpc>
            </a:pPr>
            <a:r>
              <a:rPr lang="en-ID" dirty="0"/>
              <a:t>Note, that we apply each expression with a factor (</a:t>
            </a:r>
            <a:r>
              <a:rPr lang="en-ID" b="1" dirty="0"/>
              <a:t>f</a:t>
            </a:r>
            <a:r>
              <a:rPr lang="en-ID" dirty="0"/>
              <a:t>). In </a:t>
            </a:r>
            <a:r>
              <a:rPr lang="en-ID" b="1" dirty="0"/>
              <a:t>f</a:t>
            </a:r>
            <a:r>
              <a:rPr lang="en-ID" b="1" baseline="-25000" dirty="0"/>
              <a:t>4</a:t>
            </a:r>
            <a:r>
              <a:rPr lang="en-ID" b="1" dirty="0"/>
              <a:t> </a:t>
            </a:r>
            <a:r>
              <a:rPr lang="en-ID" dirty="0"/>
              <a:t>and </a:t>
            </a:r>
            <a:r>
              <a:rPr lang="en-ID" b="1" dirty="0"/>
              <a:t>f</a:t>
            </a:r>
            <a:r>
              <a:rPr lang="en-ID" b="1" baseline="-25000" dirty="0"/>
              <a:t>5</a:t>
            </a:r>
            <a:r>
              <a:rPr lang="en-ID" dirty="0"/>
              <a:t>, the depending variable is A, so</a:t>
            </a:r>
          </a:p>
          <a:p>
            <a:pPr lvl="1">
              <a:lnSpc>
                <a:spcPct val="150000"/>
              </a:lnSpc>
            </a:pPr>
            <a:endParaRPr lang="en-ID" dirty="0"/>
          </a:p>
        </p:txBody>
      </p:sp>
      <p:pic>
        <p:nvPicPr>
          <p:cNvPr id="5" name="Picture 4">
            <a:extLst>
              <a:ext uri="{FF2B5EF4-FFF2-40B4-BE49-F238E27FC236}">
                <a16:creationId xmlns:a16="http://schemas.microsoft.com/office/drawing/2014/main" id="{29A5FDF7-2661-4E12-B33E-1E6DE27A376A}"/>
              </a:ext>
            </a:extLst>
          </p:cNvPr>
          <p:cNvPicPr>
            <a:picLocks noChangeAspect="1"/>
          </p:cNvPicPr>
          <p:nvPr/>
        </p:nvPicPr>
        <p:blipFill>
          <a:blip r:embed="rId2"/>
          <a:stretch>
            <a:fillRect/>
          </a:stretch>
        </p:blipFill>
        <p:spPr>
          <a:xfrm>
            <a:off x="950271" y="4115469"/>
            <a:ext cx="8162925" cy="790575"/>
          </a:xfrm>
          <a:prstGeom prst="rect">
            <a:avLst/>
          </a:prstGeom>
          <a:ln w="28575">
            <a:solidFill>
              <a:schemeClr val="accent1"/>
            </a:solidFill>
          </a:ln>
        </p:spPr>
      </p:pic>
      <p:pic>
        <p:nvPicPr>
          <p:cNvPr id="7" name="Picture 6">
            <a:extLst>
              <a:ext uri="{FF2B5EF4-FFF2-40B4-BE49-F238E27FC236}">
                <a16:creationId xmlns:a16="http://schemas.microsoft.com/office/drawing/2014/main" id="{BBE1FA4C-5D6C-4AC6-97AE-935582B16583}"/>
              </a:ext>
            </a:extLst>
          </p:cNvPr>
          <p:cNvPicPr>
            <a:picLocks noChangeAspect="1"/>
          </p:cNvPicPr>
          <p:nvPr/>
        </p:nvPicPr>
        <p:blipFill>
          <a:blip r:embed="rId3"/>
          <a:stretch>
            <a:fillRect/>
          </a:stretch>
        </p:blipFill>
        <p:spPr>
          <a:xfrm>
            <a:off x="1435493" y="5662627"/>
            <a:ext cx="7343775" cy="790575"/>
          </a:xfrm>
          <a:prstGeom prst="rect">
            <a:avLst/>
          </a:prstGeom>
          <a:ln w="28575">
            <a:solidFill>
              <a:schemeClr val="accent1"/>
            </a:solidFill>
          </a:ln>
        </p:spPr>
      </p:pic>
      <p:sp>
        <p:nvSpPr>
          <p:cNvPr id="9" name="Arrow: Down 8">
            <a:extLst>
              <a:ext uri="{FF2B5EF4-FFF2-40B4-BE49-F238E27FC236}">
                <a16:creationId xmlns:a16="http://schemas.microsoft.com/office/drawing/2014/main" id="{6EDE7275-CA29-4436-A6A8-493E02404AC1}"/>
              </a:ext>
            </a:extLst>
          </p:cNvPr>
          <p:cNvSpPr/>
          <p:nvPr/>
        </p:nvSpPr>
        <p:spPr>
          <a:xfrm>
            <a:off x="4765033" y="4772928"/>
            <a:ext cx="533400" cy="7728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8870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684-B686-4424-8503-4F4DC6CFE5DC}"/>
              </a:ext>
            </a:extLst>
          </p:cNvPr>
          <p:cNvSpPr>
            <a:spLocks noGrp="1"/>
          </p:cNvSpPr>
          <p:nvPr>
            <p:ph type="title"/>
          </p:nvPr>
        </p:nvSpPr>
        <p:spPr/>
        <p:txBody>
          <a:bodyPr/>
          <a:lstStyle/>
          <a:p>
            <a:r>
              <a:rPr lang="en-AU" dirty="0">
                <a:cs typeface="Tahoma" pitchFamily="34" charset="0"/>
              </a:rPr>
              <a:t>Exact Inference in Bayesian Networks</a:t>
            </a:r>
            <a:endParaRPr lang="en-ID" dirty="0"/>
          </a:p>
        </p:txBody>
      </p:sp>
      <p:sp>
        <p:nvSpPr>
          <p:cNvPr id="3" name="Slide Number Placeholder 2">
            <a:extLst>
              <a:ext uri="{FF2B5EF4-FFF2-40B4-BE49-F238E27FC236}">
                <a16:creationId xmlns:a16="http://schemas.microsoft.com/office/drawing/2014/main" id="{4C82975D-2569-44A5-ACDD-F317087E9A74}"/>
              </a:ext>
            </a:extLst>
          </p:cNvPr>
          <p:cNvSpPr>
            <a:spLocks noGrp="1"/>
          </p:cNvSpPr>
          <p:nvPr>
            <p:ph type="sldNum" sz="quarter" idx="12"/>
          </p:nvPr>
        </p:nvSpPr>
        <p:spPr/>
        <p:txBody>
          <a:bodyPr/>
          <a:lstStyle/>
          <a:p>
            <a:fld id="{F173735F-2667-4028-B606-D96AABD86FDB}" type="slidenum">
              <a:rPr lang="id-ID" smtClean="0"/>
              <a:pPr/>
              <a:t>22</a:t>
            </a:fld>
            <a:endParaRPr lang="id-ID"/>
          </a:p>
        </p:txBody>
      </p:sp>
      <p:sp>
        <p:nvSpPr>
          <p:cNvPr id="4" name="Content Placeholder 3">
            <a:extLst>
              <a:ext uri="{FF2B5EF4-FFF2-40B4-BE49-F238E27FC236}">
                <a16:creationId xmlns:a16="http://schemas.microsoft.com/office/drawing/2014/main" id="{6566B090-0C6B-4E28-B74C-5D4AF93F880B}"/>
              </a:ext>
            </a:extLst>
          </p:cNvPr>
          <p:cNvSpPr>
            <a:spLocks noGrp="1"/>
          </p:cNvSpPr>
          <p:nvPr>
            <p:ph idx="1"/>
          </p:nvPr>
        </p:nvSpPr>
        <p:spPr/>
        <p:txBody>
          <a:bodyPr/>
          <a:lstStyle/>
          <a:p>
            <a:pPr>
              <a:lnSpc>
                <a:spcPct val="150000"/>
              </a:lnSpc>
            </a:pPr>
            <a:r>
              <a:rPr lang="en-US" dirty="0"/>
              <a:t>The process of evaluation is a process of summing out variables (right to left) from pointwise products of factors to produce new factors. The steps are follows:</a:t>
            </a:r>
          </a:p>
          <a:p>
            <a:pPr lvl="1">
              <a:lnSpc>
                <a:spcPct val="150000"/>
              </a:lnSpc>
            </a:pPr>
            <a:r>
              <a:rPr lang="en-US" dirty="0"/>
              <a:t>First, we sum out A from the product of </a:t>
            </a:r>
            <a:r>
              <a:rPr lang="en-US" b="1" dirty="0"/>
              <a:t>f</a:t>
            </a:r>
            <a:r>
              <a:rPr lang="en-US" baseline="-25000" dirty="0"/>
              <a:t>3</a:t>
            </a:r>
            <a:r>
              <a:rPr lang="en-US" dirty="0"/>
              <a:t>, </a:t>
            </a:r>
            <a:r>
              <a:rPr lang="en-US" b="1" dirty="0"/>
              <a:t>f</a:t>
            </a:r>
            <a:r>
              <a:rPr lang="en-US" baseline="-25000" dirty="0"/>
              <a:t>4</a:t>
            </a:r>
            <a:r>
              <a:rPr lang="en-US" dirty="0"/>
              <a:t>, and </a:t>
            </a:r>
            <a:r>
              <a:rPr lang="en-US" b="1" dirty="0"/>
              <a:t>f</a:t>
            </a:r>
            <a:r>
              <a:rPr lang="en-US" baseline="-25000" dirty="0"/>
              <a:t>5</a:t>
            </a:r>
          </a:p>
          <a:p>
            <a:pPr lvl="1">
              <a:lnSpc>
                <a:spcPct val="150000"/>
              </a:lnSpc>
            </a:pPr>
            <a:endParaRPr lang="en-US" baseline="-25000" dirty="0"/>
          </a:p>
          <a:p>
            <a:pPr lvl="1">
              <a:lnSpc>
                <a:spcPct val="150000"/>
              </a:lnSpc>
            </a:pPr>
            <a:endParaRPr lang="en-US" baseline="-25000" dirty="0"/>
          </a:p>
          <a:p>
            <a:pPr lvl="1">
              <a:lnSpc>
                <a:spcPct val="150000"/>
              </a:lnSpc>
            </a:pPr>
            <a:endParaRPr lang="en-US" dirty="0"/>
          </a:p>
          <a:p>
            <a:pPr lvl="1">
              <a:lnSpc>
                <a:spcPct val="150000"/>
              </a:lnSpc>
            </a:pPr>
            <a:r>
              <a:rPr lang="en-US" dirty="0"/>
              <a:t>N</a:t>
            </a:r>
            <a:r>
              <a:rPr lang="en-ID" dirty="0"/>
              <a:t>ow we are left with the expression</a:t>
            </a:r>
          </a:p>
        </p:txBody>
      </p:sp>
      <p:pic>
        <p:nvPicPr>
          <p:cNvPr id="5" name="Picture 4">
            <a:extLst>
              <a:ext uri="{FF2B5EF4-FFF2-40B4-BE49-F238E27FC236}">
                <a16:creationId xmlns:a16="http://schemas.microsoft.com/office/drawing/2014/main" id="{F9D0BBAD-74BA-4BC4-BE38-D786F26858AE}"/>
              </a:ext>
            </a:extLst>
          </p:cNvPr>
          <p:cNvPicPr>
            <a:picLocks noChangeAspect="1"/>
          </p:cNvPicPr>
          <p:nvPr/>
        </p:nvPicPr>
        <p:blipFill>
          <a:blip r:embed="rId2"/>
          <a:stretch>
            <a:fillRect/>
          </a:stretch>
        </p:blipFill>
        <p:spPr>
          <a:xfrm>
            <a:off x="1104697" y="4038600"/>
            <a:ext cx="8029575" cy="1133475"/>
          </a:xfrm>
          <a:prstGeom prst="rect">
            <a:avLst/>
          </a:prstGeom>
          <a:ln w="28575">
            <a:solidFill>
              <a:schemeClr val="accent1"/>
            </a:solidFill>
          </a:ln>
        </p:spPr>
      </p:pic>
      <p:pic>
        <p:nvPicPr>
          <p:cNvPr id="6" name="Picture 5">
            <a:extLst>
              <a:ext uri="{FF2B5EF4-FFF2-40B4-BE49-F238E27FC236}">
                <a16:creationId xmlns:a16="http://schemas.microsoft.com/office/drawing/2014/main" id="{273AFD80-20B9-4276-A41D-D058DBE28D78}"/>
              </a:ext>
            </a:extLst>
          </p:cNvPr>
          <p:cNvPicPr>
            <a:picLocks noChangeAspect="1"/>
          </p:cNvPicPr>
          <p:nvPr/>
        </p:nvPicPr>
        <p:blipFill>
          <a:blip r:embed="rId3"/>
          <a:stretch>
            <a:fillRect/>
          </a:stretch>
        </p:blipFill>
        <p:spPr>
          <a:xfrm>
            <a:off x="2818589" y="5748486"/>
            <a:ext cx="4838700" cy="704850"/>
          </a:xfrm>
          <a:prstGeom prst="rect">
            <a:avLst/>
          </a:prstGeom>
          <a:ln w="28575">
            <a:solidFill>
              <a:schemeClr val="accent1"/>
            </a:solidFill>
          </a:ln>
        </p:spPr>
      </p:pic>
    </p:spTree>
    <p:extLst>
      <p:ext uri="{BB962C8B-B14F-4D97-AF65-F5344CB8AC3E}">
        <p14:creationId xmlns:p14="http://schemas.microsoft.com/office/powerpoint/2010/main" val="1882568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102E-ED72-47B6-B6DD-64FB41544CCC}"/>
              </a:ext>
            </a:extLst>
          </p:cNvPr>
          <p:cNvSpPr>
            <a:spLocks noGrp="1"/>
          </p:cNvSpPr>
          <p:nvPr>
            <p:ph type="title"/>
          </p:nvPr>
        </p:nvSpPr>
        <p:spPr/>
        <p:txBody>
          <a:bodyPr/>
          <a:lstStyle/>
          <a:p>
            <a:r>
              <a:rPr lang="en-AU" dirty="0">
                <a:cs typeface="Tahoma" pitchFamily="34" charset="0"/>
              </a:rPr>
              <a:t>Exact Inference in Bayesian Networks</a:t>
            </a:r>
            <a:endParaRPr lang="en-ID" dirty="0"/>
          </a:p>
        </p:txBody>
      </p:sp>
      <p:sp>
        <p:nvSpPr>
          <p:cNvPr id="3" name="Slide Number Placeholder 2">
            <a:extLst>
              <a:ext uri="{FF2B5EF4-FFF2-40B4-BE49-F238E27FC236}">
                <a16:creationId xmlns:a16="http://schemas.microsoft.com/office/drawing/2014/main" id="{77D59D34-F379-43C1-BF06-20D1F946ACC1}"/>
              </a:ext>
            </a:extLst>
          </p:cNvPr>
          <p:cNvSpPr>
            <a:spLocks noGrp="1"/>
          </p:cNvSpPr>
          <p:nvPr>
            <p:ph type="sldNum" sz="quarter" idx="12"/>
          </p:nvPr>
        </p:nvSpPr>
        <p:spPr/>
        <p:txBody>
          <a:bodyPr/>
          <a:lstStyle/>
          <a:p>
            <a:fld id="{F173735F-2667-4028-B606-D96AABD86FDB}" type="slidenum">
              <a:rPr lang="id-ID" smtClean="0"/>
              <a:pPr/>
              <a:t>23</a:t>
            </a:fld>
            <a:endParaRPr lang="id-ID"/>
          </a:p>
        </p:txBody>
      </p:sp>
      <p:sp>
        <p:nvSpPr>
          <p:cNvPr id="4" name="Content Placeholder 3">
            <a:extLst>
              <a:ext uri="{FF2B5EF4-FFF2-40B4-BE49-F238E27FC236}">
                <a16:creationId xmlns:a16="http://schemas.microsoft.com/office/drawing/2014/main" id="{769EF83B-B79D-4A62-855C-B662FF354968}"/>
              </a:ext>
            </a:extLst>
          </p:cNvPr>
          <p:cNvSpPr>
            <a:spLocks noGrp="1"/>
          </p:cNvSpPr>
          <p:nvPr>
            <p:ph idx="1"/>
          </p:nvPr>
        </p:nvSpPr>
        <p:spPr/>
        <p:txBody>
          <a:bodyPr/>
          <a:lstStyle/>
          <a:p>
            <a:pPr lvl="1">
              <a:lnSpc>
                <a:spcPct val="150000"/>
              </a:lnSpc>
            </a:pPr>
            <a:r>
              <a:rPr lang="en-US" dirty="0"/>
              <a:t>Next, we sum out E from the product of </a:t>
            </a:r>
            <a:r>
              <a:rPr lang="en-US" b="1" dirty="0"/>
              <a:t>f</a:t>
            </a:r>
            <a:r>
              <a:rPr lang="en-US" baseline="-25000" dirty="0"/>
              <a:t>2</a:t>
            </a:r>
            <a:r>
              <a:rPr lang="en-US" dirty="0"/>
              <a:t> and </a:t>
            </a:r>
            <a:r>
              <a:rPr lang="en-US" b="1" dirty="0"/>
              <a:t>f</a:t>
            </a:r>
            <a:r>
              <a:rPr lang="en-US" baseline="-25000" dirty="0"/>
              <a:t>6</a:t>
            </a:r>
            <a:endParaRPr lang="en-US" dirty="0"/>
          </a:p>
          <a:p>
            <a:pPr lvl="1">
              <a:lnSpc>
                <a:spcPct val="150000"/>
              </a:lnSpc>
            </a:pPr>
            <a:endParaRPr lang="en-US" dirty="0"/>
          </a:p>
          <a:p>
            <a:pPr lvl="1">
              <a:lnSpc>
                <a:spcPct val="150000"/>
              </a:lnSpc>
            </a:pPr>
            <a:endParaRPr lang="en-US" dirty="0"/>
          </a:p>
          <a:p>
            <a:pPr lvl="1">
              <a:lnSpc>
                <a:spcPct val="150000"/>
              </a:lnSpc>
            </a:pPr>
            <a:endParaRPr lang="en-US" dirty="0"/>
          </a:p>
          <a:p>
            <a:pPr lvl="1">
              <a:lnSpc>
                <a:spcPct val="150000"/>
              </a:lnSpc>
            </a:pPr>
            <a:r>
              <a:rPr lang="en-US" dirty="0"/>
              <a:t>T</a:t>
            </a:r>
            <a:r>
              <a:rPr lang="en-ID" dirty="0"/>
              <a:t>his leaves the expression</a:t>
            </a:r>
          </a:p>
        </p:txBody>
      </p:sp>
      <p:pic>
        <p:nvPicPr>
          <p:cNvPr id="5" name="Picture 4">
            <a:extLst>
              <a:ext uri="{FF2B5EF4-FFF2-40B4-BE49-F238E27FC236}">
                <a16:creationId xmlns:a16="http://schemas.microsoft.com/office/drawing/2014/main" id="{3A8C0C35-D757-4153-88A0-3BB1F5833096}"/>
              </a:ext>
            </a:extLst>
          </p:cNvPr>
          <p:cNvPicPr>
            <a:picLocks noChangeAspect="1"/>
          </p:cNvPicPr>
          <p:nvPr/>
        </p:nvPicPr>
        <p:blipFill>
          <a:blip r:embed="rId2"/>
          <a:stretch>
            <a:fillRect/>
          </a:stretch>
        </p:blipFill>
        <p:spPr>
          <a:xfrm>
            <a:off x="2085975" y="2650976"/>
            <a:ext cx="5915025" cy="1276350"/>
          </a:xfrm>
          <a:prstGeom prst="rect">
            <a:avLst/>
          </a:prstGeom>
          <a:ln w="28575">
            <a:solidFill>
              <a:schemeClr val="accent1"/>
            </a:solidFill>
          </a:ln>
        </p:spPr>
      </p:pic>
      <p:pic>
        <p:nvPicPr>
          <p:cNvPr id="6" name="Picture 5">
            <a:extLst>
              <a:ext uri="{FF2B5EF4-FFF2-40B4-BE49-F238E27FC236}">
                <a16:creationId xmlns:a16="http://schemas.microsoft.com/office/drawing/2014/main" id="{DEE34855-340B-499D-A98C-096FE493F769}"/>
              </a:ext>
            </a:extLst>
          </p:cNvPr>
          <p:cNvPicPr>
            <a:picLocks noChangeAspect="1"/>
          </p:cNvPicPr>
          <p:nvPr/>
        </p:nvPicPr>
        <p:blipFill>
          <a:blip r:embed="rId3"/>
          <a:stretch>
            <a:fillRect/>
          </a:stretch>
        </p:blipFill>
        <p:spPr>
          <a:xfrm>
            <a:off x="3021682" y="4724400"/>
            <a:ext cx="3848100" cy="571500"/>
          </a:xfrm>
          <a:prstGeom prst="rect">
            <a:avLst/>
          </a:prstGeom>
          <a:ln w="28575">
            <a:solidFill>
              <a:schemeClr val="accent1"/>
            </a:solidFill>
          </a:ln>
        </p:spPr>
      </p:pic>
    </p:spTree>
    <p:extLst>
      <p:ext uri="{BB962C8B-B14F-4D97-AF65-F5344CB8AC3E}">
        <p14:creationId xmlns:p14="http://schemas.microsoft.com/office/powerpoint/2010/main" val="264735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2843-76C4-4DD3-B125-72B9B25862A9}"/>
              </a:ext>
            </a:extLst>
          </p:cNvPr>
          <p:cNvSpPr>
            <a:spLocks noGrp="1"/>
          </p:cNvSpPr>
          <p:nvPr>
            <p:ph type="title"/>
          </p:nvPr>
        </p:nvSpPr>
        <p:spPr/>
        <p:txBody>
          <a:bodyPr/>
          <a:lstStyle/>
          <a:p>
            <a:r>
              <a:rPr lang="en-AU" dirty="0">
                <a:cs typeface="Tahoma" pitchFamily="34" charset="0"/>
              </a:rPr>
              <a:t>Exact Inference in Bayesian Networks</a:t>
            </a:r>
            <a:endParaRPr lang="en-ID" dirty="0"/>
          </a:p>
        </p:txBody>
      </p:sp>
      <p:sp>
        <p:nvSpPr>
          <p:cNvPr id="3" name="Slide Number Placeholder 2">
            <a:extLst>
              <a:ext uri="{FF2B5EF4-FFF2-40B4-BE49-F238E27FC236}">
                <a16:creationId xmlns:a16="http://schemas.microsoft.com/office/drawing/2014/main" id="{39E9BF00-C92F-4FE8-9912-54F460FB5793}"/>
              </a:ext>
            </a:extLst>
          </p:cNvPr>
          <p:cNvSpPr>
            <a:spLocks noGrp="1"/>
          </p:cNvSpPr>
          <p:nvPr>
            <p:ph type="sldNum" sz="quarter" idx="12"/>
          </p:nvPr>
        </p:nvSpPr>
        <p:spPr/>
        <p:txBody>
          <a:bodyPr/>
          <a:lstStyle/>
          <a:p>
            <a:fld id="{F173735F-2667-4028-B606-D96AABD86FDB}" type="slidenum">
              <a:rPr lang="id-ID" smtClean="0"/>
              <a:pPr/>
              <a:t>24</a:t>
            </a:fld>
            <a:endParaRPr lang="id-ID"/>
          </a:p>
        </p:txBody>
      </p:sp>
      <p:sp>
        <p:nvSpPr>
          <p:cNvPr id="4" name="Content Placeholder 3">
            <a:extLst>
              <a:ext uri="{FF2B5EF4-FFF2-40B4-BE49-F238E27FC236}">
                <a16:creationId xmlns:a16="http://schemas.microsoft.com/office/drawing/2014/main" id="{29ED04F7-475C-43E2-B49F-CBE3DF297739}"/>
              </a:ext>
            </a:extLst>
          </p:cNvPr>
          <p:cNvSpPr>
            <a:spLocks noGrp="1"/>
          </p:cNvSpPr>
          <p:nvPr>
            <p:ph idx="1"/>
          </p:nvPr>
        </p:nvSpPr>
        <p:spPr/>
        <p:txBody>
          <a:bodyPr/>
          <a:lstStyle/>
          <a:p>
            <a:pPr>
              <a:lnSpc>
                <a:spcPct val="150000"/>
              </a:lnSpc>
            </a:pPr>
            <a:r>
              <a:rPr lang="en-ID" b="1" dirty="0"/>
              <a:t>Operation on factors</a:t>
            </a:r>
          </a:p>
          <a:p>
            <a:pPr>
              <a:lnSpc>
                <a:spcPct val="150000"/>
              </a:lnSpc>
            </a:pPr>
            <a:endParaRPr lang="en-ID" dirty="0"/>
          </a:p>
        </p:txBody>
      </p:sp>
      <p:pic>
        <p:nvPicPr>
          <p:cNvPr id="6" name="Picture 5">
            <a:extLst>
              <a:ext uri="{FF2B5EF4-FFF2-40B4-BE49-F238E27FC236}">
                <a16:creationId xmlns:a16="http://schemas.microsoft.com/office/drawing/2014/main" id="{9F910AC6-0E94-4B3F-B62A-98B26F086CC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66800" y="2514600"/>
            <a:ext cx="8001000" cy="495389"/>
          </a:xfrm>
          <a:prstGeom prst="rect">
            <a:avLst/>
          </a:prstGeom>
          <a:ln w="28575">
            <a:solidFill>
              <a:schemeClr val="accent1"/>
            </a:solidFill>
          </a:ln>
        </p:spPr>
      </p:pic>
      <p:pic>
        <p:nvPicPr>
          <p:cNvPr id="7" name="Content Placeholder 4">
            <a:extLst>
              <a:ext uri="{FF2B5EF4-FFF2-40B4-BE49-F238E27FC236}">
                <a16:creationId xmlns:a16="http://schemas.microsoft.com/office/drawing/2014/main" id="{4652E36C-1419-4887-871F-4A9F12B4288D}"/>
              </a:ext>
            </a:extLst>
          </p:cNvPr>
          <p:cNvPicPr>
            <a:picLocks noChangeAspect="1"/>
          </p:cNvPicPr>
          <p:nvPr/>
        </p:nvPicPr>
        <p:blipFill>
          <a:blip r:embed="rId3"/>
          <a:stretch>
            <a:fillRect/>
          </a:stretch>
        </p:blipFill>
        <p:spPr>
          <a:xfrm>
            <a:off x="1152832" y="3044402"/>
            <a:ext cx="7605713" cy="2516866"/>
          </a:xfrm>
          <a:prstGeom prst="rect">
            <a:avLst/>
          </a:prstGeom>
          <a:ln w="28575">
            <a:solidFill>
              <a:schemeClr val="accent1"/>
            </a:solidFill>
          </a:ln>
        </p:spPr>
      </p:pic>
      <p:sp>
        <p:nvSpPr>
          <p:cNvPr id="8" name="TextBox 7">
            <a:extLst>
              <a:ext uri="{FF2B5EF4-FFF2-40B4-BE49-F238E27FC236}">
                <a16:creationId xmlns:a16="http://schemas.microsoft.com/office/drawing/2014/main" id="{AACA1E7E-74DE-4D4C-BA64-67F88C40CBD7}"/>
              </a:ext>
            </a:extLst>
          </p:cNvPr>
          <p:cNvSpPr txBox="1"/>
          <p:nvPr/>
        </p:nvSpPr>
        <p:spPr>
          <a:xfrm>
            <a:off x="2600632" y="5669281"/>
            <a:ext cx="5179367" cy="369332"/>
          </a:xfrm>
          <a:prstGeom prst="rect">
            <a:avLst/>
          </a:prstGeom>
          <a:noFill/>
        </p:spPr>
        <p:txBody>
          <a:bodyPr wrap="none" rtlCol="0">
            <a:spAutoFit/>
          </a:bodyPr>
          <a:lstStyle/>
          <a:p>
            <a:r>
              <a:rPr lang="en-ID" b="1" dirty="0"/>
              <a:t>Illustrating pointwise multiplication between factors</a:t>
            </a:r>
          </a:p>
        </p:txBody>
      </p:sp>
    </p:spTree>
    <p:extLst>
      <p:ext uri="{BB962C8B-B14F-4D97-AF65-F5344CB8AC3E}">
        <p14:creationId xmlns:p14="http://schemas.microsoft.com/office/powerpoint/2010/main" val="1973561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a:bodyPr>
          <a:lstStyle/>
          <a:p>
            <a:r>
              <a:rPr lang="en-AU" dirty="0">
                <a:cs typeface="Tahoma" pitchFamily="34" charset="0"/>
              </a:rPr>
              <a:t>Exact Inference in Bayesian Networks</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25</a:t>
            </a:fld>
            <a:endParaRPr lang="id-ID"/>
          </a:p>
        </p:txBody>
      </p:sp>
      <p:sp>
        <p:nvSpPr>
          <p:cNvPr id="4" name="Content Placeholder 3">
            <a:extLst>
              <a:ext uri="{FF2B5EF4-FFF2-40B4-BE49-F238E27FC236}">
                <a16:creationId xmlns:a16="http://schemas.microsoft.com/office/drawing/2014/main" id="{EA9FD595-7C43-4D25-B70C-406BF28F8B4C}"/>
              </a:ext>
            </a:extLst>
          </p:cNvPr>
          <p:cNvSpPr>
            <a:spLocks noGrp="1"/>
          </p:cNvSpPr>
          <p:nvPr>
            <p:ph idx="1"/>
          </p:nvPr>
        </p:nvSpPr>
        <p:spPr/>
        <p:txBody>
          <a:bodyPr/>
          <a:lstStyle/>
          <a:p>
            <a:pPr>
              <a:lnSpc>
                <a:spcPct val="150000"/>
              </a:lnSpc>
            </a:pPr>
            <a:r>
              <a:rPr lang="en-ID" dirty="0"/>
              <a:t>Summing out a variable, from a product of factors is done by adding up the submatrices formed by fixing the variable</a:t>
            </a:r>
          </a:p>
        </p:txBody>
      </p:sp>
      <p:pic>
        <p:nvPicPr>
          <p:cNvPr id="7" name="Picture 6">
            <a:extLst>
              <a:ext uri="{FF2B5EF4-FFF2-40B4-BE49-F238E27FC236}">
                <a16:creationId xmlns:a16="http://schemas.microsoft.com/office/drawing/2014/main" id="{34ABCE37-9BC8-4B23-B996-F86A140E7130}"/>
              </a:ext>
            </a:extLst>
          </p:cNvPr>
          <p:cNvPicPr>
            <a:picLocks noChangeAspect="1"/>
          </p:cNvPicPr>
          <p:nvPr/>
        </p:nvPicPr>
        <p:blipFill>
          <a:blip r:embed="rId2"/>
          <a:stretch>
            <a:fillRect/>
          </a:stretch>
        </p:blipFill>
        <p:spPr>
          <a:xfrm>
            <a:off x="1535782" y="3200400"/>
            <a:ext cx="6819900" cy="1509878"/>
          </a:xfrm>
          <a:prstGeom prst="rect">
            <a:avLst/>
          </a:prstGeom>
          <a:ln w="28575">
            <a:solidFill>
              <a:schemeClr val="accent1"/>
            </a:solidFill>
          </a:ln>
        </p:spPr>
      </p:pic>
    </p:spTree>
    <p:extLst>
      <p:ext uri="{BB962C8B-B14F-4D97-AF65-F5344CB8AC3E}">
        <p14:creationId xmlns:p14="http://schemas.microsoft.com/office/powerpoint/2010/main" val="44113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3250" y="2859881"/>
            <a:ext cx="7067128" cy="1143000"/>
          </a:xfrm>
        </p:spPr>
        <p:txBody>
          <a:bodyPr>
            <a:normAutofit/>
          </a:bodyPr>
          <a:lstStyle/>
          <a:p>
            <a:pPr>
              <a:lnSpc>
                <a:spcPct val="150000"/>
              </a:lnSpc>
            </a:pPr>
            <a:r>
              <a:rPr lang="en-US" dirty="0"/>
              <a:t>Exercise</a:t>
            </a:r>
            <a:endParaRPr lang="id-ID" dirty="0"/>
          </a:p>
        </p:txBody>
      </p:sp>
      <p:sp>
        <p:nvSpPr>
          <p:cNvPr id="3" name="Slide Number Placeholder 2"/>
          <p:cNvSpPr>
            <a:spLocks noGrp="1"/>
          </p:cNvSpPr>
          <p:nvPr>
            <p:ph type="sldNum" sz="quarter" idx="12"/>
          </p:nvPr>
        </p:nvSpPr>
        <p:spPr/>
        <p:txBody>
          <a:bodyPr/>
          <a:lstStyle/>
          <a:p>
            <a:fld id="{F173735F-2667-4028-B606-D96AABD86FDB}" type="slidenum">
              <a:rPr lang="id-ID" smtClean="0"/>
              <a:pPr/>
              <a:t>26</a:t>
            </a:fld>
            <a:endParaRPr lang="id-ID"/>
          </a:p>
        </p:txBody>
      </p:sp>
    </p:spTree>
    <p:extLst>
      <p:ext uri="{BB962C8B-B14F-4D97-AF65-F5344CB8AC3E}">
        <p14:creationId xmlns:p14="http://schemas.microsoft.com/office/powerpoint/2010/main" val="1436389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70BE-A593-41B1-AD23-8B26338E427C}"/>
              </a:ext>
            </a:extLst>
          </p:cNvPr>
          <p:cNvSpPr>
            <a:spLocks noGrp="1"/>
          </p:cNvSpPr>
          <p:nvPr>
            <p:ph type="title"/>
          </p:nvPr>
        </p:nvSpPr>
        <p:spPr>
          <a:xfrm>
            <a:off x="3733800" y="228600"/>
            <a:ext cx="5014664" cy="639688"/>
          </a:xfrm>
        </p:spPr>
        <p:txBody>
          <a:bodyPr/>
          <a:lstStyle/>
          <a:p>
            <a:pPr algn="r"/>
            <a:r>
              <a:rPr lang="en-US" dirty="0"/>
              <a:t>Case Study</a:t>
            </a:r>
            <a:endParaRPr lang="en-ID" dirty="0"/>
          </a:p>
        </p:txBody>
      </p:sp>
      <p:sp>
        <p:nvSpPr>
          <p:cNvPr id="3" name="Slide Number Placeholder 2">
            <a:extLst>
              <a:ext uri="{FF2B5EF4-FFF2-40B4-BE49-F238E27FC236}">
                <a16:creationId xmlns:a16="http://schemas.microsoft.com/office/drawing/2014/main" id="{27AA2FE0-D002-4D8B-8ED2-2871C4C37F39}"/>
              </a:ext>
            </a:extLst>
          </p:cNvPr>
          <p:cNvSpPr>
            <a:spLocks noGrp="1"/>
          </p:cNvSpPr>
          <p:nvPr>
            <p:ph type="sldNum" sz="quarter" idx="12"/>
          </p:nvPr>
        </p:nvSpPr>
        <p:spPr/>
        <p:txBody>
          <a:bodyPr/>
          <a:lstStyle/>
          <a:p>
            <a:fld id="{F173735F-2667-4028-B606-D96AABD86FDB}" type="slidenum">
              <a:rPr lang="id-ID" smtClean="0"/>
              <a:pPr/>
              <a:t>27</a:t>
            </a:fld>
            <a:endParaRPr lang="id-ID"/>
          </a:p>
        </p:txBody>
      </p:sp>
      <p:sp>
        <p:nvSpPr>
          <p:cNvPr id="6" name="Content Placeholder 3">
            <a:extLst>
              <a:ext uri="{FF2B5EF4-FFF2-40B4-BE49-F238E27FC236}">
                <a16:creationId xmlns:a16="http://schemas.microsoft.com/office/drawing/2014/main" id="{F87D3000-BACA-4CE5-ABE4-A40786E58003}"/>
              </a:ext>
            </a:extLst>
          </p:cNvPr>
          <p:cNvSpPr txBox="1">
            <a:spLocks/>
          </p:cNvSpPr>
          <p:nvPr/>
        </p:nvSpPr>
        <p:spPr>
          <a:xfrm>
            <a:off x="1219200" y="1143000"/>
            <a:ext cx="7696200" cy="44581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50000"/>
              </a:lnSpc>
              <a:buNone/>
              <a:defRPr/>
            </a:pPr>
            <a:r>
              <a:rPr lang="en-US" sz="1400" b="1" u="sng" dirty="0"/>
              <a:t>Bayesian Network</a:t>
            </a:r>
          </a:p>
          <a:p>
            <a:pPr marL="0" indent="0" algn="just">
              <a:lnSpc>
                <a:spcPct val="150000"/>
              </a:lnSpc>
              <a:buNone/>
              <a:defRPr/>
            </a:pPr>
            <a:r>
              <a:rPr lang="en-US" sz="1400" dirty="0"/>
              <a:t>As Enrichment Program is a mandatory program for every student in Bina Nusantara University, a survey is done to determine the student interest in Research Track, one of the tracks that could be chosen in Enrichment Program, and the correlation with the students’ background. In general, the probability of a student is a Computer Science student is 25%. Then, the probability of a student is a Female is 40%. There is also other observations, as follow:</a:t>
            </a:r>
          </a:p>
          <a:p>
            <a:pPr algn="just">
              <a:lnSpc>
                <a:spcPct val="150000"/>
              </a:lnSpc>
              <a:buFontTx/>
              <a:buChar char="-"/>
              <a:defRPr/>
            </a:pPr>
            <a:r>
              <a:rPr lang="en-US" sz="1400" dirty="0"/>
              <a:t>The probability of a Computer Science student is a Female taking interest in AI is 20%</a:t>
            </a:r>
          </a:p>
          <a:p>
            <a:pPr algn="just">
              <a:lnSpc>
                <a:spcPct val="150000"/>
              </a:lnSpc>
              <a:buFontTx/>
              <a:buChar char="-"/>
              <a:defRPr/>
            </a:pPr>
            <a:r>
              <a:rPr lang="en-US" sz="1400" dirty="0"/>
              <a:t>The probability of a Computer Science student is a Male taking interest in Ai is 30%</a:t>
            </a:r>
          </a:p>
          <a:p>
            <a:pPr algn="just">
              <a:lnSpc>
                <a:spcPct val="150000"/>
              </a:lnSpc>
              <a:buFontTx/>
              <a:buChar char="-"/>
              <a:defRPr/>
            </a:pPr>
            <a:r>
              <a:rPr lang="en-US" sz="1400" dirty="0"/>
              <a:t>The probability of a non-Computer Science student is a Female taking interest in AI is 0%</a:t>
            </a:r>
          </a:p>
          <a:p>
            <a:pPr algn="just">
              <a:lnSpc>
                <a:spcPct val="150000"/>
              </a:lnSpc>
              <a:buFontTx/>
              <a:buChar char="-"/>
              <a:defRPr/>
            </a:pPr>
            <a:r>
              <a:rPr lang="en-US" sz="1400" dirty="0"/>
              <a:t>The probability of a non-Computer Science student is a Male taking interest in AI is 40%</a:t>
            </a:r>
          </a:p>
          <a:p>
            <a:pPr marL="0" indent="0" algn="just">
              <a:lnSpc>
                <a:spcPct val="150000"/>
              </a:lnSpc>
              <a:buNone/>
              <a:defRPr/>
            </a:pPr>
            <a:r>
              <a:rPr lang="en-US" sz="1400" dirty="0"/>
              <a:t>Then, the probability of a student taking interest in AI to enroll in Research Track is 50%. There is another case, where the probability of a student enrolling in Research Track without taking interest in AI is 10%.</a:t>
            </a:r>
          </a:p>
          <a:p>
            <a:pPr marL="0" indent="0" algn="just">
              <a:lnSpc>
                <a:spcPct val="150000"/>
              </a:lnSpc>
              <a:buNone/>
              <a:defRPr/>
            </a:pPr>
            <a:r>
              <a:rPr lang="en-US" sz="1400" b="1" u="sng" dirty="0"/>
              <a:t>Question</a:t>
            </a:r>
            <a:r>
              <a:rPr lang="en-US" sz="1400" dirty="0"/>
              <a:t>: </a:t>
            </a:r>
          </a:p>
          <a:p>
            <a:pPr marL="0" indent="0" algn="just">
              <a:lnSpc>
                <a:spcPct val="150000"/>
              </a:lnSpc>
              <a:buNone/>
              <a:defRPr/>
            </a:pPr>
            <a:r>
              <a:rPr lang="en-US" sz="1400" dirty="0"/>
              <a:t>Calculate the probability of a student taking Research Track is a Female! </a:t>
            </a:r>
          </a:p>
        </p:txBody>
      </p:sp>
    </p:spTree>
    <p:extLst>
      <p:ext uri="{BB962C8B-B14F-4D97-AF65-F5344CB8AC3E}">
        <p14:creationId xmlns:p14="http://schemas.microsoft.com/office/powerpoint/2010/main" val="1764437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70BE-A593-41B1-AD23-8B26338E427C}"/>
              </a:ext>
            </a:extLst>
          </p:cNvPr>
          <p:cNvSpPr>
            <a:spLocks noGrp="1"/>
          </p:cNvSpPr>
          <p:nvPr>
            <p:ph type="title"/>
          </p:nvPr>
        </p:nvSpPr>
        <p:spPr/>
        <p:txBody>
          <a:bodyPr/>
          <a:lstStyle/>
          <a:p>
            <a:r>
              <a:rPr lang="en-US" dirty="0"/>
              <a:t>References</a:t>
            </a:r>
            <a:endParaRPr lang="en-ID" dirty="0"/>
          </a:p>
        </p:txBody>
      </p:sp>
      <p:sp>
        <p:nvSpPr>
          <p:cNvPr id="3" name="Slide Number Placeholder 2">
            <a:extLst>
              <a:ext uri="{FF2B5EF4-FFF2-40B4-BE49-F238E27FC236}">
                <a16:creationId xmlns:a16="http://schemas.microsoft.com/office/drawing/2014/main" id="{27AA2FE0-D002-4D8B-8ED2-2871C4C37F39}"/>
              </a:ext>
            </a:extLst>
          </p:cNvPr>
          <p:cNvSpPr>
            <a:spLocks noGrp="1"/>
          </p:cNvSpPr>
          <p:nvPr>
            <p:ph type="sldNum" sz="quarter" idx="12"/>
          </p:nvPr>
        </p:nvSpPr>
        <p:spPr/>
        <p:txBody>
          <a:bodyPr/>
          <a:lstStyle/>
          <a:p>
            <a:fld id="{F173735F-2667-4028-B606-D96AABD86FDB}" type="slidenum">
              <a:rPr lang="id-ID" smtClean="0"/>
              <a:pPr/>
              <a:t>28</a:t>
            </a:fld>
            <a:endParaRPr lang="id-ID"/>
          </a:p>
        </p:txBody>
      </p:sp>
      <p:sp>
        <p:nvSpPr>
          <p:cNvPr id="4" name="Content Placeholder 3">
            <a:extLst>
              <a:ext uri="{FF2B5EF4-FFF2-40B4-BE49-F238E27FC236}">
                <a16:creationId xmlns:a16="http://schemas.microsoft.com/office/drawing/2014/main" id="{386C34AB-DA9A-44C9-8505-862A205C274F}"/>
              </a:ext>
            </a:extLst>
          </p:cNvPr>
          <p:cNvSpPr>
            <a:spLocks noGrp="1"/>
          </p:cNvSpPr>
          <p:nvPr>
            <p:ph idx="1"/>
          </p:nvPr>
        </p:nvSpPr>
        <p:spPr/>
        <p:txBody>
          <a:bodyPr/>
          <a:lstStyle/>
          <a:p>
            <a:pPr algn="just">
              <a:lnSpc>
                <a:spcPct val="150000"/>
              </a:lnSpc>
              <a:defRPr/>
            </a:pPr>
            <a:r>
              <a:rPr lang="en-US" dirty="0"/>
              <a:t>Stuart Russell, Peter </a:t>
            </a:r>
            <a:r>
              <a:rPr lang="id-ID" dirty="0"/>
              <a:t>Norvig</a:t>
            </a:r>
            <a:r>
              <a:rPr lang="en-US" dirty="0"/>
              <a:t>. 2010. </a:t>
            </a:r>
            <a:r>
              <a:rPr lang="en-US" b="1" dirty="0">
                <a:solidFill>
                  <a:srgbClr val="3399FF"/>
                </a:solidFill>
              </a:rPr>
              <a:t>Artificial Intelligence : A Modern Approach.</a:t>
            </a:r>
            <a:r>
              <a:rPr lang="en-US" dirty="0"/>
              <a:t> Pearson Education. New Jersey. ISBN:9780132071482</a:t>
            </a:r>
          </a:p>
          <a:p>
            <a:pPr algn="just">
              <a:lnSpc>
                <a:spcPct val="150000"/>
              </a:lnSpc>
              <a:defRPr/>
            </a:pPr>
            <a:endParaRPr lang="en-US" dirty="0"/>
          </a:p>
        </p:txBody>
      </p:sp>
    </p:spTree>
    <p:extLst>
      <p:ext uri="{BB962C8B-B14F-4D97-AF65-F5344CB8AC3E}">
        <p14:creationId xmlns:p14="http://schemas.microsoft.com/office/powerpoint/2010/main" val="41598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buFont typeface="+mj-lt"/>
              <a:buAutoNum type="arabicPeriod"/>
            </a:pPr>
            <a:r>
              <a:rPr lang="en-US" dirty="0"/>
              <a:t>Representing Knowledge in an Uncertain Domain</a:t>
            </a:r>
          </a:p>
          <a:p>
            <a:pPr marL="457200" indent="-457200">
              <a:buFont typeface="+mj-lt"/>
              <a:buAutoNum type="arabicPeriod"/>
            </a:pPr>
            <a:r>
              <a:rPr lang="en-AU" dirty="0">
                <a:cs typeface="Tahoma" pitchFamily="34" charset="0"/>
              </a:rPr>
              <a:t>Semantic of Bayesian Networks</a:t>
            </a:r>
          </a:p>
          <a:p>
            <a:pPr marL="457200" indent="-457200">
              <a:buFont typeface="+mj-lt"/>
              <a:buAutoNum type="arabicPeriod"/>
            </a:pPr>
            <a:r>
              <a:rPr lang="en-AU" dirty="0">
                <a:cs typeface="Tahoma" pitchFamily="34" charset="0"/>
              </a:rPr>
              <a:t>Efficient Representation of Conditional Distribution</a:t>
            </a:r>
          </a:p>
          <a:p>
            <a:pPr marL="457200" indent="-457200">
              <a:buFont typeface="+mj-lt"/>
              <a:buAutoNum type="arabicPeriod"/>
            </a:pPr>
            <a:r>
              <a:rPr lang="en-US" dirty="0"/>
              <a:t>Exact Inference in Bayesian Networks</a:t>
            </a:r>
          </a:p>
          <a:p>
            <a:pPr marL="457200" indent="-457200">
              <a:buFont typeface="+mj-lt"/>
              <a:buAutoNum type="arabicPeriod"/>
            </a:pPr>
            <a:r>
              <a:rPr lang="en-US"/>
              <a:t>Exercise</a:t>
            </a:r>
            <a:endParaRPr lang="en-US" dirty="0"/>
          </a:p>
        </p:txBody>
      </p:sp>
      <p:sp>
        <p:nvSpPr>
          <p:cNvPr id="5" name="Slide Number Placeholder 4"/>
          <p:cNvSpPr>
            <a:spLocks noGrp="1"/>
          </p:cNvSpPr>
          <p:nvPr>
            <p:ph type="sldNum" sz="quarter" idx="12"/>
          </p:nvPr>
        </p:nvSpPr>
        <p:spPr/>
        <p:txBody>
          <a:bodyPr/>
          <a:lstStyle/>
          <a:p>
            <a:fld id="{F173735F-2667-4028-B606-D96AABD86FDB}" type="slidenum">
              <a:rPr lang="id-ID" smtClean="0"/>
              <a:pPr/>
              <a:t>3</a:t>
            </a:fld>
            <a:endParaRPr lang="id-ID"/>
          </a:p>
        </p:txBody>
      </p:sp>
    </p:spTree>
    <p:extLst>
      <p:ext uri="{BB962C8B-B14F-4D97-AF65-F5344CB8AC3E}">
        <p14:creationId xmlns:p14="http://schemas.microsoft.com/office/powerpoint/2010/main" val="405867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fontScale="90000"/>
          </a:bodyPr>
          <a:lstStyle/>
          <a:p>
            <a:r>
              <a:rPr lang="en-AU" dirty="0">
                <a:cs typeface="Tahoma" pitchFamily="34" charset="0"/>
              </a:rPr>
              <a:t>Representing </a:t>
            </a:r>
            <a:br>
              <a:rPr lang="en-AU" dirty="0">
                <a:cs typeface="Tahoma" pitchFamily="34" charset="0"/>
              </a:rPr>
            </a:br>
            <a:r>
              <a:rPr lang="en-AU" dirty="0">
                <a:cs typeface="Tahoma" pitchFamily="34" charset="0"/>
              </a:rPr>
              <a:t>Knowledge in an Uncertain Domain</a:t>
            </a:r>
            <a:endParaRPr lang="en-ID" dirty="0"/>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4" name="Content Placeholder 3">
            <a:extLst>
              <a:ext uri="{FF2B5EF4-FFF2-40B4-BE49-F238E27FC236}">
                <a16:creationId xmlns:a16="http://schemas.microsoft.com/office/drawing/2014/main" id="{843E3AA8-53A8-4976-9338-002FE94A54B8}"/>
              </a:ext>
            </a:extLst>
          </p:cNvPr>
          <p:cNvSpPr>
            <a:spLocks noGrp="1"/>
          </p:cNvSpPr>
          <p:nvPr>
            <p:ph idx="1"/>
          </p:nvPr>
        </p:nvSpPr>
        <p:spPr/>
        <p:txBody>
          <a:bodyPr/>
          <a:lstStyle/>
          <a:p>
            <a:pPr>
              <a:lnSpc>
                <a:spcPct val="150000"/>
              </a:lnSpc>
            </a:pPr>
            <a:r>
              <a:rPr lang="en-ID" b="1" dirty="0">
                <a:solidFill>
                  <a:srgbClr val="3399FF"/>
                </a:solidFill>
              </a:rPr>
              <a:t>A Bayesian network </a:t>
            </a:r>
            <a:r>
              <a:rPr lang="en-ID" dirty="0"/>
              <a:t>is a </a:t>
            </a:r>
            <a:r>
              <a:rPr lang="en-ID" dirty="0">
                <a:solidFill>
                  <a:srgbClr val="3399FF"/>
                </a:solidFill>
              </a:rPr>
              <a:t>directed graph </a:t>
            </a:r>
            <a:r>
              <a:rPr lang="en-ID" dirty="0"/>
              <a:t>that represents the </a:t>
            </a:r>
            <a:r>
              <a:rPr lang="en-ID" dirty="0">
                <a:solidFill>
                  <a:srgbClr val="3399FF"/>
                </a:solidFill>
              </a:rPr>
              <a:t>dependencies among variables </a:t>
            </a:r>
            <a:r>
              <a:rPr lang="en-ID" dirty="0"/>
              <a:t>and any full joint probability distribution</a:t>
            </a:r>
          </a:p>
          <a:p>
            <a:pPr lvl="1">
              <a:lnSpc>
                <a:spcPct val="150000"/>
              </a:lnSpc>
            </a:pPr>
            <a:r>
              <a:rPr lang="en-ID" dirty="0"/>
              <a:t>Each node corresponds to a random variable</a:t>
            </a:r>
          </a:p>
          <a:p>
            <a:pPr lvl="1">
              <a:lnSpc>
                <a:spcPct val="150000"/>
              </a:lnSpc>
            </a:pPr>
            <a:r>
              <a:rPr lang="en-ID" dirty="0"/>
              <a:t>A set of directed arrows connects pairs of nodes</a:t>
            </a:r>
          </a:p>
          <a:p>
            <a:pPr lvl="2">
              <a:lnSpc>
                <a:spcPct val="150000"/>
              </a:lnSpc>
            </a:pPr>
            <a:r>
              <a:rPr lang="en-ID" dirty="0"/>
              <a:t>Direct influence</a:t>
            </a:r>
          </a:p>
          <a:p>
            <a:pPr lvl="1">
              <a:lnSpc>
                <a:spcPct val="150000"/>
              </a:lnSpc>
            </a:pPr>
            <a:r>
              <a:rPr lang="en-ID" dirty="0"/>
              <a:t>Each node has a conditional probability distribution</a:t>
            </a:r>
          </a:p>
          <a:p>
            <a:pPr lvl="2">
              <a:lnSpc>
                <a:spcPct val="150000"/>
              </a:lnSpc>
            </a:pPr>
            <a:r>
              <a:rPr lang="en-US" b="1" dirty="0">
                <a:cs typeface="Tahoma" pitchFamily="34" charset="0"/>
              </a:rPr>
              <a:t>P </a:t>
            </a:r>
            <a:r>
              <a:rPr lang="en-US" dirty="0">
                <a:cs typeface="Tahoma" pitchFamily="34" charset="0"/>
              </a:rPr>
              <a:t>(</a:t>
            </a:r>
            <a:r>
              <a:rPr lang="en-US" i="1" dirty="0">
                <a:cs typeface="Tahoma" pitchFamily="34" charset="0"/>
              </a:rPr>
              <a:t>X</a:t>
            </a:r>
            <a:r>
              <a:rPr lang="en-US" i="1" baseline="-25000" dirty="0">
                <a:cs typeface="Tahoma" pitchFamily="34" charset="0"/>
              </a:rPr>
              <a:t>i</a:t>
            </a:r>
            <a:r>
              <a:rPr lang="en-US" baseline="-25000" dirty="0">
                <a:cs typeface="Tahoma" pitchFamily="34" charset="0"/>
              </a:rPr>
              <a:t> </a:t>
            </a:r>
            <a:r>
              <a:rPr lang="en-US" dirty="0">
                <a:cs typeface="Tahoma" pitchFamily="34" charset="0"/>
              </a:rPr>
              <a:t>| </a:t>
            </a:r>
            <a:r>
              <a:rPr lang="en-US" i="1" dirty="0">
                <a:cs typeface="Tahoma" pitchFamily="34" charset="0"/>
              </a:rPr>
              <a:t>Parents</a:t>
            </a:r>
            <a:r>
              <a:rPr lang="en-US" dirty="0">
                <a:cs typeface="Tahoma" pitchFamily="34" charset="0"/>
              </a:rPr>
              <a:t>(</a:t>
            </a:r>
            <a:r>
              <a:rPr lang="en-US" i="1" dirty="0">
                <a:cs typeface="Tahoma" pitchFamily="34" charset="0"/>
              </a:rPr>
              <a:t>X</a:t>
            </a:r>
            <a:r>
              <a:rPr lang="en-US" i="1" baseline="-25000" dirty="0">
                <a:cs typeface="Tahoma" pitchFamily="34" charset="0"/>
              </a:rPr>
              <a:t>i</a:t>
            </a:r>
            <a:r>
              <a:rPr lang="en-US" dirty="0">
                <a:cs typeface="Tahoma" pitchFamily="34" charset="0"/>
              </a:rPr>
              <a:t>))</a:t>
            </a:r>
          </a:p>
          <a:p>
            <a:pPr lvl="1">
              <a:lnSpc>
                <a:spcPct val="150000"/>
              </a:lnSpc>
            </a:pPr>
            <a:endParaRPr lang="en-ID" dirty="0"/>
          </a:p>
        </p:txBody>
      </p:sp>
    </p:spTree>
    <p:extLst>
      <p:ext uri="{BB962C8B-B14F-4D97-AF65-F5344CB8AC3E}">
        <p14:creationId xmlns:p14="http://schemas.microsoft.com/office/powerpoint/2010/main" val="328149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fontScale="90000"/>
          </a:bodyPr>
          <a:lstStyle/>
          <a:p>
            <a:r>
              <a:rPr lang="en-AU" dirty="0">
                <a:cs typeface="Tahoma" pitchFamily="34" charset="0"/>
              </a:rPr>
              <a:t>Representing </a:t>
            </a:r>
            <a:br>
              <a:rPr lang="en-AU" dirty="0">
                <a:cs typeface="Tahoma" pitchFamily="34" charset="0"/>
              </a:rPr>
            </a:br>
            <a:r>
              <a:rPr lang="en-AU" dirty="0">
                <a:cs typeface="Tahoma" pitchFamily="34" charset="0"/>
              </a:rPr>
              <a:t>Knowledge in an Uncertain Domain</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5</a:t>
            </a:fld>
            <a:endParaRPr lang="id-ID"/>
          </a:p>
        </p:txBody>
      </p:sp>
      <p:sp>
        <p:nvSpPr>
          <p:cNvPr id="4" name="Content Placeholder 3">
            <a:extLst>
              <a:ext uri="{FF2B5EF4-FFF2-40B4-BE49-F238E27FC236}">
                <a16:creationId xmlns:a16="http://schemas.microsoft.com/office/drawing/2014/main" id="{843E3AA8-53A8-4976-9338-002FE94A54B8}"/>
              </a:ext>
            </a:extLst>
          </p:cNvPr>
          <p:cNvSpPr>
            <a:spLocks noGrp="1"/>
          </p:cNvSpPr>
          <p:nvPr>
            <p:ph idx="1"/>
          </p:nvPr>
        </p:nvSpPr>
        <p:spPr/>
        <p:txBody>
          <a:bodyPr>
            <a:normAutofit/>
          </a:bodyPr>
          <a:lstStyle/>
          <a:p>
            <a:pPr>
              <a:lnSpc>
                <a:spcPct val="150000"/>
              </a:lnSpc>
            </a:pPr>
            <a:r>
              <a:rPr lang="en-ID" b="1" dirty="0"/>
              <a:t>Example</a:t>
            </a:r>
          </a:p>
          <a:p>
            <a:pPr lvl="1" algn="just">
              <a:lnSpc>
                <a:spcPct val="150000"/>
              </a:lnSpc>
            </a:pPr>
            <a:r>
              <a:rPr lang="en-US" i="1" dirty="0">
                <a:cs typeface="Tahoma" pitchFamily="34" charset="0"/>
              </a:rPr>
              <a:t>Weather</a:t>
            </a:r>
            <a:r>
              <a:rPr lang="en-US" dirty="0">
                <a:cs typeface="Tahoma" pitchFamily="34" charset="0"/>
              </a:rPr>
              <a:t> is independent of the other variables</a:t>
            </a:r>
          </a:p>
          <a:p>
            <a:pPr lvl="1" algn="just">
              <a:lnSpc>
                <a:spcPct val="150000"/>
              </a:lnSpc>
            </a:pPr>
            <a:r>
              <a:rPr lang="en-US" i="1" dirty="0">
                <a:cs typeface="Tahoma" pitchFamily="34" charset="0"/>
              </a:rPr>
              <a:t>Toothache</a:t>
            </a:r>
            <a:r>
              <a:rPr lang="en-US" dirty="0">
                <a:cs typeface="Tahoma" pitchFamily="34" charset="0"/>
              </a:rPr>
              <a:t> and </a:t>
            </a:r>
            <a:r>
              <a:rPr lang="en-US" i="1" dirty="0">
                <a:cs typeface="Tahoma" pitchFamily="34" charset="0"/>
              </a:rPr>
              <a:t>Catch</a:t>
            </a:r>
            <a:r>
              <a:rPr lang="en-US" dirty="0">
                <a:cs typeface="Tahoma" pitchFamily="34" charset="0"/>
              </a:rPr>
              <a:t> are conditionally independent given </a:t>
            </a:r>
            <a:r>
              <a:rPr lang="en-US" i="1" dirty="0">
                <a:cs typeface="Tahoma" pitchFamily="34" charset="0"/>
              </a:rPr>
              <a:t>Cavity</a:t>
            </a:r>
            <a:endParaRPr lang="en-US" dirty="0">
              <a:cs typeface="Tahoma" pitchFamily="34" charset="0"/>
            </a:endParaRPr>
          </a:p>
        </p:txBody>
      </p:sp>
      <p:pic>
        <p:nvPicPr>
          <p:cNvPr id="5" name="Content Placeholder 4">
            <a:extLst>
              <a:ext uri="{FF2B5EF4-FFF2-40B4-BE49-F238E27FC236}">
                <a16:creationId xmlns:a16="http://schemas.microsoft.com/office/drawing/2014/main" id="{B99A5DB0-EF5C-4CC3-9F2A-880306F669A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67000" y="3907402"/>
            <a:ext cx="4159919" cy="2106193"/>
          </a:xfrm>
          <a:prstGeom prst="rect">
            <a:avLst/>
          </a:prstGeom>
        </p:spPr>
      </p:pic>
      <p:sp>
        <p:nvSpPr>
          <p:cNvPr id="6" name="TextBox 5">
            <a:extLst>
              <a:ext uri="{FF2B5EF4-FFF2-40B4-BE49-F238E27FC236}">
                <a16:creationId xmlns:a16="http://schemas.microsoft.com/office/drawing/2014/main" id="{F81580C1-038F-438C-8FF6-1E320C19DC25}"/>
              </a:ext>
            </a:extLst>
          </p:cNvPr>
          <p:cNvSpPr txBox="1"/>
          <p:nvPr/>
        </p:nvSpPr>
        <p:spPr>
          <a:xfrm>
            <a:off x="3342890" y="6081041"/>
            <a:ext cx="2808141" cy="369332"/>
          </a:xfrm>
          <a:prstGeom prst="rect">
            <a:avLst/>
          </a:prstGeom>
          <a:noFill/>
        </p:spPr>
        <p:txBody>
          <a:bodyPr wrap="none" rtlCol="0">
            <a:spAutoFit/>
          </a:bodyPr>
          <a:lstStyle/>
          <a:p>
            <a:r>
              <a:rPr lang="en-ID" b="1" dirty="0"/>
              <a:t>A Simple Bayesian Network</a:t>
            </a:r>
          </a:p>
        </p:txBody>
      </p:sp>
    </p:spTree>
    <p:extLst>
      <p:ext uri="{BB962C8B-B14F-4D97-AF65-F5344CB8AC3E}">
        <p14:creationId xmlns:p14="http://schemas.microsoft.com/office/powerpoint/2010/main" val="150683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fontScale="90000"/>
          </a:bodyPr>
          <a:lstStyle/>
          <a:p>
            <a:r>
              <a:rPr lang="en-AU" dirty="0">
                <a:cs typeface="Tahoma" pitchFamily="34" charset="0"/>
              </a:rPr>
              <a:t>Representing </a:t>
            </a:r>
            <a:br>
              <a:rPr lang="en-AU" dirty="0">
                <a:cs typeface="Tahoma" pitchFamily="34" charset="0"/>
              </a:rPr>
            </a:br>
            <a:r>
              <a:rPr lang="en-AU" dirty="0">
                <a:cs typeface="Tahoma" pitchFamily="34" charset="0"/>
              </a:rPr>
              <a:t>Knowledge in an Uncertain Domain</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6</a:t>
            </a:fld>
            <a:endParaRPr lang="id-ID"/>
          </a:p>
        </p:txBody>
      </p:sp>
      <p:sp>
        <p:nvSpPr>
          <p:cNvPr id="4" name="Content Placeholder 3">
            <a:extLst>
              <a:ext uri="{FF2B5EF4-FFF2-40B4-BE49-F238E27FC236}">
                <a16:creationId xmlns:a16="http://schemas.microsoft.com/office/drawing/2014/main" id="{843E3AA8-53A8-4976-9338-002FE94A54B8}"/>
              </a:ext>
            </a:extLst>
          </p:cNvPr>
          <p:cNvSpPr>
            <a:spLocks noGrp="1"/>
          </p:cNvSpPr>
          <p:nvPr>
            <p:ph idx="1"/>
          </p:nvPr>
        </p:nvSpPr>
        <p:spPr/>
        <p:txBody>
          <a:bodyPr>
            <a:normAutofit lnSpcReduction="10000"/>
          </a:bodyPr>
          <a:lstStyle/>
          <a:p>
            <a:pPr>
              <a:lnSpc>
                <a:spcPct val="150000"/>
              </a:lnSpc>
            </a:pPr>
            <a:r>
              <a:rPr lang="en-ID" b="1" dirty="0"/>
              <a:t>Example (A new burglar alarm)</a:t>
            </a:r>
          </a:p>
          <a:p>
            <a:pPr lvl="1" algn="just">
              <a:lnSpc>
                <a:spcPct val="150000"/>
              </a:lnSpc>
            </a:pPr>
            <a:r>
              <a:rPr lang="en-ID" sz="1800" dirty="0"/>
              <a:t>An alarm responds to (almost) a burglary and (sometimes) a minor earthquake</a:t>
            </a:r>
          </a:p>
          <a:p>
            <a:pPr lvl="1" algn="just">
              <a:lnSpc>
                <a:spcPct val="150000"/>
              </a:lnSpc>
            </a:pPr>
            <a:r>
              <a:rPr lang="en-ID" sz="1800" dirty="0"/>
              <a:t>There are two neighbours (John and Mary) who always call you when they hear an alarm</a:t>
            </a:r>
          </a:p>
          <a:p>
            <a:pPr lvl="1" algn="just">
              <a:lnSpc>
                <a:spcPct val="150000"/>
              </a:lnSpc>
            </a:pPr>
            <a:r>
              <a:rPr lang="en-ID" sz="1800" dirty="0"/>
              <a:t>John always calls when he hear alarm or mistakenly hear telephone ring</a:t>
            </a:r>
          </a:p>
          <a:p>
            <a:pPr lvl="1" algn="just">
              <a:lnSpc>
                <a:spcPct val="150000"/>
              </a:lnSpc>
            </a:pPr>
            <a:r>
              <a:rPr lang="en-ID" sz="1800" dirty="0"/>
              <a:t>Mary often misses the alarm because she likes hearing loud music</a:t>
            </a:r>
          </a:p>
          <a:p>
            <a:pPr lvl="1" algn="just">
              <a:lnSpc>
                <a:spcPct val="150000"/>
              </a:lnSpc>
            </a:pPr>
            <a:r>
              <a:rPr lang="en-ID" sz="1800" dirty="0"/>
              <a:t>Draw the Bayesian network!</a:t>
            </a:r>
          </a:p>
        </p:txBody>
      </p:sp>
    </p:spTree>
    <p:extLst>
      <p:ext uri="{BB962C8B-B14F-4D97-AF65-F5344CB8AC3E}">
        <p14:creationId xmlns:p14="http://schemas.microsoft.com/office/powerpoint/2010/main" val="192771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C0F3-5EAD-4409-BFC8-50DA80AB5E10}"/>
              </a:ext>
            </a:extLst>
          </p:cNvPr>
          <p:cNvSpPr>
            <a:spLocks noGrp="1"/>
          </p:cNvSpPr>
          <p:nvPr>
            <p:ph type="title"/>
          </p:nvPr>
        </p:nvSpPr>
        <p:spPr/>
        <p:txBody>
          <a:bodyPr>
            <a:normAutofit fontScale="90000"/>
          </a:bodyPr>
          <a:lstStyle/>
          <a:p>
            <a:r>
              <a:rPr lang="en-AU" dirty="0">
                <a:cs typeface="Tahoma" pitchFamily="34" charset="0"/>
              </a:rPr>
              <a:t>Representing </a:t>
            </a:r>
            <a:br>
              <a:rPr lang="en-AU" dirty="0">
                <a:cs typeface="Tahoma" pitchFamily="34" charset="0"/>
              </a:rPr>
            </a:br>
            <a:r>
              <a:rPr lang="en-AU" dirty="0">
                <a:cs typeface="Tahoma" pitchFamily="34" charset="0"/>
              </a:rPr>
              <a:t>Knowledge in an Uncertain Domain</a:t>
            </a:r>
            <a:endParaRPr lang="en-ID" dirty="0"/>
          </a:p>
        </p:txBody>
      </p:sp>
      <p:sp>
        <p:nvSpPr>
          <p:cNvPr id="3" name="Slide Number Placeholder 2">
            <a:extLst>
              <a:ext uri="{FF2B5EF4-FFF2-40B4-BE49-F238E27FC236}">
                <a16:creationId xmlns:a16="http://schemas.microsoft.com/office/drawing/2014/main" id="{49065B67-C5CF-4124-A89F-D6316B3AB9EE}"/>
              </a:ext>
            </a:extLst>
          </p:cNvPr>
          <p:cNvSpPr>
            <a:spLocks noGrp="1"/>
          </p:cNvSpPr>
          <p:nvPr>
            <p:ph type="sldNum" sz="quarter" idx="12"/>
          </p:nvPr>
        </p:nvSpPr>
        <p:spPr/>
        <p:txBody>
          <a:bodyPr/>
          <a:lstStyle/>
          <a:p>
            <a:fld id="{F173735F-2667-4028-B606-D96AABD86FDB}" type="slidenum">
              <a:rPr lang="id-ID" smtClean="0"/>
              <a:pPr/>
              <a:t>7</a:t>
            </a:fld>
            <a:endParaRPr lang="id-ID"/>
          </a:p>
        </p:txBody>
      </p:sp>
      <p:pic>
        <p:nvPicPr>
          <p:cNvPr id="5" name="Content Placeholder 4">
            <a:extLst>
              <a:ext uri="{FF2B5EF4-FFF2-40B4-BE49-F238E27FC236}">
                <a16:creationId xmlns:a16="http://schemas.microsoft.com/office/drawing/2014/main" id="{765DB422-CA09-4EB3-825C-E48F67FDCC63}"/>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2286000" y="2237618"/>
            <a:ext cx="5561530" cy="3932237"/>
          </a:xfrm>
          <a:prstGeom prst="rect">
            <a:avLst/>
          </a:prstGeom>
          <a:ln w="28575">
            <a:solidFill>
              <a:schemeClr val="accent1"/>
            </a:solidFill>
          </a:ln>
        </p:spPr>
      </p:pic>
      <p:sp>
        <p:nvSpPr>
          <p:cNvPr id="6" name="TextBox 5">
            <a:extLst>
              <a:ext uri="{FF2B5EF4-FFF2-40B4-BE49-F238E27FC236}">
                <a16:creationId xmlns:a16="http://schemas.microsoft.com/office/drawing/2014/main" id="{D2E8DE38-C874-4AE1-83D3-E281BE05D0BD}"/>
              </a:ext>
            </a:extLst>
          </p:cNvPr>
          <p:cNvSpPr txBox="1"/>
          <p:nvPr/>
        </p:nvSpPr>
        <p:spPr>
          <a:xfrm>
            <a:off x="3167929" y="6131755"/>
            <a:ext cx="2820387" cy="369332"/>
          </a:xfrm>
          <a:prstGeom prst="rect">
            <a:avLst/>
          </a:prstGeom>
          <a:noFill/>
        </p:spPr>
        <p:txBody>
          <a:bodyPr wrap="none" rtlCol="0">
            <a:spAutoFit/>
          </a:bodyPr>
          <a:lstStyle/>
          <a:p>
            <a:r>
              <a:rPr lang="en-ID" b="1" dirty="0"/>
              <a:t>A Typical Bayesian Network</a:t>
            </a:r>
          </a:p>
        </p:txBody>
      </p:sp>
    </p:spTree>
    <p:extLst>
      <p:ext uri="{BB962C8B-B14F-4D97-AF65-F5344CB8AC3E}">
        <p14:creationId xmlns:p14="http://schemas.microsoft.com/office/powerpoint/2010/main" val="428332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fontScale="90000"/>
          </a:bodyPr>
          <a:lstStyle/>
          <a:p>
            <a:r>
              <a:rPr lang="en-AU" dirty="0">
                <a:cs typeface="Tahoma" pitchFamily="34" charset="0"/>
              </a:rPr>
              <a:t>Representing </a:t>
            </a:r>
            <a:br>
              <a:rPr lang="en-AU" dirty="0">
                <a:cs typeface="Tahoma" pitchFamily="34" charset="0"/>
              </a:rPr>
            </a:br>
            <a:r>
              <a:rPr lang="en-AU" dirty="0">
                <a:cs typeface="Tahoma" pitchFamily="34" charset="0"/>
              </a:rPr>
              <a:t>Knowledge in an Uncertain Domain</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4" name="Content Placeholder 3">
            <a:extLst>
              <a:ext uri="{FF2B5EF4-FFF2-40B4-BE49-F238E27FC236}">
                <a16:creationId xmlns:a16="http://schemas.microsoft.com/office/drawing/2014/main" id="{843E3AA8-53A8-4976-9338-002FE94A54B8}"/>
              </a:ext>
            </a:extLst>
          </p:cNvPr>
          <p:cNvSpPr>
            <a:spLocks noGrp="1"/>
          </p:cNvSpPr>
          <p:nvPr>
            <p:ph idx="1"/>
          </p:nvPr>
        </p:nvSpPr>
        <p:spPr/>
        <p:txBody>
          <a:bodyPr>
            <a:normAutofit/>
          </a:bodyPr>
          <a:lstStyle/>
          <a:p>
            <a:pPr>
              <a:lnSpc>
                <a:spcPct val="150000"/>
              </a:lnSpc>
            </a:pPr>
            <a:r>
              <a:rPr lang="en-ID" dirty="0"/>
              <a:t>The conditional distributions are shown as a</a:t>
            </a:r>
            <a:r>
              <a:rPr lang="en-ID" b="1" dirty="0">
                <a:solidFill>
                  <a:srgbClr val="3399FF"/>
                </a:solidFill>
              </a:rPr>
              <a:t> conditional probability table (CPT)</a:t>
            </a:r>
          </a:p>
          <a:p>
            <a:pPr>
              <a:lnSpc>
                <a:spcPct val="150000"/>
              </a:lnSpc>
            </a:pPr>
            <a:r>
              <a:rPr lang="en-ID" sz="1800" dirty="0"/>
              <a:t>CPT contains the conditional probability of each node value for </a:t>
            </a:r>
            <a:r>
              <a:rPr lang="en-ID" sz="1800" dirty="0">
                <a:solidFill>
                  <a:srgbClr val="3399FF"/>
                </a:solidFill>
              </a:rPr>
              <a:t>a conditioning case</a:t>
            </a:r>
          </a:p>
          <a:p>
            <a:pPr lvl="1">
              <a:lnSpc>
                <a:spcPct val="150000"/>
              </a:lnSpc>
            </a:pPr>
            <a:r>
              <a:rPr lang="en-ID" sz="1800" dirty="0"/>
              <a:t>A possible combination of values for the parent nodes</a:t>
            </a:r>
          </a:p>
        </p:txBody>
      </p:sp>
    </p:spTree>
    <p:extLst>
      <p:ext uri="{BB962C8B-B14F-4D97-AF65-F5344CB8AC3E}">
        <p14:creationId xmlns:p14="http://schemas.microsoft.com/office/powerpoint/2010/main" val="392430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BD7A-1B9C-4A13-93BD-6455AF9D1176}"/>
              </a:ext>
            </a:extLst>
          </p:cNvPr>
          <p:cNvSpPr>
            <a:spLocks noGrp="1"/>
          </p:cNvSpPr>
          <p:nvPr>
            <p:ph type="title"/>
          </p:nvPr>
        </p:nvSpPr>
        <p:spPr/>
        <p:txBody>
          <a:bodyPr>
            <a:normAutofit/>
          </a:bodyPr>
          <a:lstStyle/>
          <a:p>
            <a:r>
              <a:rPr lang="en-AU" dirty="0">
                <a:cs typeface="Tahoma" pitchFamily="34" charset="0"/>
              </a:rPr>
              <a:t>Semantic of Bayesian Networks</a:t>
            </a:r>
            <a:endParaRPr lang="en-US" dirty="0">
              <a:cs typeface="Tahoma" pitchFamily="34" charset="0"/>
            </a:endParaRPr>
          </a:p>
        </p:txBody>
      </p:sp>
      <p:sp>
        <p:nvSpPr>
          <p:cNvPr id="3" name="Slide Number Placeholder 2">
            <a:extLst>
              <a:ext uri="{FF2B5EF4-FFF2-40B4-BE49-F238E27FC236}">
                <a16:creationId xmlns:a16="http://schemas.microsoft.com/office/drawing/2014/main" id="{E492D0C3-B026-4F8E-9968-52F4B5379CD9}"/>
              </a:ext>
            </a:extLst>
          </p:cNvPr>
          <p:cNvSpPr>
            <a:spLocks noGrp="1"/>
          </p:cNvSpPr>
          <p:nvPr>
            <p:ph type="sldNum" sz="quarter" idx="12"/>
          </p:nvPr>
        </p:nvSpPr>
        <p:spPr/>
        <p:txBody>
          <a:bodyPr/>
          <a:lstStyle/>
          <a:p>
            <a:fld id="{F173735F-2667-4028-B606-D96AABD86FDB}" type="slidenum">
              <a:rPr lang="id-ID" smtClean="0"/>
              <a:pPr/>
              <a:t>9</a:t>
            </a:fld>
            <a:endParaRPr lang="id-ID"/>
          </a:p>
        </p:txBody>
      </p:sp>
      <p:sp>
        <p:nvSpPr>
          <p:cNvPr id="4" name="Content Placeholder 3">
            <a:extLst>
              <a:ext uri="{FF2B5EF4-FFF2-40B4-BE49-F238E27FC236}">
                <a16:creationId xmlns:a16="http://schemas.microsoft.com/office/drawing/2014/main" id="{843E3AA8-53A8-4976-9338-002FE94A54B8}"/>
              </a:ext>
            </a:extLst>
          </p:cNvPr>
          <p:cNvSpPr>
            <a:spLocks noGrp="1"/>
          </p:cNvSpPr>
          <p:nvPr>
            <p:ph idx="1"/>
          </p:nvPr>
        </p:nvSpPr>
        <p:spPr/>
        <p:txBody>
          <a:bodyPr/>
          <a:lstStyle/>
          <a:p>
            <a:pPr>
              <a:lnSpc>
                <a:spcPct val="150000"/>
              </a:lnSpc>
            </a:pPr>
            <a:r>
              <a:rPr lang="en-US" dirty="0">
                <a:cs typeface="Tahoma" pitchFamily="34" charset="0"/>
              </a:rPr>
              <a:t>The full joint distribution is defined as the product of the local conditional distributions:</a:t>
            </a:r>
          </a:p>
          <a:p>
            <a:pPr>
              <a:lnSpc>
                <a:spcPct val="150000"/>
              </a:lnSpc>
            </a:pPr>
            <a:endParaRPr lang="en-US" dirty="0">
              <a:cs typeface="Tahoma" pitchFamily="34" charset="0"/>
            </a:endParaRPr>
          </a:p>
          <a:p>
            <a:pPr>
              <a:lnSpc>
                <a:spcPct val="150000"/>
              </a:lnSpc>
            </a:pPr>
            <a:endParaRPr lang="en-US" dirty="0">
              <a:cs typeface="Tahoma" pitchFamily="34" charset="0"/>
            </a:endParaRPr>
          </a:p>
          <a:p>
            <a:pPr>
              <a:lnSpc>
                <a:spcPct val="150000"/>
              </a:lnSpc>
            </a:pPr>
            <a:r>
              <a:rPr lang="en-ID" dirty="0"/>
              <a:t>What is the probability of an alarm ring but neither a burglary nor an earthquake has occurred, and both John and Mary call?</a:t>
            </a:r>
          </a:p>
        </p:txBody>
      </p:sp>
      <p:pic>
        <p:nvPicPr>
          <p:cNvPr id="5" name="Picture 4">
            <a:extLst>
              <a:ext uri="{FF2B5EF4-FFF2-40B4-BE49-F238E27FC236}">
                <a16:creationId xmlns:a16="http://schemas.microsoft.com/office/drawing/2014/main" id="{9202EAC2-F7D0-4545-87BF-B174F3BD5E94}"/>
              </a:ext>
            </a:extLst>
          </p:cNvPr>
          <p:cNvPicPr>
            <a:picLocks noChangeAspect="1"/>
          </p:cNvPicPr>
          <p:nvPr/>
        </p:nvPicPr>
        <p:blipFill>
          <a:blip r:embed="rId2"/>
          <a:stretch>
            <a:fillRect/>
          </a:stretch>
        </p:blipFill>
        <p:spPr>
          <a:xfrm>
            <a:off x="2743200" y="3046205"/>
            <a:ext cx="4605337" cy="815150"/>
          </a:xfrm>
          <a:prstGeom prst="rect">
            <a:avLst/>
          </a:prstGeom>
          <a:ln w="28575">
            <a:solidFill>
              <a:schemeClr val="accent1"/>
            </a:solidFill>
          </a:ln>
        </p:spPr>
      </p:pic>
      <p:pic>
        <p:nvPicPr>
          <p:cNvPr id="6" name="Picture 5">
            <a:extLst>
              <a:ext uri="{FF2B5EF4-FFF2-40B4-BE49-F238E27FC236}">
                <a16:creationId xmlns:a16="http://schemas.microsoft.com/office/drawing/2014/main" id="{3F502AA4-D238-42BC-AB63-CDB243CC169D}"/>
              </a:ext>
            </a:extLst>
          </p:cNvPr>
          <p:cNvPicPr>
            <a:picLocks noChangeAspect="1"/>
          </p:cNvPicPr>
          <p:nvPr/>
        </p:nvPicPr>
        <p:blipFill>
          <a:blip r:embed="rId3"/>
          <a:stretch>
            <a:fillRect/>
          </a:stretch>
        </p:blipFill>
        <p:spPr>
          <a:xfrm>
            <a:off x="3314700" y="4965591"/>
            <a:ext cx="2514600" cy="568434"/>
          </a:xfrm>
          <a:prstGeom prst="rect">
            <a:avLst/>
          </a:prstGeom>
          <a:ln w="28575">
            <a:solidFill>
              <a:schemeClr val="accent1"/>
            </a:solidFill>
          </a:ln>
        </p:spPr>
      </p:pic>
    </p:spTree>
    <p:extLst>
      <p:ext uri="{BB962C8B-B14F-4D97-AF65-F5344CB8AC3E}">
        <p14:creationId xmlns:p14="http://schemas.microsoft.com/office/powerpoint/2010/main" val="304214530"/>
      </p:ext>
    </p:extLst>
  </p:cSld>
  <p:clrMapOvr>
    <a:masterClrMapping/>
  </p:clrMapOvr>
</p:sld>
</file>

<file path=ppt/theme/theme1.xml><?xml version="1.0" encoding="utf-8"?>
<a:theme xmlns:a="http://schemas.openxmlformats.org/drawingml/2006/main" name="TemplateBM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TemplateBM_2</Template>
  <TotalTime>2283</TotalTime>
  <Words>1117</Words>
  <Application>Microsoft Office PowerPoint</Application>
  <PresentationFormat>Tampilan Layar (4:3)</PresentationFormat>
  <Paragraphs>158</Paragraphs>
  <Slides>28</Slides>
  <Notes>0</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28</vt:i4>
      </vt:variant>
    </vt:vector>
  </HeadingPairs>
  <TitlesOfParts>
    <vt:vector size="34" baseType="lpstr">
      <vt:lpstr>Arial</vt:lpstr>
      <vt:lpstr>Calibri</vt:lpstr>
      <vt:lpstr>Open Sans</vt:lpstr>
      <vt:lpstr>Tahoma</vt:lpstr>
      <vt:lpstr>Wingdings</vt:lpstr>
      <vt:lpstr>TemplateBM_2</vt:lpstr>
      <vt:lpstr>Bayesian Network  Session  09</vt:lpstr>
      <vt:lpstr>Learning Outcomes</vt:lpstr>
      <vt:lpstr>Outline</vt:lpstr>
      <vt:lpstr>Representing  Knowledge in an Uncertain Domain</vt:lpstr>
      <vt:lpstr>Representing  Knowledge in an Uncertain Domain</vt:lpstr>
      <vt:lpstr>Representing  Knowledge in an Uncertain Domain</vt:lpstr>
      <vt:lpstr>Representing  Knowledge in an Uncertain Domain</vt:lpstr>
      <vt:lpstr>Representing  Knowledge in an Uncertain Domain</vt:lpstr>
      <vt:lpstr>Semantic of Bayesian Networks</vt:lpstr>
      <vt:lpstr>Semantic of Bayesian Networks</vt:lpstr>
      <vt:lpstr>Semantic of Bayesian Networks</vt:lpstr>
      <vt:lpstr>Example</vt:lpstr>
      <vt:lpstr>Efficient  Representation of Conditional Distribution</vt:lpstr>
      <vt:lpstr>Efficient  Representation of Conditional Distribution</vt:lpstr>
      <vt:lpstr>Efficient  Representation of Conditional Distribution</vt:lpstr>
      <vt:lpstr>Exact Inference in Bayesian Networks</vt:lpstr>
      <vt:lpstr>Exact Inference in Bayesian Networks</vt:lpstr>
      <vt:lpstr>Exact Inference in Bayesian Networks</vt:lpstr>
      <vt:lpstr>Exact Inference in Bayesian Networks</vt:lpstr>
      <vt:lpstr>Exact Inference in Bayesian Networks</vt:lpstr>
      <vt:lpstr>Exact Inference in Bayesian Networks</vt:lpstr>
      <vt:lpstr>Exact Inference in Bayesian Networks</vt:lpstr>
      <vt:lpstr>Exact Inference in Bayesian Networks</vt:lpstr>
      <vt:lpstr>Exact Inference in Bayesian Networks</vt:lpstr>
      <vt:lpstr>Exact Inference in Bayesian Networks</vt:lpstr>
      <vt:lpstr>Exercise</vt:lpstr>
      <vt:lpstr>Case Study</vt:lpstr>
      <vt:lpstr>References</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AI_Pert11</dc:title>
  <dc:creator>rwongso@binus.edu</dc:creator>
  <cp:lastModifiedBy>Felix Indra Kurniadi</cp:lastModifiedBy>
  <cp:revision>287</cp:revision>
  <dcterms:created xsi:type="dcterms:W3CDTF">2014-12-19T03:07:01Z</dcterms:created>
  <dcterms:modified xsi:type="dcterms:W3CDTF">2023-06-07T12:39:12Z</dcterms:modified>
</cp:coreProperties>
</file>