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2" r:id="rId3"/>
    <p:sldId id="263" r:id="rId4"/>
    <p:sldId id="269" r:id="rId5"/>
    <p:sldId id="270" r:id="rId6"/>
    <p:sldId id="320" r:id="rId7"/>
    <p:sldId id="319" r:id="rId8"/>
    <p:sldId id="322" r:id="rId9"/>
    <p:sldId id="321" r:id="rId10"/>
    <p:sldId id="271" r:id="rId11"/>
    <p:sldId id="272" r:id="rId12"/>
    <p:sldId id="274" r:id="rId13"/>
    <p:sldId id="318" r:id="rId14"/>
    <p:sldId id="317" r:id="rId15"/>
    <p:sldId id="264" r:id="rId16"/>
    <p:sldId id="266" r:id="rId17"/>
    <p:sldId id="273" r:id="rId18"/>
    <p:sldId id="265" r:id="rId19"/>
    <p:sldId id="275" r:id="rId20"/>
    <p:sldId id="276" r:id="rId21"/>
    <p:sldId id="337" r:id="rId22"/>
    <p:sldId id="259" r:id="rId23"/>
    <p:sldId id="260" r:id="rId24"/>
    <p:sldId id="261" r:id="rId25"/>
    <p:sldId id="323" r:id="rId26"/>
    <p:sldId id="324" r:id="rId27"/>
    <p:sldId id="325" r:id="rId28"/>
    <p:sldId id="326" r:id="rId29"/>
    <p:sldId id="327" r:id="rId30"/>
    <p:sldId id="328" r:id="rId31"/>
    <p:sldId id="26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278" r:id="rId41"/>
    <p:sldId id="267" r:id="rId4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2"/>
            <p14:sldId id="263"/>
            <p14:sldId id="269"/>
            <p14:sldId id="270"/>
            <p14:sldId id="320"/>
            <p14:sldId id="319"/>
            <p14:sldId id="322"/>
            <p14:sldId id="321"/>
            <p14:sldId id="271"/>
            <p14:sldId id="272"/>
            <p14:sldId id="274"/>
            <p14:sldId id="318"/>
            <p14:sldId id="317"/>
            <p14:sldId id="264"/>
            <p14:sldId id="266"/>
            <p14:sldId id="273"/>
            <p14:sldId id="265"/>
            <p14:sldId id="275"/>
            <p14:sldId id="276"/>
            <p14:sldId id="337"/>
            <p14:sldId id="259"/>
            <p14:sldId id="260"/>
            <p14:sldId id="261"/>
            <p14:sldId id="323"/>
            <p14:sldId id="324"/>
            <p14:sldId id="325"/>
            <p14:sldId id="326"/>
            <p14:sldId id="327"/>
            <p14:sldId id="328"/>
            <p14:sldId id="26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278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nus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8"/>
    <a:srgbClr val="3399FF"/>
    <a:srgbClr val="558FD5"/>
    <a:srgbClr val="008FD5"/>
    <a:srgbClr val="F7F7F7"/>
    <a:srgbClr val="00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/>
    <p:restoredTop sz="87347" autoAdjust="0"/>
  </p:normalViewPr>
  <p:slideViewPr>
    <p:cSldViewPr>
      <p:cViewPr varScale="1">
        <p:scale>
          <a:sx n="71" d="100"/>
          <a:sy n="71" d="100"/>
        </p:scale>
        <p:origin x="170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em" userId="f0eccc0d-5f68-4fd0-ac37-93949ba4807b" providerId="ADAL" clId="{722A25AD-BC58-4915-809B-7F8C3E7AEB5F}"/>
    <pc:docChg chg="undo custSel addSld delSld modSld sldOrd modSection">
      <pc:chgData name="Williem" userId="f0eccc0d-5f68-4fd0-ac37-93949ba4807b" providerId="ADAL" clId="{722A25AD-BC58-4915-809B-7F8C3E7AEB5F}" dt="2017-09-17T10:37:24.793" v="661" actId="20577"/>
      <pc:docMkLst>
        <pc:docMk/>
      </pc:docMkLst>
      <pc:sldChg chg="addSp delSp modSp add">
        <pc:chgData name="Williem" userId="f0eccc0d-5f68-4fd0-ac37-93949ba4807b" providerId="ADAL" clId="{722A25AD-BC58-4915-809B-7F8C3E7AEB5F}" dt="2017-09-17T10:37:24.793" v="661" actId="20577"/>
        <pc:sldMkLst>
          <pc:docMk/>
          <pc:sldMk cId="120383133" sldId="311"/>
        </pc:sldMkLst>
        <pc:spChg chg="mod">
          <ac:chgData name="Williem" userId="f0eccc0d-5f68-4fd0-ac37-93949ba4807b" providerId="ADAL" clId="{722A25AD-BC58-4915-809B-7F8C3E7AEB5F}" dt="2017-09-16T15:25:12.937" v="12" actId="20577"/>
          <ac:spMkLst>
            <pc:docMk/>
            <pc:sldMk cId="120383133" sldId="311"/>
            <ac:spMk id="2" creationId="{CF5ECA47-9816-4656-9412-607C86221157}"/>
          </ac:spMkLst>
        </pc:spChg>
        <pc:spChg chg="mod">
          <ac:chgData name="Williem" userId="f0eccc0d-5f68-4fd0-ac37-93949ba4807b" providerId="ADAL" clId="{722A25AD-BC58-4915-809B-7F8C3E7AEB5F}" dt="2017-09-17T10:37:24.793" v="661" actId="20577"/>
          <ac:spMkLst>
            <pc:docMk/>
            <pc:sldMk cId="120383133" sldId="311"/>
            <ac:spMk id="4" creationId="{E06560C9-CE2C-4E28-9B4C-9134D0800EC5}"/>
          </ac:spMkLst>
        </pc:spChg>
        <pc:spChg chg="del">
          <ac:chgData name="Williem" userId="f0eccc0d-5f68-4fd0-ac37-93949ba4807b" providerId="ADAL" clId="{722A25AD-BC58-4915-809B-7F8C3E7AEB5F}" dt="2017-09-16T15:32:24.241" v="404" actId="478"/>
          <ac:spMkLst>
            <pc:docMk/>
            <pc:sldMk cId="120383133" sldId="311"/>
            <ac:spMk id="5" creationId="{692BE03E-9672-4B61-AC02-7368071AABA4}"/>
          </ac:spMkLst>
        </pc:spChg>
        <pc:picChg chg="add mod">
          <ac:chgData name="Williem" userId="f0eccc0d-5f68-4fd0-ac37-93949ba4807b" providerId="ADAL" clId="{722A25AD-BC58-4915-809B-7F8C3E7AEB5F}" dt="2017-09-16T15:39:29.754" v="452" actId="1076"/>
          <ac:picMkLst>
            <pc:docMk/>
            <pc:sldMk cId="120383133" sldId="311"/>
            <ac:picMk id="1026" creationId="{DAEF4976-910C-4336-88B2-112BF4CBFA9F}"/>
          </ac:picMkLst>
        </pc:picChg>
      </pc:sldChg>
      <pc:sldChg chg="delSp modSp add del">
        <pc:chgData name="Williem" userId="f0eccc0d-5f68-4fd0-ac37-93949ba4807b" providerId="ADAL" clId="{722A25AD-BC58-4915-809B-7F8C3E7AEB5F}" dt="2017-09-16T15:33:02.461" v="414" actId="2696"/>
        <pc:sldMkLst>
          <pc:docMk/>
          <pc:sldMk cId="3251391096" sldId="312"/>
        </pc:sldMkLst>
        <pc:spChg chg="mod">
          <ac:chgData name="Williem" userId="f0eccc0d-5f68-4fd0-ac37-93949ba4807b" providerId="ADAL" clId="{722A25AD-BC58-4915-809B-7F8C3E7AEB5F}" dt="2017-09-16T15:32:42.989" v="409" actId="2696"/>
          <ac:spMkLst>
            <pc:docMk/>
            <pc:sldMk cId="3251391096" sldId="312"/>
            <ac:spMk id="2" creationId="{496DB12D-D42E-4DDB-8D90-78F54566EEC5}"/>
          </ac:spMkLst>
        </pc:spChg>
        <pc:spChg chg="mod">
          <ac:chgData name="Williem" userId="f0eccc0d-5f68-4fd0-ac37-93949ba4807b" providerId="ADAL" clId="{722A25AD-BC58-4915-809B-7F8C3E7AEB5F}" dt="2017-09-16T15:32:46.363" v="410" actId="14100"/>
          <ac:spMkLst>
            <pc:docMk/>
            <pc:sldMk cId="3251391096" sldId="312"/>
            <ac:spMk id="4" creationId="{5871154F-EEF0-4647-AEBD-A01A12AB7ABD}"/>
          </ac:spMkLst>
        </pc:spChg>
        <pc:spChg chg="del">
          <ac:chgData name="Williem" userId="f0eccc0d-5f68-4fd0-ac37-93949ba4807b" providerId="ADAL" clId="{722A25AD-BC58-4915-809B-7F8C3E7AEB5F}" dt="2017-09-16T15:32:39.281" v="408" actId="478"/>
          <ac:spMkLst>
            <pc:docMk/>
            <pc:sldMk cId="3251391096" sldId="312"/>
            <ac:spMk id="5" creationId="{7FBDBC33-AD67-4DBB-8450-6A5CCE3D8AB1}"/>
          </ac:spMkLst>
        </pc:spChg>
      </pc:sldChg>
      <pc:sldChg chg="addSp delSp modSp add">
        <pc:chgData name="Williem" userId="f0eccc0d-5f68-4fd0-ac37-93949ba4807b" providerId="ADAL" clId="{722A25AD-BC58-4915-809B-7F8C3E7AEB5F}" dt="2017-09-16T15:42:05.730" v="552" actId="20577"/>
        <pc:sldMkLst>
          <pc:docMk/>
          <pc:sldMk cId="1937895511" sldId="313"/>
        </pc:sldMkLst>
        <pc:spChg chg="mod">
          <ac:chgData name="Williem" userId="f0eccc0d-5f68-4fd0-ac37-93949ba4807b" providerId="ADAL" clId="{722A25AD-BC58-4915-809B-7F8C3E7AEB5F}" dt="2017-09-16T15:42:05.730" v="552" actId="20577"/>
          <ac:spMkLst>
            <pc:docMk/>
            <pc:sldMk cId="1937895511" sldId="313"/>
            <ac:spMk id="4" creationId="{E06560C9-CE2C-4E28-9B4C-9134D0800EC5}"/>
          </ac:spMkLst>
        </pc:spChg>
        <pc:picChg chg="add mod">
          <ac:chgData name="Williem" userId="f0eccc0d-5f68-4fd0-ac37-93949ba4807b" providerId="ADAL" clId="{722A25AD-BC58-4915-809B-7F8C3E7AEB5F}" dt="2017-09-16T15:35:16.516" v="420" actId="1076"/>
          <ac:picMkLst>
            <pc:docMk/>
            <pc:sldMk cId="1937895511" sldId="313"/>
            <ac:picMk id="6" creationId="{B991A03E-CFA7-4097-9712-D7DC4698408A}"/>
          </ac:picMkLst>
        </pc:picChg>
        <pc:picChg chg="del">
          <ac:chgData name="Williem" userId="f0eccc0d-5f68-4fd0-ac37-93949ba4807b" providerId="ADAL" clId="{722A25AD-BC58-4915-809B-7F8C3E7AEB5F}" dt="2017-09-16T15:33:01.417" v="413" actId="478"/>
          <ac:picMkLst>
            <pc:docMk/>
            <pc:sldMk cId="1937895511" sldId="313"/>
            <ac:picMk id="1026" creationId="{DAEF4976-910C-4336-88B2-112BF4CBFA9F}"/>
          </ac:picMkLst>
        </pc:picChg>
      </pc:sldChg>
      <pc:sldChg chg="add del ord">
        <pc:chgData name="Williem" userId="f0eccc0d-5f68-4fd0-ac37-93949ba4807b" providerId="ADAL" clId="{722A25AD-BC58-4915-809B-7F8C3E7AEB5F}" dt="2017-09-16T15:42:53.958" v="588" actId="2696"/>
        <pc:sldMkLst>
          <pc:docMk/>
          <pc:sldMk cId="2949577513" sldId="314"/>
        </pc:sldMkLst>
      </pc:sldChg>
      <pc:sldChg chg="modSp add del">
        <pc:chgData name="Williem" userId="f0eccc0d-5f68-4fd0-ac37-93949ba4807b" providerId="ADAL" clId="{722A25AD-BC58-4915-809B-7F8C3E7AEB5F}" dt="2017-09-16T15:42:24.577" v="574" actId="2696"/>
        <pc:sldMkLst>
          <pc:docMk/>
          <pc:sldMk cId="942678240" sldId="315"/>
        </pc:sldMkLst>
        <pc:spChg chg="mod">
          <ac:chgData name="Williem" userId="f0eccc0d-5f68-4fd0-ac37-93949ba4807b" providerId="ADAL" clId="{722A25AD-BC58-4915-809B-7F8C3E7AEB5F}" dt="2017-09-16T15:42:18.867" v="572" actId="20577"/>
          <ac:spMkLst>
            <pc:docMk/>
            <pc:sldMk cId="942678240" sldId="315"/>
            <ac:spMk id="2" creationId="{4E135734-773E-4ACC-A8D2-444EAAB1F353}"/>
          </ac:spMkLst>
        </pc:spChg>
      </pc:sldChg>
      <pc:sldChg chg="delSp modSp add">
        <pc:chgData name="Williem" userId="f0eccc0d-5f68-4fd0-ac37-93949ba4807b" providerId="ADAL" clId="{722A25AD-BC58-4915-809B-7F8C3E7AEB5F}" dt="2017-09-16T15:43:21.761" v="624" actId="478"/>
        <pc:sldMkLst>
          <pc:docMk/>
          <pc:sldMk cId="2875639648" sldId="316"/>
        </pc:sldMkLst>
        <pc:spChg chg="mod">
          <ac:chgData name="Williem" userId="f0eccc0d-5f68-4fd0-ac37-93949ba4807b" providerId="ADAL" clId="{722A25AD-BC58-4915-809B-7F8C3E7AEB5F}" dt="2017-09-16T15:42:32.674" v="586" actId="20577"/>
          <ac:spMkLst>
            <pc:docMk/>
            <pc:sldMk cId="2875639648" sldId="316"/>
            <ac:spMk id="2" creationId="{CF5ECA47-9816-4656-9412-607C86221157}"/>
          </ac:spMkLst>
        </pc:spChg>
        <pc:spChg chg="mod">
          <ac:chgData name="Williem" userId="f0eccc0d-5f68-4fd0-ac37-93949ba4807b" providerId="ADAL" clId="{722A25AD-BC58-4915-809B-7F8C3E7AEB5F}" dt="2017-09-16T15:43:18.867" v="623" actId="20577"/>
          <ac:spMkLst>
            <pc:docMk/>
            <pc:sldMk cId="2875639648" sldId="316"/>
            <ac:spMk id="4" creationId="{E06560C9-CE2C-4E28-9B4C-9134D0800EC5}"/>
          </ac:spMkLst>
        </pc:spChg>
        <pc:picChg chg="del">
          <ac:chgData name="Williem" userId="f0eccc0d-5f68-4fd0-ac37-93949ba4807b" providerId="ADAL" clId="{722A25AD-BC58-4915-809B-7F8C3E7AEB5F}" dt="2017-09-16T15:43:21.761" v="624" actId="478"/>
          <ac:picMkLst>
            <pc:docMk/>
            <pc:sldMk cId="2875639648" sldId="316"/>
            <ac:picMk id="1026" creationId="{DAEF4976-910C-4336-88B2-112BF4CBFA9F}"/>
          </ac:picMkLst>
        </pc:picChg>
      </pc:sldChg>
      <pc:sldChg chg="delSp add">
        <pc:chgData name="Williem" userId="f0eccc0d-5f68-4fd0-ac37-93949ba4807b" providerId="ADAL" clId="{722A25AD-BC58-4915-809B-7F8C3E7AEB5F}" dt="2017-09-16T15:43:23.033" v="625" actId="478"/>
        <pc:sldMkLst>
          <pc:docMk/>
          <pc:sldMk cId="4097753692" sldId="317"/>
        </pc:sldMkLst>
        <pc:picChg chg="del">
          <ac:chgData name="Williem" userId="f0eccc0d-5f68-4fd0-ac37-93949ba4807b" providerId="ADAL" clId="{722A25AD-BC58-4915-809B-7F8C3E7AEB5F}" dt="2017-09-16T15:43:23.033" v="625" actId="478"/>
          <ac:picMkLst>
            <pc:docMk/>
            <pc:sldMk cId="4097753692" sldId="317"/>
            <ac:picMk id="1026" creationId="{DAEF4976-910C-4336-88B2-112BF4CBFA9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53BEC-4CDD-41F8-A51E-61420FE8D153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7E664-4213-4A0F-ADFD-17D1B82B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7E664-4213-4A0F-ADFD-17D1B82B294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78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 Notes: Explain about the moral dilemma in negative impact of AI; explain in term of example problem and what will happen if it becomes true</a:t>
            </a:r>
            <a:endParaRPr/>
          </a:p>
        </p:txBody>
      </p:sp>
      <p:sp>
        <p:nvSpPr>
          <p:cNvPr id="191" name="Google Shape;19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 to Lecturer: create a joke about this picture before move on to next slide</a:t>
            </a:r>
            <a:endParaRPr/>
          </a:p>
        </p:txBody>
      </p:sp>
      <p:sp>
        <p:nvSpPr>
          <p:cNvPr id="118" name="Google Shape;11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 to lectures: Give students time to answer this question at least (5-10 minutes)</a:t>
            </a:r>
            <a:endParaRPr/>
          </a:p>
        </p:txBody>
      </p:sp>
      <p:sp>
        <p:nvSpPr>
          <p:cNvPr id="126" name="Google Shape;12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 to lecturer: express your opinion about ethics and why do you think ethics is not feeling, societal beliefs and laws</a:t>
            </a:r>
            <a:endParaRPr/>
          </a:p>
        </p:txBody>
      </p:sp>
      <p:sp>
        <p:nvSpPr>
          <p:cNvPr id="133" name="Google Shape;13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 to lectures: Give students time to answer this question at least (5-10 minutes)</a:t>
            </a:r>
            <a:endParaRPr/>
          </a:p>
        </p:txBody>
      </p:sp>
      <p:sp>
        <p:nvSpPr>
          <p:cNvPr id="154" name="Google Shape;15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Lectures gives a triggering question regarding about the trolly problem. (Let student answer first and assess the activity)</a:t>
            </a:r>
            <a:br>
              <a:rPr lang="en-US"/>
            </a:br>
            <a:r>
              <a:rPr lang="en-US"/>
              <a:t>give (5-10 minutes to let them answer this question) after that give your opinion about the trolley problem</a:t>
            </a:r>
            <a:endParaRPr/>
          </a:p>
        </p:txBody>
      </p:sp>
      <p:sp>
        <p:nvSpPr>
          <p:cNvPr id="161" name="Google Shape;16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 to lectures: Give students time to answer this question at least (5-10 minutes)</a:t>
            </a:r>
            <a:endParaRPr/>
          </a:p>
        </p:txBody>
      </p:sp>
      <p:sp>
        <p:nvSpPr>
          <p:cNvPr id="169" name="Google Shape;16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 students think what is the right answer?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255FA79B-1EB3-406D-9328-AE72EA92308F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BFC9-20AB-426A-B235-B0F24E874B0C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1378-1331-4C9F-A924-28596F4E2A1C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1_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body" idx="2"/>
          </p:nvPr>
        </p:nvSpPr>
        <p:spPr>
          <a:xfrm>
            <a:off x="1619672" y="2708920"/>
            <a:ext cx="3456384" cy="3456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body" idx="3"/>
          </p:nvPr>
        </p:nvSpPr>
        <p:spPr>
          <a:xfrm>
            <a:off x="5220072" y="2708919"/>
            <a:ext cx="3466728" cy="3456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dt" idx="10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ftr" idx="11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body" idx="4"/>
          </p:nvPr>
        </p:nvSpPr>
        <p:spPr>
          <a:xfrm>
            <a:off x="5220072" y="2132856"/>
            <a:ext cx="345638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75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0D0-A89A-4A89-A6A7-9A4CF7EB6BD4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C1AB-1DC5-4B71-9B89-CF2156684163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FF56-21CB-4098-81D8-F6320D606675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520-2A1D-4413-BB28-F5CA925DCCE9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C21-0AC3-438E-81E0-A279C7D9AE2B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750-3035-4C51-8349-6269EA0EE55D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CD36-54DD-4229-9AEA-D1FDE206A5D4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s2LRec3iR3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VE6f1H_zH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oo.gl/oLvgR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oo.gl/8VyVeH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AU" sz="4000" dirty="0"/>
              <a:t>AI Application </a:t>
            </a:r>
            <a:r>
              <a:rPr lang="en-AU" sz="4000"/>
              <a:t>and Ethics in AI</a:t>
            </a:r>
            <a:br>
              <a:rPr lang="en-AU" sz="4000" dirty="0"/>
            </a:br>
            <a:br>
              <a:rPr lang="en-AU" sz="4000" dirty="0"/>
            </a:br>
            <a:r>
              <a:rPr lang="en-US" sz="2800" dirty="0"/>
              <a:t>Session 25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F0509C3E-F325-137A-1775-F41E14105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7" y="18288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09888" indent="-2909888">
              <a:spcBef>
                <a:spcPct val="20000"/>
              </a:spcBef>
              <a:tabLst>
                <a:tab pos="1320800" algn="l"/>
                <a:tab pos="2054225" algn="l"/>
                <a:tab pos="2743200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	: COMP6065001 Artificial Intelligence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September 2023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6790-0BDD-4B6B-A083-0283EA2A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664" y="358097"/>
            <a:ext cx="7543800" cy="639688"/>
          </a:xfrm>
        </p:spPr>
        <p:txBody>
          <a:bodyPr/>
          <a:lstStyle/>
          <a:p>
            <a:pPr algn="r"/>
            <a:r>
              <a:rPr lang="en-US" dirty="0"/>
              <a:t>AI Application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460DB9-DD9C-44B3-852C-89CD23CF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10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DE3AB-E899-47A7-AA0F-D720DD87A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Search Engines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6718F-8590-4BC8-B3C7-2A6A58501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89" y="2603309"/>
            <a:ext cx="54673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80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6790-0BDD-4B6B-A083-0283EA2A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664" y="358097"/>
            <a:ext cx="7543800" cy="639688"/>
          </a:xfrm>
        </p:spPr>
        <p:txBody>
          <a:bodyPr/>
          <a:lstStyle/>
          <a:p>
            <a:pPr algn="r"/>
            <a:r>
              <a:rPr lang="en-US" dirty="0"/>
              <a:t>AI Application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460DB9-DD9C-44B3-852C-89CD23CF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11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DE3AB-E899-47A7-AA0F-D720DD87A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Machine Translations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A1DB2-E136-4704-A502-FAC7B4410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144" y="2510636"/>
            <a:ext cx="7605464" cy="321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69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6790-0BDD-4B6B-A083-0283EA2A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664" y="358097"/>
            <a:ext cx="7543800" cy="639688"/>
          </a:xfrm>
        </p:spPr>
        <p:txBody>
          <a:bodyPr/>
          <a:lstStyle/>
          <a:p>
            <a:pPr algn="r"/>
            <a:r>
              <a:rPr lang="en-US" dirty="0"/>
              <a:t>AI Application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460DB9-DD9C-44B3-852C-89CD23CF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12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DE3AB-E899-47A7-AA0F-D720DD87A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Chatbots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F15BA0-BEC7-4C86-9A42-DE432D9D2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803" y="2411067"/>
            <a:ext cx="3637662" cy="411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4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6790-0BDD-4B6B-A083-0283EA2A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664" y="358097"/>
            <a:ext cx="7543800" cy="639688"/>
          </a:xfrm>
        </p:spPr>
        <p:txBody>
          <a:bodyPr/>
          <a:lstStyle/>
          <a:p>
            <a:pPr algn="r"/>
            <a:r>
              <a:rPr lang="en-US" dirty="0"/>
              <a:t>AI Application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460DB9-DD9C-44B3-852C-89CD23CF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13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DE3AB-E899-47A7-AA0F-D720DD87A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Face Recognition – For Security Purpose (Phone Lock)</a:t>
            </a:r>
          </a:p>
        </p:txBody>
      </p:sp>
      <p:pic>
        <p:nvPicPr>
          <p:cNvPr id="2050" name="Picture 2" descr="Face ID Not Working on iPhone X">
            <a:extLst>
              <a:ext uri="{FF2B5EF4-FFF2-40B4-BE49-F238E27FC236}">
                <a16:creationId xmlns:a16="http://schemas.microsoft.com/office/drawing/2014/main" id="{46843428-EBCA-42DB-957F-BA562F768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26423"/>
            <a:ext cx="6010026" cy="389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001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AI Application </a:t>
            </a:r>
            <a:br>
              <a:rPr lang="en-US" dirty="0"/>
            </a:br>
            <a:r>
              <a:rPr lang="en-US" dirty="0"/>
              <a:t>(Student Projects)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6389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0A3A-8306-423B-AD30-0450D690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228600"/>
            <a:ext cx="5334000" cy="9144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AI Application</a:t>
            </a:r>
            <a:br>
              <a:rPr lang="en-US" dirty="0"/>
            </a:br>
            <a:r>
              <a:rPr lang="en-US" dirty="0"/>
              <a:t>(Student Projects)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E60437-B0A9-4F69-8F5F-66D26639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15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4956C-5953-48E8-8BB1-6BFBF87B8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C4195-B604-4CFF-BD4A-78A6DC0F3B24}"/>
              </a:ext>
            </a:extLst>
          </p:cNvPr>
          <p:cNvSpPr txBox="1"/>
          <p:nvPr/>
        </p:nvSpPr>
        <p:spPr>
          <a:xfrm>
            <a:off x="1364332" y="5872175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Parking Spot - </a:t>
            </a:r>
            <a:r>
              <a:rPr lang="en-US" dirty="0">
                <a:hlinkClick r:id="rId2"/>
              </a:rPr>
              <a:t>https://www.youtube.com/watch?v=s2LRec3iR3o</a:t>
            </a:r>
            <a:endParaRPr lang="en-US" dirty="0"/>
          </a:p>
          <a:p>
            <a:r>
              <a:rPr lang="en-US" dirty="0"/>
              <a:t>This project is done by </a:t>
            </a:r>
            <a:r>
              <a:rPr lang="en-US" dirty="0" err="1"/>
              <a:t>Binusian</a:t>
            </a:r>
            <a:r>
              <a:rPr lang="en-US" dirty="0"/>
              <a:t> 2019 Computer Science</a:t>
            </a:r>
          </a:p>
          <a:p>
            <a:r>
              <a:rPr lang="en-US" dirty="0"/>
              <a:t>AI: Computer Vision to detect the cars and available parking spot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8C7F5-384A-471B-81B3-0B0728022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58251"/>
            <a:ext cx="6143625" cy="3324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0AB651-513A-4978-9A3B-00F4D0EBA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22382"/>
            <a:ext cx="42957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66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E60437-B0A9-4F69-8F5F-66D26639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16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4956C-5953-48E8-8BB1-6BFBF87B8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C4195-B604-4CFF-BD4A-78A6DC0F3B24}"/>
              </a:ext>
            </a:extLst>
          </p:cNvPr>
          <p:cNvSpPr txBox="1"/>
          <p:nvPr/>
        </p:nvSpPr>
        <p:spPr>
          <a:xfrm>
            <a:off x="1364332" y="5872175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Astro </a:t>
            </a:r>
            <a:r>
              <a:rPr lang="en-US" dirty="0" err="1"/>
              <a:t>Rhytm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https://www.youtube.com/watch?v=aVE6f1H_zH4</a:t>
            </a:r>
            <a:r>
              <a:rPr lang="en-US" dirty="0"/>
              <a:t> </a:t>
            </a:r>
          </a:p>
          <a:p>
            <a:r>
              <a:rPr lang="en-US" dirty="0"/>
              <a:t>This project is done by </a:t>
            </a:r>
            <a:r>
              <a:rPr lang="en-US" dirty="0" err="1"/>
              <a:t>Binusian</a:t>
            </a:r>
            <a:r>
              <a:rPr lang="en-US" dirty="0"/>
              <a:t> 2019 Computer Science</a:t>
            </a:r>
          </a:p>
          <a:p>
            <a:r>
              <a:rPr lang="en-US" dirty="0"/>
              <a:t>AI: Detecting tones and </a:t>
            </a:r>
            <a:r>
              <a:rPr lang="en-US" dirty="0" err="1"/>
              <a:t>rythms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540CC6-6BA1-4DF1-B042-4496A6593BEE}"/>
              </a:ext>
            </a:extLst>
          </p:cNvPr>
          <p:cNvSpPr txBox="1">
            <a:spLocks/>
          </p:cNvSpPr>
          <p:nvPr/>
        </p:nvSpPr>
        <p:spPr>
          <a:xfrm>
            <a:off x="3352800" y="228600"/>
            <a:ext cx="533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AI Application</a:t>
            </a:r>
            <a:br>
              <a:rPr lang="en-US" dirty="0"/>
            </a:br>
            <a:r>
              <a:rPr lang="en-US" dirty="0"/>
              <a:t>(Student Projects)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E5C1BE-8225-4D3D-BD54-45E50C831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332" y="1544221"/>
            <a:ext cx="64008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00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6790-0BDD-4B6B-A083-0283EA2A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664" y="358097"/>
            <a:ext cx="7543800" cy="639688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AI Application</a:t>
            </a:r>
            <a:br>
              <a:rPr lang="en-US" dirty="0"/>
            </a:br>
            <a:r>
              <a:rPr lang="en-US" dirty="0"/>
              <a:t>(Student Projects)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460DB9-DD9C-44B3-852C-89CD23CF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17</a:t>
            </a:fld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DC7E1-3574-401C-8E1B-BE82DA387AEB}"/>
              </a:ext>
            </a:extLst>
          </p:cNvPr>
          <p:cNvSpPr txBox="1"/>
          <p:nvPr/>
        </p:nvSpPr>
        <p:spPr>
          <a:xfrm>
            <a:off x="1371600" y="5576573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Amazon - </a:t>
            </a:r>
            <a:r>
              <a:rPr lang="en-US" dirty="0">
                <a:hlinkClick r:id="rId2"/>
              </a:rPr>
              <a:t>https://goo.gl/oLvgRV</a:t>
            </a:r>
            <a:r>
              <a:rPr lang="en-US" dirty="0"/>
              <a:t> </a:t>
            </a:r>
          </a:p>
          <a:p>
            <a:r>
              <a:rPr lang="en-US" dirty="0"/>
              <a:t>This project is done by </a:t>
            </a:r>
            <a:r>
              <a:rPr lang="en-US" dirty="0" err="1"/>
              <a:t>Binusian</a:t>
            </a:r>
            <a:r>
              <a:rPr lang="en-US" dirty="0"/>
              <a:t> 2018 Computer Science</a:t>
            </a:r>
          </a:p>
          <a:p>
            <a:r>
              <a:rPr lang="en-US" dirty="0"/>
              <a:t>AI: Searching Algorithm for Game movement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60BC2-DABA-4670-B035-B5176A2106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0" t="2093" r="7092"/>
          <a:stretch/>
        </p:blipFill>
        <p:spPr>
          <a:xfrm>
            <a:off x="4266496" y="1950720"/>
            <a:ext cx="4862264" cy="35344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929F13-5895-4BBB-9346-4A87D6564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92" y="1965960"/>
            <a:ext cx="3388404" cy="27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41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E60437-B0A9-4F69-8F5F-66D26639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18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4956C-5953-48E8-8BB1-6BFBF87B8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C4195-B604-4CFF-BD4A-78A6DC0F3B24}"/>
              </a:ext>
            </a:extLst>
          </p:cNvPr>
          <p:cNvSpPr txBox="1"/>
          <p:nvPr/>
        </p:nvSpPr>
        <p:spPr>
          <a:xfrm>
            <a:off x="1364332" y="5872175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TransTrip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https://goo.gl/8VyVeH</a:t>
            </a:r>
            <a:r>
              <a:rPr lang="en-US" dirty="0"/>
              <a:t> </a:t>
            </a:r>
          </a:p>
          <a:p>
            <a:r>
              <a:rPr lang="en-US" dirty="0"/>
              <a:t>This project is done by </a:t>
            </a:r>
            <a:r>
              <a:rPr lang="en-US" dirty="0" err="1"/>
              <a:t>Binusian</a:t>
            </a:r>
            <a:r>
              <a:rPr lang="en-US" dirty="0"/>
              <a:t> 2017 Computer Science</a:t>
            </a:r>
          </a:p>
          <a:p>
            <a:r>
              <a:rPr lang="en-US" dirty="0"/>
              <a:t>AI: the use of path finding (search algorithm)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540CC6-6BA1-4DF1-B042-4496A6593BEE}"/>
              </a:ext>
            </a:extLst>
          </p:cNvPr>
          <p:cNvSpPr txBox="1">
            <a:spLocks/>
          </p:cNvSpPr>
          <p:nvPr/>
        </p:nvSpPr>
        <p:spPr>
          <a:xfrm>
            <a:off x="3352800" y="228600"/>
            <a:ext cx="533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AI Application</a:t>
            </a:r>
            <a:br>
              <a:rPr lang="en-US" dirty="0"/>
            </a:br>
            <a:r>
              <a:rPr lang="en-US" dirty="0"/>
              <a:t>(Student Projects)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8DD4C-454C-4C04-8F1B-FE43B550006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460" y="1425188"/>
            <a:ext cx="2674620" cy="4358425"/>
          </a:xfrm>
          <a:prstGeom prst="rect">
            <a:avLst/>
          </a:prstGeom>
        </p:spPr>
      </p:pic>
      <p:pic>
        <p:nvPicPr>
          <p:cNvPr id="8" name="image43.png">
            <a:extLst>
              <a:ext uri="{FF2B5EF4-FFF2-40B4-BE49-F238E27FC236}">
                <a16:creationId xmlns:a16="http://schemas.microsoft.com/office/drawing/2014/main" id="{25EA36BF-9BFB-4090-B517-71E79B969AA9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990600" y="1425188"/>
            <a:ext cx="2689860" cy="4358425"/>
          </a:xfrm>
          <a:prstGeom prst="rect">
            <a:avLst/>
          </a:prstGeom>
          <a:ln/>
        </p:spPr>
      </p:pic>
      <p:pic>
        <p:nvPicPr>
          <p:cNvPr id="10" name="image60.png">
            <a:extLst>
              <a:ext uri="{FF2B5EF4-FFF2-40B4-BE49-F238E27FC236}">
                <a16:creationId xmlns:a16="http://schemas.microsoft.com/office/drawing/2014/main" id="{E77D4A70-9595-4B2A-844C-32EC349D0828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6355080" y="1425188"/>
            <a:ext cx="2689860" cy="43584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25663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E60437-B0A9-4F69-8F5F-66D26639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19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4956C-5953-48E8-8BB1-6BFBF87B8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C4195-B604-4CFF-BD4A-78A6DC0F3B24}"/>
              </a:ext>
            </a:extLst>
          </p:cNvPr>
          <p:cNvSpPr txBox="1"/>
          <p:nvPr/>
        </p:nvSpPr>
        <p:spPr>
          <a:xfrm>
            <a:off x="1364332" y="5872175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OCR for Business Card</a:t>
            </a:r>
          </a:p>
          <a:p>
            <a:r>
              <a:rPr lang="en-US" dirty="0"/>
              <a:t>This project is done by </a:t>
            </a:r>
            <a:r>
              <a:rPr lang="en-US" dirty="0" err="1"/>
              <a:t>Binusian</a:t>
            </a:r>
            <a:r>
              <a:rPr lang="en-US" dirty="0"/>
              <a:t> 2019 Computer Science</a:t>
            </a:r>
          </a:p>
          <a:p>
            <a:r>
              <a:rPr lang="en-US" dirty="0"/>
              <a:t>AI: Convert Image to Text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540CC6-6BA1-4DF1-B042-4496A6593BEE}"/>
              </a:ext>
            </a:extLst>
          </p:cNvPr>
          <p:cNvSpPr txBox="1">
            <a:spLocks/>
          </p:cNvSpPr>
          <p:nvPr/>
        </p:nvSpPr>
        <p:spPr>
          <a:xfrm>
            <a:off x="3352800" y="228600"/>
            <a:ext cx="533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AI Application</a:t>
            </a:r>
            <a:br>
              <a:rPr lang="en-US" dirty="0"/>
            </a:br>
            <a:r>
              <a:rPr lang="en-US" dirty="0"/>
              <a:t>(Student Projects)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4D5A65-04D1-42AF-BA1B-3043516684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50" y="1662250"/>
            <a:ext cx="6746885" cy="379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3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/>
              <a:t>At the end of this session, students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LO 1: Describe what is AI and identify concept of intelligent agent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LO 2: Explain various intelligent search algorithms to solve the problems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LO 3: Explain how to use knowledge representation in reasoning purpose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LO 4: Apply various techniques to an agent when acting under certainty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LO 5: Explain Ethics in Artificial Intelligence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E60437-B0A9-4F69-8F5F-66D26639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20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4956C-5953-48E8-8BB1-6BFBF87B8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C4195-B604-4CFF-BD4A-78A6DC0F3B24}"/>
              </a:ext>
            </a:extLst>
          </p:cNvPr>
          <p:cNvSpPr txBox="1"/>
          <p:nvPr/>
        </p:nvSpPr>
        <p:spPr>
          <a:xfrm>
            <a:off x="1364332" y="5872175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Plagiarism Checker</a:t>
            </a:r>
          </a:p>
          <a:p>
            <a:r>
              <a:rPr lang="en-US" dirty="0"/>
              <a:t>This project is done by </a:t>
            </a:r>
            <a:r>
              <a:rPr lang="en-US" dirty="0" err="1"/>
              <a:t>Binusian</a:t>
            </a:r>
            <a:r>
              <a:rPr lang="en-US" dirty="0"/>
              <a:t> 2017 Computer Science</a:t>
            </a:r>
          </a:p>
          <a:p>
            <a:r>
              <a:rPr lang="en-US" dirty="0"/>
              <a:t>AI: NLP to check document similarity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540CC6-6BA1-4DF1-B042-4496A6593BEE}"/>
              </a:ext>
            </a:extLst>
          </p:cNvPr>
          <p:cNvSpPr txBox="1">
            <a:spLocks/>
          </p:cNvSpPr>
          <p:nvPr/>
        </p:nvSpPr>
        <p:spPr>
          <a:xfrm>
            <a:off x="3352800" y="228600"/>
            <a:ext cx="533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AI Application</a:t>
            </a:r>
            <a:br>
              <a:rPr lang="en-US" dirty="0"/>
            </a:br>
            <a:r>
              <a:rPr lang="en-US" dirty="0"/>
              <a:t>(Student Projects)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9F819EB9-7F3F-4772-A631-F7287BD54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"/>
          <a:stretch>
            <a:fillRect/>
          </a:stretch>
        </p:blipFill>
        <p:spPr bwMode="auto">
          <a:xfrm>
            <a:off x="1242680" y="1569041"/>
            <a:ext cx="7581984" cy="40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78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Nomor Slide 2">
            <a:extLst>
              <a:ext uri="{FF2B5EF4-FFF2-40B4-BE49-F238E27FC236}">
                <a16:creationId xmlns:a16="http://schemas.microsoft.com/office/drawing/2014/main" id="{C9169F2E-EEC2-CE0A-3A69-32654D33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21</a:t>
            </a:fld>
            <a:endParaRPr lang="id-ID"/>
          </a:p>
        </p:txBody>
      </p:sp>
      <p:sp>
        <p:nvSpPr>
          <p:cNvPr id="5" name="Judul 4">
            <a:extLst>
              <a:ext uri="{FF2B5EF4-FFF2-40B4-BE49-F238E27FC236}">
                <a16:creationId xmlns:a16="http://schemas.microsoft.com/office/drawing/2014/main" id="{CBA0D79C-F753-8F5E-C79A-3E3EA26F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 in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783150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121" name="Google Shape;121;p4" descr="Cartoon: Teaching Ethics to 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5541" y="1550305"/>
            <a:ext cx="6858000" cy="46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/>
          <p:nvPr/>
        </p:nvSpPr>
        <p:spPr>
          <a:xfrm>
            <a:off x="1255541" y="6453336"/>
            <a:ext cx="75426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https://www.kdnuggets.com/2020/01/cartoon-teaching-ethics-ai.html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</a:pPr>
            <a:r>
              <a:rPr lang="en-US"/>
              <a:t>What is Ethics?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/>
              <a:t>Ethics</a:t>
            </a:r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137" name="Google Shape;137;p6"/>
          <p:cNvSpPr txBox="1"/>
          <p:nvPr/>
        </p:nvSpPr>
        <p:spPr>
          <a:xfrm>
            <a:off x="1143000" y="2967335"/>
            <a:ext cx="22547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Ethics ≠ Feelings</a:t>
            </a:r>
            <a:endParaRPr/>
          </a:p>
        </p:txBody>
      </p:sp>
      <p:sp>
        <p:nvSpPr>
          <p:cNvPr id="138" name="Google Shape;138;p6"/>
          <p:cNvSpPr txBox="1"/>
          <p:nvPr/>
        </p:nvSpPr>
        <p:spPr>
          <a:xfrm>
            <a:off x="6834242" y="2967334"/>
            <a:ext cx="18525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Ethics ≠ Laws</a:t>
            </a:r>
            <a:endParaRPr/>
          </a:p>
        </p:txBody>
      </p:sp>
      <p:sp>
        <p:nvSpPr>
          <p:cNvPr id="139" name="Google Shape;139;p6"/>
          <p:cNvSpPr txBox="1"/>
          <p:nvPr/>
        </p:nvSpPr>
        <p:spPr>
          <a:xfrm>
            <a:off x="3344021" y="4154214"/>
            <a:ext cx="3141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Ethics ≠ Societal Beliefs</a:t>
            </a:r>
            <a:endParaRPr/>
          </a:p>
        </p:txBody>
      </p:sp>
      <p:sp>
        <p:nvSpPr>
          <p:cNvPr id="140" name="Google Shape;140;p6"/>
          <p:cNvSpPr txBox="1"/>
          <p:nvPr/>
        </p:nvSpPr>
        <p:spPr>
          <a:xfrm>
            <a:off x="914290" y="5987464"/>
            <a:ext cx="80012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https://www.scu.edu/ethics/ethics-resources/ethical-decision-making/what-is-ethics/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1302896" y="624582"/>
            <a:ext cx="7543800" cy="63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/>
              <a:t>Ethical Theories</a:t>
            </a:r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147" name="Google Shape;147;p7"/>
          <p:cNvSpPr txBox="1"/>
          <p:nvPr/>
        </p:nvSpPr>
        <p:spPr>
          <a:xfrm>
            <a:off x="1143001" y="1428452"/>
            <a:ext cx="3429000" cy="2000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Divine Command: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Moral behaviors are those commanded by the divine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Criticism: not much philosophy can say</a:t>
            </a:r>
            <a:endParaRPr/>
          </a:p>
        </p:txBody>
      </p:sp>
      <p:sp>
        <p:nvSpPr>
          <p:cNvPr id="148" name="Google Shape;148;p7"/>
          <p:cNvSpPr txBox="1"/>
          <p:nvPr/>
        </p:nvSpPr>
        <p:spPr>
          <a:xfrm>
            <a:off x="5537617" y="1428452"/>
            <a:ext cx="34290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Virtue Ethics: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Moral behaviors uphold the person’s virtues</a:t>
            </a:r>
            <a:endParaRPr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Criticism: increasing evidence that character traits are illusory</a:t>
            </a:r>
            <a:endParaRPr/>
          </a:p>
        </p:txBody>
      </p:sp>
      <p:sp>
        <p:nvSpPr>
          <p:cNvPr id="149" name="Google Shape;149;p7"/>
          <p:cNvSpPr txBox="1"/>
          <p:nvPr/>
        </p:nvSpPr>
        <p:spPr>
          <a:xfrm>
            <a:off x="1143001" y="4019797"/>
            <a:ext cx="3429000" cy="261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Deontology (Duty)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Moral behaviors are those that satisfy the categorical imperative (e.g. don’t lie, don't kill)</a:t>
            </a:r>
            <a:endParaRPr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Criticism: unacceptable inflexibility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5537617" y="4019796"/>
            <a:ext cx="34290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Utilitarianism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Moral behaviors are those that bring the most good to the most people</a:t>
            </a:r>
            <a:endParaRPr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Criticism: How to measure utility?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</a:pPr>
            <a:r>
              <a:rPr lang="en-US"/>
              <a:t>Triggering Question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164" name="Google Shape;16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284" y="1914732"/>
            <a:ext cx="7754911" cy="436213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9"/>
          <p:cNvSpPr txBox="1"/>
          <p:nvPr/>
        </p:nvSpPr>
        <p:spPr>
          <a:xfrm>
            <a:off x="1089283" y="6219235"/>
            <a:ext cx="775491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https://www.pojokseni.com/2021/06/the-trolley-problem-gesekan-antara.html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172" name="Google Shape;172;p10"/>
          <p:cNvSpPr txBox="1"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</a:pPr>
            <a:r>
              <a:rPr lang="en-US"/>
              <a:t>The Ethics of Artificial Intelligence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2504090" y="300561"/>
            <a:ext cx="70671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/>
              <a:t>Case Study about Ethical AI:</a:t>
            </a:r>
            <a:endParaRPr/>
          </a:p>
        </p:txBody>
      </p:sp>
      <p:sp>
        <p:nvSpPr>
          <p:cNvPr id="179" name="Google Shape;179;p11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180" name="Google Shape;180;p11"/>
          <p:cNvSpPr txBox="1"/>
          <p:nvPr/>
        </p:nvSpPr>
        <p:spPr>
          <a:xfrm>
            <a:off x="1230033" y="1582340"/>
            <a:ext cx="7764066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future, a bank using a machine learning algorithm to recommend mortgage applications for approval.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is the problem: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rejected applicant brings a lawsuit against the bank, alleging that the algorithm is discriminating racially against mortgage applicants.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bank replies that this is impossible, since the algorithm is deliberately blinded to the race of the applicants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statistics show that the bank’s approval rate for black applicants has been steadily dropping.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Submitting ten apparently equally qualified genuine applicants (as  determined by a separate panel of human judges) shows that the algorithm accepts white applicants and rejects black applicants.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 you think about this kind of problem?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B283-A5AB-44A4-B5AA-41BB28E0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C74599-B088-4351-9F8B-5929F2D0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C22C4-CAE5-4C76-B0AB-8DBFCEEF6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Task Domains of AI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AI Application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AI Application (Student Projects)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What is Ethics?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Ethics of Artificial Intelligence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Best Practice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15749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/>
              <a:t>Fundamental Question in Ethical AI</a:t>
            </a:r>
            <a:endParaRPr/>
          </a:p>
        </p:txBody>
      </p:sp>
      <p:sp>
        <p:nvSpPr>
          <p:cNvPr id="186" name="Google Shape;186;p12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187" name="Google Shape;187;p12"/>
          <p:cNvSpPr txBox="1">
            <a:spLocks noGrp="1"/>
          </p:cNvSpPr>
          <p:nvPr>
            <p:ph type="body" idx="1"/>
          </p:nvPr>
        </p:nvSpPr>
        <p:spPr>
          <a:xfrm>
            <a:off x="1143000" y="2011288"/>
            <a:ext cx="7605464" cy="445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Does the future of AI pose an existential threat to humanity?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How do we prevent learning algorithms from acquiring morally objectionable biases?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Should autonomous AI be used to kill in warfare?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How should AI systems be embedded in our social relations? Is it permissible to fall in love with an AI system?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What sort of ethical rules should AI like a self-driving car use?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Can AI systems suffer moral harms? And if so, of what kinds?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Can AI systems be moral agents? If so, how should we hold them accountable?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>
            <a:spLocks noGrp="1"/>
          </p:cNvSpPr>
          <p:nvPr>
            <p:ph type="title"/>
          </p:nvPr>
        </p:nvSpPr>
        <p:spPr>
          <a:xfrm>
            <a:off x="990085" y="1277588"/>
            <a:ext cx="786910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2800"/>
              <a:buFont typeface="Open Sans"/>
              <a:buNone/>
            </a:pPr>
            <a:r>
              <a:rPr lang="en-US" sz="2800"/>
              <a:t>The Positive and The Negative Impact of AI</a:t>
            </a:r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The Positive</a:t>
            </a:r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body" idx="2"/>
          </p:nvPr>
        </p:nvSpPr>
        <p:spPr>
          <a:xfrm>
            <a:off x="1619672" y="2708920"/>
            <a:ext cx="3456384" cy="3456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Medical Discovery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Improved medical diagnosis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Safer driving with driver assistance or self-driving technology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Recovering from natural disaster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etc</a:t>
            </a:r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body" idx="3"/>
          </p:nvPr>
        </p:nvSpPr>
        <p:spPr>
          <a:xfrm>
            <a:off x="5220072" y="2708919"/>
            <a:ext cx="3466728" cy="3456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Autonomous Weapon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Surveillance, security and privacy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Fairness and Bias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Trust and Transparency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Replacing Human Labor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body" idx="4"/>
          </p:nvPr>
        </p:nvSpPr>
        <p:spPr>
          <a:xfrm>
            <a:off x="5220072" y="2132856"/>
            <a:ext cx="345638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The Negative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>
            <a:spLocks noGrp="1"/>
          </p:cNvSpPr>
          <p:nvPr>
            <p:ph type="title"/>
          </p:nvPr>
        </p:nvSpPr>
        <p:spPr>
          <a:xfrm>
            <a:off x="1919475" y="300561"/>
            <a:ext cx="70671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/>
              <a:t>Several News about AI</a:t>
            </a:r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pic>
        <p:nvPicPr>
          <p:cNvPr id="205" name="Google Shape;20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145" y="1642255"/>
            <a:ext cx="7067128" cy="2197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057186"/>
            <a:ext cx="9144000" cy="1531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>
            <a:spLocks noGrp="1"/>
          </p:cNvSpPr>
          <p:nvPr>
            <p:ph type="title"/>
          </p:nvPr>
        </p:nvSpPr>
        <p:spPr>
          <a:xfrm>
            <a:off x="1844524" y="240601"/>
            <a:ext cx="70671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/>
              <a:t>Several News about AI</a:t>
            </a:r>
            <a:endParaRPr/>
          </a:p>
        </p:txBody>
      </p:sp>
      <p:sp>
        <p:nvSpPr>
          <p:cNvPr id="212" name="Google Shape;212;p15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pic>
        <p:nvPicPr>
          <p:cNvPr id="213" name="Google Shape;21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1073" y="1558766"/>
            <a:ext cx="45434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664" y="3346968"/>
            <a:ext cx="5031988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5428" y="4750858"/>
            <a:ext cx="654367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>
            <a:spLocks noGrp="1"/>
          </p:cNvSpPr>
          <p:nvPr>
            <p:ph type="title"/>
          </p:nvPr>
        </p:nvSpPr>
        <p:spPr>
          <a:xfrm>
            <a:off x="2324210" y="390502"/>
            <a:ext cx="70671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/>
              <a:t>Several News about AI</a:t>
            </a:r>
            <a:endParaRPr/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222" name="Google Shape;22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520" y="1533502"/>
            <a:ext cx="6870960" cy="281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1476" y="4593106"/>
            <a:ext cx="7632524" cy="1874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229" name="Google Shape;229;p17"/>
          <p:cNvSpPr txBox="1"/>
          <p:nvPr/>
        </p:nvSpPr>
        <p:spPr>
          <a:xfrm>
            <a:off x="2324210" y="390502"/>
            <a:ext cx="70671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 sz="3000" b="1">
                <a:solidFill>
                  <a:srgbClr val="0079B8"/>
                </a:solidFill>
                <a:latin typeface="Open Sans"/>
                <a:ea typeface="Open Sans"/>
                <a:cs typeface="Open Sans"/>
                <a:sym typeface="Open Sans"/>
              </a:rPr>
              <a:t>Several News about AI</a:t>
            </a:r>
            <a:endParaRPr sz="3000" b="1">
              <a:solidFill>
                <a:srgbClr val="0079B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0" name="Google Shape;23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4272" y="1748950"/>
            <a:ext cx="7472825" cy="30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</a:pPr>
            <a:r>
              <a:rPr lang="en-US"/>
              <a:t>Best Practice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2384170" y="420482"/>
            <a:ext cx="70671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/>
              <a:t>What do practitioners need?</a:t>
            </a:r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body" idx="1"/>
          </p:nvPr>
        </p:nvSpPr>
        <p:spPr>
          <a:xfrm>
            <a:off x="1115616" y="1684374"/>
            <a:ext cx="4032448" cy="4768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Support in fairness-aware data collection and curation</a:t>
            </a:r>
            <a:endParaRPr/>
          </a:p>
          <a:p>
            <a:pPr marL="342900" lvl="0" indent="-342900" algn="just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Overcoming teams’ blind spots</a:t>
            </a:r>
            <a:endParaRPr/>
          </a:p>
          <a:p>
            <a:pPr marL="342900" lvl="0" indent="-342900" algn="just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Implementing more proactive fairness auditing process</a:t>
            </a:r>
            <a:endParaRPr/>
          </a:p>
          <a:p>
            <a:pPr marL="342900" lvl="0" indent="-342900" algn="just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Auditing complex ML System</a:t>
            </a:r>
            <a:endParaRPr/>
          </a:p>
          <a:p>
            <a:pPr marL="342900" lvl="0" indent="-342900" algn="just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Deciding how to address particular instances of unfairness</a:t>
            </a:r>
            <a:endParaRPr/>
          </a:p>
          <a:p>
            <a:pPr marL="342900" lvl="0" indent="-342900" algn="just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Addressing biases in the human embedded throughout the ML development pipelines</a:t>
            </a:r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pic>
        <p:nvPicPr>
          <p:cNvPr id="244" name="Google Shape;24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8064" y="1684374"/>
            <a:ext cx="4032448" cy="3802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pic>
        <p:nvPicPr>
          <p:cNvPr id="250" name="Google Shape;25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722" y="1677414"/>
            <a:ext cx="8197278" cy="4408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pic>
        <p:nvPicPr>
          <p:cNvPr id="256" name="Google Shape;25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2356" y="1404937"/>
            <a:ext cx="8154559" cy="4321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798C-AE5C-4889-BFD8-EF68FA86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358097"/>
            <a:ext cx="7543800" cy="639688"/>
          </a:xfrm>
        </p:spPr>
        <p:txBody>
          <a:bodyPr/>
          <a:lstStyle/>
          <a:p>
            <a:r>
              <a:rPr lang="en-US" dirty="0"/>
              <a:t>Task Domains of AI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441AEA-CA98-44C9-83EC-E1F169C0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</a:t>
            </a:fld>
            <a:endParaRPr lang="id-ID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5BA234BA-34A4-4553-B069-77169FF43B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75189"/>
            <a:ext cx="4538413" cy="419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041E2DE-182C-4193-85FE-53E1525C0768}"/>
              </a:ext>
            </a:extLst>
          </p:cNvPr>
          <p:cNvSpPr txBox="1">
            <a:spLocks/>
          </p:cNvSpPr>
          <p:nvPr/>
        </p:nvSpPr>
        <p:spPr>
          <a:xfrm>
            <a:off x="1143000" y="1524000"/>
            <a:ext cx="7605464" cy="494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/>
              <a:t>According to Rich, Knight, &amp; Nair (2010), task domains of AI can be described using the following figure. </a:t>
            </a:r>
          </a:p>
        </p:txBody>
      </p:sp>
    </p:spTree>
    <p:extLst>
      <p:ext uri="{BB962C8B-B14F-4D97-AF65-F5344CB8AC3E}">
        <p14:creationId xmlns:p14="http://schemas.microsoft.com/office/powerpoint/2010/main" val="1767660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9B8"/>
              </a:buClr>
              <a:buSzPts val="3000"/>
              <a:buFont typeface="Open Sans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270" name="Google Shape;270;p23"/>
          <p:cNvSpPr txBox="1">
            <a:spLocks noGrp="1"/>
          </p:cNvSpPr>
          <p:nvPr>
            <p:ph type="body" idx="1"/>
          </p:nvPr>
        </p:nvSpPr>
        <p:spPr>
          <a:xfrm>
            <a:off x="1143000" y="2011288"/>
            <a:ext cx="7605464" cy="445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Stuart Russell, Peter Norvig. 2010. </a:t>
            </a:r>
            <a:r>
              <a:rPr lang="en-US" b="1">
                <a:solidFill>
                  <a:srgbClr val="3399FF"/>
                </a:solidFill>
              </a:rPr>
              <a:t>Artificial Intelligence : A Modern Approach.</a:t>
            </a:r>
            <a:r>
              <a:rPr lang="en-US"/>
              <a:t> Pearson Education. New Jersey. ISBN:9780132071482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N. Bostrom and E. Yudkowsky. ‘The ethics of artifcial intelligence’. In W. M. Ramsey and K. Frankish, editors, </a:t>
            </a:r>
            <a:r>
              <a:rPr lang="en-US">
                <a:solidFill>
                  <a:srgbClr val="00B0F0"/>
                </a:solidFill>
              </a:rPr>
              <a:t>The Cambridge Handbook of Artificial Intelligence</a:t>
            </a:r>
            <a:r>
              <a:rPr lang="en-US"/>
              <a:t>, pages 316–334. Cambridge University Press, Cambridge, 2014.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Sergey Karagev, Josh Tobin, Pieter Abbeel, </a:t>
            </a:r>
            <a:r>
              <a:rPr lang="en-US" b="1">
                <a:solidFill>
                  <a:srgbClr val="00B0F0"/>
                </a:solidFill>
              </a:rPr>
              <a:t>Ethics- Lecturer Notes: Full stack Deep Learning</a:t>
            </a:r>
            <a:r>
              <a:rPr lang="en-US" b="1"/>
              <a:t>, University of California Berkeley Spring 2021.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0130-17FC-49EC-9FB3-F2FEAAC8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D73F72-A878-4107-B33D-ABBAE8F5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41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D131F-79DC-4AF1-BBC5-5A356F679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defRPr/>
            </a:pPr>
            <a:r>
              <a:rPr lang="en-US" dirty="0"/>
              <a:t>Stuart Russell, Peter </a:t>
            </a:r>
            <a:r>
              <a:rPr lang="id-ID" dirty="0"/>
              <a:t>Norvig</a:t>
            </a:r>
            <a:r>
              <a:rPr lang="en-US" dirty="0"/>
              <a:t>. 2010. </a:t>
            </a:r>
            <a:r>
              <a:rPr lang="en-US" b="1" dirty="0">
                <a:solidFill>
                  <a:srgbClr val="3399FF"/>
                </a:solidFill>
              </a:rPr>
              <a:t>Artificial Intelligence : A Modern Approach. </a:t>
            </a:r>
            <a:r>
              <a:rPr lang="en-US" dirty="0"/>
              <a:t>Pearson Education. New Jersey. ISBN:9780132071482</a:t>
            </a:r>
          </a:p>
          <a:p>
            <a:pPr algn="just">
              <a:lnSpc>
                <a:spcPct val="150000"/>
              </a:lnSpc>
              <a:defRPr/>
            </a:pPr>
            <a:r>
              <a:rPr lang="en-AU" dirty="0"/>
              <a:t>Elaine Rich, Kevin Knight, </a:t>
            </a:r>
            <a:r>
              <a:rPr lang="en-AU" dirty="0" err="1"/>
              <a:t>Shivashankar</a:t>
            </a:r>
            <a:r>
              <a:rPr lang="en-AU" dirty="0"/>
              <a:t> B. Nair. (2010</a:t>
            </a:r>
            <a:r>
              <a:rPr lang="en-AU" b="1" dirty="0"/>
              <a:t>). </a:t>
            </a:r>
            <a:r>
              <a:rPr lang="en-AU" b="1" dirty="0">
                <a:solidFill>
                  <a:srgbClr val="3399FF"/>
                </a:solidFill>
              </a:rPr>
              <a:t>Artificial intelligence. </a:t>
            </a:r>
            <a:r>
              <a:rPr lang="en-AU" dirty="0"/>
              <a:t>03. McGraw Hill. New York. ISBN: 0070678162.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5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798C-AE5C-4889-BFD8-EF68FA86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358097"/>
            <a:ext cx="7543800" cy="639688"/>
          </a:xfrm>
        </p:spPr>
        <p:txBody>
          <a:bodyPr/>
          <a:lstStyle/>
          <a:p>
            <a:r>
              <a:rPr lang="en-US" dirty="0"/>
              <a:t>Task Domains of AI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441AEA-CA98-44C9-83EC-E1F169C0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</a:t>
            </a:fld>
            <a:endParaRPr lang="id-ID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82E092B-D2C7-4992-B0F0-2760F76F0C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417658"/>
              </p:ext>
            </p:extLst>
          </p:nvPr>
        </p:nvGraphicFramePr>
        <p:xfrm>
          <a:off x="1096326" y="1676400"/>
          <a:ext cx="7605714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238">
                  <a:extLst>
                    <a:ext uri="{9D8B030D-6E8A-4147-A177-3AD203B41FA5}">
                      <a16:colId xmlns:a16="http://schemas.microsoft.com/office/drawing/2014/main" val="578522028"/>
                    </a:ext>
                  </a:extLst>
                </a:gridCol>
                <a:gridCol w="2535238">
                  <a:extLst>
                    <a:ext uri="{9D8B030D-6E8A-4147-A177-3AD203B41FA5}">
                      <a16:colId xmlns:a16="http://schemas.microsoft.com/office/drawing/2014/main" val="3037777606"/>
                    </a:ext>
                  </a:extLst>
                </a:gridCol>
                <a:gridCol w="2535238">
                  <a:extLst>
                    <a:ext uri="{9D8B030D-6E8A-4147-A177-3AD203B41FA5}">
                      <a16:colId xmlns:a16="http://schemas.microsoft.com/office/drawing/2014/main" val="1533403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Mundane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Formal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Expert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88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Perception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5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Chess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036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Speech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/>
                        <a:t>Mathematics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Fault Finding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61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Natural Language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Geometry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Manufacturing Planning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41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Scientific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Integral Calculus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Medical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97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Translation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Theorem Proving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Financial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4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Commonsense Reasoning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964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Robot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293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05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B15B13-4CF4-484E-9236-44C5718C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6</a:t>
            </a:fld>
            <a:endParaRPr lang="id-ID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D69210-2761-4056-BC2E-106DA06E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Intelligence: Branching by Application</a:t>
            </a:r>
          </a:p>
        </p:txBody>
      </p:sp>
    </p:spTree>
    <p:extLst>
      <p:ext uri="{BB962C8B-B14F-4D97-AF65-F5344CB8AC3E}">
        <p14:creationId xmlns:p14="http://schemas.microsoft.com/office/powerpoint/2010/main" val="414839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5B1C-B3F0-4943-A9CD-BC8EC844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Intelligence Branch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05DDAF-E111-4C92-989F-658A73BF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7</a:t>
            </a:fld>
            <a:endParaRPr lang="id-ID"/>
          </a:p>
        </p:txBody>
      </p:sp>
      <p:pic>
        <p:nvPicPr>
          <p:cNvPr id="1026" name="Picture 2" descr="Artificial Intelligence (AI): Branches by Application Mind Map">
            <a:extLst>
              <a:ext uri="{FF2B5EF4-FFF2-40B4-BE49-F238E27FC236}">
                <a16:creationId xmlns:a16="http://schemas.microsoft.com/office/drawing/2014/main" id="{F49D2AD3-8907-404A-86D3-7BEA298C3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5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59A434-4B1E-46AC-BB79-96D09A2B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8</a:t>
            </a:fld>
            <a:endParaRPr lang="id-ID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C83C05-747F-40CD-9206-E6A842F83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3" y="114300"/>
            <a:ext cx="9706203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82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1A7CA-376E-481D-94CE-1C4ADFA1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9</a:t>
            </a:fld>
            <a:endParaRPr lang="id-ID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7DAE37-30B8-44E0-8A0A-A0EAF081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AI Real World Application</a:t>
            </a:r>
          </a:p>
        </p:txBody>
      </p:sp>
    </p:spTree>
    <p:extLst>
      <p:ext uri="{BB962C8B-B14F-4D97-AF65-F5344CB8AC3E}">
        <p14:creationId xmlns:p14="http://schemas.microsoft.com/office/powerpoint/2010/main" val="2326141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2613</TotalTime>
  <Words>1310</Words>
  <Application>Microsoft Office PowerPoint</Application>
  <PresentationFormat>Tampilan Layar (4:3)</PresentationFormat>
  <Paragraphs>220</Paragraphs>
  <Slides>41</Slides>
  <Notes>20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41</vt:i4>
      </vt:variant>
    </vt:vector>
  </HeadingPairs>
  <TitlesOfParts>
    <vt:vector size="46" baseType="lpstr">
      <vt:lpstr>Arial</vt:lpstr>
      <vt:lpstr>Calibri</vt:lpstr>
      <vt:lpstr>Open Sans</vt:lpstr>
      <vt:lpstr>Wingdings</vt:lpstr>
      <vt:lpstr>TemplateBM_2</vt:lpstr>
      <vt:lpstr>AI Application and Ethics in AI  Session 25</vt:lpstr>
      <vt:lpstr>Learning Outcomes</vt:lpstr>
      <vt:lpstr>Outline</vt:lpstr>
      <vt:lpstr>Task Domains of AI</vt:lpstr>
      <vt:lpstr>Task Domains of AI</vt:lpstr>
      <vt:lpstr>Artificial Intelligence: Branching by Application</vt:lpstr>
      <vt:lpstr>Artificial Intelligence Branch</vt:lpstr>
      <vt:lpstr>Presentasi PowerPoint</vt:lpstr>
      <vt:lpstr>Several AI Real World Application</vt:lpstr>
      <vt:lpstr>AI Application</vt:lpstr>
      <vt:lpstr>AI Application</vt:lpstr>
      <vt:lpstr>AI Application</vt:lpstr>
      <vt:lpstr>AI Application</vt:lpstr>
      <vt:lpstr>AI Application  (Student Projects)</vt:lpstr>
      <vt:lpstr>AI Application (Student Projects)</vt:lpstr>
      <vt:lpstr>Presentasi PowerPoint</vt:lpstr>
      <vt:lpstr>AI Application (Student Projects)</vt:lpstr>
      <vt:lpstr>Presentasi PowerPoint</vt:lpstr>
      <vt:lpstr>Presentasi PowerPoint</vt:lpstr>
      <vt:lpstr>Presentasi PowerPoint</vt:lpstr>
      <vt:lpstr>Ethics in Artificial Intelligence</vt:lpstr>
      <vt:lpstr>Presentasi PowerPoint</vt:lpstr>
      <vt:lpstr>What is Ethics?</vt:lpstr>
      <vt:lpstr>Ethics</vt:lpstr>
      <vt:lpstr>Ethical Theories</vt:lpstr>
      <vt:lpstr>Triggering Question</vt:lpstr>
      <vt:lpstr>Presentasi PowerPoint</vt:lpstr>
      <vt:lpstr>The Ethics of Artificial Intelligence</vt:lpstr>
      <vt:lpstr>Case Study about Ethical AI:</vt:lpstr>
      <vt:lpstr>Fundamental Question in Ethical AI</vt:lpstr>
      <vt:lpstr>The Positive and The Negative Impact of AI</vt:lpstr>
      <vt:lpstr>Several News about AI</vt:lpstr>
      <vt:lpstr>Several News about AI</vt:lpstr>
      <vt:lpstr>Several News about AI</vt:lpstr>
      <vt:lpstr>Presentasi PowerPoint</vt:lpstr>
      <vt:lpstr>Best Practice</vt:lpstr>
      <vt:lpstr>What do practitioners need?</vt:lpstr>
      <vt:lpstr>Presentasi PowerPoint</vt:lpstr>
      <vt:lpstr>Presentasi PowerPoint</vt:lpstr>
      <vt:lpstr>References</vt:lpstr>
      <vt:lpstr>References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AI_Pert2</dc:title>
  <dc:creator>williem@binus.edu</dc:creator>
  <cp:lastModifiedBy>Felix Indra Kurniadi</cp:lastModifiedBy>
  <cp:revision>311</cp:revision>
  <dcterms:created xsi:type="dcterms:W3CDTF">2014-12-19T03:07:01Z</dcterms:created>
  <dcterms:modified xsi:type="dcterms:W3CDTF">2023-06-07T12:44:06Z</dcterms:modified>
</cp:coreProperties>
</file>