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83" r:id="rId12"/>
    <p:sldId id="267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1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E70A5-9C6A-5462-36B4-1B788251F655}" v="3" dt="2023-05-10T04:31:28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Indra" userId="S::felix.indra@binus.ac.id::9c176177-5e7f-49d1-b711-140cc48a3735" providerId="AD" clId="Web-{E73E70A5-9C6A-5462-36B4-1B788251F655}"/>
    <pc:docChg chg="modSld">
      <pc:chgData name="Felix Indra" userId="S::felix.indra@binus.ac.id::9c176177-5e7f-49d1-b711-140cc48a3735" providerId="AD" clId="Web-{E73E70A5-9C6A-5462-36B4-1B788251F655}" dt="2023-05-10T04:31:27.041" v="1" actId="20577"/>
      <pc:docMkLst>
        <pc:docMk/>
      </pc:docMkLst>
      <pc:sldChg chg="modSp">
        <pc:chgData name="Felix Indra" userId="S::felix.indra@binus.ac.id::9c176177-5e7f-49d1-b711-140cc48a3735" providerId="AD" clId="Web-{E73E70A5-9C6A-5462-36B4-1B788251F655}" dt="2023-05-10T04:31:27.041" v="1" actId="20577"/>
        <pc:sldMkLst>
          <pc:docMk/>
          <pc:sldMk cId="869524966" sldId="257"/>
        </pc:sldMkLst>
        <pc:spChg chg="mod">
          <ac:chgData name="Felix Indra" userId="S::felix.indra@binus.ac.id::9c176177-5e7f-49d1-b711-140cc48a3735" providerId="AD" clId="Web-{E73E70A5-9C6A-5462-36B4-1B788251F655}" dt="2023-05-10T04:31:27.041" v="1" actId="20577"/>
          <ac:spMkLst>
            <pc:docMk/>
            <pc:sldMk cId="869524966" sldId="257"/>
            <ac:spMk id="4" creationId="{B2FCD07A-2C28-4C9F-9580-3AC717BAB3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curse-dimensionality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5AB4-092D-4455-9B55-F9E9C560B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026" y="3166120"/>
            <a:ext cx="7128792" cy="1470025"/>
          </a:xfrm>
        </p:spPr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DFAE9-9018-4DC6-9000-F7DA07BF9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074" y="4752727"/>
            <a:ext cx="6400800" cy="576064"/>
          </a:xfrm>
        </p:spPr>
        <p:txBody>
          <a:bodyPr/>
          <a:lstStyle/>
          <a:p>
            <a:r>
              <a:rPr lang="en-US"/>
              <a:t>Session 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AF00A-DCBF-4742-B033-422F8927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90283E-D065-2088-35BD-5BBBB33B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074" y="1790006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1065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7BFF-074F-452B-97C8-2B4394C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 and Eigen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70DB2-695F-49D2-9188-94B0C6CA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EC3EC-9603-4A63-A487-1EA89AA0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06" y="1934029"/>
            <a:ext cx="6598188" cy="45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7BFF-074F-452B-97C8-2B4394C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 and Eigen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70DB2-695F-49D2-9188-94B0C6CA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41FD4-76F8-4474-BC0E-80C0E29A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63" y="2289321"/>
            <a:ext cx="6754274" cy="22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5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E2248-299A-493C-9E35-166AC9EF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AA0DEA-93FA-4010-861D-D3F5EBAC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2845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9095-C740-4068-9027-D3448D90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44A4D-B397-4FE6-B4CE-20FDEE6E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CB706-5701-4D14-ACC9-D64D2BB3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Assume, we have 100 features in our data. Without losing any information of the data. How do we process our data without all the features included?</a:t>
            </a:r>
          </a:p>
          <a:p>
            <a:endParaRPr lang="en-US" dirty="0"/>
          </a:p>
          <a:p>
            <a:r>
              <a:rPr lang="en-US" dirty="0"/>
              <a:t>There are many approach to handle the problem, one of them is </a:t>
            </a:r>
            <a:r>
              <a:rPr lang="en-US" dirty="0">
                <a:solidFill>
                  <a:srgbClr val="00B0F0"/>
                </a:solidFill>
              </a:rPr>
              <a:t>dimensional reduction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simple way to dimensional reduction is using Sequential Floating Forward Selection (SFFS). or</a:t>
            </a:r>
          </a:p>
          <a:p>
            <a:pPr lvl="1"/>
            <a:r>
              <a:rPr lang="en-US" dirty="0"/>
              <a:t>Using linear transformation concept, from 100 dimension into fewer dimension using Principal Component Analysis (PCA) algorithm.</a:t>
            </a:r>
          </a:p>
          <a:p>
            <a:endParaRPr lang="en-US" dirty="0"/>
          </a:p>
          <a:p>
            <a:r>
              <a:rPr lang="en-US" dirty="0"/>
              <a:t>The Advantages of </a:t>
            </a:r>
            <a:r>
              <a:rPr lang="en-US" dirty="0">
                <a:solidFill>
                  <a:srgbClr val="00B0F0"/>
                </a:solidFill>
              </a:rPr>
              <a:t>dimensional reduction</a:t>
            </a:r>
            <a:r>
              <a:rPr lang="en-US" dirty="0"/>
              <a:t> are faster computation, lower storage usage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96773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3ED-2445-48C1-A75B-3B98A5D6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24" y="388577"/>
            <a:ext cx="7543800" cy="639688"/>
          </a:xfrm>
        </p:spPr>
        <p:txBody>
          <a:bodyPr/>
          <a:lstStyle/>
          <a:p>
            <a:r>
              <a:rPr lang="en-US" dirty="0"/>
              <a:t>Curse of Dimensionality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55C16-B196-412D-AD33-E8843D04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1C4F1A-0441-4B39-85F3-9D4BFF09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1556880"/>
            <a:ext cx="7605713" cy="43678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803A9-19CB-4836-9B56-CC727483A8DC}"/>
              </a:ext>
            </a:extLst>
          </p:cNvPr>
          <p:cNvSpPr txBox="1"/>
          <p:nvPr/>
        </p:nvSpPr>
        <p:spPr>
          <a:xfrm>
            <a:off x="5252524" y="6004362"/>
            <a:ext cx="32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What is Curse of Dimensionality?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BFE7-19A8-4A9B-9417-0BF676F9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40DF0-8C09-41B0-94C4-C5456626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767AF-E790-4980-ADD0-8A45CAC5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“a </a:t>
            </a:r>
            <a:r>
              <a:rPr lang="en-US" dirty="0">
                <a:solidFill>
                  <a:srgbClr val="00B0F0"/>
                </a:solidFill>
              </a:rPr>
              <a:t>transformation</a:t>
            </a:r>
            <a:r>
              <a:rPr lang="en-US" dirty="0"/>
              <a:t> that transfers the data </a:t>
            </a:r>
            <a:r>
              <a:rPr lang="en-US" dirty="0">
                <a:solidFill>
                  <a:srgbClr val="00B0F0"/>
                </a:solidFill>
              </a:rPr>
              <a:t>to a new coordinate system </a:t>
            </a:r>
            <a:r>
              <a:rPr lang="en-US" dirty="0">
                <a:solidFill>
                  <a:srgbClr val="002060"/>
                </a:solidFill>
              </a:rPr>
              <a:t>such that </a:t>
            </a:r>
            <a:r>
              <a:rPr lang="en-US" dirty="0">
                <a:solidFill>
                  <a:srgbClr val="00B0F0"/>
                </a:solidFill>
              </a:rPr>
              <a:t>the greatest variance by any projection of the data comes to lie on the first coordinate </a:t>
            </a:r>
            <a:r>
              <a:rPr lang="en-US" dirty="0">
                <a:solidFill>
                  <a:srgbClr val="002060"/>
                </a:solidFill>
              </a:rPr>
              <a:t>(first principal component </a:t>
            </a:r>
            <a:r>
              <a:rPr lang="en-US" dirty="0"/>
              <a:t>), the second greatest variance lies on the second coordinate ( second principal component ), and so</a:t>
            </a:r>
          </a:p>
        </p:txBody>
      </p:sp>
    </p:spTree>
    <p:extLst>
      <p:ext uri="{BB962C8B-B14F-4D97-AF65-F5344CB8AC3E}">
        <p14:creationId xmlns:p14="http://schemas.microsoft.com/office/powerpoint/2010/main" val="163404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CD67-2636-4158-B471-D3CBA4F1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14" y="630609"/>
            <a:ext cx="7543800" cy="639688"/>
          </a:xfrm>
        </p:spPr>
        <p:txBody>
          <a:bodyPr/>
          <a:lstStyle/>
          <a:p>
            <a:r>
              <a:rPr lang="en-US" dirty="0"/>
              <a:t>PCA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ABDA0F-ADA0-4B7A-85B9-EB99AD95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C9FF4-C3AB-4C13-AB4E-F8D72372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 all values on each variables </a:t>
            </a:r>
          </a:p>
          <a:p>
            <a:r>
              <a:rPr lang="en-US" dirty="0"/>
              <a:t>Find the Covariance Matrix</a:t>
            </a:r>
          </a:p>
          <a:p>
            <a:r>
              <a:rPr lang="en-US" dirty="0"/>
              <a:t>Find the eigen value and eigen vector from covariance matrix</a:t>
            </a:r>
          </a:p>
          <a:p>
            <a:r>
              <a:rPr lang="en-US" dirty="0"/>
              <a:t>Sort the eigen value from the largest to smallest to find the principal component</a:t>
            </a:r>
          </a:p>
          <a:p>
            <a:r>
              <a:rPr lang="en-US" dirty="0"/>
              <a:t>Create a new feature vector based on the chosen principal component</a:t>
            </a:r>
          </a:p>
        </p:txBody>
      </p:sp>
    </p:spTree>
    <p:extLst>
      <p:ext uri="{BB962C8B-B14F-4D97-AF65-F5344CB8AC3E}">
        <p14:creationId xmlns:p14="http://schemas.microsoft.com/office/powerpoint/2010/main" val="135695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3EB5-2C0F-4776-86A2-9A3EE1B4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472440"/>
            <a:ext cx="7543800" cy="639688"/>
          </a:xfrm>
        </p:spPr>
        <p:txBody>
          <a:bodyPr/>
          <a:lstStyle/>
          <a:p>
            <a:r>
              <a:rPr lang="en-US" dirty="0"/>
              <a:t>Example of PCA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3CE9-C7F4-4DE8-A5EE-40A3EB65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DACE5-179E-42F8-AD83-4638F587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79804"/>
            <a:ext cx="9189117" cy="47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FCE4-612A-4E50-9502-5EFE9960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0" y="701040"/>
            <a:ext cx="5943952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Find the standardization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AFD48-D3C3-456A-8C50-13EFDA1D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D5DD21-DA84-431B-829B-67D0573ED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328" y="1692075"/>
                <a:ext cx="8412832" cy="4458135"/>
              </a:xfrm>
            </p:spPr>
            <p:txBody>
              <a:bodyPr/>
              <a:lstStyle/>
              <a:p>
                <a:r>
                  <a:rPr lang="en-US" dirty="0"/>
                  <a:t>In this lesson, for the standardization we will use z-score.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𝑧𝑠𝑐𝑜𝑟𝑒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D5DD21-DA84-431B-829B-67D0573ED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328" y="1692075"/>
                <a:ext cx="8412832" cy="4458135"/>
              </a:xfrm>
              <a:blipFill>
                <a:blip r:embed="rId2"/>
                <a:stretch>
                  <a:fillRect l="-652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6FCD5B-1688-4E27-AAE8-D18D0530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727264"/>
            <a:ext cx="6091838" cy="40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7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2656-F692-4D91-8B7B-59F2AA5A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40" y="731520"/>
            <a:ext cx="5609024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Find the covariance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23F60-02CE-49B6-9D9A-AB409C6B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48F23-7692-4041-8C4D-DBBB21F0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17" y="2190114"/>
            <a:ext cx="6778943" cy="20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F190-A308-4B06-A3AD-35033470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28E8E-E774-4170-AEB5-27D6ADC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CD07A-2C28-4C9F-9580-3AC717BA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 4: Apply various learning algorithms to solve the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21DC-8DDD-41AC-8E2C-AD5B8D76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0" y="579120"/>
            <a:ext cx="5060384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Find the eigen value and eigen vector from covariance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F0FC6-2C1F-4D39-BBD6-BCC7987D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3BEC8-F54B-4846-A5D6-0AA02085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0" y="2405379"/>
            <a:ext cx="701012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5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D6ED-F519-4450-8E34-C1754763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20" y="777240"/>
            <a:ext cx="509016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4: Sorted the eigen vector and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393D1-C306-4E97-801F-06D1949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27336-3789-44F8-BACA-99001C12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57" y="2326322"/>
            <a:ext cx="6778943" cy="31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297B-CBA2-4F06-9EA6-E13F4FAB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84817"/>
            <a:ext cx="6172200" cy="639688"/>
          </a:xfrm>
        </p:spPr>
        <p:txBody>
          <a:bodyPr/>
          <a:lstStyle/>
          <a:p>
            <a:r>
              <a:rPr lang="en-US" dirty="0"/>
              <a:t>Step 5: Find the new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E05846-2715-4443-BC85-251EA6B4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00798-BE16-4D2F-83B1-097452BB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9"/>
            <a:ext cx="7605464" cy="99099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Remainder</a:t>
            </a:r>
            <a:r>
              <a:rPr lang="en-US" dirty="0"/>
              <a:t>: In PCA the principal component [T] is the inverse of sorted eigen vector: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AE1E5-59D6-4B04-9E43-D288F97A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44" y="3304894"/>
            <a:ext cx="7965784" cy="11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6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297B-CBA2-4F06-9EA6-E13F4FAB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84817"/>
            <a:ext cx="6172200" cy="639688"/>
          </a:xfrm>
        </p:spPr>
        <p:txBody>
          <a:bodyPr/>
          <a:lstStyle/>
          <a:p>
            <a:r>
              <a:rPr lang="en-US" dirty="0"/>
              <a:t>Step 5: Find the new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E05846-2715-4443-BC85-251EA6B4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00798-BE16-4D2F-83B1-097452BB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68" y="4937998"/>
            <a:ext cx="7605464" cy="990992"/>
          </a:xfrm>
        </p:spPr>
        <p:txBody>
          <a:bodyPr/>
          <a:lstStyle/>
          <a:p>
            <a:r>
              <a:rPr lang="en-US" dirty="0"/>
              <a:t>The new vector values from the first data: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21806-CFCE-46E4-B7A3-BA5FDACA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1433845"/>
            <a:ext cx="3242310" cy="338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FEDAAC-3416-4DE3-8F55-A07CA04A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62" y="5342030"/>
            <a:ext cx="7426005" cy="9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297B-CBA2-4F06-9EA6-E13F4FAB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84817"/>
            <a:ext cx="6172200" cy="639688"/>
          </a:xfrm>
        </p:spPr>
        <p:txBody>
          <a:bodyPr/>
          <a:lstStyle/>
          <a:p>
            <a:r>
              <a:rPr lang="en-US" dirty="0"/>
              <a:t>Step 5: Find the new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E05846-2715-4443-BC85-251EA6B4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08D1F-AAEF-4219-B979-5EC59257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new feature vector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E769A7-BB16-444C-B23B-C8B8ADCC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72" y="2549007"/>
            <a:ext cx="6077519" cy="36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26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301F-F5BB-4B16-8120-B2EB1931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Reduction?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F646-65D0-4BCD-85D0-544A0F8E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CD06C-969D-44B0-AECA-DC049C06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the dimension of data we need to do another thing.</a:t>
            </a:r>
          </a:p>
          <a:p>
            <a:endParaRPr lang="en-US" dirty="0"/>
          </a:p>
          <a:p>
            <a:r>
              <a:rPr lang="en-US" dirty="0"/>
              <a:t>In simple way, remove the eigen vector that has smallest eigen values.</a:t>
            </a:r>
          </a:p>
        </p:txBody>
      </p:sp>
    </p:spTree>
    <p:extLst>
      <p:ext uri="{BB962C8B-B14F-4D97-AF65-F5344CB8AC3E}">
        <p14:creationId xmlns:p14="http://schemas.microsoft.com/office/powerpoint/2010/main" val="87416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297B-CBA2-4F06-9EA6-E13F4FAB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84817"/>
            <a:ext cx="6172200" cy="639688"/>
          </a:xfrm>
        </p:spPr>
        <p:txBody>
          <a:bodyPr/>
          <a:lstStyle/>
          <a:p>
            <a:r>
              <a:rPr lang="en-US" dirty="0"/>
              <a:t>Step 5: Find the new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E05846-2715-4443-BC85-251EA6B4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DD3CC-E4A4-4066-980F-82FD38201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582738"/>
            <a:ext cx="4600575" cy="5905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FD3FAB-AF23-46C1-A7D8-6F01C6D8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392814"/>
            <a:ext cx="53435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C50F2-5CD3-41CF-8746-2A8FF0475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7" y="3102295"/>
            <a:ext cx="3715703" cy="31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6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D6B9-DA58-4C36-B394-99B1C91A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9D8C9-07E1-433A-9BF8-E2B4EC07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B8415-7311-4D39-85EA-E4D8FB34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Lay, Steven Lay and Judi McDonald. Linear Algebra and Its Application.2014. Pearson 5</a:t>
            </a:r>
            <a:r>
              <a:rPr lang="en-US" baseline="30000" dirty="0"/>
              <a:t>th</a:t>
            </a:r>
            <a:r>
              <a:rPr lang="en-US" dirty="0"/>
              <a:t> Edition. ISBN: 9780321982384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F662-9854-434E-B9F6-6F800A77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6D9C4-42E6-4EC7-9AC4-AE70F245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7D4E-1E35-4714-8BDA-674765EA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Eigen Value and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Curse of Dimensionality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PCA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B02-4463-4BE6-9B66-D069EFCF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19986-2EE2-48EC-B7FA-4F94218C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F2DB-5C4C-4A98-B2B9-0DA73934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 Principal Component Analysis, we will review some mathematical concept in linear algebra.</a:t>
            </a:r>
          </a:p>
          <a:p>
            <a:pPr lvl="1"/>
            <a:r>
              <a:rPr lang="en-US" dirty="0"/>
              <a:t>Covariance Matrix</a:t>
            </a:r>
          </a:p>
          <a:p>
            <a:pPr lvl="1"/>
            <a:r>
              <a:rPr lang="en-US" dirty="0"/>
              <a:t>Eigen Vector and Eigen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6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4F8A-8654-4C2E-B72F-72B87F75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FBC21-8C49-49BA-9B13-D8FE3D83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0999C0-5AD7-46A9-9918-095306E1C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Covariance Matrix of the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0999C0-5AD7-46A9-9918-095306E1C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5C954C-191C-48B0-B8BD-29302A99E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4894"/>
              </p:ext>
            </p:extLst>
          </p:nvPr>
        </p:nvGraphicFramePr>
        <p:xfrm>
          <a:off x="1589649" y="25019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7">
                  <a:extLst>
                    <a:ext uri="{9D8B030D-6E8A-4147-A177-3AD203B41FA5}">
                      <a16:colId xmlns:a16="http://schemas.microsoft.com/office/drawing/2014/main" val="127513921"/>
                    </a:ext>
                  </a:extLst>
                </a:gridCol>
                <a:gridCol w="1580271">
                  <a:extLst>
                    <a:ext uri="{9D8B030D-6E8A-4147-A177-3AD203B41FA5}">
                      <a16:colId xmlns:a16="http://schemas.microsoft.com/office/drawing/2014/main" val="4240154888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3274489110"/>
                    </a:ext>
                  </a:extLst>
                </a:gridCol>
                <a:gridCol w="1931963">
                  <a:extLst>
                    <a:ext uri="{9D8B030D-6E8A-4147-A177-3AD203B41FA5}">
                      <a16:colId xmlns:a16="http://schemas.microsoft.com/office/drawing/2014/main" val="302179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1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3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3E5-023F-4832-B2AD-823778F2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81721"/>
            <a:ext cx="7543800" cy="639688"/>
          </a:xfrm>
        </p:spPr>
        <p:txBody>
          <a:bodyPr/>
          <a:lstStyle/>
          <a:p>
            <a:r>
              <a:rPr lang="en-US" dirty="0"/>
              <a:t>COVARIANCE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4635B-5529-4794-B813-1D554D5C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BE69E842-199E-431E-A088-D99A552FD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797" y="1555045"/>
                <a:ext cx="7818120" cy="52033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Covariance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50−48.33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160−158.33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0−48.33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−158.33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−48.33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160−158.33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2.7889+27.7389+11.1389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=13.8889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: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BE69E842-199E-431E-A088-D99A552FD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797" y="1555045"/>
                <a:ext cx="7818120" cy="5203331"/>
              </a:xfrm>
              <a:blipFill>
                <a:blip r:embed="rId2"/>
                <a:stretch>
                  <a:fillRect l="-234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F0EFAC-E385-44E6-9EAE-4C8E2B345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47893"/>
              </p:ext>
            </p:extLst>
          </p:nvPr>
        </p:nvGraphicFramePr>
        <p:xfrm>
          <a:off x="1524000" y="20567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7">
                  <a:extLst>
                    <a:ext uri="{9D8B030D-6E8A-4147-A177-3AD203B41FA5}">
                      <a16:colId xmlns:a16="http://schemas.microsoft.com/office/drawing/2014/main" val="127513921"/>
                    </a:ext>
                  </a:extLst>
                </a:gridCol>
                <a:gridCol w="1580271">
                  <a:extLst>
                    <a:ext uri="{9D8B030D-6E8A-4147-A177-3AD203B41FA5}">
                      <a16:colId xmlns:a16="http://schemas.microsoft.com/office/drawing/2014/main" val="4240154888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3274489110"/>
                    </a:ext>
                  </a:extLst>
                </a:gridCol>
                <a:gridCol w="1931963">
                  <a:extLst>
                    <a:ext uri="{9D8B030D-6E8A-4147-A177-3AD203B41FA5}">
                      <a16:colId xmlns:a16="http://schemas.microsoft.com/office/drawing/2014/main" val="302179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1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7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97CA-CB4D-4360-BA4C-BBA9D708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64" y="626013"/>
            <a:ext cx="7543800" cy="639688"/>
          </a:xfrm>
        </p:spPr>
        <p:txBody>
          <a:bodyPr/>
          <a:lstStyle/>
          <a:p>
            <a:r>
              <a:rPr lang="en-US" dirty="0"/>
              <a:t>Covariance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4DAC9C-D0A3-4F75-88F0-FB2716BB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5228B02-8FDC-44F0-AED0-3B9567E13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06525"/>
                <a:ext cx="7605713" cy="5062538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Variance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50−48.33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40−48.33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55−48.33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2.7889+69.3889+44.4889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=38.8889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5228B02-8FDC-44F0-AED0-3B9567E13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06525"/>
                <a:ext cx="7605713" cy="5062538"/>
              </a:xfrm>
              <a:blipFill>
                <a:blip r:embed="rId2"/>
                <a:stretch>
                  <a:fillRect l="-72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2801F4-5E0A-4E7B-804D-B37A11F26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77816"/>
              </p:ext>
            </p:extLst>
          </p:nvPr>
        </p:nvGraphicFramePr>
        <p:xfrm>
          <a:off x="1524000" y="20567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7">
                  <a:extLst>
                    <a:ext uri="{9D8B030D-6E8A-4147-A177-3AD203B41FA5}">
                      <a16:colId xmlns:a16="http://schemas.microsoft.com/office/drawing/2014/main" val="127513921"/>
                    </a:ext>
                  </a:extLst>
                </a:gridCol>
                <a:gridCol w="1580271">
                  <a:extLst>
                    <a:ext uri="{9D8B030D-6E8A-4147-A177-3AD203B41FA5}">
                      <a16:colId xmlns:a16="http://schemas.microsoft.com/office/drawing/2014/main" val="4240154888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3274489110"/>
                    </a:ext>
                  </a:extLst>
                </a:gridCol>
                <a:gridCol w="1931963">
                  <a:extLst>
                    <a:ext uri="{9D8B030D-6E8A-4147-A177-3AD203B41FA5}">
                      <a16:colId xmlns:a16="http://schemas.microsoft.com/office/drawing/2014/main" val="302179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1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4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FBB8-46EB-40B1-978A-E1E0C3E5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15" y="555674"/>
            <a:ext cx="7543800" cy="639688"/>
          </a:xfrm>
        </p:spPr>
        <p:txBody>
          <a:bodyPr/>
          <a:lstStyle/>
          <a:p>
            <a:r>
              <a:rPr lang="en-US" dirty="0"/>
              <a:t>Covariance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769B5-CAF0-4623-B7F5-764235D4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ED0B17B-23D5-4AE1-B34E-F27FC75EF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06525"/>
                <a:ext cx="7605713" cy="5062538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Covariance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8.8889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13.8889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13.8889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5.5556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3.3333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1.6667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ED0B17B-23D5-4AE1-B34E-F27FC75EF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06525"/>
                <a:ext cx="7605713" cy="5062538"/>
              </a:xfrm>
              <a:blipFill>
                <a:blip r:embed="rId2"/>
                <a:stretch>
                  <a:fillRect l="-72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DB77E5-9CEF-4D25-B099-DECE3C5D8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91376"/>
              </p:ext>
            </p:extLst>
          </p:nvPr>
        </p:nvGraphicFramePr>
        <p:xfrm>
          <a:off x="1524000" y="20567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7">
                  <a:extLst>
                    <a:ext uri="{9D8B030D-6E8A-4147-A177-3AD203B41FA5}">
                      <a16:colId xmlns:a16="http://schemas.microsoft.com/office/drawing/2014/main" val="127513921"/>
                    </a:ext>
                  </a:extLst>
                </a:gridCol>
                <a:gridCol w="1580271">
                  <a:extLst>
                    <a:ext uri="{9D8B030D-6E8A-4147-A177-3AD203B41FA5}">
                      <a16:colId xmlns:a16="http://schemas.microsoft.com/office/drawing/2014/main" val="4240154888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3274489110"/>
                    </a:ext>
                  </a:extLst>
                </a:gridCol>
                <a:gridCol w="1931963">
                  <a:extLst>
                    <a:ext uri="{9D8B030D-6E8A-4147-A177-3AD203B41FA5}">
                      <a16:colId xmlns:a16="http://schemas.microsoft.com/office/drawing/2014/main" val="302179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1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01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BD61-32CE-4A46-AA25-C3617D86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Variance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230FB-E31D-4537-8159-3BF6400F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743C6-3E01-4177-B6B0-B0C02C3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is a measure of the extent to which corresponding elements from two sets of ordered data move in the same direction.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 is a measure of the variability or spread in a set of data.</a:t>
            </a:r>
          </a:p>
        </p:txBody>
      </p:sp>
    </p:spTree>
    <p:extLst>
      <p:ext uri="{BB962C8B-B14F-4D97-AF65-F5344CB8AC3E}">
        <p14:creationId xmlns:p14="http://schemas.microsoft.com/office/powerpoint/2010/main" val="19618240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6005E162-EB9D-4868-AAE5-4943B54EC81F}" vid="{461BC5E4-AAE9-422B-A358-27971E921F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178</TotalTime>
  <Words>711</Words>
  <Application>Microsoft Office PowerPoint</Application>
  <PresentationFormat>Tampilan Layar (4:3)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Open Sans</vt:lpstr>
      <vt:lpstr>Wingdings</vt:lpstr>
      <vt:lpstr>Theme</vt:lpstr>
      <vt:lpstr>Principal Component Analysis</vt:lpstr>
      <vt:lpstr>Learning Outcome</vt:lpstr>
      <vt:lpstr>Outline</vt:lpstr>
      <vt:lpstr>Before We Start</vt:lpstr>
      <vt:lpstr>COVARIANCE MATRIX</vt:lpstr>
      <vt:lpstr>COVARIANCE MATRIX</vt:lpstr>
      <vt:lpstr>Covariance Matrix</vt:lpstr>
      <vt:lpstr>Covariance Matrix</vt:lpstr>
      <vt:lpstr>Covariance and Variance</vt:lpstr>
      <vt:lpstr>Eigen Value and Eigen Vector</vt:lpstr>
      <vt:lpstr>Eigen Value and Eigen Vector</vt:lpstr>
      <vt:lpstr>Principal Component Analysis</vt:lpstr>
      <vt:lpstr>Introduction</vt:lpstr>
      <vt:lpstr>Curse of Dimensionality </vt:lpstr>
      <vt:lpstr>Principal Component Analysis (PCA)</vt:lpstr>
      <vt:lpstr>PCA Algorithm</vt:lpstr>
      <vt:lpstr>Example of PCA</vt:lpstr>
      <vt:lpstr>Step 1: Find the standardization</vt:lpstr>
      <vt:lpstr>Step 2: Find the covariance Matrix</vt:lpstr>
      <vt:lpstr>Step 3: Find the eigen value and eigen vector from covariance matrix</vt:lpstr>
      <vt:lpstr>Step 4: Sorted the eigen vector and value</vt:lpstr>
      <vt:lpstr>Step 5: Find the new vector</vt:lpstr>
      <vt:lpstr>Step 5: Find the new vector</vt:lpstr>
      <vt:lpstr>Step 5: Find the new vector</vt:lpstr>
      <vt:lpstr>Dimensional Reduction?</vt:lpstr>
      <vt:lpstr>Step 5: Find the new vector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Felix Indra Kurniadi</dc:creator>
  <cp:lastModifiedBy>Felix Indra Kurniadi</cp:lastModifiedBy>
  <cp:revision>29</cp:revision>
  <dcterms:created xsi:type="dcterms:W3CDTF">2022-01-18T06:54:49Z</dcterms:created>
  <dcterms:modified xsi:type="dcterms:W3CDTF">2023-06-07T12:35:22Z</dcterms:modified>
</cp:coreProperties>
</file>