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6" r:id="rId4"/>
    <p:sldId id="262" r:id="rId5"/>
    <p:sldId id="261" r:id="rId6"/>
    <p:sldId id="258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4"/>
    <a:srgbClr val="E59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2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55CD-3C6B-4FE8-8FA0-FF1BFBBBFA8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4BA5-BD9C-4BF0-82CF-C4299CA15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2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Home Page:</a:t>
            </a:r>
            <a:br>
              <a:rPr lang="en-US" dirty="0"/>
            </a:br>
            <a:r>
              <a:rPr lang="en-US" dirty="0"/>
              <a:t>  ○ Display an overview of the website, highlighting key features, offers, and search functionality.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User Registration &amp; Login Page:	</a:t>
            </a:r>
            <a:br>
              <a:rPr lang="en-US" dirty="0"/>
            </a:br>
            <a:r>
              <a:rPr lang="en-US" dirty="0"/>
              <a:t>  ○ Allow users to register or login to their accounts.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53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User Profile Page:</a:t>
            </a:r>
            <a:br>
              <a:rPr lang="en-US" dirty="0"/>
            </a:br>
            <a:r>
              <a:rPr lang="en-US" dirty="0"/>
              <a:t>  ○ Enable registered users to modify their profile details.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93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Accommodation Listings Page:</a:t>
            </a:r>
            <a:br>
              <a:rPr lang="en-US" dirty="0"/>
            </a:br>
            <a:r>
              <a:rPr lang="en-US" dirty="0"/>
              <a:t>  ○ Display a list of accommodations with essential information like address, description, listing agent, and price.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58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Accommodation Details Page:</a:t>
            </a:r>
            <a:br>
              <a:rPr lang="en-US" dirty="0"/>
            </a:br>
            <a:r>
              <a:rPr lang="en-US" dirty="0"/>
              <a:t>  ○ Provide detailed information about a specific accommodation, including images and additional details.</a:t>
            </a:r>
            <a:br>
              <a:rPr lang="en-US" dirty="0"/>
            </a:br>
            <a:r>
              <a:rPr lang="en-US" dirty="0"/>
              <a:t>  ○ Allow users to submit an offer for a particular accommodation.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02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Search Results Page:</a:t>
            </a:r>
            <a:br>
              <a:rPr lang="en-US" dirty="0"/>
            </a:br>
            <a:r>
              <a:rPr lang="en-US" dirty="0"/>
              <a:t>  ○ Show search results based on user input with the option to filter the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50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 Checkout Page:</a:t>
            </a:r>
            <a:br>
              <a:rPr lang="en-US" dirty="0"/>
            </a:br>
            <a:r>
              <a:rPr lang="en-US" dirty="0"/>
              <a:t>  ○ Confirm the offer with the user and indicate how much it is above or below the asking price.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46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8. Admin Panel:</a:t>
            </a:r>
            <a:br>
              <a:rPr lang="en-US" dirty="0"/>
            </a:br>
            <a:r>
              <a:rPr lang="en-US" dirty="0"/>
              <a:t>  ○ Provide access to administrative functions to manage users, agents, properties, and offers.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753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9. Contact us Page:</a:t>
            </a:r>
            <a:br>
              <a:rPr lang="en-US" dirty="0"/>
            </a:br>
            <a:r>
              <a:rPr lang="en-US" dirty="0"/>
              <a:t>  ○ Information about our group/topic</a:t>
            </a:r>
            <a:br>
              <a:rPr lang="en-US" dirty="0"/>
            </a:br>
            <a:r>
              <a:rPr lang="en-US" dirty="0"/>
              <a:t>  ○ How to contact the company and/or where they are located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4BA5-BD9C-4BF0-82CF-C4299CA153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52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553A-4968-2214-68DF-B1FF93E5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E1623-90D6-8D38-E6B1-C8E0D59AB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616D-4DE3-56B5-5DB6-7EAF9051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09A8-A6AF-10FD-4CD3-817E1C6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2FDC-67D7-ADF5-3FFA-E87A3DB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10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6D20-3E63-41AD-4A1A-7D9F3A0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667DB-F678-845D-0694-127BEEFE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4561-5750-6226-AA07-C5056A12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0AD6-F328-8C92-A62B-FEAC4E92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22CF-8E37-B30C-07EC-7BCCCAA4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49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3A7C7-D248-8A4A-EF79-E812360F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5FFE-C19B-3487-2E44-2A3D1FA15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4B21-F7E2-A9E2-6A5D-3D461CFC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12B5-E85F-73A0-551B-C40271D5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C9AC-DFBC-08C0-374A-25CCD94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4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B6BA-6E49-8449-0E6E-C9C9DE02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BF16-3EBA-128C-7738-3F93678E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588C-E8BB-23BE-DC19-737D134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C57D-8389-5DD9-8052-B98C5429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47FB-EC15-14AA-523E-66F28FFF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21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768-7E48-98A5-1226-4992E627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2C1B-8D34-CE1A-5AAD-F8A12DD2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4564-133D-89F7-59EB-D92F4644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38D4-E253-DFDA-B778-21991F71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F60A-7288-03AF-971D-0D748E69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32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0ADF-1498-0CD0-A338-3FD2D78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642-10FC-33B4-9312-D62E82E4D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B493-3936-C067-5D15-4DAD0F5B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278D-8D9C-5CB7-5FB5-D2135D76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D925-BB4F-6E9F-4779-9AF578A7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32D6-09D5-6FE1-0727-C230A40C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6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8DD-D377-1EC0-A22F-AC7BB288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C73E-9E98-A8D0-E0D0-C274723C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1E15-68E7-8792-56BE-D4F18555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006C9-5BCB-BFD2-331D-3014E6FA7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6778B-C9BB-1196-81C1-F7D356E3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448A0-E9B6-CC4F-0A86-79D34AF8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E2651-042C-FC81-CAB4-9F6A2EE3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9A37A-5A40-E9FF-F643-0DE69BBE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A9B4-4876-F690-511E-EFE80480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7325-AEF7-222C-285C-B677E340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DEE17-DF5D-5D70-DD6B-1DECA64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BE2A6-95F6-A3F1-DF05-2947EAB9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9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BF5C-00DD-3CAE-2912-691F92FD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CB101-6980-3740-CD5F-A32F2BEC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9A08-0F99-53D0-6AAF-0AC5935A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0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7336-9CA4-7BE6-00F2-5537A283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F562-A12F-A2B8-FDED-9C2F494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180AC-4D80-0489-C8A1-9B4B199BE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E042-2401-F793-EAD9-1BA53DB1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4348-AC48-2CEA-71BD-D39A9DEF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DADA-F10F-5C79-7244-97C5AE4B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08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B1E2-4235-AF88-3419-767BA240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DD8BE-4D5F-575F-3C07-60EA114C8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70688-B263-2C52-798B-F1285C45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9EC4-400D-B638-E953-725C5071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A0BD-7E61-B425-EFF7-14EEB5D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93DE-63A9-202F-87DD-48DC49AC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51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C7415-3D62-8A48-1195-52955863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AD9C-AE50-4055-FE2A-7CB173AB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9BE2-F763-651E-0A92-842936D3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C7B0-D531-47FB-9853-B10238F35FC9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A2FF-B288-B9C6-3F3E-9D9095A9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5C27-EB84-D2E7-337E-953AF99F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52C1-7D84-48DA-898F-24673BD60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15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6.sv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1A3FD9-14F5-A3DE-6665-F5AC7EC8E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628649" y="80962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73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31E05D-2A4F-10E9-9AD7-7BADD2F07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6" r="3236"/>
          <a:stretch/>
        </p:blipFill>
        <p:spPr>
          <a:xfrm>
            <a:off x="628648" y="847927"/>
            <a:ext cx="11168853" cy="51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B573A-A869-6DA3-0A41-125C43091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4" t="6666" b="11527"/>
          <a:stretch/>
        </p:blipFill>
        <p:spPr>
          <a:xfrm>
            <a:off x="628649" y="80962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834199-F5F9-A1B4-CA8F-10F78F28AB9F}"/>
              </a:ext>
            </a:extLst>
          </p:cNvPr>
          <p:cNvSpPr/>
          <p:nvPr/>
        </p:nvSpPr>
        <p:spPr>
          <a:xfrm>
            <a:off x="4250923" y="5267325"/>
            <a:ext cx="3816751" cy="428625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Register Now</a:t>
            </a:r>
          </a:p>
        </p:txBody>
      </p:sp>
    </p:spTree>
    <p:extLst>
      <p:ext uri="{BB962C8B-B14F-4D97-AF65-F5344CB8AC3E}">
        <p14:creationId xmlns:p14="http://schemas.microsoft.com/office/powerpoint/2010/main" val="63541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0" y="142044"/>
            <a:ext cx="12192000" cy="467890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B378F8-153D-8E75-794A-ADD624730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 t="11163" r="68257" b="48930"/>
          <a:stretch/>
        </p:blipFill>
        <p:spPr>
          <a:xfrm>
            <a:off x="1571230" y="1604959"/>
            <a:ext cx="3698694" cy="2045567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E902A8-EF3B-FF26-0C3E-5FD89B779A72}"/>
              </a:ext>
            </a:extLst>
          </p:cNvPr>
          <p:cNvSpPr/>
          <p:nvPr/>
        </p:nvSpPr>
        <p:spPr>
          <a:xfrm>
            <a:off x="1571230" y="881782"/>
            <a:ext cx="9049539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User Profile Dashboard</a:t>
            </a:r>
            <a:endParaRPr lang="en-CA" sz="24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13AE15-DD03-5C04-8DF5-80AF42444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800" t="11163" r="3863" b="48930"/>
          <a:stretch/>
        </p:blipFill>
        <p:spPr>
          <a:xfrm>
            <a:off x="8313021" y="4116246"/>
            <a:ext cx="3698694" cy="2045567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6EBDD9-D5D0-9D4E-6083-5E5CC0ED2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906" t="54882" r="3863" b="5030"/>
          <a:stretch/>
        </p:blipFill>
        <p:spPr>
          <a:xfrm>
            <a:off x="6095999" y="1604959"/>
            <a:ext cx="3685603" cy="205480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7B9789-BBF5-9EEB-A3A6-B88EBDEFE2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1" t="54308" r="35760" b="7373"/>
          <a:stretch/>
        </p:blipFill>
        <p:spPr>
          <a:xfrm>
            <a:off x="4170363" y="4152322"/>
            <a:ext cx="3768437" cy="1964177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90F0B7-E4EA-25F2-AA5D-A6BE538CA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 t="54883" r="68257" b="5030"/>
          <a:stretch/>
        </p:blipFill>
        <p:spPr>
          <a:xfrm>
            <a:off x="180285" y="4107009"/>
            <a:ext cx="3698695" cy="2054804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134A48-780B-E535-C17F-B9CC9F803209}"/>
              </a:ext>
            </a:extLst>
          </p:cNvPr>
          <p:cNvSpPr/>
          <p:nvPr/>
        </p:nvSpPr>
        <p:spPr>
          <a:xfrm>
            <a:off x="1715267" y="2995609"/>
            <a:ext cx="3373970" cy="486792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CA" dirty="0"/>
              <a:t>pdate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09D898-9A0C-9BD5-2174-9112EE67C0FA}"/>
              </a:ext>
            </a:extLst>
          </p:cNvPr>
          <p:cNvSpPr/>
          <p:nvPr/>
        </p:nvSpPr>
        <p:spPr>
          <a:xfrm>
            <a:off x="6213377" y="2966525"/>
            <a:ext cx="3364732" cy="486792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Saved Properties</a:t>
            </a:r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5D1753-BA93-1E8B-373C-36DA63376830}"/>
              </a:ext>
            </a:extLst>
          </p:cNvPr>
          <p:cNvSpPr/>
          <p:nvPr/>
        </p:nvSpPr>
        <p:spPr>
          <a:xfrm>
            <a:off x="4367595" y="5559996"/>
            <a:ext cx="3373971" cy="482605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Offers Sent</a:t>
            </a:r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2AAD7-5D86-5B66-BF19-5455799617F2}"/>
              </a:ext>
            </a:extLst>
          </p:cNvPr>
          <p:cNvSpPr/>
          <p:nvPr/>
        </p:nvSpPr>
        <p:spPr>
          <a:xfrm>
            <a:off x="8477980" y="5471610"/>
            <a:ext cx="3368775" cy="501158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My Listings</a:t>
            </a:r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932A4-B5F1-AF68-0042-560E0CB882F3}"/>
              </a:ext>
            </a:extLst>
          </p:cNvPr>
          <p:cNvSpPr/>
          <p:nvPr/>
        </p:nvSpPr>
        <p:spPr>
          <a:xfrm>
            <a:off x="342899" y="5471610"/>
            <a:ext cx="3368776" cy="504608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Offers Received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7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F40AB14-41B0-B5BD-0B0F-4BC6FF29DC90}"/>
              </a:ext>
            </a:extLst>
          </p:cNvPr>
          <p:cNvSpPr/>
          <p:nvPr/>
        </p:nvSpPr>
        <p:spPr>
          <a:xfrm>
            <a:off x="0" y="6035676"/>
            <a:ext cx="12192000" cy="3548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342899" y="18097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96361-E0C9-8AB3-B001-7873A3B6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017" y="1506390"/>
            <a:ext cx="9337964" cy="3633222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1A659A-49F8-575E-A4DF-FDC1EFCB2CC7}"/>
              </a:ext>
            </a:extLst>
          </p:cNvPr>
          <p:cNvSpPr/>
          <p:nvPr/>
        </p:nvSpPr>
        <p:spPr>
          <a:xfrm>
            <a:off x="1571230" y="881782"/>
            <a:ext cx="9049539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 Listings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C7C05-E0A7-C142-6516-B1A9188757E7}"/>
              </a:ext>
            </a:extLst>
          </p:cNvPr>
          <p:cNvSpPr/>
          <p:nvPr/>
        </p:nvSpPr>
        <p:spPr>
          <a:xfrm>
            <a:off x="6189915" y="4243487"/>
            <a:ext cx="2187967" cy="348506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View 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8FF56-84A9-88AD-77AE-70B62BD565F7}"/>
              </a:ext>
            </a:extLst>
          </p:cNvPr>
          <p:cNvSpPr/>
          <p:nvPr/>
        </p:nvSpPr>
        <p:spPr>
          <a:xfrm>
            <a:off x="6095999" y="2051116"/>
            <a:ext cx="1450109" cy="22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850,000.00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1A621-2FE6-A3B6-E6D6-7C11746C1FD5}"/>
              </a:ext>
            </a:extLst>
          </p:cNvPr>
          <p:cNvSpPr/>
          <p:nvPr/>
        </p:nvSpPr>
        <p:spPr>
          <a:xfrm>
            <a:off x="6095999" y="2316674"/>
            <a:ext cx="2761673" cy="348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Apartment for Sale in Hawaii 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B182E-AC28-4709-0EA7-D03BEC5F76DD}"/>
              </a:ext>
            </a:extLst>
          </p:cNvPr>
          <p:cNvSpPr/>
          <p:nvPr/>
        </p:nvSpPr>
        <p:spPr>
          <a:xfrm>
            <a:off x="6305875" y="2649840"/>
            <a:ext cx="993411" cy="22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Hawaii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5F4134-95D5-10B8-083D-5A543E074A8F}"/>
              </a:ext>
            </a:extLst>
          </p:cNvPr>
          <p:cNvSpPr/>
          <p:nvPr/>
        </p:nvSpPr>
        <p:spPr>
          <a:xfrm>
            <a:off x="8440503" y="4238051"/>
            <a:ext cx="2187968" cy="348506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CA" dirty="0"/>
              <a:t>end Enquiry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E03C1A-B114-63A5-3D7D-9E379EC20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017" y="5501607"/>
            <a:ext cx="9337964" cy="3633222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6C703D-E173-0FFC-B5EC-2738FB3D4225}"/>
              </a:ext>
            </a:extLst>
          </p:cNvPr>
          <p:cNvSpPr/>
          <p:nvPr/>
        </p:nvSpPr>
        <p:spPr>
          <a:xfrm>
            <a:off x="6189915" y="8238704"/>
            <a:ext cx="2187967" cy="348506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View Property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1F8DF5-FC02-5809-9EEF-4E4CAF721DBB}"/>
              </a:ext>
            </a:extLst>
          </p:cNvPr>
          <p:cNvSpPr/>
          <p:nvPr/>
        </p:nvSpPr>
        <p:spPr>
          <a:xfrm>
            <a:off x="6095999" y="6046333"/>
            <a:ext cx="1450109" cy="22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1.220,000.00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11030-721B-397F-4EFB-3AA92E44C5DD}"/>
              </a:ext>
            </a:extLst>
          </p:cNvPr>
          <p:cNvSpPr/>
          <p:nvPr/>
        </p:nvSpPr>
        <p:spPr>
          <a:xfrm>
            <a:off x="6095999" y="6311891"/>
            <a:ext cx="2761673" cy="348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 for Sale in Hawaii 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CCF9F-52E1-D6C0-2C79-C20ABFB9AC0E}"/>
              </a:ext>
            </a:extLst>
          </p:cNvPr>
          <p:cNvSpPr/>
          <p:nvPr/>
        </p:nvSpPr>
        <p:spPr>
          <a:xfrm>
            <a:off x="6305875" y="6645057"/>
            <a:ext cx="993411" cy="22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Hawaii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951B2D-492E-4724-A495-C76247ACB1CF}"/>
              </a:ext>
            </a:extLst>
          </p:cNvPr>
          <p:cNvSpPr/>
          <p:nvPr/>
        </p:nvSpPr>
        <p:spPr>
          <a:xfrm>
            <a:off x="8440503" y="8233268"/>
            <a:ext cx="2187968" cy="348506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CA" dirty="0"/>
              <a:t>end Enquiry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E1F09E4-6B53-2E3C-33E2-A5B7A0244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45" t="42557" r="24948" b="33373"/>
          <a:stretch/>
        </p:blipFill>
        <p:spPr>
          <a:xfrm>
            <a:off x="8296814" y="3090106"/>
            <a:ext cx="324322" cy="8744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DDC469-6D12-4776-F9CB-2543C0F33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45" t="42557" r="24948" b="33373"/>
          <a:stretch/>
        </p:blipFill>
        <p:spPr>
          <a:xfrm>
            <a:off x="6208036" y="3076194"/>
            <a:ext cx="324322" cy="8744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Graphic 19" descr="Tag with solid fill">
            <a:extLst>
              <a:ext uri="{FF2B5EF4-FFF2-40B4-BE49-F238E27FC236}">
                <a16:creationId xmlns:a16="http://schemas.microsoft.com/office/drawing/2014/main" id="{CDBAEC43-26C9-3EE8-FBE6-4A5628C5B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3003" y="3098980"/>
            <a:ext cx="229821" cy="229821"/>
          </a:xfrm>
          <a:prstGeom prst="rect">
            <a:avLst/>
          </a:prstGeom>
        </p:spPr>
      </p:pic>
      <p:pic>
        <p:nvPicPr>
          <p:cNvPr id="22" name="Graphic 21" descr="Couch with solid fill">
            <a:extLst>
              <a:ext uri="{FF2B5EF4-FFF2-40B4-BE49-F238E27FC236}">
                <a16:creationId xmlns:a16="http://schemas.microsoft.com/office/drawing/2014/main" id="{6C19B96A-4CE9-D81A-72C7-18377AEAD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286" y="3768226"/>
            <a:ext cx="229821" cy="229821"/>
          </a:xfrm>
          <a:prstGeom prst="rect">
            <a:avLst/>
          </a:prstGeom>
        </p:spPr>
      </p:pic>
      <p:pic>
        <p:nvPicPr>
          <p:cNvPr id="24" name="Graphic 23" descr="Sleep with solid fill">
            <a:extLst>
              <a:ext uri="{FF2B5EF4-FFF2-40B4-BE49-F238E27FC236}">
                <a16:creationId xmlns:a16="http://schemas.microsoft.com/office/drawing/2014/main" id="{89043A49-59C1-01A0-BF08-5C6B5B85B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5286" y="3438355"/>
            <a:ext cx="229821" cy="229821"/>
          </a:xfrm>
          <a:prstGeom prst="rect">
            <a:avLst/>
          </a:prstGeom>
        </p:spPr>
      </p:pic>
      <p:pic>
        <p:nvPicPr>
          <p:cNvPr id="26" name="Graphic 25" descr="Alterations &amp; Tailoring with solid fill">
            <a:extLst>
              <a:ext uri="{FF2B5EF4-FFF2-40B4-BE49-F238E27FC236}">
                <a16:creationId xmlns:a16="http://schemas.microsoft.com/office/drawing/2014/main" id="{8D1C8A34-B739-2486-125F-5B2C8B4295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8848" y="3771817"/>
            <a:ext cx="229821" cy="229821"/>
          </a:xfrm>
          <a:prstGeom prst="rect">
            <a:avLst/>
          </a:prstGeom>
        </p:spPr>
      </p:pic>
      <p:pic>
        <p:nvPicPr>
          <p:cNvPr id="28" name="Graphic 27" descr="Large paint brush with solid fill">
            <a:extLst>
              <a:ext uri="{FF2B5EF4-FFF2-40B4-BE49-F238E27FC236}">
                <a16:creationId xmlns:a16="http://schemas.microsoft.com/office/drawing/2014/main" id="{D7C8C2F3-7936-031B-8E98-E690F596D0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02159" y="3444279"/>
            <a:ext cx="229821" cy="229821"/>
          </a:xfrm>
          <a:prstGeom prst="rect">
            <a:avLst/>
          </a:prstGeom>
        </p:spPr>
      </p:pic>
      <p:pic>
        <p:nvPicPr>
          <p:cNvPr id="31" name="Graphic 30" descr="Home with solid fill">
            <a:extLst>
              <a:ext uri="{FF2B5EF4-FFF2-40B4-BE49-F238E27FC236}">
                <a16:creationId xmlns:a16="http://schemas.microsoft.com/office/drawing/2014/main" id="{90DD5D43-C93D-0A80-FD8D-696A5D0BC7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55286" y="3085193"/>
            <a:ext cx="234638" cy="2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342899" y="18097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090067-4FB1-F9AF-FF80-8AD01CF555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448"/>
          <a:stretch/>
        </p:blipFill>
        <p:spPr>
          <a:xfrm>
            <a:off x="2191485" y="1372466"/>
            <a:ext cx="8073783" cy="3255264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FE2ABB-85D6-02BE-53C8-1047020A948D}"/>
              </a:ext>
            </a:extLst>
          </p:cNvPr>
          <p:cNvSpPr/>
          <p:nvPr/>
        </p:nvSpPr>
        <p:spPr>
          <a:xfrm>
            <a:off x="1571230" y="881782"/>
            <a:ext cx="9049539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Property Details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77FBE-79A1-5029-6F5F-DD2A2D509D64}"/>
              </a:ext>
            </a:extLst>
          </p:cNvPr>
          <p:cNvSpPr/>
          <p:nvPr/>
        </p:nvSpPr>
        <p:spPr>
          <a:xfrm>
            <a:off x="792176" y="4907889"/>
            <a:ext cx="1450109" cy="22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850,000.00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A5D59-E410-58FE-9D82-CD71572F94B0}"/>
              </a:ext>
            </a:extLst>
          </p:cNvPr>
          <p:cNvSpPr/>
          <p:nvPr/>
        </p:nvSpPr>
        <p:spPr>
          <a:xfrm>
            <a:off x="792176" y="5173447"/>
            <a:ext cx="2761673" cy="348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 for Sale in Hawaii 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B5FF2A-6EA0-2753-4D69-A6FE72A900CC}"/>
              </a:ext>
            </a:extLst>
          </p:cNvPr>
          <p:cNvSpPr/>
          <p:nvPr/>
        </p:nvSpPr>
        <p:spPr>
          <a:xfrm>
            <a:off x="792176" y="5521953"/>
            <a:ext cx="10414776" cy="454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info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info Cde                                   info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Zwy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info Cde                                 info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Zwy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BC10F83F-1D03-C8C3-B692-D055EC060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373" y="5629589"/>
            <a:ext cx="234638" cy="234638"/>
          </a:xfrm>
          <a:prstGeom prst="rect">
            <a:avLst/>
          </a:prstGeom>
        </p:spPr>
      </p:pic>
      <p:pic>
        <p:nvPicPr>
          <p:cNvPr id="19" name="Graphic 18" descr="Daily calendar with solid fill">
            <a:extLst>
              <a:ext uri="{FF2B5EF4-FFF2-40B4-BE49-F238E27FC236}">
                <a16:creationId xmlns:a16="http://schemas.microsoft.com/office/drawing/2014/main" id="{2B7B9A04-F6C4-6C6F-7AF6-84620785C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4891" y="5539904"/>
            <a:ext cx="353762" cy="353762"/>
          </a:xfrm>
          <a:prstGeom prst="rect">
            <a:avLst/>
          </a:prstGeom>
        </p:spPr>
      </p:pic>
      <p:pic>
        <p:nvPicPr>
          <p:cNvPr id="20" name="Graphic 19" descr="Tag with solid fill">
            <a:extLst>
              <a:ext uri="{FF2B5EF4-FFF2-40B4-BE49-F238E27FC236}">
                <a16:creationId xmlns:a16="http://schemas.microsoft.com/office/drawing/2014/main" id="{9045C04C-CC60-83E6-BBF5-42F41B0CD0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8763" y="5548374"/>
            <a:ext cx="353762" cy="353762"/>
          </a:xfrm>
          <a:prstGeom prst="rect">
            <a:avLst/>
          </a:prstGeom>
        </p:spPr>
      </p:pic>
      <p:pic>
        <p:nvPicPr>
          <p:cNvPr id="22" name="Graphic 21" descr="Sleep with solid fill">
            <a:extLst>
              <a:ext uri="{FF2B5EF4-FFF2-40B4-BE49-F238E27FC236}">
                <a16:creationId xmlns:a16="http://schemas.microsoft.com/office/drawing/2014/main" id="{02420CDD-6F0A-6F87-8CF6-D7F30B0B17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0468" y="5570027"/>
            <a:ext cx="353762" cy="353762"/>
          </a:xfrm>
          <a:prstGeom prst="rect">
            <a:avLst/>
          </a:prstGeom>
        </p:spPr>
      </p:pic>
      <p:pic>
        <p:nvPicPr>
          <p:cNvPr id="23" name="Graphic 22" descr="Alterations &amp; Tailoring with solid fill">
            <a:extLst>
              <a:ext uri="{FF2B5EF4-FFF2-40B4-BE49-F238E27FC236}">
                <a16:creationId xmlns:a16="http://schemas.microsoft.com/office/drawing/2014/main" id="{53E0DB6F-4CF4-FE5B-2A8F-41869C914B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8074" y="5583927"/>
            <a:ext cx="353762" cy="3537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CD2FEE-76BD-9E69-F548-14DBB1EE39C7}"/>
              </a:ext>
            </a:extLst>
          </p:cNvPr>
          <p:cNvSpPr/>
          <p:nvPr/>
        </p:nvSpPr>
        <p:spPr>
          <a:xfrm>
            <a:off x="3518" y="6677026"/>
            <a:ext cx="12188482" cy="273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Save Property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2D497-F374-2081-5F3F-993F229FE45E}"/>
              </a:ext>
            </a:extLst>
          </p:cNvPr>
          <p:cNvSpPr/>
          <p:nvPr/>
        </p:nvSpPr>
        <p:spPr>
          <a:xfrm>
            <a:off x="1017206" y="6855591"/>
            <a:ext cx="2761673" cy="348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Details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DF0D9-76D7-02DC-780A-BEA7304B556A}"/>
              </a:ext>
            </a:extLst>
          </p:cNvPr>
          <p:cNvCxnSpPr>
            <a:cxnSpLocks/>
          </p:cNvCxnSpPr>
          <p:nvPr/>
        </p:nvCxnSpPr>
        <p:spPr>
          <a:xfrm>
            <a:off x="996064" y="7216797"/>
            <a:ext cx="10178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A9B2A8E-51E2-F010-D7F1-BEFCC6040B14}"/>
              </a:ext>
            </a:extLst>
          </p:cNvPr>
          <p:cNvSpPr/>
          <p:nvPr/>
        </p:nvSpPr>
        <p:spPr>
          <a:xfrm>
            <a:off x="1035836" y="7330601"/>
            <a:ext cx="2761673" cy="1432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 …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 ….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 ….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 ….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6C46E-48E0-637F-169C-1FF4590162F9}"/>
              </a:ext>
            </a:extLst>
          </p:cNvPr>
          <p:cNvSpPr/>
          <p:nvPr/>
        </p:nvSpPr>
        <p:spPr>
          <a:xfrm>
            <a:off x="3258653" y="6164680"/>
            <a:ext cx="2483163" cy="537745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Save 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57C44-1073-1A86-9294-7903EF124189}"/>
              </a:ext>
            </a:extLst>
          </p:cNvPr>
          <p:cNvSpPr/>
          <p:nvPr/>
        </p:nvSpPr>
        <p:spPr>
          <a:xfrm>
            <a:off x="5901518" y="6163170"/>
            <a:ext cx="2483164" cy="537745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CA" dirty="0"/>
              <a:t>end Offer</a:t>
            </a:r>
          </a:p>
        </p:txBody>
      </p:sp>
    </p:spTree>
    <p:extLst>
      <p:ext uri="{BB962C8B-B14F-4D97-AF65-F5344CB8AC3E}">
        <p14:creationId xmlns:p14="http://schemas.microsoft.com/office/powerpoint/2010/main" val="366592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342899" y="18097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DA1027-6AF2-A168-7212-F712AC8D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88" y="1443012"/>
            <a:ext cx="9311820" cy="43339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134A48-780B-E535-C17F-B9CC9F803209}"/>
              </a:ext>
            </a:extLst>
          </p:cNvPr>
          <p:cNvSpPr/>
          <p:nvPr/>
        </p:nvSpPr>
        <p:spPr>
          <a:xfrm>
            <a:off x="1685135" y="5314950"/>
            <a:ext cx="9049539" cy="352425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 Property</a:t>
            </a:r>
          </a:p>
        </p:txBody>
      </p:sp>
    </p:spTree>
    <p:extLst>
      <p:ext uri="{BB962C8B-B14F-4D97-AF65-F5344CB8AC3E}">
        <p14:creationId xmlns:p14="http://schemas.microsoft.com/office/powerpoint/2010/main" val="9345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1940FD-87A2-865F-1C9F-CF2B90D2B139}"/>
              </a:ext>
            </a:extLst>
          </p:cNvPr>
          <p:cNvSpPr/>
          <p:nvPr/>
        </p:nvSpPr>
        <p:spPr>
          <a:xfrm>
            <a:off x="3069825" y="1506390"/>
            <a:ext cx="5715000" cy="354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Property ID: cs1324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Asking Price: $1.022.980,00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Offer: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342899" y="18097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134A48-780B-E535-C17F-B9CC9F803209}"/>
              </a:ext>
            </a:extLst>
          </p:cNvPr>
          <p:cNvSpPr/>
          <p:nvPr/>
        </p:nvSpPr>
        <p:spPr>
          <a:xfrm>
            <a:off x="4436666" y="4121584"/>
            <a:ext cx="3318665" cy="643657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CA" dirty="0"/>
              <a:t>end Offer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58BAB-330C-B163-6987-1231EC60570D}"/>
              </a:ext>
            </a:extLst>
          </p:cNvPr>
          <p:cNvSpPr/>
          <p:nvPr/>
        </p:nvSpPr>
        <p:spPr>
          <a:xfrm>
            <a:off x="1571230" y="881782"/>
            <a:ext cx="9049539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Offer 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8D50E-BB82-B85D-4FEC-A44BE42CE17C}"/>
              </a:ext>
            </a:extLst>
          </p:cNvPr>
          <p:cNvSpPr/>
          <p:nvPr/>
        </p:nvSpPr>
        <p:spPr>
          <a:xfrm>
            <a:off x="4013200" y="3352800"/>
            <a:ext cx="3352800" cy="4286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Please enter amount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AFFDB-40FB-FACD-1319-EC92914A2406}"/>
              </a:ext>
            </a:extLst>
          </p:cNvPr>
          <p:cNvSpPr/>
          <p:nvPr/>
        </p:nvSpPr>
        <p:spPr>
          <a:xfrm>
            <a:off x="0" y="6035676"/>
            <a:ext cx="12192000" cy="3548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251DA-2559-96A2-B080-702A7EF197D4}"/>
              </a:ext>
            </a:extLst>
          </p:cNvPr>
          <p:cNvSpPr/>
          <p:nvPr/>
        </p:nvSpPr>
        <p:spPr>
          <a:xfrm>
            <a:off x="2581275" y="5514541"/>
            <a:ext cx="7029445" cy="26869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Your offer is $111.00 (above or below) the asking price.</a:t>
            </a:r>
          </a:p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Would you like to continue?</a:t>
            </a:r>
            <a:endParaRPr lang="en-CA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44BBF-D9A9-D017-186D-835D0B03A33B}"/>
              </a:ext>
            </a:extLst>
          </p:cNvPr>
          <p:cNvSpPr/>
          <p:nvPr/>
        </p:nvSpPr>
        <p:spPr>
          <a:xfrm>
            <a:off x="4556126" y="7266718"/>
            <a:ext cx="1439065" cy="643657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CBC38-64DC-7604-A7CF-0D7311510C89}"/>
              </a:ext>
            </a:extLst>
          </p:cNvPr>
          <p:cNvSpPr/>
          <p:nvPr/>
        </p:nvSpPr>
        <p:spPr>
          <a:xfrm>
            <a:off x="6083297" y="7260081"/>
            <a:ext cx="1439065" cy="643657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17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342899" y="18097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06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2F3632-D103-51E2-4575-4E4623D4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" t="6666" b="11527"/>
          <a:stretch/>
        </p:blipFill>
        <p:spPr>
          <a:xfrm>
            <a:off x="342899" y="180974"/>
            <a:ext cx="11168853" cy="42862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EB614-9FDC-A420-1793-51D3736E3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77" t="2820" r="2738" b="16493"/>
          <a:stretch/>
        </p:blipFill>
        <p:spPr>
          <a:xfrm>
            <a:off x="6724651" y="952499"/>
            <a:ext cx="3352800" cy="3663885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person and person looking at a computer screen&#10;&#10;Description automatically generated">
            <a:extLst>
              <a:ext uri="{FF2B5EF4-FFF2-40B4-BE49-F238E27FC236}">
                <a16:creationId xmlns:a16="http://schemas.microsoft.com/office/drawing/2014/main" id="{D09F60C5-3D79-8EA9-8CA7-E3FD9A88E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213430"/>
            <a:ext cx="5803650" cy="36443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134A48-780B-E535-C17F-B9CC9F803209}"/>
              </a:ext>
            </a:extLst>
          </p:cNvPr>
          <p:cNvSpPr/>
          <p:nvPr/>
        </p:nvSpPr>
        <p:spPr>
          <a:xfrm>
            <a:off x="6883408" y="4189993"/>
            <a:ext cx="3051168" cy="324857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CA" dirty="0"/>
              <a:t>end Message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9E00B0-7D9E-F8E6-20C4-1B3D96A59A57}"/>
              </a:ext>
            </a:extLst>
          </p:cNvPr>
          <p:cNvSpPr/>
          <p:nvPr/>
        </p:nvSpPr>
        <p:spPr>
          <a:xfrm>
            <a:off x="695325" y="5181070"/>
            <a:ext cx="10239376" cy="1456811"/>
          </a:xfrm>
          <a:prstGeom prst="rect">
            <a:avLst/>
          </a:prstGeom>
          <a:solidFill>
            <a:srgbClr val="E5952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033B1-E206-F0EE-8832-A90CFAF1CFF3}"/>
              </a:ext>
            </a:extLst>
          </p:cNvPr>
          <p:cNvSpPr txBox="1"/>
          <p:nvPr/>
        </p:nvSpPr>
        <p:spPr>
          <a:xfrm>
            <a:off x="1285875" y="5438775"/>
            <a:ext cx="967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Information about our group/topic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to contact the company and/or where they are located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0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398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P</dc:creator>
  <cp:lastModifiedBy>K P</cp:lastModifiedBy>
  <cp:revision>25</cp:revision>
  <dcterms:created xsi:type="dcterms:W3CDTF">2023-10-16T18:32:06Z</dcterms:created>
  <dcterms:modified xsi:type="dcterms:W3CDTF">2023-10-17T14:16:46Z</dcterms:modified>
</cp:coreProperties>
</file>