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312475" cy="2556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84442" autoAdjust="0"/>
  </p:normalViewPr>
  <p:slideViewPr>
    <p:cSldViewPr snapToGrid="0">
      <p:cViewPr>
        <p:scale>
          <a:sx n="47" d="100"/>
          <a:sy n="47" d="100"/>
        </p:scale>
        <p:origin x="-2136" y="-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C900F-6692-4F4D-92AC-89375F651F64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1143000"/>
            <a:ext cx="4381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F36C5-F1E0-4D9F-9D02-A2D1BF011B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8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1pPr>
    <a:lvl2pPr marL="1735485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2pPr>
    <a:lvl3pPr marL="3470971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3pPr>
    <a:lvl4pPr marL="5206456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4pPr>
    <a:lvl5pPr marL="6941942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5pPr>
    <a:lvl6pPr marL="8677427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6pPr>
    <a:lvl7pPr marL="10412913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7pPr>
    <a:lvl8pPr marL="12148398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8pPr>
    <a:lvl9pPr marL="13883884" algn="l" defTabSz="3470971" rtl="0" eaLnBrk="1" latinLnBrk="0" hangingPunct="1">
      <a:defRPr sz="4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38250" y="1143000"/>
            <a:ext cx="4381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Hard line = link</a:t>
            </a:r>
          </a:p>
          <a:p>
            <a:r>
              <a:rPr lang="en-AU" dirty="0"/>
              <a:t>Dashed line = operations of functions</a:t>
            </a:r>
          </a:p>
          <a:p>
            <a:r>
              <a:rPr lang="en-AU" dirty="0"/>
              <a:t>Dotted line = multiple pathways</a:t>
            </a:r>
          </a:p>
          <a:p>
            <a:r>
              <a:rPr lang="en-AU" dirty="0"/>
              <a:t>Red = function</a:t>
            </a:r>
          </a:p>
          <a:p>
            <a:r>
              <a:rPr lang="en-AU" dirty="0"/>
              <a:t>Green =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F36C5-F1E0-4D9F-9D02-A2D1BF011B6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7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4183141"/>
            <a:ext cx="30865604" cy="8898784"/>
          </a:xfrm>
        </p:spPr>
        <p:txBody>
          <a:bodyPr anchor="b"/>
          <a:lstStyle>
            <a:lvl1pPr algn="ctr">
              <a:defRPr sz="2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3425096"/>
            <a:ext cx="27234356" cy="6171163"/>
          </a:xfrm>
        </p:spPr>
        <p:txBody>
          <a:bodyPr/>
          <a:lstStyle>
            <a:lvl1pPr marL="0" indent="0" algn="ctr">
              <a:buNone/>
              <a:defRPr sz="8945"/>
            </a:lvl1pPr>
            <a:lvl2pPr marL="1704030" indent="0" algn="ctr">
              <a:buNone/>
              <a:defRPr sz="7454"/>
            </a:lvl2pPr>
            <a:lvl3pPr marL="3408060" indent="0" algn="ctr">
              <a:buNone/>
              <a:defRPr sz="6709"/>
            </a:lvl3pPr>
            <a:lvl4pPr marL="5112090" indent="0" algn="ctr">
              <a:buNone/>
              <a:defRPr sz="5963"/>
            </a:lvl4pPr>
            <a:lvl5pPr marL="6816120" indent="0" algn="ctr">
              <a:buNone/>
              <a:defRPr sz="5963"/>
            </a:lvl5pPr>
            <a:lvl6pPr marL="8520151" indent="0" algn="ctr">
              <a:buNone/>
              <a:defRPr sz="5963"/>
            </a:lvl6pPr>
            <a:lvl7pPr marL="10224181" indent="0" algn="ctr">
              <a:buNone/>
              <a:defRPr sz="5963"/>
            </a:lvl7pPr>
            <a:lvl8pPr marL="11928211" indent="0" algn="ctr">
              <a:buNone/>
              <a:defRPr sz="5963"/>
            </a:lvl8pPr>
            <a:lvl9pPr marL="13632241" indent="0" algn="ctr">
              <a:buNone/>
              <a:defRPr sz="59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2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360851"/>
            <a:ext cx="7829877" cy="2166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360851"/>
            <a:ext cx="23035726" cy="2166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35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6372342"/>
            <a:ext cx="31319510" cy="10632389"/>
          </a:xfrm>
        </p:spPr>
        <p:txBody>
          <a:bodyPr anchor="b"/>
          <a:lstStyle>
            <a:lvl1pPr>
              <a:defRPr sz="2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17105317"/>
            <a:ext cx="31319510" cy="5591322"/>
          </a:xfrm>
        </p:spPr>
        <p:txBody>
          <a:bodyPr/>
          <a:lstStyle>
            <a:lvl1pPr marL="0" indent="0">
              <a:buNone/>
              <a:defRPr sz="8945">
                <a:solidFill>
                  <a:schemeClr val="tx1">
                    <a:tint val="82000"/>
                  </a:schemeClr>
                </a:solidFill>
              </a:defRPr>
            </a:lvl1pPr>
            <a:lvl2pPr marL="1704030" indent="0">
              <a:buNone/>
              <a:defRPr sz="7454">
                <a:solidFill>
                  <a:schemeClr val="tx1">
                    <a:tint val="82000"/>
                  </a:schemeClr>
                </a:solidFill>
              </a:defRPr>
            </a:lvl2pPr>
            <a:lvl3pPr marL="3408060" indent="0">
              <a:buNone/>
              <a:defRPr sz="6709">
                <a:solidFill>
                  <a:schemeClr val="tx1">
                    <a:tint val="82000"/>
                  </a:schemeClr>
                </a:solidFill>
              </a:defRPr>
            </a:lvl3pPr>
            <a:lvl4pPr marL="5112090" indent="0">
              <a:buNone/>
              <a:defRPr sz="5963">
                <a:solidFill>
                  <a:schemeClr val="tx1">
                    <a:tint val="82000"/>
                  </a:schemeClr>
                </a:solidFill>
              </a:defRPr>
            </a:lvl4pPr>
            <a:lvl5pPr marL="6816120" indent="0">
              <a:buNone/>
              <a:defRPr sz="5963">
                <a:solidFill>
                  <a:schemeClr val="tx1">
                    <a:tint val="82000"/>
                  </a:schemeClr>
                </a:solidFill>
              </a:defRPr>
            </a:lvl5pPr>
            <a:lvl6pPr marL="8520151" indent="0">
              <a:buNone/>
              <a:defRPr sz="5963">
                <a:solidFill>
                  <a:schemeClr val="tx1">
                    <a:tint val="82000"/>
                  </a:schemeClr>
                </a:solidFill>
              </a:defRPr>
            </a:lvl6pPr>
            <a:lvl7pPr marL="10224181" indent="0">
              <a:buNone/>
              <a:defRPr sz="5963">
                <a:solidFill>
                  <a:schemeClr val="tx1">
                    <a:tint val="82000"/>
                  </a:schemeClr>
                </a:solidFill>
              </a:defRPr>
            </a:lvl7pPr>
            <a:lvl8pPr marL="11928211" indent="0">
              <a:buNone/>
              <a:defRPr sz="5963">
                <a:solidFill>
                  <a:schemeClr val="tx1">
                    <a:tint val="82000"/>
                  </a:schemeClr>
                </a:solidFill>
              </a:defRPr>
            </a:lvl8pPr>
            <a:lvl9pPr marL="13632241" indent="0">
              <a:buNone/>
              <a:defRPr sz="59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55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6804256"/>
            <a:ext cx="15432802" cy="1621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6804256"/>
            <a:ext cx="15432802" cy="1621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963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360857"/>
            <a:ext cx="31319510" cy="49404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6265835"/>
            <a:ext cx="15361877" cy="3070789"/>
          </a:xfrm>
        </p:spPr>
        <p:txBody>
          <a:bodyPr anchor="b"/>
          <a:lstStyle>
            <a:lvl1pPr marL="0" indent="0">
              <a:buNone/>
              <a:defRPr sz="8945" b="1"/>
            </a:lvl1pPr>
            <a:lvl2pPr marL="1704030" indent="0">
              <a:buNone/>
              <a:defRPr sz="7454" b="1"/>
            </a:lvl2pPr>
            <a:lvl3pPr marL="3408060" indent="0">
              <a:buNone/>
              <a:defRPr sz="6709" b="1"/>
            </a:lvl3pPr>
            <a:lvl4pPr marL="5112090" indent="0">
              <a:buNone/>
              <a:defRPr sz="5963" b="1"/>
            </a:lvl4pPr>
            <a:lvl5pPr marL="6816120" indent="0">
              <a:buNone/>
              <a:defRPr sz="5963" b="1"/>
            </a:lvl5pPr>
            <a:lvl6pPr marL="8520151" indent="0">
              <a:buNone/>
              <a:defRPr sz="5963" b="1"/>
            </a:lvl6pPr>
            <a:lvl7pPr marL="10224181" indent="0">
              <a:buNone/>
              <a:defRPr sz="5963" b="1"/>
            </a:lvl7pPr>
            <a:lvl8pPr marL="11928211" indent="0">
              <a:buNone/>
              <a:defRPr sz="5963" b="1"/>
            </a:lvl8pPr>
            <a:lvl9pPr marL="13632241" indent="0">
              <a:buNone/>
              <a:defRPr sz="59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9336623"/>
            <a:ext cx="15361877" cy="13732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6265835"/>
            <a:ext cx="15437532" cy="3070789"/>
          </a:xfrm>
        </p:spPr>
        <p:txBody>
          <a:bodyPr anchor="b"/>
          <a:lstStyle>
            <a:lvl1pPr marL="0" indent="0">
              <a:buNone/>
              <a:defRPr sz="8945" b="1"/>
            </a:lvl1pPr>
            <a:lvl2pPr marL="1704030" indent="0">
              <a:buNone/>
              <a:defRPr sz="7454" b="1"/>
            </a:lvl2pPr>
            <a:lvl3pPr marL="3408060" indent="0">
              <a:buNone/>
              <a:defRPr sz="6709" b="1"/>
            </a:lvl3pPr>
            <a:lvl4pPr marL="5112090" indent="0">
              <a:buNone/>
              <a:defRPr sz="5963" b="1"/>
            </a:lvl4pPr>
            <a:lvl5pPr marL="6816120" indent="0">
              <a:buNone/>
              <a:defRPr sz="5963" b="1"/>
            </a:lvl5pPr>
            <a:lvl6pPr marL="8520151" indent="0">
              <a:buNone/>
              <a:defRPr sz="5963" b="1"/>
            </a:lvl6pPr>
            <a:lvl7pPr marL="10224181" indent="0">
              <a:buNone/>
              <a:defRPr sz="5963" b="1"/>
            </a:lvl7pPr>
            <a:lvl8pPr marL="11928211" indent="0">
              <a:buNone/>
              <a:defRPr sz="5963" b="1"/>
            </a:lvl8pPr>
            <a:lvl9pPr marL="13632241" indent="0">
              <a:buNone/>
              <a:defRPr sz="59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9336623"/>
            <a:ext cx="15437532" cy="13732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4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08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9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704022"/>
            <a:ext cx="11711718" cy="5964079"/>
          </a:xfrm>
        </p:spPr>
        <p:txBody>
          <a:bodyPr anchor="b"/>
          <a:lstStyle>
            <a:lvl1pPr>
              <a:defRPr sz="119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3680221"/>
            <a:ext cx="18383190" cy="18164407"/>
          </a:xfrm>
        </p:spPr>
        <p:txBody>
          <a:bodyPr/>
          <a:lstStyle>
            <a:lvl1pPr>
              <a:defRPr sz="11927"/>
            </a:lvl1pPr>
            <a:lvl2pPr>
              <a:defRPr sz="10436"/>
            </a:lvl2pPr>
            <a:lvl3pPr>
              <a:defRPr sz="8945"/>
            </a:lvl3pPr>
            <a:lvl4pPr>
              <a:defRPr sz="7454"/>
            </a:lvl4pPr>
            <a:lvl5pPr>
              <a:defRPr sz="7454"/>
            </a:lvl5pPr>
            <a:lvl6pPr>
              <a:defRPr sz="7454"/>
            </a:lvl6pPr>
            <a:lvl7pPr>
              <a:defRPr sz="7454"/>
            </a:lvl7pPr>
            <a:lvl8pPr>
              <a:defRPr sz="7454"/>
            </a:lvl8pPr>
            <a:lvl9pPr>
              <a:defRPr sz="74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7668102"/>
            <a:ext cx="11711718" cy="14206106"/>
          </a:xfrm>
        </p:spPr>
        <p:txBody>
          <a:bodyPr/>
          <a:lstStyle>
            <a:lvl1pPr marL="0" indent="0">
              <a:buNone/>
              <a:defRPr sz="5963"/>
            </a:lvl1pPr>
            <a:lvl2pPr marL="1704030" indent="0">
              <a:buNone/>
              <a:defRPr sz="5218"/>
            </a:lvl2pPr>
            <a:lvl3pPr marL="3408060" indent="0">
              <a:buNone/>
              <a:defRPr sz="4473"/>
            </a:lvl3pPr>
            <a:lvl4pPr marL="5112090" indent="0">
              <a:buNone/>
              <a:defRPr sz="3727"/>
            </a:lvl4pPr>
            <a:lvl5pPr marL="6816120" indent="0">
              <a:buNone/>
              <a:defRPr sz="3727"/>
            </a:lvl5pPr>
            <a:lvl6pPr marL="8520151" indent="0">
              <a:buNone/>
              <a:defRPr sz="3727"/>
            </a:lvl6pPr>
            <a:lvl7pPr marL="10224181" indent="0">
              <a:buNone/>
              <a:defRPr sz="3727"/>
            </a:lvl7pPr>
            <a:lvl8pPr marL="11928211" indent="0">
              <a:buNone/>
              <a:defRPr sz="3727"/>
            </a:lvl8pPr>
            <a:lvl9pPr marL="13632241" indent="0">
              <a:buNone/>
              <a:defRPr sz="3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26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704022"/>
            <a:ext cx="11711718" cy="5964079"/>
          </a:xfrm>
        </p:spPr>
        <p:txBody>
          <a:bodyPr anchor="b"/>
          <a:lstStyle>
            <a:lvl1pPr>
              <a:defRPr sz="119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3680221"/>
            <a:ext cx="18383190" cy="18164407"/>
          </a:xfrm>
        </p:spPr>
        <p:txBody>
          <a:bodyPr anchor="t"/>
          <a:lstStyle>
            <a:lvl1pPr marL="0" indent="0">
              <a:buNone/>
              <a:defRPr sz="11927"/>
            </a:lvl1pPr>
            <a:lvl2pPr marL="1704030" indent="0">
              <a:buNone/>
              <a:defRPr sz="10436"/>
            </a:lvl2pPr>
            <a:lvl3pPr marL="3408060" indent="0">
              <a:buNone/>
              <a:defRPr sz="8945"/>
            </a:lvl3pPr>
            <a:lvl4pPr marL="5112090" indent="0">
              <a:buNone/>
              <a:defRPr sz="7454"/>
            </a:lvl4pPr>
            <a:lvl5pPr marL="6816120" indent="0">
              <a:buNone/>
              <a:defRPr sz="7454"/>
            </a:lvl5pPr>
            <a:lvl6pPr marL="8520151" indent="0">
              <a:buNone/>
              <a:defRPr sz="7454"/>
            </a:lvl6pPr>
            <a:lvl7pPr marL="10224181" indent="0">
              <a:buNone/>
              <a:defRPr sz="7454"/>
            </a:lvl7pPr>
            <a:lvl8pPr marL="11928211" indent="0">
              <a:buNone/>
              <a:defRPr sz="7454"/>
            </a:lvl8pPr>
            <a:lvl9pPr marL="13632241" indent="0">
              <a:buNone/>
              <a:defRPr sz="74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7668102"/>
            <a:ext cx="11711718" cy="14206106"/>
          </a:xfrm>
        </p:spPr>
        <p:txBody>
          <a:bodyPr/>
          <a:lstStyle>
            <a:lvl1pPr marL="0" indent="0">
              <a:buNone/>
              <a:defRPr sz="5963"/>
            </a:lvl1pPr>
            <a:lvl2pPr marL="1704030" indent="0">
              <a:buNone/>
              <a:defRPr sz="5218"/>
            </a:lvl2pPr>
            <a:lvl3pPr marL="3408060" indent="0">
              <a:buNone/>
              <a:defRPr sz="4473"/>
            </a:lvl3pPr>
            <a:lvl4pPr marL="5112090" indent="0">
              <a:buNone/>
              <a:defRPr sz="3727"/>
            </a:lvl4pPr>
            <a:lvl5pPr marL="6816120" indent="0">
              <a:buNone/>
              <a:defRPr sz="3727"/>
            </a:lvl5pPr>
            <a:lvl6pPr marL="8520151" indent="0">
              <a:buNone/>
              <a:defRPr sz="3727"/>
            </a:lvl6pPr>
            <a:lvl7pPr marL="10224181" indent="0">
              <a:buNone/>
              <a:defRPr sz="3727"/>
            </a:lvl7pPr>
            <a:lvl8pPr marL="11928211" indent="0">
              <a:buNone/>
              <a:defRPr sz="3727"/>
            </a:lvl8pPr>
            <a:lvl9pPr marL="13632241" indent="0">
              <a:buNone/>
              <a:defRPr sz="37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7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360857"/>
            <a:ext cx="31319510" cy="4940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6804256"/>
            <a:ext cx="31319510" cy="1621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23690652"/>
            <a:ext cx="8170307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B1910-80F9-4E25-8D4C-FCDFDBA62407}" type="datetimeFigureOut">
              <a:rPr lang="en-AU" smtClean="0"/>
              <a:t>5/09/2025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23690652"/>
            <a:ext cx="12255460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23690652"/>
            <a:ext cx="8170307" cy="1360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F2CC1-4138-49CF-8217-8D5197ACF2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2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08060" rtl="0" eaLnBrk="1" latinLnBrk="0" hangingPunct="1">
        <a:lnSpc>
          <a:spcPct val="90000"/>
        </a:lnSpc>
        <a:spcBef>
          <a:spcPct val="0"/>
        </a:spcBef>
        <a:buNone/>
        <a:defRPr sz="16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2015" indent="-852015" algn="l" defTabSz="3408060" rtl="0" eaLnBrk="1" latinLnBrk="0" hangingPunct="1">
        <a:lnSpc>
          <a:spcPct val="90000"/>
        </a:lnSpc>
        <a:spcBef>
          <a:spcPts val="3727"/>
        </a:spcBef>
        <a:buFont typeface="Arial" panose="020B0604020202020204" pitchFamily="34" charset="0"/>
        <a:buChar char="•"/>
        <a:defRPr sz="10436" kern="1200">
          <a:solidFill>
            <a:schemeClr val="tx1"/>
          </a:solidFill>
          <a:latin typeface="+mn-lt"/>
          <a:ea typeface="+mn-ea"/>
          <a:cs typeface="+mn-cs"/>
        </a:defRPr>
      </a:lvl1pPr>
      <a:lvl2pPr marL="2556045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8945" kern="1200">
          <a:solidFill>
            <a:schemeClr val="tx1"/>
          </a:solidFill>
          <a:latin typeface="+mn-lt"/>
          <a:ea typeface="+mn-ea"/>
          <a:cs typeface="+mn-cs"/>
        </a:defRPr>
      </a:lvl2pPr>
      <a:lvl3pPr marL="4260075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7454" kern="1200">
          <a:solidFill>
            <a:schemeClr val="tx1"/>
          </a:solidFill>
          <a:latin typeface="+mn-lt"/>
          <a:ea typeface="+mn-ea"/>
          <a:cs typeface="+mn-cs"/>
        </a:defRPr>
      </a:lvl3pPr>
      <a:lvl4pPr marL="5964105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4pPr>
      <a:lvl5pPr marL="7668136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5pPr>
      <a:lvl6pPr marL="9372166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6pPr>
      <a:lvl7pPr marL="11076196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7pPr>
      <a:lvl8pPr marL="12780226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84256" indent="-852015" algn="l" defTabSz="3408060" rtl="0" eaLnBrk="1" latinLnBrk="0" hangingPunct="1">
        <a:lnSpc>
          <a:spcPct val="90000"/>
        </a:lnSpc>
        <a:spcBef>
          <a:spcPts val="1864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1pPr>
      <a:lvl2pPr marL="1704030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2pPr>
      <a:lvl3pPr marL="3408060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3pPr>
      <a:lvl4pPr marL="5112090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4pPr>
      <a:lvl5pPr marL="6816120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5pPr>
      <a:lvl6pPr marL="8520151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6pPr>
      <a:lvl7pPr marL="10224181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7pPr>
      <a:lvl8pPr marL="11928211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8pPr>
      <a:lvl9pPr marL="13632241" algn="l" defTabSz="3408060" rtl="0" eaLnBrk="1" latinLnBrk="0" hangingPunct="1">
        <a:defRPr sz="6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B5EBF97E-50B4-8CCC-A885-D9871FA237F2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>
            <a:off x="16574657" y="2544782"/>
            <a:ext cx="640457" cy="21562073"/>
          </a:xfrm>
          <a:prstGeom prst="curvedConnector3">
            <a:avLst>
              <a:gd name="adj1" fmla="val 2186866"/>
            </a:avLst>
          </a:prstGeom>
          <a:ln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48AFF0-21F9-D55E-5C4B-33DAE6280502}"/>
              </a:ext>
            </a:extLst>
          </p:cNvPr>
          <p:cNvSpPr txBox="1"/>
          <p:nvPr/>
        </p:nvSpPr>
        <p:spPr>
          <a:xfrm>
            <a:off x="16574655" y="2360114"/>
            <a:ext cx="30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Starting population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8CCBA-F6DA-3F6E-5B76-6D70495EC86B}"/>
              </a:ext>
            </a:extLst>
          </p:cNvPr>
          <p:cNvSpPr txBox="1"/>
          <p:nvPr/>
        </p:nvSpPr>
        <p:spPr>
          <a:xfrm>
            <a:off x="17215112" y="23922187"/>
            <a:ext cx="234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End 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9E9AE-CAD9-B1AA-CB8C-D922F05F0B9D}"/>
              </a:ext>
            </a:extLst>
          </p:cNvPr>
          <p:cNvSpPr txBox="1"/>
          <p:nvPr/>
        </p:nvSpPr>
        <p:spPr>
          <a:xfrm>
            <a:off x="11779634" y="9308635"/>
            <a:ext cx="234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Dead individual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1426A-7D2C-6974-915D-461892DBB4E2}"/>
              </a:ext>
            </a:extLst>
          </p:cNvPr>
          <p:cNvSpPr txBox="1"/>
          <p:nvPr/>
        </p:nvSpPr>
        <p:spPr>
          <a:xfrm>
            <a:off x="16342410" y="3966894"/>
            <a:ext cx="35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Disturbance – </a:t>
            </a:r>
            <a:r>
              <a:rPr lang="en-AU" dirty="0" err="1">
                <a:solidFill>
                  <a:srgbClr val="C00000"/>
                </a:solidFill>
              </a:rPr>
              <a:t>disturbance_event_chance.R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663EB-62D7-D3EA-8304-10FC49426945}"/>
              </a:ext>
            </a:extLst>
          </p:cNvPr>
          <p:cNvSpPr txBox="1"/>
          <p:nvPr/>
        </p:nvSpPr>
        <p:spPr>
          <a:xfrm>
            <a:off x="22130299" y="9586719"/>
            <a:ext cx="333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Recruited individual list - </a:t>
            </a:r>
          </a:p>
          <a:p>
            <a:pPr algn="ctr"/>
            <a:r>
              <a:rPr lang="en-AU" dirty="0">
                <a:solidFill>
                  <a:srgbClr val="C00000"/>
                </a:solidFill>
              </a:rPr>
              <a:t>recruitment_functions_3.R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321D0A-8FA9-5029-9525-D35D3EB924E0}"/>
              </a:ext>
            </a:extLst>
          </p:cNvPr>
          <p:cNvSpPr txBox="1"/>
          <p:nvPr/>
        </p:nvSpPr>
        <p:spPr>
          <a:xfrm>
            <a:off x="17211519" y="22290087"/>
            <a:ext cx="234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C007E-DE94-8E93-74C4-5495C0A3FF68}"/>
              </a:ext>
            </a:extLst>
          </p:cNvPr>
          <p:cNvSpPr txBox="1"/>
          <p:nvPr/>
        </p:nvSpPr>
        <p:spPr>
          <a:xfrm>
            <a:off x="23330228" y="2077872"/>
            <a:ext cx="4137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Does a disturbance occur?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662823-BFB2-169E-8FA1-3C54AF5D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449" y="779183"/>
            <a:ext cx="2030198" cy="29359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2E2450-36BD-CB3D-F39F-9017E54358F6}"/>
              </a:ext>
            </a:extLst>
          </p:cNvPr>
          <p:cNvSpPr txBox="1"/>
          <p:nvPr/>
        </p:nvSpPr>
        <p:spPr>
          <a:xfrm>
            <a:off x="25137761" y="4110104"/>
            <a:ext cx="438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/>
              <a:t>disturbance_size</a:t>
            </a:r>
            <a:r>
              <a:rPr lang="en-AU" sz="1600" dirty="0"/>
              <a:t> &lt;- 1-disturbance_size_chance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FAEDC-3DBE-B02C-B2C2-3EC7353621A1}"/>
              </a:ext>
            </a:extLst>
          </p:cNvPr>
          <p:cNvSpPr txBox="1"/>
          <p:nvPr/>
        </p:nvSpPr>
        <p:spPr>
          <a:xfrm>
            <a:off x="26933573" y="4771822"/>
            <a:ext cx="250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Disturbance shifts by age?</a:t>
            </a:r>
            <a:endParaRPr lang="en-AU" sz="16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4A61367-B695-D485-8C2B-FB6E1899E1B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9865090" y="2247149"/>
            <a:ext cx="3465138" cy="2042910"/>
          </a:xfrm>
          <a:prstGeom prst="curvedConnector3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FA5F5CC-43B5-8473-0EF8-3DD715A0701F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23878850" y="3020470"/>
            <a:ext cx="1781130" cy="736692"/>
          </a:xfrm>
          <a:prstGeom prst="curvedConnector2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55B80A1-A7EC-457A-80D9-588DEDFCCFCC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 rot="16200000" flipH="1">
            <a:off x="27598611" y="4182191"/>
            <a:ext cx="323164" cy="85609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F1E5DD-E4A4-8707-0ABC-9ADDD87431B7}"/>
              </a:ext>
            </a:extLst>
          </p:cNvPr>
          <p:cNvSpPr txBox="1"/>
          <p:nvPr/>
        </p:nvSpPr>
        <p:spPr>
          <a:xfrm>
            <a:off x="24045065" y="5891221"/>
            <a:ext cx="405515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Calculates age differential impact (higher for seedlings) – 0-1 score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Changes age, MR and recruitment score by this (1+dist val)</a:t>
            </a:r>
            <a:endParaRPr lang="en-AU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64E0C3-1275-EDE5-E695-668652266474}"/>
              </a:ext>
            </a:extLst>
          </p:cNvPr>
          <p:cNvSpPr txBox="1"/>
          <p:nvPr/>
        </p:nvSpPr>
        <p:spPr>
          <a:xfrm>
            <a:off x="28438587" y="5891220"/>
            <a:ext cx="405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Changes age, MR and recruitment score by a flat (1+dist val)</a:t>
            </a:r>
            <a:endParaRPr lang="en-AU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93F4185-B608-AF36-C9F6-F0DC8B900105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rot="5400000">
            <a:off x="26740021" y="4442997"/>
            <a:ext cx="780845" cy="2115603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102E82E-F4C8-A325-F3EC-F6999533F87C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rot="16200000" flipH="1">
            <a:off x="28936781" y="4361838"/>
            <a:ext cx="780844" cy="2277919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8ADC30-D0CA-4C13-49BE-DF94E6634DBE}"/>
              </a:ext>
            </a:extLst>
          </p:cNvPr>
          <p:cNvSpPr txBox="1"/>
          <p:nvPr/>
        </p:nvSpPr>
        <p:spPr>
          <a:xfrm>
            <a:off x="26181511" y="5177733"/>
            <a:ext cx="865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‘Complex’</a:t>
            </a:r>
            <a:endParaRPr lang="en-AU" sz="1200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E4DF97-16EC-23E3-81F1-7DB753730DE4}"/>
              </a:ext>
            </a:extLst>
          </p:cNvPr>
          <p:cNvSpPr txBox="1"/>
          <p:nvPr/>
        </p:nvSpPr>
        <p:spPr>
          <a:xfrm>
            <a:off x="29225189" y="5148551"/>
            <a:ext cx="518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‘Flat’</a:t>
            </a:r>
            <a:endParaRPr lang="en-AU" sz="12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4F0B64-9E76-4A11-ED29-B75F1E22BFE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8093820" y="2729447"/>
            <a:ext cx="9931" cy="12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E2FF18-9448-43D5-FEEC-4F467257AD6B}"/>
              </a:ext>
            </a:extLst>
          </p:cNvPr>
          <p:cNvSpPr txBox="1"/>
          <p:nvPr/>
        </p:nvSpPr>
        <p:spPr>
          <a:xfrm>
            <a:off x="22828317" y="4920881"/>
            <a:ext cx="219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 change to pre-set values</a:t>
            </a:r>
            <a:endParaRPr lang="en-AU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63DBAFAA-52D3-6EE4-0A33-404B796DAD2A}"/>
              </a:ext>
            </a:extLst>
          </p:cNvPr>
          <p:cNvCxnSpPr>
            <a:cxnSpLocks/>
            <a:endCxn id="58" idx="0"/>
          </p:cNvCxnSpPr>
          <p:nvPr/>
        </p:nvCxnSpPr>
        <p:spPr>
          <a:xfrm rot="5400000">
            <a:off x="23051491" y="3555181"/>
            <a:ext cx="2237952" cy="493448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83349C0-A4E7-8ECB-18B9-DB26EE7ACB0B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8103750" y="4613224"/>
            <a:ext cx="5080488" cy="7497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A9FB576-2B4E-59A9-594C-E1AD4AD7AA61}"/>
              </a:ext>
            </a:extLst>
          </p:cNvPr>
          <p:cNvSpPr txBox="1"/>
          <p:nvPr/>
        </p:nvSpPr>
        <p:spPr>
          <a:xfrm>
            <a:off x="27467887" y="11336780"/>
            <a:ext cx="2637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Density recruitment toggle – if so, changes recruitment constant based on pop size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A981A9-A430-C6DC-7468-F9B565668ED3}"/>
              </a:ext>
            </a:extLst>
          </p:cNvPr>
          <p:cNvSpPr txBox="1"/>
          <p:nvPr/>
        </p:nvSpPr>
        <p:spPr>
          <a:xfrm>
            <a:off x="27214228" y="10480532"/>
            <a:ext cx="312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If population &lt; minimum pop size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AF58E9-472F-9A69-A8C0-8EAAE356792D}"/>
              </a:ext>
            </a:extLst>
          </p:cNvPr>
          <p:cNvSpPr txBox="1"/>
          <p:nvPr/>
        </p:nvSpPr>
        <p:spPr>
          <a:xfrm>
            <a:off x="21537560" y="12682055"/>
            <a:ext cx="452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Calculate number of fecund individuals and </a:t>
            </a:r>
            <a:br>
              <a:rPr lang="en-AU" sz="1600" dirty="0"/>
            </a:br>
            <a:r>
              <a:rPr lang="en-AU" sz="1600" dirty="0"/>
              <a:t>their chance of recruitment given age + MR status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071BF0A-D7B1-8766-7DB5-76E06B56BB5F}"/>
              </a:ext>
            </a:extLst>
          </p:cNvPr>
          <p:cNvSpPr txBox="1"/>
          <p:nvPr/>
        </p:nvSpPr>
        <p:spPr>
          <a:xfrm>
            <a:off x="21356709" y="14259005"/>
            <a:ext cx="4885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If they recruit calculate how many seedlings recruited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42FFCBD-6DDF-D472-E3D0-D802D4E84E0E}"/>
              </a:ext>
            </a:extLst>
          </p:cNvPr>
          <p:cNvSpPr txBox="1"/>
          <p:nvPr/>
        </p:nvSpPr>
        <p:spPr>
          <a:xfrm>
            <a:off x="21549159" y="15357212"/>
            <a:ext cx="4523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Calculate number of fecund individuals and </a:t>
            </a:r>
            <a:br>
              <a:rPr lang="en-AU" sz="1600" dirty="0"/>
            </a:br>
            <a:r>
              <a:rPr lang="en-AU" sz="1600" dirty="0"/>
              <a:t>their chance of recruitment given age + MR status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012D85-F70A-4506-BA57-F07FEBAC3C69}"/>
              </a:ext>
            </a:extLst>
          </p:cNvPr>
          <p:cNvSpPr txBox="1"/>
          <p:nvPr/>
        </p:nvSpPr>
        <p:spPr>
          <a:xfrm>
            <a:off x="20198831" y="16776428"/>
            <a:ext cx="7417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For each recruited individual calculate MR status depending on parent’s MR status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0760143-309D-AAAB-BE92-CACC95F4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5195" y="16822705"/>
            <a:ext cx="2152706" cy="129465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7BEB0F37-4874-7F11-9ABD-7E2F98BDA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0332" y="16822704"/>
            <a:ext cx="1880947" cy="122522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C28ADDB-B6C7-6588-22DB-BC2768EA8FBA}"/>
              </a:ext>
            </a:extLst>
          </p:cNvPr>
          <p:cNvSpPr txBox="1"/>
          <p:nvPr/>
        </p:nvSpPr>
        <p:spPr>
          <a:xfrm>
            <a:off x="21429543" y="18168889"/>
            <a:ext cx="4723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Append to ‘recruited population’ give all individuals </a:t>
            </a:r>
            <a:br>
              <a:rPr lang="en-AU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a mortality of 0 for time point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34014F7-86E9-278B-B89D-4C770C43AB80}"/>
              </a:ext>
            </a:extLst>
          </p:cNvPr>
          <p:cNvCxnSpPr>
            <a:cxnSpLocks/>
            <a:stCxn id="9" idx="2"/>
            <a:endCxn id="114" idx="0"/>
          </p:cNvCxnSpPr>
          <p:nvPr/>
        </p:nvCxnSpPr>
        <p:spPr>
          <a:xfrm>
            <a:off x="23799300" y="10233050"/>
            <a:ext cx="2020" cy="79147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55FB12C2-301E-3F06-049A-E119FFFB77AC}"/>
              </a:ext>
            </a:extLst>
          </p:cNvPr>
          <p:cNvCxnSpPr>
            <a:cxnSpLocks/>
            <a:endCxn id="114" idx="3"/>
          </p:cNvCxnSpPr>
          <p:nvPr/>
        </p:nvCxnSpPr>
        <p:spPr>
          <a:xfrm rot="10800000" flipV="1">
            <a:off x="24482041" y="10649798"/>
            <a:ext cx="2642649" cy="790223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FC313F4-ACD6-6E50-6CE3-D6ABAA282356}"/>
              </a:ext>
            </a:extLst>
          </p:cNvPr>
          <p:cNvSpPr txBox="1"/>
          <p:nvPr/>
        </p:nvSpPr>
        <p:spPr>
          <a:xfrm>
            <a:off x="31451350" y="10480532"/>
            <a:ext cx="2506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Recruitment constant x 10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64F42E-1588-E7D3-9D7A-B93011F9AC85}"/>
              </a:ext>
            </a:extLst>
          </p:cNvPr>
          <p:cNvCxnSpPr>
            <a:stCxn id="73" idx="3"/>
            <a:endCxn id="94" idx="1"/>
          </p:cNvCxnSpPr>
          <p:nvPr/>
        </p:nvCxnSpPr>
        <p:spPr>
          <a:xfrm>
            <a:off x="30335532" y="10649809"/>
            <a:ext cx="11158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41EBFA3D-9D16-DA6C-C5A8-2CA9884C368A}"/>
              </a:ext>
            </a:extLst>
          </p:cNvPr>
          <p:cNvCxnSpPr>
            <a:cxnSpLocks/>
            <a:stCxn id="72" idx="1"/>
            <a:endCxn id="114" idx="3"/>
          </p:cNvCxnSpPr>
          <p:nvPr/>
        </p:nvCxnSpPr>
        <p:spPr>
          <a:xfrm rot="10800000">
            <a:off x="24482039" y="11440023"/>
            <a:ext cx="2985848" cy="312257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0B0CCA-088A-4DC9-AD8B-A857EA11DC97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23799300" y="13266829"/>
            <a:ext cx="0" cy="99217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882E0D-485E-2F9D-28F1-ED80825E1747}"/>
              </a:ext>
            </a:extLst>
          </p:cNvPr>
          <p:cNvCxnSpPr>
            <a:cxnSpLocks/>
            <a:stCxn id="75" idx="3"/>
            <a:endCxn id="110" idx="1"/>
          </p:cNvCxnSpPr>
          <p:nvPr/>
        </p:nvCxnSpPr>
        <p:spPr>
          <a:xfrm>
            <a:off x="26241892" y="14428282"/>
            <a:ext cx="955852" cy="52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EA8B500-C01C-E746-58C8-CECFB3F0E935}"/>
              </a:ext>
            </a:extLst>
          </p:cNvPr>
          <p:cNvSpPr txBox="1"/>
          <p:nvPr/>
        </p:nvSpPr>
        <p:spPr>
          <a:xfrm>
            <a:off x="27197744" y="14264230"/>
            <a:ext cx="8314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rnorm</a:t>
            </a:r>
            <a:r>
              <a:rPr lang="en-US" sz="1600" dirty="0"/>
              <a:t>(n=sum(</a:t>
            </a:r>
            <a:r>
              <a:rPr lang="en-US" sz="1600" dirty="0" err="1"/>
              <a:t>indiv_recruitment</a:t>
            </a:r>
            <a:r>
              <a:rPr lang="en-US" sz="1600" dirty="0"/>
              <a:t>), mean = </a:t>
            </a:r>
            <a:r>
              <a:rPr lang="en-US" sz="1600" dirty="0" err="1"/>
              <a:t>recruitment_size_mean</a:t>
            </a:r>
            <a:r>
              <a:rPr lang="en-US" sz="1600" dirty="0"/>
              <a:t>, </a:t>
            </a:r>
            <a:r>
              <a:rPr lang="en-US" sz="1600" dirty="0" err="1"/>
              <a:t>sd</a:t>
            </a:r>
            <a:r>
              <a:rPr lang="en-US" sz="1600" dirty="0"/>
              <a:t> = </a:t>
            </a:r>
            <a:r>
              <a:rPr lang="en-US" sz="1600" dirty="0" err="1"/>
              <a:t>recruitment_size_sd</a:t>
            </a:r>
            <a:r>
              <a:rPr lang="en-US" sz="1600" dirty="0"/>
              <a:t>)</a:t>
            </a:r>
            <a:endParaRPr lang="en-AU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A3C9C7-CA9A-CE71-D384-A0027E790DB3}"/>
              </a:ext>
            </a:extLst>
          </p:cNvPr>
          <p:cNvSpPr txBox="1"/>
          <p:nvPr/>
        </p:nvSpPr>
        <p:spPr>
          <a:xfrm>
            <a:off x="26933574" y="12820554"/>
            <a:ext cx="2903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Individuals &gt;= </a:t>
            </a:r>
            <a:r>
              <a:rPr lang="en-US" sz="1600" dirty="0" err="1"/>
              <a:t>recruitment_age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7E4EB8-54F6-C13B-8CE2-8E0E9C5383FC}"/>
              </a:ext>
            </a:extLst>
          </p:cNvPr>
          <p:cNvSpPr txBox="1"/>
          <p:nvPr/>
        </p:nvSpPr>
        <p:spPr>
          <a:xfrm>
            <a:off x="23120601" y="11024523"/>
            <a:ext cx="1361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Adjust recruitment constant?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2DAB318-AEE5-BCF7-15DD-F724DAC428BE}"/>
              </a:ext>
            </a:extLst>
          </p:cNvPr>
          <p:cNvCxnSpPr>
            <a:cxnSpLocks/>
            <a:stCxn id="114" idx="2"/>
            <a:endCxn id="74" idx="0"/>
          </p:cNvCxnSpPr>
          <p:nvPr/>
        </p:nvCxnSpPr>
        <p:spPr>
          <a:xfrm flipH="1">
            <a:off x="23799300" y="11855520"/>
            <a:ext cx="2020" cy="82653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3B10420-E067-79E5-0B02-24353474D422}"/>
              </a:ext>
            </a:extLst>
          </p:cNvPr>
          <p:cNvCxnSpPr>
            <a:cxnSpLocks/>
            <a:stCxn id="74" idx="3"/>
            <a:endCxn id="113" idx="1"/>
          </p:cNvCxnSpPr>
          <p:nvPr/>
        </p:nvCxnSpPr>
        <p:spPr>
          <a:xfrm>
            <a:off x="26061041" y="12974443"/>
            <a:ext cx="872533" cy="153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0FE633-8C6E-F920-62FD-4F879DCCDF9C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23799300" y="14597560"/>
            <a:ext cx="0" cy="75965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8FFA6A-DD5C-0BD7-6E15-236686B4805B}"/>
              </a:ext>
            </a:extLst>
          </p:cNvPr>
          <p:cNvCxnSpPr>
            <a:cxnSpLocks/>
          </p:cNvCxnSpPr>
          <p:nvPr/>
        </p:nvCxnSpPr>
        <p:spPr>
          <a:xfrm flipH="1">
            <a:off x="23791089" y="15994836"/>
            <a:ext cx="1" cy="75965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75ABF43-996A-5ABD-15BC-2BE13A011C1A}"/>
              </a:ext>
            </a:extLst>
          </p:cNvPr>
          <p:cNvSpPr txBox="1"/>
          <p:nvPr/>
        </p:nvSpPr>
        <p:spPr>
          <a:xfrm>
            <a:off x="28822977" y="16311867"/>
            <a:ext cx="5416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rbeta</a:t>
            </a:r>
            <a:r>
              <a:rPr lang="en-US" sz="1600" dirty="0"/>
              <a:t>( shape1=parent_MR+1)^2, shape2=(2- </a:t>
            </a:r>
            <a:r>
              <a:rPr lang="en-US" sz="1600" dirty="0" err="1"/>
              <a:t>parent_MR</a:t>
            </a:r>
            <a:r>
              <a:rPr lang="en-US" sz="1600" dirty="0"/>
              <a:t>)^2)</a:t>
            </a:r>
            <a:endParaRPr lang="en-AU" sz="1600" dirty="0"/>
          </a:p>
          <a:p>
            <a:endParaRPr lang="en-AU" sz="1600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EFFBD95-96A8-0DAC-BE75-2E099621A256}"/>
              </a:ext>
            </a:extLst>
          </p:cNvPr>
          <p:cNvCxnSpPr>
            <a:cxnSpLocks/>
          </p:cNvCxnSpPr>
          <p:nvPr/>
        </p:nvCxnSpPr>
        <p:spPr>
          <a:xfrm>
            <a:off x="27653722" y="16954482"/>
            <a:ext cx="955853" cy="52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890189-139D-A8A8-3F22-DA7CC7BD694A}"/>
              </a:ext>
            </a:extLst>
          </p:cNvPr>
          <p:cNvCxnSpPr>
            <a:cxnSpLocks/>
          </p:cNvCxnSpPr>
          <p:nvPr/>
        </p:nvCxnSpPr>
        <p:spPr>
          <a:xfrm flipH="1">
            <a:off x="23791087" y="17248050"/>
            <a:ext cx="1" cy="75965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EEAAD47A-980A-34FE-DB83-30ED5EC674F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8464778" y="4252196"/>
            <a:ext cx="4973494" cy="56955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C5A37D5-E03B-CB59-1BA3-0C820E729F2E}"/>
              </a:ext>
            </a:extLst>
          </p:cNvPr>
          <p:cNvSpPr txBox="1"/>
          <p:nvPr/>
        </p:nvSpPr>
        <p:spPr>
          <a:xfrm>
            <a:off x="9671915" y="10519519"/>
            <a:ext cx="2346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If MR mortality is </a:t>
            </a:r>
            <a:r>
              <a:rPr lang="en-AU" b="1" dirty="0">
                <a:solidFill>
                  <a:srgbClr val="C00000"/>
                </a:solidFill>
              </a:rPr>
              <a:t>introduced late </a:t>
            </a:r>
            <a:r>
              <a:rPr lang="en-AU" dirty="0">
                <a:solidFill>
                  <a:srgbClr val="C00000"/>
                </a:solidFill>
              </a:rPr>
              <a:t>&amp; the time point is </a:t>
            </a:r>
            <a:r>
              <a:rPr lang="en-AU" b="1" dirty="0">
                <a:solidFill>
                  <a:srgbClr val="C00000"/>
                </a:solidFill>
              </a:rPr>
              <a:t>after</a:t>
            </a:r>
            <a:r>
              <a:rPr lang="en-AU" dirty="0">
                <a:solidFill>
                  <a:srgbClr val="C00000"/>
                </a:solidFill>
              </a:rPr>
              <a:t> the introduction time - </a:t>
            </a:r>
            <a:r>
              <a:rPr lang="en-AU" dirty="0" err="1">
                <a:solidFill>
                  <a:srgbClr val="C00000"/>
                </a:solidFill>
              </a:rPr>
              <a:t>mortality_functions_MRintro_hill.R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BB7BBDC-D799-5A25-1357-ED3D188CF67A}"/>
              </a:ext>
            </a:extLst>
          </p:cNvPr>
          <p:cNvSpPr txBox="1"/>
          <p:nvPr/>
        </p:nvSpPr>
        <p:spPr>
          <a:xfrm>
            <a:off x="13274884" y="10519517"/>
            <a:ext cx="300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If MR mortality is </a:t>
            </a:r>
            <a:r>
              <a:rPr lang="en-AU" b="1" dirty="0">
                <a:solidFill>
                  <a:srgbClr val="C00000"/>
                </a:solidFill>
              </a:rPr>
              <a:t>constant </a:t>
            </a:r>
            <a:r>
              <a:rPr lang="en-AU" dirty="0">
                <a:solidFill>
                  <a:srgbClr val="C00000"/>
                </a:solidFill>
              </a:rPr>
              <a:t>or the time point is </a:t>
            </a:r>
            <a:r>
              <a:rPr lang="en-AU" b="1" dirty="0">
                <a:solidFill>
                  <a:srgbClr val="C00000"/>
                </a:solidFill>
              </a:rPr>
              <a:t>before</a:t>
            </a:r>
            <a:r>
              <a:rPr lang="en-AU" dirty="0">
                <a:solidFill>
                  <a:srgbClr val="C00000"/>
                </a:solidFill>
              </a:rPr>
              <a:t> the MR introduction time - </a:t>
            </a:r>
            <a:r>
              <a:rPr lang="en-AU" dirty="0" err="1">
                <a:solidFill>
                  <a:srgbClr val="C00000"/>
                </a:solidFill>
              </a:rPr>
              <a:t>mortality_functions_hill.R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9BC7DCC4-51C5-FFB2-B819-1BEF15A4C259}"/>
              </a:ext>
            </a:extLst>
          </p:cNvPr>
          <p:cNvCxnSpPr>
            <a:cxnSpLocks/>
            <a:stCxn id="6" idx="2"/>
            <a:endCxn id="142" idx="0"/>
          </p:cNvCxnSpPr>
          <p:nvPr/>
        </p:nvCxnSpPr>
        <p:spPr>
          <a:xfrm rot="16200000" flipH="1">
            <a:off x="13445496" y="9185585"/>
            <a:ext cx="841549" cy="1826313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26456A01-27C7-FCF6-79DC-F375A88A7675}"/>
              </a:ext>
            </a:extLst>
          </p:cNvPr>
          <p:cNvCxnSpPr>
            <a:cxnSpLocks/>
            <a:stCxn id="6" idx="2"/>
            <a:endCxn id="139" idx="0"/>
          </p:cNvCxnSpPr>
          <p:nvPr/>
        </p:nvCxnSpPr>
        <p:spPr>
          <a:xfrm rot="5400000">
            <a:off x="11478478" y="9044885"/>
            <a:ext cx="841552" cy="2107719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5051F35-6EBC-9180-2A09-B497D34A0953}"/>
              </a:ext>
            </a:extLst>
          </p:cNvPr>
          <p:cNvSpPr txBox="1"/>
          <p:nvPr/>
        </p:nvSpPr>
        <p:spPr>
          <a:xfrm>
            <a:off x="12066415" y="15519009"/>
            <a:ext cx="2234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Calculate age mortality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DA85BC6-8584-68D3-F524-CF430A03CF28}"/>
              </a:ext>
            </a:extLst>
          </p:cNvPr>
          <p:cNvSpPr txBox="1"/>
          <p:nvPr/>
        </p:nvSpPr>
        <p:spPr>
          <a:xfrm>
            <a:off x="5224000" y="15270622"/>
            <a:ext cx="3913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Two hill equation with varying direction + steepness depending that changes at  </a:t>
            </a:r>
            <a:r>
              <a:rPr lang="en-AU" sz="1600" dirty="0" err="1"/>
              <a:t>mortality_age_shiftch</a:t>
            </a:r>
            <a:endParaRPr lang="en-AU" sz="1600" dirty="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1E04E0E-B7C0-4652-DC93-48D2FF72FA64}"/>
              </a:ext>
            </a:extLst>
          </p:cNvPr>
          <p:cNvCxnSpPr>
            <a:cxnSpLocks/>
            <a:stCxn id="152" idx="1"/>
            <a:endCxn id="153" idx="3"/>
          </p:cNvCxnSpPr>
          <p:nvPr/>
        </p:nvCxnSpPr>
        <p:spPr>
          <a:xfrm flipH="1" flipV="1">
            <a:off x="9137033" y="15686120"/>
            <a:ext cx="2929383" cy="21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ED84E6B-8BAE-CE91-4853-F0196DA906D9}"/>
              </a:ext>
            </a:extLst>
          </p:cNvPr>
          <p:cNvSpPr txBox="1"/>
          <p:nvPr/>
        </p:nvSpPr>
        <p:spPr>
          <a:xfrm>
            <a:off x="22124645" y="20456537"/>
            <a:ext cx="333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Add intercepted individuals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1336F9B-0EC1-5B7A-BBF0-EC2F0D98CBF9}"/>
              </a:ext>
            </a:extLst>
          </p:cNvPr>
          <p:cNvSpPr txBox="1"/>
          <p:nvPr/>
        </p:nvSpPr>
        <p:spPr>
          <a:xfrm>
            <a:off x="11343136" y="14262130"/>
            <a:ext cx="368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Reduce intervention individual’s mortality chance if toggle on</a:t>
            </a:r>
          </a:p>
        </p:txBody>
      </p: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B9E8F387-CB36-D71C-1E78-5DA8C39DF4EC}"/>
              </a:ext>
            </a:extLst>
          </p:cNvPr>
          <p:cNvCxnSpPr>
            <a:stCxn id="161" idx="1"/>
            <a:endCxn id="162" idx="3"/>
          </p:cNvCxnSpPr>
          <p:nvPr/>
        </p:nvCxnSpPr>
        <p:spPr>
          <a:xfrm rot="10800000">
            <a:off x="15031602" y="14554517"/>
            <a:ext cx="7093042" cy="6086686"/>
          </a:xfrm>
          <a:prstGeom prst="curvedConnector3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9456A02-330A-B697-F446-FD265C081B85}"/>
              </a:ext>
            </a:extLst>
          </p:cNvPr>
          <p:cNvSpPr txBox="1"/>
          <p:nvPr/>
        </p:nvSpPr>
        <p:spPr>
          <a:xfrm>
            <a:off x="11722022" y="16936861"/>
            <a:ext cx="29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Age x MR interaction toggle on?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511838C-EFC1-A50D-8A85-5DDB51823239}"/>
              </a:ext>
            </a:extLst>
          </p:cNvPr>
          <p:cNvSpPr txBox="1"/>
          <p:nvPr/>
        </p:nvSpPr>
        <p:spPr>
          <a:xfrm>
            <a:off x="1783693" y="16965083"/>
            <a:ext cx="73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 err="1"/>
              <a:t>MR_chance</a:t>
            </a:r>
            <a:r>
              <a:rPr lang="en-AU" sz="1600" dirty="0"/>
              <a:t> &lt;- (1 / (1 + (ages / </a:t>
            </a:r>
            <a:r>
              <a:rPr lang="en-AU" sz="1600" dirty="0" err="1"/>
              <a:t>MR_age_impact_val</a:t>
            </a:r>
            <a:r>
              <a:rPr lang="en-AU" sz="1600" dirty="0"/>
              <a:t>))) * MR * </a:t>
            </a:r>
            <a:r>
              <a:rPr lang="en-AU" sz="1600" dirty="0" err="1"/>
              <a:t>MR_death_impact_val</a:t>
            </a:r>
            <a:endParaRPr lang="en-AU" sz="16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70FD2B-8692-2E0A-0522-04040C9A2DEC}"/>
              </a:ext>
            </a:extLst>
          </p:cNvPr>
          <p:cNvCxnSpPr>
            <a:cxnSpLocks/>
            <a:stCxn id="165" idx="1"/>
            <a:endCxn id="167" idx="3"/>
          </p:cNvCxnSpPr>
          <p:nvPr/>
        </p:nvCxnSpPr>
        <p:spPr>
          <a:xfrm flipH="1">
            <a:off x="9137031" y="17106138"/>
            <a:ext cx="2584990" cy="282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27122D8-EA40-6BDA-944E-44C0F0EE6908}"/>
              </a:ext>
            </a:extLst>
          </p:cNvPr>
          <p:cNvSpPr txBox="1"/>
          <p:nvPr/>
        </p:nvSpPr>
        <p:spPr>
          <a:xfrm>
            <a:off x="10910080" y="19197038"/>
            <a:ext cx="4554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If population is larger than max carrying capacity,:</a:t>
            </a:r>
          </a:p>
          <a:p>
            <a:pPr algn="ctr"/>
            <a:r>
              <a:rPr lang="en-AU" sz="1600" dirty="0"/>
              <a:t>raise minimum chance of mortality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DC14971-2B4E-272F-26F7-E45C48250CAE}"/>
              </a:ext>
            </a:extLst>
          </p:cNvPr>
          <p:cNvSpPr txBox="1"/>
          <p:nvPr/>
        </p:nvSpPr>
        <p:spPr>
          <a:xfrm>
            <a:off x="11217334" y="18042116"/>
            <a:ext cx="392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Calculate final change of mortality using a </a:t>
            </a:r>
            <a:br>
              <a:rPr lang="en-AU" sz="1600" dirty="0"/>
            </a:br>
            <a:r>
              <a:rPr lang="en-AU" sz="1600" dirty="0"/>
              <a:t>conditional probability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65A8751-15E6-D236-2CB3-AF4609228FBF}"/>
              </a:ext>
            </a:extLst>
          </p:cNvPr>
          <p:cNvSpPr txBox="1"/>
          <p:nvPr/>
        </p:nvSpPr>
        <p:spPr>
          <a:xfrm>
            <a:off x="1534001" y="19318854"/>
            <a:ext cx="8478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 err="1"/>
              <a:t>comp_chance</a:t>
            </a:r>
            <a:r>
              <a:rPr lang="en-AU" sz="1600" dirty="0"/>
              <a:t> = (</a:t>
            </a:r>
            <a:r>
              <a:rPr lang="en-AU" sz="1600" dirty="0" err="1"/>
              <a:t>pop_size</a:t>
            </a:r>
            <a:r>
              <a:rPr lang="en-AU" sz="1600" dirty="0"/>
              <a:t> - </a:t>
            </a:r>
            <a:r>
              <a:rPr lang="en-AU" sz="1600" dirty="0" err="1"/>
              <a:t>population_capacity</a:t>
            </a:r>
            <a:r>
              <a:rPr lang="en-AU" sz="1600" dirty="0"/>
              <a:t>)/</a:t>
            </a:r>
            <a:r>
              <a:rPr lang="en-AU" sz="1600" dirty="0" err="1"/>
              <a:t>population_capacity</a:t>
            </a:r>
            <a:r>
              <a:rPr lang="en-AU" sz="1600" dirty="0"/>
              <a:t>  * (1+comp_impact_val)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0D0E36E-647E-BC18-89F1-6C73C61CE28C}"/>
              </a:ext>
            </a:extLst>
          </p:cNvPr>
          <p:cNvSpPr txBox="1"/>
          <p:nvPr/>
        </p:nvSpPr>
        <p:spPr>
          <a:xfrm>
            <a:off x="10251111" y="20436981"/>
            <a:ext cx="5884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Determine weighted chance mortality outcome for all individuals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58F36B5-2766-356C-2872-0A6CFA015485}"/>
              </a:ext>
            </a:extLst>
          </p:cNvPr>
          <p:cNvSpPr txBox="1"/>
          <p:nvPr/>
        </p:nvSpPr>
        <p:spPr>
          <a:xfrm>
            <a:off x="11339476" y="13049928"/>
            <a:ext cx="3688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Changes MR chance accordingly</a:t>
            </a:r>
            <a:endParaRPr lang="en-AU" sz="1600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965ED2-C478-1069-F147-2193DC4C3B25}"/>
              </a:ext>
            </a:extLst>
          </p:cNvPr>
          <p:cNvCxnSpPr>
            <a:cxnSpLocks/>
            <a:stCxn id="182" idx="2"/>
            <a:endCxn id="162" idx="0"/>
          </p:cNvCxnSpPr>
          <p:nvPr/>
        </p:nvCxnSpPr>
        <p:spPr>
          <a:xfrm>
            <a:off x="13183709" y="13388483"/>
            <a:ext cx="3660" cy="87364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BE65EFD-0487-C7D2-4614-F5B8015FA299}"/>
              </a:ext>
            </a:extLst>
          </p:cNvPr>
          <p:cNvCxnSpPr>
            <a:cxnSpLocks/>
            <a:stCxn id="162" idx="2"/>
            <a:endCxn id="152" idx="0"/>
          </p:cNvCxnSpPr>
          <p:nvPr/>
        </p:nvCxnSpPr>
        <p:spPr>
          <a:xfrm flipH="1">
            <a:off x="13183709" y="14846905"/>
            <a:ext cx="3661" cy="672105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075DD89-EDA3-5DC7-19D7-24FC38924B6A}"/>
              </a:ext>
            </a:extLst>
          </p:cNvPr>
          <p:cNvCxnSpPr>
            <a:cxnSpLocks/>
            <a:stCxn id="152" idx="2"/>
            <a:endCxn id="165" idx="0"/>
          </p:cNvCxnSpPr>
          <p:nvPr/>
        </p:nvCxnSpPr>
        <p:spPr>
          <a:xfrm flipH="1">
            <a:off x="13183224" y="15857563"/>
            <a:ext cx="485" cy="1079298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35AA9FE-5E0A-5676-0857-EAC6BEF5D1F2}"/>
              </a:ext>
            </a:extLst>
          </p:cNvPr>
          <p:cNvCxnSpPr>
            <a:cxnSpLocks/>
            <a:stCxn id="165" idx="2"/>
            <a:endCxn id="176" idx="0"/>
          </p:cNvCxnSpPr>
          <p:nvPr/>
        </p:nvCxnSpPr>
        <p:spPr>
          <a:xfrm flipH="1">
            <a:off x="13181815" y="17275415"/>
            <a:ext cx="1409" cy="7667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658FC91-BE7A-215B-E526-3F284AE0ED4B}"/>
              </a:ext>
            </a:extLst>
          </p:cNvPr>
          <p:cNvCxnSpPr>
            <a:cxnSpLocks/>
            <a:stCxn id="176" idx="2"/>
            <a:endCxn id="175" idx="0"/>
          </p:cNvCxnSpPr>
          <p:nvPr/>
        </p:nvCxnSpPr>
        <p:spPr>
          <a:xfrm>
            <a:off x="13181814" y="18626891"/>
            <a:ext cx="5332" cy="57014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E1DCF03-3F66-CD2C-8E60-84F89A375F0C}"/>
              </a:ext>
            </a:extLst>
          </p:cNvPr>
          <p:cNvCxnSpPr>
            <a:cxnSpLocks/>
            <a:stCxn id="175" idx="2"/>
            <a:endCxn id="180" idx="0"/>
          </p:cNvCxnSpPr>
          <p:nvPr/>
        </p:nvCxnSpPr>
        <p:spPr>
          <a:xfrm>
            <a:off x="13187146" y="19781813"/>
            <a:ext cx="6180" cy="65516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08B1E06-6F1B-1C90-8D05-E01445263EC5}"/>
              </a:ext>
            </a:extLst>
          </p:cNvPr>
          <p:cNvCxnSpPr>
            <a:cxnSpLocks/>
            <a:stCxn id="175" idx="1"/>
            <a:endCxn id="179" idx="3"/>
          </p:cNvCxnSpPr>
          <p:nvPr/>
        </p:nvCxnSpPr>
        <p:spPr>
          <a:xfrm flipH="1" flipV="1">
            <a:off x="10012962" y="19488131"/>
            <a:ext cx="897119" cy="12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7458954C-050A-2A65-E17D-E502930A0FC8}"/>
              </a:ext>
            </a:extLst>
          </p:cNvPr>
          <p:cNvSpPr txBox="1"/>
          <p:nvPr/>
        </p:nvSpPr>
        <p:spPr>
          <a:xfrm>
            <a:off x="26316478" y="20320022"/>
            <a:ext cx="581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 set number of individuals and time point introduced</a:t>
            </a:r>
          </a:p>
          <a:p>
            <a:r>
              <a:rPr lang="en-GB" dirty="0"/>
              <a:t>MR determined by </a:t>
            </a:r>
            <a:r>
              <a:rPr lang="en-GB" dirty="0" err="1"/>
              <a:t>rnorm</a:t>
            </a:r>
            <a:r>
              <a:rPr lang="en-GB" dirty="0"/>
              <a:t> using pre-set mean and SD</a:t>
            </a:r>
            <a:endParaRPr lang="en-AU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1C9B2E2-9022-1571-3949-81343469F1A7}"/>
              </a:ext>
            </a:extLst>
          </p:cNvPr>
          <p:cNvCxnSpPr>
            <a:cxnSpLocks/>
            <a:stCxn id="84" idx="2"/>
            <a:endCxn id="161" idx="0"/>
          </p:cNvCxnSpPr>
          <p:nvPr/>
        </p:nvCxnSpPr>
        <p:spPr>
          <a:xfrm>
            <a:off x="23791088" y="18753663"/>
            <a:ext cx="2559" cy="170287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46E9B5C-DB1E-A0ED-8B79-90305A71DD29}"/>
              </a:ext>
            </a:extLst>
          </p:cNvPr>
          <p:cNvCxnSpPr>
            <a:cxnSpLocks/>
            <a:stCxn id="161" idx="3"/>
            <a:endCxn id="214" idx="1"/>
          </p:cNvCxnSpPr>
          <p:nvPr/>
        </p:nvCxnSpPr>
        <p:spPr>
          <a:xfrm>
            <a:off x="25462648" y="20641203"/>
            <a:ext cx="853831" cy="19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5B256C26-0936-17EE-0C62-95C38F87EF1B}"/>
              </a:ext>
            </a:extLst>
          </p:cNvPr>
          <p:cNvCxnSpPr>
            <a:cxnSpLocks/>
            <a:stCxn id="139" idx="2"/>
            <a:endCxn id="182" idx="0"/>
          </p:cNvCxnSpPr>
          <p:nvPr/>
        </p:nvCxnSpPr>
        <p:spPr>
          <a:xfrm rot="16200000" flipH="1">
            <a:off x="11626511" y="11492729"/>
            <a:ext cx="776083" cy="2338315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751D0FAC-036A-66EB-21C8-681F39E886C2}"/>
              </a:ext>
            </a:extLst>
          </p:cNvPr>
          <p:cNvCxnSpPr>
            <a:cxnSpLocks/>
            <a:stCxn id="142" idx="2"/>
            <a:endCxn id="182" idx="0"/>
          </p:cNvCxnSpPr>
          <p:nvPr/>
        </p:nvCxnSpPr>
        <p:spPr>
          <a:xfrm rot="5400000">
            <a:off x="13316528" y="11587029"/>
            <a:ext cx="1330083" cy="1595717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0757DE00-E2AE-B1AF-5492-49A4B618A91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13180728" y="4385612"/>
            <a:ext cx="4695411" cy="515063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FD295581-29EA-1386-DDCD-10C2A0BD6EF4}"/>
              </a:ext>
            </a:extLst>
          </p:cNvPr>
          <p:cNvCxnSpPr>
            <a:stCxn id="180" idx="2"/>
            <a:endCxn id="10" idx="0"/>
          </p:cNvCxnSpPr>
          <p:nvPr/>
        </p:nvCxnSpPr>
        <p:spPr>
          <a:xfrm rot="16200000" flipH="1">
            <a:off x="15031886" y="18936975"/>
            <a:ext cx="1514552" cy="51916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94E7D333-1C65-D29D-5636-80689A2A9F3F}"/>
              </a:ext>
            </a:extLst>
          </p:cNvPr>
          <p:cNvCxnSpPr>
            <a:cxnSpLocks/>
            <a:stCxn id="161" idx="2"/>
            <a:endCxn id="10" idx="0"/>
          </p:cNvCxnSpPr>
          <p:nvPr/>
        </p:nvCxnSpPr>
        <p:spPr>
          <a:xfrm rot="5400000">
            <a:off x="20357213" y="18853654"/>
            <a:ext cx="1464218" cy="54086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5B21F9A-82FF-F54D-54A7-A6D3181521BD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18384999" y="22659419"/>
            <a:ext cx="3593" cy="1262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2" name="Picture 261">
            <a:extLst>
              <a:ext uri="{FF2B5EF4-FFF2-40B4-BE49-F238E27FC236}">
                <a16:creationId xmlns:a16="http://schemas.microsoft.com/office/drawing/2014/main" id="{47823ADE-00D1-BD33-B9DA-5FE0AC977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183" y="14659111"/>
            <a:ext cx="2126202" cy="191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469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Karina Guo</dc:creator>
  <cp:lastModifiedBy>Karina Guo</cp:lastModifiedBy>
  <cp:revision>2</cp:revision>
  <dcterms:created xsi:type="dcterms:W3CDTF">2025-09-04T23:08:58Z</dcterms:created>
  <dcterms:modified xsi:type="dcterms:W3CDTF">2025-09-05T00:41:40Z</dcterms:modified>
</cp:coreProperties>
</file>