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0"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94660"/>
  </p:normalViewPr>
  <p:slideViewPr>
    <p:cSldViewPr snapToGrid="0">
      <p:cViewPr>
        <p:scale>
          <a:sx n="83" d="100"/>
          <a:sy n="83" d="100"/>
        </p:scale>
        <p:origin x="46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3E33-630F-DD5C-FC1B-C627E05CA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830C886-97BE-A52D-43C0-CDC06B879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16DE53D-8218-0DDA-1941-06C87C30B6AA}"/>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5" name="Footer Placeholder 4">
            <a:extLst>
              <a:ext uri="{FF2B5EF4-FFF2-40B4-BE49-F238E27FC236}">
                <a16:creationId xmlns:a16="http://schemas.microsoft.com/office/drawing/2014/main" id="{937B29E7-8E04-0025-5A15-E9667DFDAA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8FC8204-AEE7-F509-D4F3-C1037A3CAEA0}"/>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300970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A543-EF63-23AE-9FC1-0E1A43C991E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1F914D8-743D-08BA-8C8F-B7F88AC507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8AD4CD2-FDE5-0249-90DB-78342D325A8F}"/>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5" name="Footer Placeholder 4">
            <a:extLst>
              <a:ext uri="{FF2B5EF4-FFF2-40B4-BE49-F238E27FC236}">
                <a16:creationId xmlns:a16="http://schemas.microsoft.com/office/drawing/2014/main" id="{E42B2517-B3C5-4C17-8264-AB8387F31E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99A05E1-DE50-C013-A0DA-D156EB8AD2DF}"/>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3218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763B7-D407-1CDA-BBC8-BE2F0A17E0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B20B49B-CC74-BBDA-91D5-98FDC5EF1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2EFE3B1-D1C1-E1F7-9B85-3E0E9F4D4F70}"/>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5" name="Footer Placeholder 4">
            <a:extLst>
              <a:ext uri="{FF2B5EF4-FFF2-40B4-BE49-F238E27FC236}">
                <a16:creationId xmlns:a16="http://schemas.microsoft.com/office/drawing/2014/main" id="{29E97F1A-0F45-4855-333C-48B6833967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F10EA14-B1E3-BF07-CB7F-A63B7257F8ED}"/>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267793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AA82-089F-81F8-1F91-1F847B6E3F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E7BA2CF-A662-F406-8F8F-801D73DB0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E8CD213-C9C6-E1AC-55C2-ABD2E67FA4F7}"/>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5" name="Footer Placeholder 4">
            <a:extLst>
              <a:ext uri="{FF2B5EF4-FFF2-40B4-BE49-F238E27FC236}">
                <a16:creationId xmlns:a16="http://schemas.microsoft.com/office/drawing/2014/main" id="{89F9231D-6705-40BA-0F3E-49AB01E4947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0D2E246-427A-6B84-1972-B420B4048022}"/>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301962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5952-3A2E-3572-71A7-1DAE34418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1C0A6BB-3EDB-D584-7ACD-4EAFE8EF89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CCC5D8-8D2B-ADFD-80F7-8234EDD16BB5}"/>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5" name="Footer Placeholder 4">
            <a:extLst>
              <a:ext uri="{FF2B5EF4-FFF2-40B4-BE49-F238E27FC236}">
                <a16:creationId xmlns:a16="http://schemas.microsoft.com/office/drawing/2014/main" id="{FD0758DC-E4B8-B05E-0F3A-6518BCE8C9D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0178D6-4B1D-3A0D-E0A5-0597E4276866}"/>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109120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E50F-695A-B221-12A9-CDE038DC46D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898D419-E1FB-3677-FBA5-2F1FDA118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15F49EF-32ED-3380-679A-036EBB7B01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EA1453F-9A13-61C2-C217-C1A57BD65876}"/>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6" name="Footer Placeholder 5">
            <a:extLst>
              <a:ext uri="{FF2B5EF4-FFF2-40B4-BE49-F238E27FC236}">
                <a16:creationId xmlns:a16="http://schemas.microsoft.com/office/drawing/2014/main" id="{C4E068FF-AE6E-8460-514A-27C19F77706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1D56CED-4DA6-3B73-E587-8BCE9FAB92BC}"/>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239614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981D-37BF-7746-40AF-E79EA36E6CE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B512A37-76A9-D4FA-6563-C48C8EFC88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75E72D-6BA6-9E79-D70C-C9694C3279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107C165-A521-6B1A-B9F6-52D5846E1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27C0D9-0FF9-3C81-42C6-25E2BBE11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CAFF6C4-641B-DF13-B427-1BF0CC77579D}"/>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8" name="Footer Placeholder 7">
            <a:extLst>
              <a:ext uri="{FF2B5EF4-FFF2-40B4-BE49-F238E27FC236}">
                <a16:creationId xmlns:a16="http://schemas.microsoft.com/office/drawing/2014/main" id="{467DDB8B-A26F-E5D3-EF03-A15923409C2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8425E26-E6DE-EA48-AC8D-FB2EC8FA1EF8}"/>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25167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0C0C-30CA-80AE-FA58-C2F3A01F1FD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237F42E-852F-37C0-E89C-0D7047BD713B}"/>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4" name="Footer Placeholder 3">
            <a:extLst>
              <a:ext uri="{FF2B5EF4-FFF2-40B4-BE49-F238E27FC236}">
                <a16:creationId xmlns:a16="http://schemas.microsoft.com/office/drawing/2014/main" id="{1AE4A06E-A873-A549-FA79-007EBB3DC6B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E203506-4563-CCB8-8B24-503A3D21BDE5}"/>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94743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384387-BCA0-089C-E15F-A723DA11ED02}"/>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3" name="Footer Placeholder 2">
            <a:extLst>
              <a:ext uri="{FF2B5EF4-FFF2-40B4-BE49-F238E27FC236}">
                <a16:creationId xmlns:a16="http://schemas.microsoft.com/office/drawing/2014/main" id="{355E64E1-8DE5-3BBC-A6FD-C90F480A204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1DAFEE7-AA1A-FAD4-7EE7-A89047AFA4C1}"/>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375605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1F26-0D31-6966-975D-97FB26553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D9500B8-6C47-7885-611A-CB36457C80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8D75EA-910A-735F-A541-CE71E0763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8B642-B875-04C2-B3F9-24CE940E96C5}"/>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6" name="Footer Placeholder 5">
            <a:extLst>
              <a:ext uri="{FF2B5EF4-FFF2-40B4-BE49-F238E27FC236}">
                <a16:creationId xmlns:a16="http://schemas.microsoft.com/office/drawing/2014/main" id="{A7579B26-89F2-85AA-1597-EA4C247CA50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B92DC78-B9D4-C814-7175-0C61B8AEECA8}"/>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289975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9112-6013-ADAD-2FDE-966CE73B9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29F8966-80E8-2036-CC27-EB2B6FC74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5260104-1C17-3402-D5C3-1231CB35A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4E3D8-4575-D0B0-9D16-AC11EE71F45E}"/>
              </a:ext>
            </a:extLst>
          </p:cNvPr>
          <p:cNvSpPr>
            <a:spLocks noGrp="1"/>
          </p:cNvSpPr>
          <p:nvPr>
            <p:ph type="dt" sz="half" idx="10"/>
          </p:nvPr>
        </p:nvSpPr>
        <p:spPr/>
        <p:txBody>
          <a:bodyPr/>
          <a:lstStyle/>
          <a:p>
            <a:fld id="{B79A7563-B2E0-4FDF-8378-AFA792582B1C}" type="datetimeFigureOut">
              <a:rPr lang="en-AU" smtClean="0"/>
              <a:t>5/06/2025</a:t>
            </a:fld>
            <a:endParaRPr lang="en-AU"/>
          </a:p>
        </p:txBody>
      </p:sp>
      <p:sp>
        <p:nvSpPr>
          <p:cNvPr id="6" name="Footer Placeholder 5">
            <a:extLst>
              <a:ext uri="{FF2B5EF4-FFF2-40B4-BE49-F238E27FC236}">
                <a16:creationId xmlns:a16="http://schemas.microsoft.com/office/drawing/2014/main" id="{6A5D7EAF-5AD2-73B5-15AA-042B30044F4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9F0B9A9-D515-747B-9608-62D73AE7630B}"/>
              </a:ext>
            </a:extLst>
          </p:cNvPr>
          <p:cNvSpPr>
            <a:spLocks noGrp="1"/>
          </p:cNvSpPr>
          <p:nvPr>
            <p:ph type="sldNum" sz="quarter" idx="12"/>
          </p:nvPr>
        </p:nvSpPr>
        <p:spPr/>
        <p:txBody>
          <a:bodyPr/>
          <a:lstStyle/>
          <a:p>
            <a:fld id="{322843F7-67B5-43D9-B4D9-39F695FFACD0}" type="slidenum">
              <a:rPr lang="en-AU" smtClean="0"/>
              <a:t>‹#›</a:t>
            </a:fld>
            <a:endParaRPr lang="en-AU"/>
          </a:p>
        </p:txBody>
      </p:sp>
    </p:spTree>
    <p:extLst>
      <p:ext uri="{BB962C8B-B14F-4D97-AF65-F5344CB8AC3E}">
        <p14:creationId xmlns:p14="http://schemas.microsoft.com/office/powerpoint/2010/main" val="176307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931AE-7D90-0681-561D-21AF19A573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3C766F9-D331-8978-0D37-D64BC3839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C5A26DC-7D8D-4C24-2503-573F22925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9A7563-B2E0-4FDF-8378-AFA792582B1C}" type="datetimeFigureOut">
              <a:rPr lang="en-AU" smtClean="0"/>
              <a:t>5/06/2025</a:t>
            </a:fld>
            <a:endParaRPr lang="en-AU"/>
          </a:p>
        </p:txBody>
      </p:sp>
      <p:sp>
        <p:nvSpPr>
          <p:cNvPr id="5" name="Footer Placeholder 4">
            <a:extLst>
              <a:ext uri="{FF2B5EF4-FFF2-40B4-BE49-F238E27FC236}">
                <a16:creationId xmlns:a16="http://schemas.microsoft.com/office/drawing/2014/main" id="{7B6A0737-9E06-4A85-54E6-40C2E93C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0448DA5E-4E21-5286-DF9A-B9EE822BD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2843F7-67B5-43D9-B4D9-39F695FFACD0}" type="slidenum">
              <a:rPr lang="en-AU" smtClean="0"/>
              <a:t>‹#›</a:t>
            </a:fld>
            <a:endParaRPr lang="en-AU"/>
          </a:p>
        </p:txBody>
      </p:sp>
    </p:spTree>
    <p:extLst>
      <p:ext uri="{BB962C8B-B14F-4D97-AF65-F5344CB8AC3E}">
        <p14:creationId xmlns:p14="http://schemas.microsoft.com/office/powerpoint/2010/main" val="22769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2107-DFAA-504E-4581-9BE07D793020}"/>
              </a:ext>
            </a:extLst>
          </p:cNvPr>
          <p:cNvSpPr>
            <a:spLocks noGrp="1"/>
          </p:cNvSpPr>
          <p:nvPr>
            <p:ph type="ctrTitle"/>
          </p:nvPr>
        </p:nvSpPr>
        <p:spPr/>
        <p:txBody>
          <a:bodyPr/>
          <a:lstStyle/>
          <a:p>
            <a:r>
              <a:rPr lang="en-AU" dirty="0"/>
              <a:t>Simulation results</a:t>
            </a:r>
          </a:p>
        </p:txBody>
      </p:sp>
      <p:sp>
        <p:nvSpPr>
          <p:cNvPr id="3" name="Subtitle 2">
            <a:extLst>
              <a:ext uri="{FF2B5EF4-FFF2-40B4-BE49-F238E27FC236}">
                <a16:creationId xmlns:a16="http://schemas.microsoft.com/office/drawing/2014/main" id="{49A24D64-541A-0571-D3CF-4E8DA35A66F6}"/>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03071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9228-AAB9-8FD2-8DBE-BE96B61E61C4}"/>
              </a:ext>
            </a:extLst>
          </p:cNvPr>
          <p:cNvSpPr>
            <a:spLocks noGrp="1"/>
          </p:cNvSpPr>
          <p:nvPr>
            <p:ph type="title"/>
          </p:nvPr>
        </p:nvSpPr>
        <p:spPr/>
        <p:txBody>
          <a:bodyPr/>
          <a:lstStyle/>
          <a:p>
            <a:r>
              <a:rPr lang="en-AU" dirty="0"/>
              <a:t>Ground truth – </a:t>
            </a:r>
            <a:br>
              <a:rPr lang="en-AU" dirty="0"/>
            </a:br>
            <a:r>
              <a:rPr lang="en-AU" dirty="0"/>
              <a:t>DArT data</a:t>
            </a:r>
          </a:p>
        </p:txBody>
      </p:sp>
      <p:pic>
        <p:nvPicPr>
          <p:cNvPr id="5" name="Picture 4">
            <a:extLst>
              <a:ext uri="{FF2B5EF4-FFF2-40B4-BE49-F238E27FC236}">
                <a16:creationId xmlns:a16="http://schemas.microsoft.com/office/drawing/2014/main" id="{0A9081C2-28ED-4B74-8907-B93046FBD6EA}"/>
              </a:ext>
            </a:extLst>
          </p:cNvPr>
          <p:cNvPicPr>
            <a:picLocks noChangeAspect="1"/>
          </p:cNvPicPr>
          <p:nvPr/>
        </p:nvPicPr>
        <p:blipFill>
          <a:blip r:embed="rId2"/>
          <a:stretch>
            <a:fillRect/>
          </a:stretch>
        </p:blipFill>
        <p:spPr>
          <a:xfrm>
            <a:off x="5940398" y="262510"/>
            <a:ext cx="5812972" cy="6332980"/>
          </a:xfrm>
          <a:prstGeom prst="rect">
            <a:avLst/>
          </a:prstGeom>
        </p:spPr>
      </p:pic>
    </p:spTree>
    <p:extLst>
      <p:ext uri="{BB962C8B-B14F-4D97-AF65-F5344CB8AC3E}">
        <p14:creationId xmlns:p14="http://schemas.microsoft.com/office/powerpoint/2010/main" val="323811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67BBA6D-463B-7C8F-55EE-AF2956A8DA8A}"/>
              </a:ext>
            </a:extLst>
          </p:cNvPr>
          <p:cNvSpPr/>
          <p:nvPr/>
        </p:nvSpPr>
        <p:spPr>
          <a:xfrm>
            <a:off x="8542020" y="365124"/>
            <a:ext cx="3558540" cy="634437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9CCE9B7-C8DD-0EC1-F618-59FAD01323E3}"/>
              </a:ext>
            </a:extLst>
          </p:cNvPr>
          <p:cNvSpPr/>
          <p:nvPr/>
        </p:nvSpPr>
        <p:spPr>
          <a:xfrm>
            <a:off x="4945380" y="365125"/>
            <a:ext cx="3558540" cy="634437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1D5E00EE-58A7-59A6-D84A-4721D0E8FC00}"/>
              </a:ext>
            </a:extLst>
          </p:cNvPr>
          <p:cNvSpPr>
            <a:spLocks noGrp="1"/>
          </p:cNvSpPr>
          <p:nvPr>
            <p:ph type="title"/>
          </p:nvPr>
        </p:nvSpPr>
        <p:spPr/>
        <p:txBody>
          <a:bodyPr/>
          <a:lstStyle/>
          <a:p>
            <a:r>
              <a:rPr lang="en-AU" dirty="0"/>
              <a:t>No MR toggles</a:t>
            </a:r>
          </a:p>
        </p:txBody>
      </p:sp>
      <p:pic>
        <p:nvPicPr>
          <p:cNvPr id="5" name="Picture 4">
            <a:extLst>
              <a:ext uri="{FF2B5EF4-FFF2-40B4-BE49-F238E27FC236}">
                <a16:creationId xmlns:a16="http://schemas.microsoft.com/office/drawing/2014/main" id="{401D00FF-866C-9C52-32D5-D53E14887937}"/>
              </a:ext>
            </a:extLst>
          </p:cNvPr>
          <p:cNvPicPr>
            <a:picLocks noChangeAspect="1"/>
          </p:cNvPicPr>
          <p:nvPr/>
        </p:nvPicPr>
        <p:blipFill>
          <a:blip r:embed="rId2"/>
          <a:stretch>
            <a:fillRect/>
          </a:stretch>
        </p:blipFill>
        <p:spPr>
          <a:xfrm>
            <a:off x="5115877" y="3616140"/>
            <a:ext cx="3212496" cy="2880000"/>
          </a:xfrm>
          <a:prstGeom prst="rect">
            <a:avLst/>
          </a:prstGeom>
        </p:spPr>
      </p:pic>
      <p:pic>
        <p:nvPicPr>
          <p:cNvPr id="6" name="Picture 5">
            <a:extLst>
              <a:ext uri="{FF2B5EF4-FFF2-40B4-BE49-F238E27FC236}">
                <a16:creationId xmlns:a16="http://schemas.microsoft.com/office/drawing/2014/main" id="{D7D95EDC-7835-1B03-F692-DE1852B940DA}"/>
              </a:ext>
            </a:extLst>
          </p:cNvPr>
          <p:cNvPicPr>
            <a:picLocks noChangeAspect="1"/>
          </p:cNvPicPr>
          <p:nvPr/>
        </p:nvPicPr>
        <p:blipFill>
          <a:blip r:embed="rId3"/>
          <a:stretch>
            <a:fillRect/>
          </a:stretch>
        </p:blipFill>
        <p:spPr>
          <a:xfrm>
            <a:off x="5115877" y="481913"/>
            <a:ext cx="3212496" cy="2880000"/>
          </a:xfrm>
          <a:prstGeom prst="rect">
            <a:avLst/>
          </a:prstGeom>
        </p:spPr>
      </p:pic>
      <p:pic>
        <p:nvPicPr>
          <p:cNvPr id="8" name="Picture 7">
            <a:extLst>
              <a:ext uri="{FF2B5EF4-FFF2-40B4-BE49-F238E27FC236}">
                <a16:creationId xmlns:a16="http://schemas.microsoft.com/office/drawing/2014/main" id="{ED355685-F1FD-C312-483A-99B33BC8FBA8}"/>
              </a:ext>
            </a:extLst>
          </p:cNvPr>
          <p:cNvPicPr>
            <a:picLocks noChangeAspect="1"/>
          </p:cNvPicPr>
          <p:nvPr/>
        </p:nvPicPr>
        <p:blipFill>
          <a:blip r:embed="rId4"/>
          <a:stretch>
            <a:fillRect/>
          </a:stretch>
        </p:blipFill>
        <p:spPr>
          <a:xfrm>
            <a:off x="8712517" y="3683227"/>
            <a:ext cx="3212496" cy="2880000"/>
          </a:xfrm>
          <a:prstGeom prst="rect">
            <a:avLst/>
          </a:prstGeom>
        </p:spPr>
      </p:pic>
      <p:pic>
        <p:nvPicPr>
          <p:cNvPr id="9" name="Picture 8">
            <a:extLst>
              <a:ext uri="{FF2B5EF4-FFF2-40B4-BE49-F238E27FC236}">
                <a16:creationId xmlns:a16="http://schemas.microsoft.com/office/drawing/2014/main" id="{8888B10A-D03D-E3EF-464C-F4697001E782}"/>
              </a:ext>
            </a:extLst>
          </p:cNvPr>
          <p:cNvPicPr>
            <a:picLocks noChangeAspect="1"/>
          </p:cNvPicPr>
          <p:nvPr/>
        </p:nvPicPr>
        <p:blipFill>
          <a:blip r:embed="rId5"/>
          <a:stretch>
            <a:fillRect/>
          </a:stretch>
        </p:blipFill>
        <p:spPr>
          <a:xfrm>
            <a:off x="8712517" y="549000"/>
            <a:ext cx="3212496" cy="2880000"/>
          </a:xfrm>
          <a:prstGeom prst="rect">
            <a:avLst/>
          </a:prstGeom>
        </p:spPr>
      </p:pic>
      <p:sp>
        <p:nvSpPr>
          <p:cNvPr id="11" name="TextBox 10">
            <a:extLst>
              <a:ext uri="{FF2B5EF4-FFF2-40B4-BE49-F238E27FC236}">
                <a16:creationId xmlns:a16="http://schemas.microsoft.com/office/drawing/2014/main" id="{7481F50F-334E-DEAC-A3EC-DE33665E3DC1}"/>
              </a:ext>
            </a:extLst>
          </p:cNvPr>
          <p:cNvSpPr txBox="1"/>
          <p:nvPr/>
        </p:nvSpPr>
        <p:spPr>
          <a:xfrm>
            <a:off x="320327" y="1504563"/>
            <a:ext cx="4625053" cy="5139869"/>
          </a:xfrm>
          <a:prstGeom prst="rect">
            <a:avLst/>
          </a:prstGeom>
          <a:noFill/>
        </p:spPr>
        <p:txBody>
          <a:bodyPr wrap="square">
            <a:spAutoFit/>
          </a:bodyPr>
          <a:lstStyle/>
          <a:p>
            <a:r>
              <a:rPr lang="en-AU" sz="800" dirty="0"/>
              <a:t>## Input parameters</a:t>
            </a:r>
          </a:p>
          <a:p>
            <a:r>
              <a:rPr lang="en-AU" sz="800" dirty="0"/>
              <a:t>  ## Population parameters</a:t>
            </a:r>
          </a:p>
          <a:p>
            <a:r>
              <a:rPr lang="en-AU" sz="800" dirty="0" err="1"/>
              <a:t>population_size</a:t>
            </a:r>
            <a:r>
              <a:rPr lang="en-AU" sz="800" dirty="0"/>
              <a:t> = 1000</a:t>
            </a:r>
          </a:p>
          <a:p>
            <a:r>
              <a:rPr lang="en-AU" sz="800" dirty="0" err="1"/>
              <a:t>population_carrying_capacity</a:t>
            </a:r>
            <a:r>
              <a:rPr lang="en-AU" sz="800" dirty="0"/>
              <a:t> = 3000 # If population creeps above this value, comp is used to punish the population size by increasing the minimum probability of death based on how much higher population size is than the carrying capacity</a:t>
            </a:r>
          </a:p>
          <a:p>
            <a:r>
              <a:rPr lang="en-AU" sz="800" dirty="0" err="1"/>
              <a:t>population_minimum_size</a:t>
            </a:r>
            <a:r>
              <a:rPr lang="en-AU" sz="800" dirty="0"/>
              <a:t> = 500 # If population falls below this value, there is a 10x increased chance of recruitment</a:t>
            </a:r>
          </a:p>
          <a:p>
            <a:r>
              <a:rPr lang="en-AU" sz="800" dirty="0" err="1"/>
              <a:t>MR_mean</a:t>
            </a:r>
            <a:r>
              <a:rPr lang="en-AU" sz="800" dirty="0"/>
              <a:t> = 0.5 # out of 1</a:t>
            </a:r>
          </a:p>
          <a:p>
            <a:r>
              <a:rPr lang="en-AU" sz="800" dirty="0" err="1"/>
              <a:t>MR_sd</a:t>
            </a:r>
            <a:r>
              <a:rPr lang="en-AU" sz="800" dirty="0"/>
              <a:t> = 1</a:t>
            </a:r>
          </a:p>
          <a:p>
            <a:r>
              <a:rPr lang="en-AU" sz="800" dirty="0" err="1"/>
              <a:t>disturbance_chance</a:t>
            </a:r>
            <a:r>
              <a:rPr lang="en-AU" sz="800" dirty="0"/>
              <a:t>=0 # chance of a disturbance, increases death and recruitment rate by </a:t>
            </a:r>
            <a:r>
              <a:rPr lang="en-AU" sz="800" dirty="0" err="1"/>
              <a:t>disturbance_impact</a:t>
            </a:r>
            <a:endParaRPr lang="en-AU" sz="800" dirty="0"/>
          </a:p>
          <a:p>
            <a:r>
              <a:rPr lang="en-AU" sz="800" dirty="0" err="1"/>
              <a:t>disturbance_impact_val</a:t>
            </a:r>
            <a:r>
              <a:rPr lang="en-AU" sz="800" dirty="0"/>
              <a:t>=5 # impacts base age &amp; MR death factor and recruitment constant</a:t>
            </a:r>
          </a:p>
          <a:p>
            <a:endParaRPr lang="en-AU" sz="800" dirty="0"/>
          </a:p>
          <a:p>
            <a:r>
              <a:rPr lang="en-AU" sz="800" dirty="0"/>
              <a:t>  ## Parameters</a:t>
            </a:r>
          </a:p>
          <a:p>
            <a:r>
              <a:rPr lang="en-AU" sz="800" dirty="0" err="1"/>
              <a:t>age_impact</a:t>
            </a:r>
            <a:r>
              <a:rPr lang="en-AU" sz="800" dirty="0"/>
              <a:t> = 0.2 # scaled age inflicted increase </a:t>
            </a:r>
          </a:p>
          <a:p>
            <a:r>
              <a:rPr lang="en-AU" sz="800" dirty="0" err="1"/>
              <a:t>mortality_age_shift</a:t>
            </a:r>
            <a:r>
              <a:rPr lang="en-AU" sz="800" dirty="0"/>
              <a:t> = 100 # at what age does increases in age increase chance of death</a:t>
            </a:r>
          </a:p>
          <a:p>
            <a:endParaRPr lang="en-AU" sz="800" dirty="0"/>
          </a:p>
          <a:p>
            <a:r>
              <a:rPr lang="en-AU" sz="800" b="1" dirty="0" err="1"/>
              <a:t>MR_imp</a:t>
            </a:r>
            <a:r>
              <a:rPr lang="en-AU" sz="800" b="1" dirty="0"/>
              <a:t> = F # toggle on/off for MR inflicted death increase</a:t>
            </a:r>
          </a:p>
          <a:p>
            <a:r>
              <a:rPr lang="en-AU" sz="800" dirty="0" err="1"/>
              <a:t>MR_death_impact</a:t>
            </a:r>
            <a:r>
              <a:rPr lang="en-AU" sz="800" dirty="0"/>
              <a:t> = 0.5 # linear scaled MR inflicted death increase - scales with comp + age impact value</a:t>
            </a:r>
          </a:p>
          <a:p>
            <a:r>
              <a:rPr lang="en-AU" sz="800" dirty="0" err="1"/>
              <a:t>MR_age_impact</a:t>
            </a:r>
            <a:r>
              <a:rPr lang="en-AU" sz="800" dirty="0"/>
              <a:t> = 10 # scaled impact of age (value / age) on MR inflicted death increase</a:t>
            </a:r>
          </a:p>
          <a:p>
            <a:r>
              <a:rPr lang="en-AU" sz="800" b="1" dirty="0" err="1"/>
              <a:t>MR_recruit_imp</a:t>
            </a:r>
            <a:r>
              <a:rPr lang="en-AU" sz="800" b="1" dirty="0"/>
              <a:t> = F # toggle on/off of MR affect on recruitment</a:t>
            </a:r>
          </a:p>
          <a:p>
            <a:r>
              <a:rPr lang="en-AU" sz="800" dirty="0" err="1"/>
              <a:t>MR_recruit_impact</a:t>
            </a:r>
            <a:r>
              <a:rPr lang="en-AU" sz="800" dirty="0"/>
              <a:t> = 0.05 # impact of MR on recruitment, a multiplier of the individual MR to reduce recruitment chance</a:t>
            </a:r>
          </a:p>
          <a:p>
            <a:endParaRPr lang="en-AU" sz="800" dirty="0"/>
          </a:p>
          <a:p>
            <a:r>
              <a:rPr lang="en-AU" sz="800" dirty="0" err="1"/>
              <a:t>comp_imp</a:t>
            </a:r>
            <a:r>
              <a:rPr lang="en-AU" sz="800" dirty="0"/>
              <a:t> = T # toggle on/off for competition due to carrying capacity </a:t>
            </a:r>
          </a:p>
          <a:p>
            <a:r>
              <a:rPr lang="en-AU" sz="800" dirty="0" err="1"/>
              <a:t>comp_impact</a:t>
            </a:r>
            <a:r>
              <a:rPr lang="en-AU" sz="800" dirty="0"/>
              <a:t> = 1 # impact of competition due to carrying capacity</a:t>
            </a:r>
          </a:p>
          <a:p>
            <a:endParaRPr lang="en-AU" sz="800" dirty="0"/>
          </a:p>
          <a:p>
            <a:r>
              <a:rPr lang="en-AU" sz="800" dirty="0"/>
              <a:t>  ## Recruitment parameters</a:t>
            </a:r>
          </a:p>
          <a:p>
            <a:r>
              <a:rPr lang="en-AU" sz="800" dirty="0" err="1"/>
              <a:t>recruitment_const</a:t>
            </a:r>
            <a:r>
              <a:rPr lang="en-AU" sz="800" dirty="0"/>
              <a:t> = 0.001 # base constant for chance of recruitment</a:t>
            </a:r>
          </a:p>
          <a:p>
            <a:r>
              <a:rPr lang="en-AU" sz="800" dirty="0" err="1"/>
              <a:t>recruitment_age</a:t>
            </a:r>
            <a:r>
              <a:rPr lang="en-AU" sz="800" dirty="0"/>
              <a:t> = 7 # age to begin recruiting</a:t>
            </a:r>
          </a:p>
          <a:p>
            <a:r>
              <a:rPr lang="en-AU" sz="800" dirty="0" err="1"/>
              <a:t>recruitment_mean</a:t>
            </a:r>
            <a:r>
              <a:rPr lang="en-AU" sz="800" dirty="0"/>
              <a:t> = 1000 # mean for PDF of normal distribution for number of recruited individuals</a:t>
            </a:r>
          </a:p>
          <a:p>
            <a:r>
              <a:rPr lang="en-AU" sz="800" dirty="0" err="1"/>
              <a:t>recruitment_sd</a:t>
            </a:r>
            <a:r>
              <a:rPr lang="en-AU" sz="800" dirty="0"/>
              <a:t> = </a:t>
            </a:r>
            <a:r>
              <a:rPr lang="en-AU" sz="800" dirty="0" err="1"/>
              <a:t>recruitment_mean</a:t>
            </a:r>
            <a:r>
              <a:rPr lang="en-AU" sz="800" dirty="0"/>
              <a:t>/2 # standard deviation of number of recruited individuals</a:t>
            </a:r>
          </a:p>
          <a:p>
            <a:endParaRPr lang="en-AU" sz="800" dirty="0"/>
          </a:p>
          <a:p>
            <a:r>
              <a:rPr lang="en-AU" sz="800" dirty="0"/>
              <a:t>  ## Simulation parameters</a:t>
            </a:r>
          </a:p>
          <a:p>
            <a:r>
              <a:rPr lang="en-AU" sz="800" dirty="0" err="1"/>
              <a:t>time_max</a:t>
            </a:r>
            <a:r>
              <a:rPr lang="en-AU" sz="800" dirty="0"/>
              <a:t> = 20 # how long to run sim for</a:t>
            </a:r>
          </a:p>
          <a:p>
            <a:r>
              <a:rPr lang="en-AU" sz="800" dirty="0" err="1"/>
              <a:t>output_timept</a:t>
            </a:r>
            <a:r>
              <a:rPr lang="en-AU" sz="800" dirty="0"/>
              <a:t> = 100 # How often to report visual statistics</a:t>
            </a:r>
          </a:p>
          <a:p>
            <a:r>
              <a:rPr lang="en-AU" sz="800" dirty="0" err="1"/>
              <a:t>timepoint_pop_grab</a:t>
            </a:r>
            <a:r>
              <a:rPr lang="en-AU" sz="800" dirty="0"/>
              <a:t> = seq(2:15) # Saves population at the end of the timepoints (post-recruitment + mortality events) - note time will be +1 than indicated as it is past incident events - saved in object </a:t>
            </a:r>
            <a:r>
              <a:rPr lang="en-AU" sz="800" dirty="0" err="1"/>
              <a:t>pop_timepoints</a:t>
            </a:r>
            <a:r>
              <a:rPr lang="en-AU" sz="800" dirty="0"/>
              <a:t> (list of lists)</a:t>
            </a:r>
          </a:p>
        </p:txBody>
      </p:sp>
    </p:spTree>
    <p:extLst>
      <p:ext uri="{BB962C8B-B14F-4D97-AF65-F5344CB8AC3E}">
        <p14:creationId xmlns:p14="http://schemas.microsoft.com/office/powerpoint/2010/main" val="373528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61081-5F1E-8953-E95E-31CF87544663}"/>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B828D943-DD45-083A-0275-AAB33F491E57}"/>
              </a:ext>
            </a:extLst>
          </p:cNvPr>
          <p:cNvSpPr/>
          <p:nvPr/>
        </p:nvSpPr>
        <p:spPr>
          <a:xfrm>
            <a:off x="8542020" y="365124"/>
            <a:ext cx="3558540" cy="634437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0DE24B00-6BF7-5C2A-4FAA-8A71066BA5A2}"/>
              </a:ext>
            </a:extLst>
          </p:cNvPr>
          <p:cNvSpPr/>
          <p:nvPr/>
        </p:nvSpPr>
        <p:spPr>
          <a:xfrm>
            <a:off x="4945380" y="365125"/>
            <a:ext cx="3558540" cy="634437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B931DC36-750E-6BB1-D837-176A12F00CE0}"/>
              </a:ext>
            </a:extLst>
          </p:cNvPr>
          <p:cNvSpPr>
            <a:spLocks noGrp="1"/>
          </p:cNvSpPr>
          <p:nvPr>
            <p:ph type="title"/>
          </p:nvPr>
        </p:nvSpPr>
        <p:spPr>
          <a:xfrm>
            <a:off x="266988" y="213568"/>
            <a:ext cx="4343432" cy="1325563"/>
          </a:xfrm>
        </p:spPr>
        <p:txBody>
          <a:bodyPr/>
          <a:lstStyle/>
          <a:p>
            <a:r>
              <a:rPr lang="en-AU" dirty="0"/>
              <a:t>MR toggles - mod</a:t>
            </a:r>
          </a:p>
        </p:txBody>
      </p:sp>
      <p:pic>
        <p:nvPicPr>
          <p:cNvPr id="5" name="Picture 4">
            <a:extLst>
              <a:ext uri="{FF2B5EF4-FFF2-40B4-BE49-F238E27FC236}">
                <a16:creationId xmlns:a16="http://schemas.microsoft.com/office/drawing/2014/main" id="{43AB2E19-C7B0-D751-326F-934C769A94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15877" y="3617527"/>
            <a:ext cx="3212496" cy="2877226"/>
          </a:xfrm>
          <a:prstGeom prst="rect">
            <a:avLst/>
          </a:prstGeom>
        </p:spPr>
      </p:pic>
      <p:pic>
        <p:nvPicPr>
          <p:cNvPr id="6" name="Picture 5">
            <a:extLst>
              <a:ext uri="{FF2B5EF4-FFF2-40B4-BE49-F238E27FC236}">
                <a16:creationId xmlns:a16="http://schemas.microsoft.com/office/drawing/2014/main" id="{4B55CA3E-697D-0BE8-84F0-383B8F41F0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17956" y="481913"/>
            <a:ext cx="3208338" cy="2880000"/>
          </a:xfrm>
          <a:prstGeom prst="rect">
            <a:avLst/>
          </a:prstGeom>
        </p:spPr>
      </p:pic>
      <p:pic>
        <p:nvPicPr>
          <p:cNvPr id="8" name="Picture 7">
            <a:extLst>
              <a:ext uri="{FF2B5EF4-FFF2-40B4-BE49-F238E27FC236}">
                <a16:creationId xmlns:a16="http://schemas.microsoft.com/office/drawing/2014/main" id="{6F2037ED-34BC-739E-6B92-DE4BAEC444C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714596" y="3683227"/>
            <a:ext cx="3208338" cy="2880000"/>
          </a:xfrm>
          <a:prstGeom prst="rect">
            <a:avLst/>
          </a:prstGeom>
        </p:spPr>
      </p:pic>
      <p:pic>
        <p:nvPicPr>
          <p:cNvPr id="9" name="Picture 8">
            <a:extLst>
              <a:ext uri="{FF2B5EF4-FFF2-40B4-BE49-F238E27FC236}">
                <a16:creationId xmlns:a16="http://schemas.microsoft.com/office/drawing/2014/main" id="{3A31E2A3-8012-B7FE-F3C1-DA9B0B1B58A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712517" y="549000"/>
            <a:ext cx="3212495" cy="2880000"/>
          </a:xfrm>
          <a:prstGeom prst="rect">
            <a:avLst/>
          </a:prstGeom>
        </p:spPr>
      </p:pic>
      <p:sp>
        <p:nvSpPr>
          <p:cNvPr id="11" name="TextBox 10">
            <a:extLst>
              <a:ext uri="{FF2B5EF4-FFF2-40B4-BE49-F238E27FC236}">
                <a16:creationId xmlns:a16="http://schemas.microsoft.com/office/drawing/2014/main" id="{0A5B65E7-2D2F-1504-244F-ECC5382530C4}"/>
              </a:ext>
            </a:extLst>
          </p:cNvPr>
          <p:cNvSpPr txBox="1"/>
          <p:nvPr/>
        </p:nvSpPr>
        <p:spPr>
          <a:xfrm>
            <a:off x="320327" y="1504563"/>
            <a:ext cx="4625053" cy="5139869"/>
          </a:xfrm>
          <a:prstGeom prst="rect">
            <a:avLst/>
          </a:prstGeom>
          <a:noFill/>
        </p:spPr>
        <p:txBody>
          <a:bodyPr wrap="square">
            <a:spAutoFit/>
          </a:bodyPr>
          <a:lstStyle/>
          <a:p>
            <a:r>
              <a:rPr lang="en-US" sz="800" dirty="0"/>
              <a:t>## Input parameters</a:t>
            </a:r>
          </a:p>
          <a:p>
            <a:r>
              <a:rPr lang="en-US" sz="800" dirty="0"/>
              <a:t>  ## Population parameters</a:t>
            </a:r>
          </a:p>
          <a:p>
            <a:r>
              <a:rPr lang="en-US" sz="800" dirty="0" err="1"/>
              <a:t>population_size</a:t>
            </a:r>
            <a:r>
              <a:rPr lang="en-US" sz="800" dirty="0"/>
              <a:t> = 1000</a:t>
            </a:r>
          </a:p>
          <a:p>
            <a:r>
              <a:rPr lang="en-US" sz="800" dirty="0" err="1"/>
              <a:t>population_carrying_capacity</a:t>
            </a:r>
            <a:r>
              <a:rPr lang="en-US" sz="800" dirty="0"/>
              <a:t> = 3000 # If population creeps above this value, comp is used to punish the population size by increasing the minimum probability of death based on how much higher population size is than the carrying capacity</a:t>
            </a:r>
          </a:p>
          <a:p>
            <a:r>
              <a:rPr lang="en-US" sz="800" dirty="0" err="1"/>
              <a:t>population_minimum_size</a:t>
            </a:r>
            <a:r>
              <a:rPr lang="en-US" sz="800" dirty="0"/>
              <a:t> = 500 # If population falls below this value, there is a 10x increased chance of recruitment</a:t>
            </a:r>
          </a:p>
          <a:p>
            <a:r>
              <a:rPr lang="en-US" sz="800" dirty="0" err="1"/>
              <a:t>MR_mean</a:t>
            </a:r>
            <a:r>
              <a:rPr lang="en-US" sz="800" dirty="0"/>
              <a:t> = 0.5 # out of 1</a:t>
            </a:r>
          </a:p>
          <a:p>
            <a:r>
              <a:rPr lang="en-US" sz="800" dirty="0" err="1"/>
              <a:t>MR_sd</a:t>
            </a:r>
            <a:r>
              <a:rPr lang="en-US" sz="800" dirty="0"/>
              <a:t> = 1</a:t>
            </a:r>
          </a:p>
          <a:p>
            <a:r>
              <a:rPr lang="en-US" sz="800" dirty="0" err="1"/>
              <a:t>disturbance_chance</a:t>
            </a:r>
            <a:r>
              <a:rPr lang="en-US" sz="800" dirty="0"/>
              <a:t>=0 # chance of a disturbance, increases death and recruitment rate by </a:t>
            </a:r>
            <a:r>
              <a:rPr lang="en-US" sz="800" dirty="0" err="1"/>
              <a:t>disturbance_impact</a:t>
            </a:r>
            <a:endParaRPr lang="en-US" sz="800" dirty="0"/>
          </a:p>
          <a:p>
            <a:r>
              <a:rPr lang="en-US" sz="800" dirty="0" err="1"/>
              <a:t>disturbance_impact_val</a:t>
            </a:r>
            <a:r>
              <a:rPr lang="en-US" sz="800" dirty="0"/>
              <a:t>=5 # impacts base age &amp; MR death factor and recruitment constant</a:t>
            </a:r>
          </a:p>
          <a:p>
            <a:endParaRPr lang="en-US" sz="800" dirty="0"/>
          </a:p>
          <a:p>
            <a:r>
              <a:rPr lang="en-US" sz="800" dirty="0"/>
              <a:t>  ## Parameters</a:t>
            </a:r>
          </a:p>
          <a:p>
            <a:r>
              <a:rPr lang="en-US" sz="800" dirty="0" err="1"/>
              <a:t>age_impact</a:t>
            </a:r>
            <a:r>
              <a:rPr lang="en-US" sz="800" dirty="0"/>
              <a:t> = 0.2 # scaled age inflicted increase </a:t>
            </a:r>
          </a:p>
          <a:p>
            <a:r>
              <a:rPr lang="en-US" sz="800" dirty="0" err="1"/>
              <a:t>mortality_age_shift</a:t>
            </a:r>
            <a:r>
              <a:rPr lang="en-US" sz="800" dirty="0"/>
              <a:t> = 100 # at what age does increases in age increase chance of death</a:t>
            </a:r>
          </a:p>
          <a:p>
            <a:endParaRPr lang="en-US" sz="800" dirty="0"/>
          </a:p>
          <a:p>
            <a:r>
              <a:rPr lang="en-US" sz="800" b="1" dirty="0" err="1"/>
              <a:t>MR_imp</a:t>
            </a:r>
            <a:r>
              <a:rPr lang="en-US" sz="800" b="1" dirty="0"/>
              <a:t> = T # toggle on/off for MR inflicted death increase</a:t>
            </a:r>
          </a:p>
          <a:p>
            <a:r>
              <a:rPr lang="en-US" sz="800" b="1" dirty="0" err="1"/>
              <a:t>MR_death_impact</a:t>
            </a:r>
            <a:r>
              <a:rPr lang="en-US" sz="800" b="1" dirty="0"/>
              <a:t> = 0.5 # linear scaled MR inflicted death increase - scales with comp + age impact value</a:t>
            </a:r>
          </a:p>
          <a:p>
            <a:r>
              <a:rPr lang="en-US" sz="800" b="1" dirty="0" err="1"/>
              <a:t>MR_age_impact</a:t>
            </a:r>
            <a:r>
              <a:rPr lang="en-US" sz="800" b="1" dirty="0"/>
              <a:t> = 10 # scaled impact of age (value / age) on MR inflicted death increase</a:t>
            </a:r>
          </a:p>
          <a:p>
            <a:r>
              <a:rPr lang="en-US" sz="800" b="1" dirty="0" err="1"/>
              <a:t>MR_recruit_imp</a:t>
            </a:r>
            <a:r>
              <a:rPr lang="en-US" sz="800" b="1" dirty="0"/>
              <a:t> = T # toggle on/off of MR affect on recruitment</a:t>
            </a:r>
          </a:p>
          <a:p>
            <a:r>
              <a:rPr lang="en-US" sz="800" b="1" dirty="0" err="1"/>
              <a:t>MR_recruit_impact</a:t>
            </a:r>
            <a:r>
              <a:rPr lang="en-US" sz="800" b="1" dirty="0"/>
              <a:t> = 0.05 # impact of MR on recruitment, a multiplier of the individual MR to reduce recruitment chance</a:t>
            </a:r>
          </a:p>
          <a:p>
            <a:endParaRPr lang="en-US" sz="800" dirty="0"/>
          </a:p>
          <a:p>
            <a:r>
              <a:rPr lang="en-US" sz="800" dirty="0" err="1"/>
              <a:t>comp_imp</a:t>
            </a:r>
            <a:r>
              <a:rPr lang="en-US" sz="800" dirty="0"/>
              <a:t> = T # toggle on/off for competition due to carrying capacity </a:t>
            </a:r>
          </a:p>
          <a:p>
            <a:r>
              <a:rPr lang="en-US" sz="800" dirty="0" err="1"/>
              <a:t>comp_impact</a:t>
            </a:r>
            <a:r>
              <a:rPr lang="en-US" sz="800" dirty="0"/>
              <a:t> = 1 # impact of competition due to carrying capacity</a:t>
            </a:r>
          </a:p>
          <a:p>
            <a:endParaRPr lang="en-US" sz="800" dirty="0"/>
          </a:p>
          <a:p>
            <a:r>
              <a:rPr lang="en-US" sz="800" dirty="0"/>
              <a:t>  ## Recruitment parameters</a:t>
            </a:r>
          </a:p>
          <a:p>
            <a:r>
              <a:rPr lang="en-US" sz="800" dirty="0" err="1"/>
              <a:t>recruitment_const</a:t>
            </a:r>
            <a:r>
              <a:rPr lang="en-US" sz="800" dirty="0"/>
              <a:t> = 0.001 # base constant for chance of recruitment</a:t>
            </a:r>
          </a:p>
          <a:p>
            <a:r>
              <a:rPr lang="en-US" sz="800" dirty="0" err="1"/>
              <a:t>recruitment_age</a:t>
            </a:r>
            <a:r>
              <a:rPr lang="en-US" sz="800" dirty="0"/>
              <a:t> = 7 # age to begin recruiting</a:t>
            </a:r>
          </a:p>
          <a:p>
            <a:r>
              <a:rPr lang="en-US" sz="800" dirty="0" err="1"/>
              <a:t>recruitment_mean</a:t>
            </a:r>
            <a:r>
              <a:rPr lang="en-US" sz="800" dirty="0"/>
              <a:t> = 1000 # mean for PDF of normal distribution for number of recruited individuals</a:t>
            </a:r>
          </a:p>
          <a:p>
            <a:r>
              <a:rPr lang="en-US" sz="800" dirty="0" err="1"/>
              <a:t>recruitment_sd</a:t>
            </a:r>
            <a:r>
              <a:rPr lang="en-US" sz="800" dirty="0"/>
              <a:t> = </a:t>
            </a:r>
            <a:r>
              <a:rPr lang="en-US" sz="800" dirty="0" err="1"/>
              <a:t>recruitment_mean</a:t>
            </a:r>
            <a:r>
              <a:rPr lang="en-US" sz="800" dirty="0"/>
              <a:t>/2 # standard deviation of number of recruited individuals</a:t>
            </a:r>
          </a:p>
          <a:p>
            <a:endParaRPr lang="en-US" sz="800" dirty="0"/>
          </a:p>
          <a:p>
            <a:r>
              <a:rPr lang="en-US" sz="800" dirty="0"/>
              <a:t>  ## Simulation parameters</a:t>
            </a:r>
          </a:p>
          <a:p>
            <a:r>
              <a:rPr lang="en-US" sz="800" dirty="0" err="1"/>
              <a:t>time_max</a:t>
            </a:r>
            <a:r>
              <a:rPr lang="en-US" sz="800" dirty="0"/>
              <a:t> = 20 # how long to run sim for</a:t>
            </a:r>
          </a:p>
          <a:p>
            <a:r>
              <a:rPr lang="en-US" sz="800" dirty="0" err="1"/>
              <a:t>output_timept</a:t>
            </a:r>
            <a:r>
              <a:rPr lang="en-US" sz="800" dirty="0"/>
              <a:t> = 100 # How often to report visual statistics</a:t>
            </a:r>
          </a:p>
          <a:p>
            <a:r>
              <a:rPr lang="en-US" sz="800" dirty="0" err="1"/>
              <a:t>timepoint_pop_grab</a:t>
            </a:r>
            <a:r>
              <a:rPr lang="en-US" sz="800" dirty="0"/>
              <a:t> = seq(2:15) # Saves population at the end of the timepoints (post-recruitment + mortality events) - note time will be +1 than indicated as it is past incident events - saved in object </a:t>
            </a:r>
            <a:r>
              <a:rPr lang="en-US" sz="800" dirty="0" err="1"/>
              <a:t>pop_timepoints</a:t>
            </a:r>
            <a:r>
              <a:rPr lang="en-US" sz="800" dirty="0"/>
              <a:t> (list of lists)</a:t>
            </a:r>
          </a:p>
        </p:txBody>
      </p:sp>
    </p:spTree>
    <p:extLst>
      <p:ext uri="{BB962C8B-B14F-4D97-AF65-F5344CB8AC3E}">
        <p14:creationId xmlns:p14="http://schemas.microsoft.com/office/powerpoint/2010/main" val="381324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96C9E-BE68-23D1-17A4-3E037C50D1A0}"/>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670E3D31-FB7F-6496-80E5-4AF287C484E7}"/>
              </a:ext>
            </a:extLst>
          </p:cNvPr>
          <p:cNvSpPr/>
          <p:nvPr/>
        </p:nvSpPr>
        <p:spPr>
          <a:xfrm>
            <a:off x="8542020" y="365124"/>
            <a:ext cx="3558540" cy="634437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8D1A0488-EF11-0E76-183A-A746F610E7CB}"/>
              </a:ext>
            </a:extLst>
          </p:cNvPr>
          <p:cNvSpPr/>
          <p:nvPr/>
        </p:nvSpPr>
        <p:spPr>
          <a:xfrm>
            <a:off x="4945380" y="365125"/>
            <a:ext cx="3558540" cy="634437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4E90A213-11E6-54FF-D87D-5485BF144F12}"/>
              </a:ext>
            </a:extLst>
          </p:cNvPr>
          <p:cNvSpPr>
            <a:spLocks noGrp="1"/>
          </p:cNvSpPr>
          <p:nvPr>
            <p:ph type="title"/>
          </p:nvPr>
        </p:nvSpPr>
        <p:spPr>
          <a:xfrm>
            <a:off x="266988" y="213568"/>
            <a:ext cx="4343432" cy="1325563"/>
          </a:xfrm>
        </p:spPr>
        <p:txBody>
          <a:bodyPr/>
          <a:lstStyle/>
          <a:p>
            <a:r>
              <a:rPr lang="en-AU" dirty="0"/>
              <a:t>MR toggles - low</a:t>
            </a:r>
          </a:p>
        </p:txBody>
      </p:sp>
      <p:pic>
        <p:nvPicPr>
          <p:cNvPr id="5" name="Picture 4">
            <a:extLst>
              <a:ext uri="{FF2B5EF4-FFF2-40B4-BE49-F238E27FC236}">
                <a16:creationId xmlns:a16="http://schemas.microsoft.com/office/drawing/2014/main" id="{E2A9DA91-87BE-BDE0-D640-5DBF774D29F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19501" y="3617527"/>
            <a:ext cx="3205248" cy="2877226"/>
          </a:xfrm>
          <a:prstGeom prst="rect">
            <a:avLst/>
          </a:prstGeom>
        </p:spPr>
      </p:pic>
      <p:pic>
        <p:nvPicPr>
          <p:cNvPr id="6" name="Picture 5">
            <a:extLst>
              <a:ext uri="{FF2B5EF4-FFF2-40B4-BE49-F238E27FC236}">
                <a16:creationId xmlns:a16="http://schemas.microsoft.com/office/drawing/2014/main" id="{C50A08C0-A9A8-9C24-664D-AB6F190935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17956" y="481913"/>
            <a:ext cx="3208338" cy="2879999"/>
          </a:xfrm>
          <a:prstGeom prst="rect">
            <a:avLst/>
          </a:prstGeom>
        </p:spPr>
      </p:pic>
      <p:pic>
        <p:nvPicPr>
          <p:cNvPr id="8" name="Picture 7">
            <a:extLst>
              <a:ext uri="{FF2B5EF4-FFF2-40B4-BE49-F238E27FC236}">
                <a16:creationId xmlns:a16="http://schemas.microsoft.com/office/drawing/2014/main" id="{6C7BA91E-6856-D92C-CCF8-0220431E0AE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714596" y="3685091"/>
            <a:ext cx="3208338" cy="2876272"/>
          </a:xfrm>
          <a:prstGeom prst="rect">
            <a:avLst/>
          </a:prstGeom>
        </p:spPr>
      </p:pic>
      <p:pic>
        <p:nvPicPr>
          <p:cNvPr id="9" name="Picture 8">
            <a:extLst>
              <a:ext uri="{FF2B5EF4-FFF2-40B4-BE49-F238E27FC236}">
                <a16:creationId xmlns:a16="http://schemas.microsoft.com/office/drawing/2014/main" id="{1F7F3348-6E41-A7D8-B623-DA6D68670DF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714595" y="549000"/>
            <a:ext cx="3208338" cy="2880000"/>
          </a:xfrm>
          <a:prstGeom prst="rect">
            <a:avLst/>
          </a:prstGeom>
        </p:spPr>
      </p:pic>
      <p:sp>
        <p:nvSpPr>
          <p:cNvPr id="11" name="TextBox 10">
            <a:extLst>
              <a:ext uri="{FF2B5EF4-FFF2-40B4-BE49-F238E27FC236}">
                <a16:creationId xmlns:a16="http://schemas.microsoft.com/office/drawing/2014/main" id="{259BC289-9122-08B6-EA43-952CFC9BF705}"/>
              </a:ext>
            </a:extLst>
          </p:cNvPr>
          <p:cNvSpPr txBox="1"/>
          <p:nvPr/>
        </p:nvSpPr>
        <p:spPr>
          <a:xfrm>
            <a:off x="320327" y="1504563"/>
            <a:ext cx="4625053" cy="5139869"/>
          </a:xfrm>
          <a:prstGeom prst="rect">
            <a:avLst/>
          </a:prstGeom>
          <a:noFill/>
        </p:spPr>
        <p:txBody>
          <a:bodyPr wrap="square">
            <a:spAutoFit/>
          </a:bodyPr>
          <a:lstStyle/>
          <a:p>
            <a:r>
              <a:rPr lang="en-US" sz="800" dirty="0"/>
              <a:t>## Input parameters</a:t>
            </a:r>
          </a:p>
          <a:p>
            <a:r>
              <a:rPr lang="en-US" sz="800" dirty="0"/>
              <a:t>  ## Population parameters</a:t>
            </a:r>
          </a:p>
          <a:p>
            <a:r>
              <a:rPr lang="en-US" sz="800" dirty="0" err="1"/>
              <a:t>population_size</a:t>
            </a:r>
            <a:r>
              <a:rPr lang="en-US" sz="800" dirty="0"/>
              <a:t> = 1000</a:t>
            </a:r>
          </a:p>
          <a:p>
            <a:r>
              <a:rPr lang="en-US" sz="800" dirty="0" err="1"/>
              <a:t>population_carrying_capacity</a:t>
            </a:r>
            <a:r>
              <a:rPr lang="en-US" sz="800" dirty="0"/>
              <a:t> = 3000 # If population creeps above this value, comp is used to punish the population size by increasing the minimum probability of death based on how much higher population size is than the carrying capacity</a:t>
            </a:r>
          </a:p>
          <a:p>
            <a:r>
              <a:rPr lang="en-US" sz="800" dirty="0" err="1"/>
              <a:t>population_minimum_size</a:t>
            </a:r>
            <a:r>
              <a:rPr lang="en-US" sz="800" dirty="0"/>
              <a:t> = 500 # If population falls below this value, there is a 10x increased chance of recruitment</a:t>
            </a:r>
          </a:p>
          <a:p>
            <a:r>
              <a:rPr lang="en-US" sz="800" dirty="0" err="1"/>
              <a:t>MR_mean</a:t>
            </a:r>
            <a:r>
              <a:rPr lang="en-US" sz="800" dirty="0"/>
              <a:t> = 0.5 # out of 1</a:t>
            </a:r>
          </a:p>
          <a:p>
            <a:r>
              <a:rPr lang="en-US" sz="800" dirty="0" err="1"/>
              <a:t>MR_sd</a:t>
            </a:r>
            <a:r>
              <a:rPr lang="en-US" sz="800" dirty="0"/>
              <a:t> = 1</a:t>
            </a:r>
          </a:p>
          <a:p>
            <a:r>
              <a:rPr lang="en-US" sz="800" dirty="0" err="1"/>
              <a:t>disturbance_chance</a:t>
            </a:r>
            <a:r>
              <a:rPr lang="en-US" sz="800" dirty="0"/>
              <a:t>=0 # chance of a disturbance, increases death and recruitment rate by </a:t>
            </a:r>
            <a:r>
              <a:rPr lang="en-US" sz="800" dirty="0" err="1"/>
              <a:t>disturbance_impact</a:t>
            </a:r>
            <a:endParaRPr lang="en-US" sz="800" dirty="0"/>
          </a:p>
          <a:p>
            <a:r>
              <a:rPr lang="en-US" sz="800" dirty="0" err="1"/>
              <a:t>disturbance_impact_val</a:t>
            </a:r>
            <a:r>
              <a:rPr lang="en-US" sz="800" dirty="0"/>
              <a:t>=5 # impacts base age &amp; MR death factor and recruitment constant</a:t>
            </a:r>
          </a:p>
          <a:p>
            <a:endParaRPr lang="en-US" sz="800" dirty="0"/>
          </a:p>
          <a:p>
            <a:r>
              <a:rPr lang="en-US" sz="800" dirty="0"/>
              <a:t>  ## Parameters</a:t>
            </a:r>
          </a:p>
          <a:p>
            <a:r>
              <a:rPr lang="en-US" sz="800" dirty="0" err="1"/>
              <a:t>age_impact</a:t>
            </a:r>
            <a:r>
              <a:rPr lang="en-US" sz="800" dirty="0"/>
              <a:t> = 0.2 # scaled age inflicted increase </a:t>
            </a:r>
          </a:p>
          <a:p>
            <a:r>
              <a:rPr lang="en-US" sz="800" dirty="0" err="1"/>
              <a:t>mortality_age_shift</a:t>
            </a:r>
            <a:r>
              <a:rPr lang="en-US" sz="800" dirty="0"/>
              <a:t> = 100 # at what age does increases in age increase chance of death</a:t>
            </a:r>
          </a:p>
          <a:p>
            <a:endParaRPr lang="en-US" sz="800" dirty="0"/>
          </a:p>
          <a:p>
            <a:r>
              <a:rPr lang="en-US" sz="800" b="1" dirty="0" err="1"/>
              <a:t>MR_imp</a:t>
            </a:r>
            <a:r>
              <a:rPr lang="en-US" sz="800" b="1" dirty="0"/>
              <a:t> = T # toggle on/off for MR inflicted death increase</a:t>
            </a:r>
          </a:p>
          <a:p>
            <a:r>
              <a:rPr lang="en-US" sz="800" b="1" dirty="0" err="1"/>
              <a:t>MR_death_impact</a:t>
            </a:r>
            <a:r>
              <a:rPr lang="en-US" sz="800" b="1" dirty="0"/>
              <a:t> = 0.1 # linear scaled MR inflicted death increase - scales with comp + age impact value</a:t>
            </a:r>
          </a:p>
          <a:p>
            <a:r>
              <a:rPr lang="en-US" sz="800" b="1" dirty="0" err="1"/>
              <a:t>MR_age_impact</a:t>
            </a:r>
            <a:r>
              <a:rPr lang="en-US" sz="800" b="1" dirty="0"/>
              <a:t> = 10 # scaled impact of age (value / age) on MR inflicted death increase</a:t>
            </a:r>
          </a:p>
          <a:p>
            <a:r>
              <a:rPr lang="en-US" sz="800" b="1" dirty="0" err="1"/>
              <a:t>MR_recruit_imp</a:t>
            </a:r>
            <a:r>
              <a:rPr lang="en-US" sz="800" b="1" dirty="0"/>
              <a:t> = T # toggle on/off of MR affect on recruitment</a:t>
            </a:r>
          </a:p>
          <a:p>
            <a:r>
              <a:rPr lang="en-US" sz="800" b="1" dirty="0" err="1"/>
              <a:t>MR_recruit_impact</a:t>
            </a:r>
            <a:r>
              <a:rPr lang="en-US" sz="800" b="1" dirty="0"/>
              <a:t> = 0.01 # impact of MR on recruitment, a multiplier of the individual MR to reduce recruitment chance</a:t>
            </a:r>
          </a:p>
          <a:p>
            <a:endParaRPr lang="en-US" sz="800" dirty="0"/>
          </a:p>
          <a:p>
            <a:r>
              <a:rPr lang="en-US" sz="800" dirty="0" err="1"/>
              <a:t>comp_imp</a:t>
            </a:r>
            <a:r>
              <a:rPr lang="en-US" sz="800" dirty="0"/>
              <a:t> = T # toggle on/off for competition due to carrying capacity </a:t>
            </a:r>
          </a:p>
          <a:p>
            <a:r>
              <a:rPr lang="en-US" sz="800" dirty="0" err="1"/>
              <a:t>comp_impact</a:t>
            </a:r>
            <a:r>
              <a:rPr lang="en-US" sz="800" dirty="0"/>
              <a:t> = 1 # impact of competition due to carrying capacity</a:t>
            </a:r>
          </a:p>
          <a:p>
            <a:endParaRPr lang="en-US" sz="800" dirty="0"/>
          </a:p>
          <a:p>
            <a:r>
              <a:rPr lang="en-US" sz="800" dirty="0"/>
              <a:t>  ## Recruitment parameters</a:t>
            </a:r>
          </a:p>
          <a:p>
            <a:r>
              <a:rPr lang="en-US" sz="800" dirty="0" err="1"/>
              <a:t>recruitment_const</a:t>
            </a:r>
            <a:r>
              <a:rPr lang="en-US" sz="800" dirty="0"/>
              <a:t> = 0.001 # base constant for chance of recruitment</a:t>
            </a:r>
          </a:p>
          <a:p>
            <a:r>
              <a:rPr lang="en-US" sz="800" dirty="0" err="1"/>
              <a:t>recruitment_age</a:t>
            </a:r>
            <a:r>
              <a:rPr lang="en-US" sz="800" dirty="0"/>
              <a:t> = 7 # age to begin recruiting</a:t>
            </a:r>
          </a:p>
          <a:p>
            <a:r>
              <a:rPr lang="en-US" sz="800" dirty="0" err="1"/>
              <a:t>recruitment_mean</a:t>
            </a:r>
            <a:r>
              <a:rPr lang="en-US" sz="800" dirty="0"/>
              <a:t> = 1000 # mean for PDF of normal distribution for number of recruited individuals</a:t>
            </a:r>
          </a:p>
          <a:p>
            <a:r>
              <a:rPr lang="en-US" sz="800" dirty="0" err="1"/>
              <a:t>recruitment_sd</a:t>
            </a:r>
            <a:r>
              <a:rPr lang="en-US" sz="800" dirty="0"/>
              <a:t> = </a:t>
            </a:r>
            <a:r>
              <a:rPr lang="en-US" sz="800" dirty="0" err="1"/>
              <a:t>recruitment_mean</a:t>
            </a:r>
            <a:r>
              <a:rPr lang="en-US" sz="800" dirty="0"/>
              <a:t>/2 # standard deviation of number of recruited individuals</a:t>
            </a:r>
          </a:p>
          <a:p>
            <a:endParaRPr lang="en-US" sz="800" dirty="0"/>
          </a:p>
          <a:p>
            <a:r>
              <a:rPr lang="en-US" sz="800" dirty="0"/>
              <a:t>  ## Simulation parameters</a:t>
            </a:r>
          </a:p>
          <a:p>
            <a:r>
              <a:rPr lang="en-US" sz="800" dirty="0" err="1"/>
              <a:t>time_max</a:t>
            </a:r>
            <a:r>
              <a:rPr lang="en-US" sz="800" dirty="0"/>
              <a:t> = 20 # how long to run sim for</a:t>
            </a:r>
          </a:p>
          <a:p>
            <a:r>
              <a:rPr lang="en-US" sz="800" dirty="0" err="1"/>
              <a:t>output_timept</a:t>
            </a:r>
            <a:r>
              <a:rPr lang="en-US" sz="800" dirty="0"/>
              <a:t> = 100 # How often to report visual statistics</a:t>
            </a:r>
          </a:p>
          <a:p>
            <a:r>
              <a:rPr lang="en-US" sz="800" dirty="0" err="1"/>
              <a:t>timepoint_pop_grab</a:t>
            </a:r>
            <a:r>
              <a:rPr lang="en-US" sz="800" dirty="0"/>
              <a:t> = seq(2:15) # Saves population at the end of the timepoints (post-recruitment + mortality events) - note time will be +1 than indicated as it is past incident events - saved in object </a:t>
            </a:r>
            <a:r>
              <a:rPr lang="en-US" sz="800" dirty="0" err="1"/>
              <a:t>pop_timepoints</a:t>
            </a:r>
            <a:r>
              <a:rPr lang="en-US" sz="800" dirty="0"/>
              <a:t> (list of lists)</a:t>
            </a:r>
          </a:p>
        </p:txBody>
      </p:sp>
    </p:spTree>
    <p:extLst>
      <p:ext uri="{BB962C8B-B14F-4D97-AF65-F5344CB8AC3E}">
        <p14:creationId xmlns:p14="http://schemas.microsoft.com/office/powerpoint/2010/main" val="415198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C0B7-0141-E36C-5AB2-5FFB981FE0D6}"/>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6231718D-5B9E-E64A-0712-9D37DED454A7}"/>
              </a:ext>
            </a:extLst>
          </p:cNvPr>
          <p:cNvSpPr/>
          <p:nvPr/>
        </p:nvSpPr>
        <p:spPr>
          <a:xfrm>
            <a:off x="8542020" y="365124"/>
            <a:ext cx="3558540" cy="634437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524ACE6F-2BE4-A540-BD11-9F2768EF5E96}"/>
              </a:ext>
            </a:extLst>
          </p:cNvPr>
          <p:cNvSpPr/>
          <p:nvPr/>
        </p:nvSpPr>
        <p:spPr>
          <a:xfrm>
            <a:off x="4945380" y="365125"/>
            <a:ext cx="3558540" cy="634437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E8C6E9DC-A409-5149-B312-F20892F5E8FE}"/>
              </a:ext>
            </a:extLst>
          </p:cNvPr>
          <p:cNvSpPr>
            <a:spLocks noGrp="1"/>
          </p:cNvSpPr>
          <p:nvPr>
            <p:ph type="title"/>
          </p:nvPr>
        </p:nvSpPr>
        <p:spPr>
          <a:xfrm>
            <a:off x="266988" y="213568"/>
            <a:ext cx="4343432" cy="1325563"/>
          </a:xfrm>
        </p:spPr>
        <p:txBody>
          <a:bodyPr/>
          <a:lstStyle/>
          <a:p>
            <a:r>
              <a:rPr lang="en-AU" dirty="0"/>
              <a:t>MR toggles - high</a:t>
            </a:r>
          </a:p>
        </p:txBody>
      </p:sp>
      <p:pic>
        <p:nvPicPr>
          <p:cNvPr id="5" name="Picture 4">
            <a:extLst>
              <a:ext uri="{FF2B5EF4-FFF2-40B4-BE49-F238E27FC236}">
                <a16:creationId xmlns:a16="http://schemas.microsoft.com/office/drawing/2014/main" id="{06000AD8-E528-EBB6-84DD-6C14D30775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19501" y="3619389"/>
            <a:ext cx="3205248" cy="2873502"/>
          </a:xfrm>
          <a:prstGeom prst="rect">
            <a:avLst/>
          </a:prstGeom>
        </p:spPr>
      </p:pic>
      <p:pic>
        <p:nvPicPr>
          <p:cNvPr id="6" name="Picture 5">
            <a:extLst>
              <a:ext uri="{FF2B5EF4-FFF2-40B4-BE49-F238E27FC236}">
                <a16:creationId xmlns:a16="http://schemas.microsoft.com/office/drawing/2014/main" id="{8C292C2B-54D1-44E0-2E02-11983943F67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17956" y="483776"/>
            <a:ext cx="3208338" cy="2876272"/>
          </a:xfrm>
          <a:prstGeom prst="rect">
            <a:avLst/>
          </a:prstGeom>
        </p:spPr>
      </p:pic>
      <p:pic>
        <p:nvPicPr>
          <p:cNvPr id="8" name="Picture 7">
            <a:extLst>
              <a:ext uri="{FF2B5EF4-FFF2-40B4-BE49-F238E27FC236}">
                <a16:creationId xmlns:a16="http://schemas.microsoft.com/office/drawing/2014/main" id="{EF4A1971-582D-B1B2-52A9-3CCB140B1B2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714596" y="3685091"/>
            <a:ext cx="3208337" cy="2876272"/>
          </a:xfrm>
          <a:prstGeom prst="rect">
            <a:avLst/>
          </a:prstGeom>
        </p:spPr>
      </p:pic>
      <p:pic>
        <p:nvPicPr>
          <p:cNvPr id="9" name="Picture 8">
            <a:extLst>
              <a:ext uri="{FF2B5EF4-FFF2-40B4-BE49-F238E27FC236}">
                <a16:creationId xmlns:a16="http://schemas.microsoft.com/office/drawing/2014/main" id="{CDAD88DC-8043-66EB-7813-B4705278240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714595" y="550864"/>
            <a:ext cx="3208338" cy="2876272"/>
          </a:xfrm>
          <a:prstGeom prst="rect">
            <a:avLst/>
          </a:prstGeom>
        </p:spPr>
      </p:pic>
      <p:sp>
        <p:nvSpPr>
          <p:cNvPr id="11" name="TextBox 10">
            <a:extLst>
              <a:ext uri="{FF2B5EF4-FFF2-40B4-BE49-F238E27FC236}">
                <a16:creationId xmlns:a16="http://schemas.microsoft.com/office/drawing/2014/main" id="{CBAA7A6E-80A6-D1DC-F3BF-D1DE734A03F1}"/>
              </a:ext>
            </a:extLst>
          </p:cNvPr>
          <p:cNvSpPr txBox="1"/>
          <p:nvPr/>
        </p:nvSpPr>
        <p:spPr>
          <a:xfrm>
            <a:off x="320327" y="1504563"/>
            <a:ext cx="4625053" cy="5139869"/>
          </a:xfrm>
          <a:prstGeom prst="rect">
            <a:avLst/>
          </a:prstGeom>
          <a:noFill/>
        </p:spPr>
        <p:txBody>
          <a:bodyPr wrap="square">
            <a:spAutoFit/>
          </a:bodyPr>
          <a:lstStyle/>
          <a:p>
            <a:r>
              <a:rPr lang="en-US" sz="800" dirty="0"/>
              <a:t>## Input parameters</a:t>
            </a:r>
          </a:p>
          <a:p>
            <a:r>
              <a:rPr lang="en-US" sz="800" dirty="0"/>
              <a:t>  ## Population parameters</a:t>
            </a:r>
          </a:p>
          <a:p>
            <a:r>
              <a:rPr lang="en-US" sz="800" dirty="0" err="1"/>
              <a:t>population_size</a:t>
            </a:r>
            <a:r>
              <a:rPr lang="en-US" sz="800" dirty="0"/>
              <a:t> = 1000</a:t>
            </a:r>
          </a:p>
          <a:p>
            <a:r>
              <a:rPr lang="en-US" sz="800" dirty="0" err="1"/>
              <a:t>population_carrying_capacity</a:t>
            </a:r>
            <a:r>
              <a:rPr lang="en-US" sz="800" dirty="0"/>
              <a:t> = 3000 # If population creeps above this value, comp is used to punish the population size by increasing the minimum probability of death based on how much higher population size is than the carrying capacity</a:t>
            </a:r>
          </a:p>
          <a:p>
            <a:r>
              <a:rPr lang="en-US" sz="800" dirty="0" err="1"/>
              <a:t>population_minimum_size</a:t>
            </a:r>
            <a:r>
              <a:rPr lang="en-US" sz="800" dirty="0"/>
              <a:t> = 500 # If population falls below this value, there is a 10x increased chance of recruitment</a:t>
            </a:r>
          </a:p>
          <a:p>
            <a:r>
              <a:rPr lang="en-US" sz="800" dirty="0" err="1"/>
              <a:t>MR_mean</a:t>
            </a:r>
            <a:r>
              <a:rPr lang="en-US" sz="800" dirty="0"/>
              <a:t> = 0.5 # out of 1</a:t>
            </a:r>
          </a:p>
          <a:p>
            <a:r>
              <a:rPr lang="en-US" sz="800" dirty="0" err="1"/>
              <a:t>MR_sd</a:t>
            </a:r>
            <a:r>
              <a:rPr lang="en-US" sz="800" dirty="0"/>
              <a:t> = 1</a:t>
            </a:r>
          </a:p>
          <a:p>
            <a:r>
              <a:rPr lang="en-US" sz="800" dirty="0" err="1"/>
              <a:t>disturbance_chance</a:t>
            </a:r>
            <a:r>
              <a:rPr lang="en-US" sz="800" dirty="0"/>
              <a:t>=0 # chance of a disturbance, increases death and recruitment rate by </a:t>
            </a:r>
            <a:r>
              <a:rPr lang="en-US" sz="800" dirty="0" err="1"/>
              <a:t>disturbance_impact</a:t>
            </a:r>
            <a:endParaRPr lang="en-US" sz="800" dirty="0"/>
          </a:p>
          <a:p>
            <a:r>
              <a:rPr lang="en-US" sz="800" dirty="0" err="1"/>
              <a:t>disturbance_impact_val</a:t>
            </a:r>
            <a:r>
              <a:rPr lang="en-US" sz="800" dirty="0"/>
              <a:t>=5 # impacts base age &amp; MR death factor and recruitment constant</a:t>
            </a:r>
          </a:p>
          <a:p>
            <a:endParaRPr lang="en-US" sz="800" dirty="0"/>
          </a:p>
          <a:p>
            <a:r>
              <a:rPr lang="en-US" sz="800" dirty="0"/>
              <a:t>  ## Parameters</a:t>
            </a:r>
          </a:p>
          <a:p>
            <a:r>
              <a:rPr lang="en-US" sz="800" dirty="0" err="1"/>
              <a:t>age_impact</a:t>
            </a:r>
            <a:r>
              <a:rPr lang="en-US" sz="800" dirty="0"/>
              <a:t> = 0.2 # scaled age inflicted increase </a:t>
            </a:r>
          </a:p>
          <a:p>
            <a:r>
              <a:rPr lang="en-US" sz="800" dirty="0" err="1"/>
              <a:t>mortality_age_shift</a:t>
            </a:r>
            <a:r>
              <a:rPr lang="en-US" sz="800" dirty="0"/>
              <a:t> = 100 # at what age does increases in age increase chance of death</a:t>
            </a:r>
          </a:p>
          <a:p>
            <a:endParaRPr lang="en-US" sz="800" dirty="0"/>
          </a:p>
          <a:p>
            <a:r>
              <a:rPr lang="en-US" sz="800" b="1" dirty="0" err="1"/>
              <a:t>MR_imp</a:t>
            </a:r>
            <a:r>
              <a:rPr lang="en-US" sz="800" b="1" dirty="0"/>
              <a:t> = T # toggle on/off for MR inflicted death increase</a:t>
            </a:r>
          </a:p>
          <a:p>
            <a:r>
              <a:rPr lang="en-US" sz="800" b="1" dirty="0" err="1"/>
              <a:t>MR_death_impact</a:t>
            </a:r>
            <a:r>
              <a:rPr lang="en-US" sz="800" b="1" dirty="0"/>
              <a:t> = 1.0 # linear scaled MR inflicted death increase - scales with comp + age impact value</a:t>
            </a:r>
          </a:p>
          <a:p>
            <a:r>
              <a:rPr lang="en-US" sz="800" b="1" dirty="0" err="1"/>
              <a:t>MR_age_impact</a:t>
            </a:r>
            <a:r>
              <a:rPr lang="en-US" sz="800" b="1" dirty="0"/>
              <a:t> = 10 # scaled impact of age (value / age) on MR inflicted death increase</a:t>
            </a:r>
          </a:p>
          <a:p>
            <a:r>
              <a:rPr lang="en-US" sz="800" b="1" dirty="0" err="1"/>
              <a:t>MR_recruit_imp</a:t>
            </a:r>
            <a:r>
              <a:rPr lang="en-US" sz="800" b="1" dirty="0"/>
              <a:t> = T # toggle on/off of MR affect on recruitment</a:t>
            </a:r>
          </a:p>
          <a:p>
            <a:r>
              <a:rPr lang="en-US" sz="800" b="1" dirty="0" err="1"/>
              <a:t>MR_recruit_impact</a:t>
            </a:r>
            <a:r>
              <a:rPr lang="en-US" sz="800" b="1" dirty="0"/>
              <a:t> = 0.1 # impact of MR on recruitment, a multiplier of the individual MR to reduce recruitment chance</a:t>
            </a:r>
          </a:p>
          <a:p>
            <a:endParaRPr lang="en-US" sz="800" dirty="0"/>
          </a:p>
          <a:p>
            <a:r>
              <a:rPr lang="en-US" sz="800" dirty="0" err="1"/>
              <a:t>comp_imp</a:t>
            </a:r>
            <a:r>
              <a:rPr lang="en-US" sz="800" dirty="0"/>
              <a:t> = T # toggle on/off for competition due to carrying capacity </a:t>
            </a:r>
          </a:p>
          <a:p>
            <a:r>
              <a:rPr lang="en-US" sz="800" dirty="0" err="1"/>
              <a:t>comp_impact</a:t>
            </a:r>
            <a:r>
              <a:rPr lang="en-US" sz="800" dirty="0"/>
              <a:t> = 1 # impact of competition due to carrying capacity</a:t>
            </a:r>
          </a:p>
          <a:p>
            <a:endParaRPr lang="en-US" sz="800" dirty="0"/>
          </a:p>
          <a:p>
            <a:r>
              <a:rPr lang="en-US" sz="800" dirty="0"/>
              <a:t>  ## Recruitment parameters</a:t>
            </a:r>
          </a:p>
          <a:p>
            <a:r>
              <a:rPr lang="en-US" sz="800" dirty="0" err="1"/>
              <a:t>recruitment_const</a:t>
            </a:r>
            <a:r>
              <a:rPr lang="en-US" sz="800" dirty="0"/>
              <a:t> = 0.001 # base constant for chance of recruitment</a:t>
            </a:r>
          </a:p>
          <a:p>
            <a:r>
              <a:rPr lang="en-US" sz="800" dirty="0" err="1"/>
              <a:t>recruitment_age</a:t>
            </a:r>
            <a:r>
              <a:rPr lang="en-US" sz="800" dirty="0"/>
              <a:t> = 7 # age to begin recruiting</a:t>
            </a:r>
          </a:p>
          <a:p>
            <a:r>
              <a:rPr lang="en-US" sz="800" dirty="0" err="1"/>
              <a:t>recruitment_mean</a:t>
            </a:r>
            <a:r>
              <a:rPr lang="en-US" sz="800" dirty="0"/>
              <a:t> = 1000 # mean for PDF of normal distribution for number of recruited individuals</a:t>
            </a:r>
          </a:p>
          <a:p>
            <a:r>
              <a:rPr lang="en-US" sz="800" dirty="0" err="1"/>
              <a:t>recruitment_sd</a:t>
            </a:r>
            <a:r>
              <a:rPr lang="en-US" sz="800" dirty="0"/>
              <a:t> = </a:t>
            </a:r>
            <a:r>
              <a:rPr lang="en-US" sz="800" dirty="0" err="1"/>
              <a:t>recruitment_mean</a:t>
            </a:r>
            <a:r>
              <a:rPr lang="en-US" sz="800" dirty="0"/>
              <a:t>/2 # standard deviation of number of recruited individuals</a:t>
            </a:r>
          </a:p>
          <a:p>
            <a:endParaRPr lang="en-US" sz="800" dirty="0"/>
          </a:p>
          <a:p>
            <a:r>
              <a:rPr lang="en-US" sz="800" dirty="0"/>
              <a:t>  ## Simulation parameters</a:t>
            </a:r>
          </a:p>
          <a:p>
            <a:r>
              <a:rPr lang="en-US" sz="800" dirty="0" err="1"/>
              <a:t>time_max</a:t>
            </a:r>
            <a:r>
              <a:rPr lang="en-US" sz="800" dirty="0"/>
              <a:t> = 20 # how long to run sim for</a:t>
            </a:r>
          </a:p>
          <a:p>
            <a:r>
              <a:rPr lang="en-US" sz="800" dirty="0" err="1"/>
              <a:t>output_timept</a:t>
            </a:r>
            <a:r>
              <a:rPr lang="en-US" sz="800" dirty="0"/>
              <a:t> = 100 # How often to report visual statistics</a:t>
            </a:r>
          </a:p>
          <a:p>
            <a:r>
              <a:rPr lang="en-US" sz="800" dirty="0" err="1"/>
              <a:t>timepoint_pop_grab</a:t>
            </a:r>
            <a:r>
              <a:rPr lang="en-US" sz="800" dirty="0"/>
              <a:t> = seq(2:15) # Saves population at the end of the timepoints (post-recruitment + mortality events) - note time will be +1 than indicated as it is past incident events - saved in object </a:t>
            </a:r>
            <a:r>
              <a:rPr lang="en-US" sz="800" dirty="0" err="1"/>
              <a:t>pop_timepoints</a:t>
            </a:r>
            <a:r>
              <a:rPr lang="en-US" sz="800" dirty="0"/>
              <a:t> (list of lists)</a:t>
            </a:r>
          </a:p>
        </p:txBody>
      </p:sp>
    </p:spTree>
    <p:extLst>
      <p:ext uri="{BB962C8B-B14F-4D97-AF65-F5344CB8AC3E}">
        <p14:creationId xmlns:p14="http://schemas.microsoft.com/office/powerpoint/2010/main" val="354091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910B6-45CD-A797-0FF3-0A8733B80FC0}"/>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4ED549CE-FC4F-39C0-7892-056E9EEBD341}"/>
              </a:ext>
            </a:extLst>
          </p:cNvPr>
          <p:cNvSpPr/>
          <p:nvPr/>
        </p:nvSpPr>
        <p:spPr>
          <a:xfrm>
            <a:off x="8542020" y="365124"/>
            <a:ext cx="3558540" cy="634437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DB1A4286-2BCC-3646-C150-E5AF65D2431E}"/>
              </a:ext>
            </a:extLst>
          </p:cNvPr>
          <p:cNvSpPr/>
          <p:nvPr/>
        </p:nvSpPr>
        <p:spPr>
          <a:xfrm>
            <a:off x="4945380" y="365125"/>
            <a:ext cx="3558540" cy="634437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BDADAE4-BF94-BA5B-A1A2-BBC65B61F4C8}"/>
              </a:ext>
            </a:extLst>
          </p:cNvPr>
          <p:cNvSpPr>
            <a:spLocks noGrp="1"/>
          </p:cNvSpPr>
          <p:nvPr>
            <p:ph type="title"/>
          </p:nvPr>
        </p:nvSpPr>
        <p:spPr>
          <a:xfrm>
            <a:off x="266988" y="213568"/>
            <a:ext cx="4343432" cy="1325563"/>
          </a:xfrm>
        </p:spPr>
        <p:txBody>
          <a:bodyPr>
            <a:noAutofit/>
          </a:bodyPr>
          <a:lstStyle/>
          <a:p>
            <a:r>
              <a:rPr lang="en-AU" sz="3200" dirty="0"/>
              <a:t>MR toggles – mod + increased seedling pressure</a:t>
            </a:r>
          </a:p>
        </p:txBody>
      </p:sp>
      <p:pic>
        <p:nvPicPr>
          <p:cNvPr id="5" name="Picture 4">
            <a:extLst>
              <a:ext uri="{FF2B5EF4-FFF2-40B4-BE49-F238E27FC236}">
                <a16:creationId xmlns:a16="http://schemas.microsoft.com/office/drawing/2014/main" id="{F6403F8B-1FD8-5907-9AA5-3E04628C73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19501" y="3619389"/>
            <a:ext cx="3205247" cy="2873502"/>
          </a:xfrm>
          <a:prstGeom prst="rect">
            <a:avLst/>
          </a:prstGeom>
        </p:spPr>
      </p:pic>
      <p:pic>
        <p:nvPicPr>
          <p:cNvPr id="6" name="Picture 5">
            <a:extLst>
              <a:ext uri="{FF2B5EF4-FFF2-40B4-BE49-F238E27FC236}">
                <a16:creationId xmlns:a16="http://schemas.microsoft.com/office/drawing/2014/main" id="{82AC2A60-A850-2C65-175E-0B7F1C31BC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17956" y="483776"/>
            <a:ext cx="3208337" cy="2876272"/>
          </a:xfrm>
          <a:prstGeom prst="rect">
            <a:avLst/>
          </a:prstGeom>
        </p:spPr>
      </p:pic>
      <p:pic>
        <p:nvPicPr>
          <p:cNvPr id="8" name="Picture 7">
            <a:extLst>
              <a:ext uri="{FF2B5EF4-FFF2-40B4-BE49-F238E27FC236}">
                <a16:creationId xmlns:a16="http://schemas.microsoft.com/office/drawing/2014/main" id="{8620FF11-7BEE-A0BE-A823-69BA4F178BE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714596" y="3685091"/>
            <a:ext cx="3208337" cy="2876271"/>
          </a:xfrm>
          <a:prstGeom prst="rect">
            <a:avLst/>
          </a:prstGeom>
        </p:spPr>
      </p:pic>
      <p:pic>
        <p:nvPicPr>
          <p:cNvPr id="9" name="Picture 8">
            <a:extLst>
              <a:ext uri="{FF2B5EF4-FFF2-40B4-BE49-F238E27FC236}">
                <a16:creationId xmlns:a16="http://schemas.microsoft.com/office/drawing/2014/main" id="{60A7A351-B074-F7E5-64C3-B4CB25E4DA6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714595" y="550864"/>
            <a:ext cx="3208337" cy="2876272"/>
          </a:xfrm>
          <a:prstGeom prst="rect">
            <a:avLst/>
          </a:prstGeom>
        </p:spPr>
      </p:pic>
      <p:sp>
        <p:nvSpPr>
          <p:cNvPr id="11" name="TextBox 10">
            <a:extLst>
              <a:ext uri="{FF2B5EF4-FFF2-40B4-BE49-F238E27FC236}">
                <a16:creationId xmlns:a16="http://schemas.microsoft.com/office/drawing/2014/main" id="{6AF1576D-85CD-8B57-7667-66365882BD21}"/>
              </a:ext>
            </a:extLst>
          </p:cNvPr>
          <p:cNvSpPr txBox="1"/>
          <p:nvPr/>
        </p:nvSpPr>
        <p:spPr>
          <a:xfrm>
            <a:off x="320327" y="1504563"/>
            <a:ext cx="4625053" cy="5139869"/>
          </a:xfrm>
          <a:prstGeom prst="rect">
            <a:avLst/>
          </a:prstGeom>
          <a:noFill/>
        </p:spPr>
        <p:txBody>
          <a:bodyPr wrap="square">
            <a:spAutoFit/>
          </a:bodyPr>
          <a:lstStyle/>
          <a:p>
            <a:r>
              <a:rPr lang="en-US" sz="800" dirty="0"/>
              <a:t>## Input parameters</a:t>
            </a:r>
          </a:p>
          <a:p>
            <a:r>
              <a:rPr lang="en-US" sz="800" dirty="0"/>
              <a:t>  ## Population parameters</a:t>
            </a:r>
          </a:p>
          <a:p>
            <a:r>
              <a:rPr lang="en-US" sz="800" dirty="0" err="1"/>
              <a:t>population_size</a:t>
            </a:r>
            <a:r>
              <a:rPr lang="en-US" sz="800" dirty="0"/>
              <a:t> = 1000</a:t>
            </a:r>
          </a:p>
          <a:p>
            <a:r>
              <a:rPr lang="en-US" sz="800" dirty="0" err="1"/>
              <a:t>population_carrying_capacity</a:t>
            </a:r>
            <a:r>
              <a:rPr lang="en-US" sz="800" dirty="0"/>
              <a:t> = 3000 # If population creeps above this value, comp is used to punish the population size by increasing the minimum probability of death based on how much higher population size is than the carrying capacity</a:t>
            </a:r>
          </a:p>
          <a:p>
            <a:r>
              <a:rPr lang="en-US" sz="800" dirty="0" err="1"/>
              <a:t>population_minimum_size</a:t>
            </a:r>
            <a:r>
              <a:rPr lang="en-US" sz="800" dirty="0"/>
              <a:t> = 500 # If population falls below this value, there is a 10x increased chance of recruitment</a:t>
            </a:r>
          </a:p>
          <a:p>
            <a:r>
              <a:rPr lang="en-US" sz="800" dirty="0" err="1"/>
              <a:t>MR_mean</a:t>
            </a:r>
            <a:r>
              <a:rPr lang="en-US" sz="800" dirty="0"/>
              <a:t> = 0.5 # out of 1</a:t>
            </a:r>
          </a:p>
          <a:p>
            <a:r>
              <a:rPr lang="en-US" sz="800" dirty="0" err="1"/>
              <a:t>MR_sd</a:t>
            </a:r>
            <a:r>
              <a:rPr lang="en-US" sz="800" dirty="0"/>
              <a:t> = 1</a:t>
            </a:r>
          </a:p>
          <a:p>
            <a:r>
              <a:rPr lang="en-US" sz="800" dirty="0" err="1"/>
              <a:t>disturbance_chance</a:t>
            </a:r>
            <a:r>
              <a:rPr lang="en-US" sz="800" dirty="0"/>
              <a:t>=0 # chance of a disturbance, increases death and recruitment rate by </a:t>
            </a:r>
            <a:r>
              <a:rPr lang="en-US" sz="800" dirty="0" err="1"/>
              <a:t>disturbance_impact</a:t>
            </a:r>
            <a:endParaRPr lang="en-US" sz="800" dirty="0"/>
          </a:p>
          <a:p>
            <a:r>
              <a:rPr lang="en-US" sz="800" dirty="0" err="1"/>
              <a:t>disturbance_impact_val</a:t>
            </a:r>
            <a:r>
              <a:rPr lang="en-US" sz="800" dirty="0"/>
              <a:t>=5 # impacts base age &amp; MR death factor and recruitment constant</a:t>
            </a:r>
          </a:p>
          <a:p>
            <a:endParaRPr lang="en-US" sz="800" dirty="0"/>
          </a:p>
          <a:p>
            <a:r>
              <a:rPr lang="en-US" sz="800" dirty="0"/>
              <a:t>  ## Parameters</a:t>
            </a:r>
          </a:p>
          <a:p>
            <a:r>
              <a:rPr lang="en-US" sz="800" dirty="0" err="1"/>
              <a:t>age_impact</a:t>
            </a:r>
            <a:r>
              <a:rPr lang="en-US" sz="800" dirty="0"/>
              <a:t> = 0.2 # scaled age inflicted increase </a:t>
            </a:r>
          </a:p>
          <a:p>
            <a:r>
              <a:rPr lang="en-US" sz="800" dirty="0" err="1"/>
              <a:t>mortality_age_shift</a:t>
            </a:r>
            <a:r>
              <a:rPr lang="en-US" sz="800" dirty="0"/>
              <a:t> = 100 # at what age does increases in age increase chance of death</a:t>
            </a:r>
          </a:p>
          <a:p>
            <a:endParaRPr lang="en-US" sz="800" dirty="0"/>
          </a:p>
          <a:p>
            <a:r>
              <a:rPr lang="en-US" sz="800" b="1" dirty="0" err="1"/>
              <a:t>MR_imp</a:t>
            </a:r>
            <a:r>
              <a:rPr lang="en-US" sz="800" b="1" dirty="0"/>
              <a:t> = T # toggle on/off for MR inflicted death increase</a:t>
            </a:r>
          </a:p>
          <a:p>
            <a:r>
              <a:rPr lang="en-US" sz="800" b="1" dirty="0" err="1"/>
              <a:t>MR_death_impact</a:t>
            </a:r>
            <a:r>
              <a:rPr lang="en-US" sz="800" b="1" dirty="0"/>
              <a:t> = 0.5 # linear scaled MR inflicted death increase - scales with comp + age impact value</a:t>
            </a:r>
          </a:p>
          <a:p>
            <a:r>
              <a:rPr lang="en-US" sz="800" b="1" dirty="0" err="1"/>
              <a:t>MR_age_impact</a:t>
            </a:r>
            <a:r>
              <a:rPr lang="en-US" sz="800" b="1" dirty="0"/>
              <a:t> = 50 # scaled impact of age (value / age) on MR inflicted death increase</a:t>
            </a:r>
          </a:p>
          <a:p>
            <a:r>
              <a:rPr lang="en-US" sz="800" b="1" dirty="0" err="1"/>
              <a:t>MR_recruit_imp</a:t>
            </a:r>
            <a:r>
              <a:rPr lang="en-US" sz="800" b="1" dirty="0"/>
              <a:t> = T # toggle on/off of MR affect on recruitment</a:t>
            </a:r>
          </a:p>
          <a:p>
            <a:r>
              <a:rPr lang="en-US" sz="800" b="1" dirty="0" err="1"/>
              <a:t>MR_recruit_impact</a:t>
            </a:r>
            <a:r>
              <a:rPr lang="en-US" sz="800" b="1" dirty="0"/>
              <a:t> = 0.05 # impact of MR on recruitment, a multiplier of the individual MR to reduce recruitment chance</a:t>
            </a:r>
          </a:p>
          <a:p>
            <a:endParaRPr lang="en-US" sz="800" dirty="0"/>
          </a:p>
          <a:p>
            <a:r>
              <a:rPr lang="en-US" sz="800" dirty="0" err="1"/>
              <a:t>comp_imp</a:t>
            </a:r>
            <a:r>
              <a:rPr lang="en-US" sz="800" dirty="0"/>
              <a:t> = T # toggle on/off for competition due to carrying capacity </a:t>
            </a:r>
          </a:p>
          <a:p>
            <a:r>
              <a:rPr lang="en-US" sz="800" dirty="0" err="1"/>
              <a:t>comp_impact</a:t>
            </a:r>
            <a:r>
              <a:rPr lang="en-US" sz="800" dirty="0"/>
              <a:t> = 1 # impact of competition due to carrying capacity</a:t>
            </a:r>
          </a:p>
          <a:p>
            <a:endParaRPr lang="en-US" sz="800" dirty="0"/>
          </a:p>
          <a:p>
            <a:r>
              <a:rPr lang="en-US" sz="800" dirty="0"/>
              <a:t>  ## Recruitment parameters</a:t>
            </a:r>
          </a:p>
          <a:p>
            <a:r>
              <a:rPr lang="en-US" sz="800" dirty="0" err="1"/>
              <a:t>recruitment_const</a:t>
            </a:r>
            <a:r>
              <a:rPr lang="en-US" sz="800" dirty="0"/>
              <a:t> = 0.001 # base constant for chance of recruitment</a:t>
            </a:r>
          </a:p>
          <a:p>
            <a:r>
              <a:rPr lang="en-US" sz="800" dirty="0" err="1"/>
              <a:t>recruitment_age</a:t>
            </a:r>
            <a:r>
              <a:rPr lang="en-US" sz="800" dirty="0"/>
              <a:t> = 7 # age to begin recruiting</a:t>
            </a:r>
          </a:p>
          <a:p>
            <a:r>
              <a:rPr lang="en-US" sz="800" dirty="0" err="1"/>
              <a:t>recruitment_mean</a:t>
            </a:r>
            <a:r>
              <a:rPr lang="en-US" sz="800" dirty="0"/>
              <a:t> = 1000 # mean for PDF of normal distribution for number of recruited individuals</a:t>
            </a:r>
          </a:p>
          <a:p>
            <a:r>
              <a:rPr lang="en-US" sz="800" dirty="0" err="1"/>
              <a:t>recruitment_sd</a:t>
            </a:r>
            <a:r>
              <a:rPr lang="en-US" sz="800" dirty="0"/>
              <a:t> = </a:t>
            </a:r>
            <a:r>
              <a:rPr lang="en-US" sz="800" dirty="0" err="1"/>
              <a:t>recruitment_mean</a:t>
            </a:r>
            <a:r>
              <a:rPr lang="en-US" sz="800" dirty="0"/>
              <a:t>/2 # standard deviation of number of recruited individuals</a:t>
            </a:r>
          </a:p>
          <a:p>
            <a:endParaRPr lang="en-US" sz="800" dirty="0"/>
          </a:p>
          <a:p>
            <a:r>
              <a:rPr lang="en-US" sz="800" dirty="0"/>
              <a:t>  ## Simulation parameters</a:t>
            </a:r>
          </a:p>
          <a:p>
            <a:r>
              <a:rPr lang="en-US" sz="800" dirty="0" err="1"/>
              <a:t>time_max</a:t>
            </a:r>
            <a:r>
              <a:rPr lang="en-US" sz="800" dirty="0"/>
              <a:t> = 20 # how long to run sim for</a:t>
            </a:r>
          </a:p>
          <a:p>
            <a:r>
              <a:rPr lang="en-US" sz="800" dirty="0" err="1"/>
              <a:t>output_timept</a:t>
            </a:r>
            <a:r>
              <a:rPr lang="en-US" sz="800" dirty="0"/>
              <a:t> = 100 # How often to report visual statistics</a:t>
            </a:r>
          </a:p>
          <a:p>
            <a:r>
              <a:rPr lang="en-US" sz="800" dirty="0" err="1"/>
              <a:t>timepoint_pop_grab</a:t>
            </a:r>
            <a:r>
              <a:rPr lang="en-US" sz="800" dirty="0"/>
              <a:t> = seq(2:15) # Saves population at the end of the timepoints (post-recruitment + mortality events) - note time will be +1 than indicated as it is past incident events - saved in object </a:t>
            </a:r>
            <a:r>
              <a:rPr lang="en-US" sz="800" dirty="0" err="1"/>
              <a:t>pop_timepoints</a:t>
            </a:r>
            <a:r>
              <a:rPr lang="en-US" sz="800" dirty="0"/>
              <a:t> (list of lists)</a:t>
            </a:r>
          </a:p>
        </p:txBody>
      </p:sp>
    </p:spTree>
    <p:extLst>
      <p:ext uri="{BB962C8B-B14F-4D97-AF65-F5344CB8AC3E}">
        <p14:creationId xmlns:p14="http://schemas.microsoft.com/office/powerpoint/2010/main" val="250533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2181</Words>
  <Application>Microsoft Office PowerPoint</Application>
  <PresentationFormat>Widescreen</PresentationFormat>
  <Paragraphs>172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Simulation results</vt:lpstr>
      <vt:lpstr>Ground truth –  DArT data</vt:lpstr>
      <vt:lpstr>No MR toggles</vt:lpstr>
      <vt:lpstr>MR toggles - mod</vt:lpstr>
      <vt:lpstr>MR toggles - low</vt:lpstr>
      <vt:lpstr>MR toggles - high</vt:lpstr>
      <vt:lpstr>MR toggles – mod + increased seedling pressure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Karina Guo</dc:creator>
  <cp:lastModifiedBy>Karina Guo</cp:lastModifiedBy>
  <cp:revision>2</cp:revision>
  <cp:lastPrinted>2025-06-05T05:30:15Z</cp:lastPrinted>
  <dcterms:created xsi:type="dcterms:W3CDTF">2025-06-05T05:19:24Z</dcterms:created>
  <dcterms:modified xsi:type="dcterms:W3CDTF">2025-06-05T05:33:33Z</dcterms:modified>
</cp:coreProperties>
</file>