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714"/>
    <p:restoredTop sz="94704"/>
  </p:normalViewPr>
  <p:slideViewPr>
    <p:cSldViewPr snapToGrid="0" snapToObjects="1">
      <p:cViewPr varScale="1">
        <p:scale>
          <a:sx n="77" d="100"/>
          <a:sy n="77" d="100"/>
        </p:scale>
        <p:origin x="20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0351A-262A-F74E-9918-6D56AEE96A05}" type="datetimeFigureOut">
              <a:rPr lang="en-US" smtClean="0"/>
              <a:t>7/12/22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F63DC-8FAD-8940-A824-2859A47FFA6E}" type="slidenum">
              <a:rPr lang="en-US" smtClean="0"/>
              <a:t>‹#›</a:t>
            </a:fld>
            <a:endParaRPr lang="en-US"/>
          </a:p>
        </p:txBody>
      </p:sp>
    </p:spTree>
    <p:extLst>
      <p:ext uri="{BB962C8B-B14F-4D97-AF65-F5344CB8AC3E}">
        <p14:creationId xmlns:p14="http://schemas.microsoft.com/office/powerpoint/2010/main" val="175734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Homework: multiple choice 7, 11, 16, 22, 26</a:t>
            </a:r>
          </a:p>
        </p:txBody>
      </p:sp>
      <p:sp>
        <p:nvSpPr>
          <p:cNvPr id="4" name="Slide Number Placeholder 3"/>
          <p:cNvSpPr>
            <a:spLocks noGrp="1"/>
          </p:cNvSpPr>
          <p:nvPr>
            <p:ph type="sldNum" sz="quarter" idx="5"/>
          </p:nvPr>
        </p:nvSpPr>
        <p:spPr/>
        <p:txBody>
          <a:bodyPr/>
          <a:lstStyle/>
          <a:p>
            <a:fld id="{E55F63DC-8FAD-8940-A824-2859A47FFA6E}" type="slidenum">
              <a:rPr lang="en-US" smtClean="0"/>
              <a:t>21</a:t>
            </a:fld>
            <a:endParaRPr lang="en-US"/>
          </a:p>
        </p:txBody>
      </p:sp>
    </p:spTree>
    <p:extLst>
      <p:ext uri="{BB962C8B-B14F-4D97-AF65-F5344CB8AC3E}">
        <p14:creationId xmlns:p14="http://schemas.microsoft.com/office/powerpoint/2010/main" val="327814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327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63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33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96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7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52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7/12/22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3815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6504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890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2336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7/12/22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424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7/12/22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69160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C58BD52-4B40-DA45-BD10-1C4F23E1E136}"/>
              </a:ext>
            </a:extLst>
          </p:cNvPr>
          <p:cNvSpPr>
            <a:spLocks noGrp="1"/>
          </p:cNvSpPr>
          <p:nvPr>
            <p:ph type="ctrTitle"/>
          </p:nvPr>
        </p:nvSpPr>
        <p:spPr>
          <a:xfrm>
            <a:off x="691078" y="3439314"/>
            <a:ext cx="10809844" cy="1608021"/>
          </a:xfrm>
        </p:spPr>
        <p:txBody>
          <a:bodyPr anchor="t">
            <a:normAutofit/>
          </a:bodyPr>
          <a:lstStyle/>
          <a:p>
            <a:r>
              <a:rPr lang="en-US" dirty="0"/>
              <a:t>Week 3</a:t>
            </a:r>
          </a:p>
        </p:txBody>
      </p:sp>
      <p:sp>
        <p:nvSpPr>
          <p:cNvPr id="3" name="Subtitle 2">
            <a:extLst>
              <a:ext uri="{FF2B5EF4-FFF2-40B4-BE49-F238E27FC236}">
                <a16:creationId xmlns:a16="http://schemas.microsoft.com/office/drawing/2014/main" id="{2E4C3759-D340-3542-A078-0A82FB894C87}"/>
              </a:ext>
            </a:extLst>
          </p:cNvPr>
          <p:cNvSpPr>
            <a:spLocks noGrp="1"/>
          </p:cNvSpPr>
          <p:nvPr>
            <p:ph type="subTitle" idx="1"/>
          </p:nvPr>
        </p:nvSpPr>
        <p:spPr>
          <a:xfrm>
            <a:off x="7086744" y="5067957"/>
            <a:ext cx="4414178" cy="1075444"/>
          </a:xfrm>
        </p:spPr>
        <p:txBody>
          <a:bodyPr anchor="b">
            <a:normAutofit/>
          </a:bodyPr>
          <a:lstStyle/>
          <a:p>
            <a:pPr algn="r"/>
            <a:endParaRPr lang="en-US"/>
          </a:p>
        </p:txBody>
      </p:sp>
      <p:pic>
        <p:nvPicPr>
          <p:cNvPr id="4" name="Picture 3" descr="Flowers from a branch">
            <a:extLst>
              <a:ext uri="{FF2B5EF4-FFF2-40B4-BE49-F238E27FC236}">
                <a16:creationId xmlns:a16="http://schemas.microsoft.com/office/drawing/2014/main" id="{9BC2FE77-4B7C-C4BF-64BF-CAC37B329526}"/>
              </a:ext>
            </a:extLst>
          </p:cNvPr>
          <p:cNvPicPr>
            <a:picLocks noChangeAspect="1"/>
          </p:cNvPicPr>
          <p:nvPr/>
        </p:nvPicPr>
        <p:blipFill rotWithShape="1">
          <a:blip r:embed="rId2"/>
          <a:srcRect t="37577" b="223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3807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4" name="Content Placeholder 3">
            <a:extLst>
              <a:ext uri="{FF2B5EF4-FFF2-40B4-BE49-F238E27FC236}">
                <a16:creationId xmlns:a16="http://schemas.microsoft.com/office/drawing/2014/main" id="{3AB72600-5A1D-F448-8DE3-3EE6A66A2918}"/>
              </a:ext>
            </a:extLst>
          </p:cNvPr>
          <p:cNvPicPr>
            <a:picLocks noGrp="1" noChangeAspect="1"/>
          </p:cNvPicPr>
          <p:nvPr>
            <p:ph idx="1"/>
          </p:nvPr>
        </p:nvPicPr>
        <p:blipFill>
          <a:blip r:embed="rId2"/>
          <a:stretch>
            <a:fillRect/>
          </a:stretch>
        </p:blipFill>
        <p:spPr>
          <a:xfrm>
            <a:off x="691079" y="1447182"/>
            <a:ext cx="9982463" cy="2911551"/>
          </a:xfrm>
          <a:prstGeom prst="rect">
            <a:avLst/>
          </a:prstGeom>
        </p:spPr>
      </p:pic>
      <p:pic>
        <p:nvPicPr>
          <p:cNvPr id="5" name="Picture 4">
            <a:extLst>
              <a:ext uri="{FF2B5EF4-FFF2-40B4-BE49-F238E27FC236}">
                <a16:creationId xmlns:a16="http://schemas.microsoft.com/office/drawing/2014/main" id="{528BA2BD-4B2A-DA4D-9064-3AD2BE16F131}"/>
              </a:ext>
            </a:extLst>
          </p:cNvPr>
          <p:cNvPicPr>
            <a:picLocks noChangeAspect="1"/>
          </p:cNvPicPr>
          <p:nvPr/>
        </p:nvPicPr>
        <p:blipFill>
          <a:blip r:embed="rId3"/>
          <a:stretch>
            <a:fillRect/>
          </a:stretch>
        </p:blipFill>
        <p:spPr>
          <a:xfrm>
            <a:off x="691079" y="5381723"/>
            <a:ext cx="8600742" cy="711085"/>
          </a:xfrm>
          <a:prstGeom prst="rect">
            <a:avLst/>
          </a:prstGeom>
        </p:spPr>
      </p:pic>
    </p:spTree>
    <p:extLst>
      <p:ext uri="{BB962C8B-B14F-4D97-AF65-F5344CB8AC3E}">
        <p14:creationId xmlns:p14="http://schemas.microsoft.com/office/powerpoint/2010/main" val="120548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161DC-146C-624C-A96F-497BEDA91135}"/>
              </a:ext>
            </a:extLst>
          </p:cNvPr>
          <p:cNvPicPr>
            <a:picLocks noChangeAspect="1"/>
          </p:cNvPicPr>
          <p:nvPr/>
        </p:nvPicPr>
        <p:blipFill>
          <a:blip r:embed="rId2"/>
          <a:stretch>
            <a:fillRect/>
          </a:stretch>
        </p:blipFill>
        <p:spPr>
          <a:xfrm>
            <a:off x="1263753" y="1723518"/>
            <a:ext cx="7455394" cy="3410964"/>
          </a:xfrm>
          <a:prstGeom prst="rect">
            <a:avLst/>
          </a:prstGeom>
        </p:spPr>
      </p:pic>
      <p:sp>
        <p:nvSpPr>
          <p:cNvPr id="3" name="Content Placeholder 2">
            <a:extLst>
              <a:ext uri="{FF2B5EF4-FFF2-40B4-BE49-F238E27FC236}">
                <a16:creationId xmlns:a16="http://schemas.microsoft.com/office/drawing/2014/main" id="{1A23816E-8CCA-5F43-879C-1E4AF92B0E4A}"/>
              </a:ext>
            </a:extLst>
          </p:cNvPr>
          <p:cNvSpPr>
            <a:spLocks noGrp="1"/>
          </p:cNvSpPr>
          <p:nvPr>
            <p:ph idx="1"/>
          </p:nvPr>
        </p:nvSpPr>
        <p:spPr>
          <a:xfrm>
            <a:off x="691079" y="4904509"/>
            <a:ext cx="10325000" cy="1000058"/>
          </a:xfrm>
        </p:spPr>
        <p:txBody>
          <a:bodyPr>
            <a:normAutofit/>
          </a:bodyPr>
          <a:lstStyle/>
          <a:p>
            <a:r>
              <a:rPr lang="en-US" sz="3200" dirty="0"/>
              <a:t>b is a reference to the object</a:t>
            </a:r>
          </a:p>
        </p:txBody>
      </p:sp>
      <p:pic>
        <p:nvPicPr>
          <p:cNvPr id="4" name="Picture 3">
            <a:extLst>
              <a:ext uri="{FF2B5EF4-FFF2-40B4-BE49-F238E27FC236}">
                <a16:creationId xmlns:a16="http://schemas.microsoft.com/office/drawing/2014/main" id="{B77ACB21-CBDB-BB4F-A508-07FD678A05BF}"/>
              </a:ext>
            </a:extLst>
          </p:cNvPr>
          <p:cNvPicPr>
            <a:picLocks noChangeAspect="1"/>
          </p:cNvPicPr>
          <p:nvPr/>
        </p:nvPicPr>
        <p:blipFill>
          <a:blip r:embed="rId3"/>
          <a:stretch>
            <a:fillRect/>
          </a:stretch>
        </p:blipFill>
        <p:spPr>
          <a:xfrm>
            <a:off x="691079" y="794815"/>
            <a:ext cx="8600742" cy="711085"/>
          </a:xfrm>
          <a:prstGeom prst="rect">
            <a:avLst/>
          </a:prstGeom>
        </p:spPr>
      </p:pic>
    </p:spTree>
    <p:extLst>
      <p:ext uri="{BB962C8B-B14F-4D97-AF65-F5344CB8AC3E}">
        <p14:creationId xmlns:p14="http://schemas.microsoft.com/office/powerpoint/2010/main" val="335132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7" name="Content Placeholder 6">
            <a:extLst>
              <a:ext uri="{FF2B5EF4-FFF2-40B4-BE49-F238E27FC236}">
                <a16:creationId xmlns:a16="http://schemas.microsoft.com/office/drawing/2014/main" id="{880C3C48-2B02-6C43-830D-8189F25F2FBD}"/>
              </a:ext>
            </a:extLst>
          </p:cNvPr>
          <p:cNvPicPr>
            <a:picLocks noGrp="1" noChangeAspect="1"/>
          </p:cNvPicPr>
          <p:nvPr>
            <p:ph idx="1"/>
          </p:nvPr>
        </p:nvPicPr>
        <p:blipFill>
          <a:blip r:embed="rId2"/>
          <a:stretch>
            <a:fillRect/>
          </a:stretch>
        </p:blipFill>
        <p:spPr>
          <a:xfrm>
            <a:off x="644048" y="1313411"/>
            <a:ext cx="10903904" cy="2788213"/>
          </a:xfrm>
          <a:prstGeom prst="rect">
            <a:avLst/>
          </a:prstGeom>
        </p:spPr>
      </p:pic>
      <p:pic>
        <p:nvPicPr>
          <p:cNvPr id="8" name="Picture 7">
            <a:extLst>
              <a:ext uri="{FF2B5EF4-FFF2-40B4-BE49-F238E27FC236}">
                <a16:creationId xmlns:a16="http://schemas.microsoft.com/office/drawing/2014/main" id="{C9BBEBC4-EDD6-FB42-9573-80826EF9C1D5}"/>
              </a:ext>
            </a:extLst>
          </p:cNvPr>
          <p:cNvPicPr>
            <a:picLocks noChangeAspect="1"/>
          </p:cNvPicPr>
          <p:nvPr/>
        </p:nvPicPr>
        <p:blipFill>
          <a:blip r:embed="rId3"/>
          <a:stretch>
            <a:fillRect/>
          </a:stretch>
        </p:blipFill>
        <p:spPr>
          <a:xfrm>
            <a:off x="691079" y="5430615"/>
            <a:ext cx="11130010" cy="711084"/>
          </a:xfrm>
          <a:prstGeom prst="rect">
            <a:avLst/>
          </a:prstGeom>
        </p:spPr>
      </p:pic>
    </p:spTree>
    <p:extLst>
      <p:ext uri="{BB962C8B-B14F-4D97-AF65-F5344CB8AC3E}">
        <p14:creationId xmlns:p14="http://schemas.microsoft.com/office/powerpoint/2010/main" val="135252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D4F980-8F95-C248-8D2F-BFEDE1D2C937}"/>
              </a:ext>
            </a:extLst>
          </p:cNvPr>
          <p:cNvPicPr>
            <a:picLocks noGrp="1" noChangeAspect="1"/>
          </p:cNvPicPr>
          <p:nvPr>
            <p:ph idx="1"/>
          </p:nvPr>
        </p:nvPicPr>
        <p:blipFill>
          <a:blip r:embed="rId2"/>
          <a:stretch>
            <a:fillRect/>
          </a:stretch>
        </p:blipFill>
        <p:spPr>
          <a:xfrm>
            <a:off x="563002" y="1160688"/>
            <a:ext cx="11065996" cy="706994"/>
          </a:xfrm>
          <a:prstGeom prst="rect">
            <a:avLst/>
          </a:prstGeom>
        </p:spPr>
      </p:pic>
      <p:pic>
        <p:nvPicPr>
          <p:cNvPr id="5" name="Picture 4">
            <a:extLst>
              <a:ext uri="{FF2B5EF4-FFF2-40B4-BE49-F238E27FC236}">
                <a16:creationId xmlns:a16="http://schemas.microsoft.com/office/drawing/2014/main" id="{F9C71476-8FA2-3C42-ADB1-FE67CF18F275}"/>
              </a:ext>
            </a:extLst>
          </p:cNvPr>
          <p:cNvPicPr>
            <a:picLocks noChangeAspect="1"/>
          </p:cNvPicPr>
          <p:nvPr/>
        </p:nvPicPr>
        <p:blipFill>
          <a:blip r:embed="rId3"/>
          <a:stretch>
            <a:fillRect/>
          </a:stretch>
        </p:blipFill>
        <p:spPr>
          <a:xfrm>
            <a:off x="563002" y="2280341"/>
            <a:ext cx="7500343" cy="3418189"/>
          </a:xfrm>
          <a:prstGeom prst="rect">
            <a:avLst/>
          </a:prstGeom>
        </p:spPr>
      </p:pic>
    </p:spTree>
    <p:extLst>
      <p:ext uri="{BB962C8B-B14F-4D97-AF65-F5344CB8AC3E}">
        <p14:creationId xmlns:p14="http://schemas.microsoft.com/office/powerpoint/2010/main" val="277730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B3DD-0128-0C4D-ACA4-1D3AD35AC34F}"/>
              </a:ext>
            </a:extLst>
          </p:cNvPr>
          <p:cNvSpPr>
            <a:spLocks noGrp="1"/>
          </p:cNvSpPr>
          <p:nvPr>
            <p:ph type="title"/>
          </p:nvPr>
        </p:nvSpPr>
        <p:spPr/>
        <p:txBody>
          <a:bodyPr/>
          <a:lstStyle/>
          <a:p>
            <a:r>
              <a:rPr lang="en-US" dirty="0"/>
              <a:t>Accessors/Getters</a:t>
            </a:r>
          </a:p>
        </p:txBody>
      </p:sp>
      <p:sp>
        <p:nvSpPr>
          <p:cNvPr id="3" name="Content Placeholder 2">
            <a:extLst>
              <a:ext uri="{FF2B5EF4-FFF2-40B4-BE49-F238E27FC236}">
                <a16:creationId xmlns:a16="http://schemas.microsoft.com/office/drawing/2014/main" id="{EC10630F-B0B8-0947-8C6E-0110F0B62BAB}"/>
              </a:ext>
            </a:extLst>
          </p:cNvPr>
          <p:cNvSpPr>
            <a:spLocks noGrp="1"/>
          </p:cNvSpPr>
          <p:nvPr>
            <p:ph idx="1"/>
          </p:nvPr>
        </p:nvSpPr>
        <p:spPr/>
        <p:txBody>
          <a:bodyPr>
            <a:normAutofit/>
          </a:bodyPr>
          <a:lstStyle/>
          <a:p>
            <a:r>
              <a:rPr lang="en-US" sz="2800" dirty="0"/>
              <a:t>An accessor method accesses a class object without altering the object</a:t>
            </a:r>
          </a:p>
          <a:p>
            <a:r>
              <a:rPr lang="en-US" sz="2800" dirty="0"/>
              <a:t>It returns some information about the object</a:t>
            </a:r>
          </a:p>
        </p:txBody>
      </p:sp>
    </p:spTree>
    <p:extLst>
      <p:ext uri="{BB962C8B-B14F-4D97-AF65-F5344CB8AC3E}">
        <p14:creationId xmlns:p14="http://schemas.microsoft.com/office/powerpoint/2010/main" val="364707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20FF-99EA-114D-873C-2F28546CFFEC}"/>
              </a:ext>
            </a:extLst>
          </p:cNvPr>
          <p:cNvSpPr>
            <a:spLocks noGrp="1"/>
          </p:cNvSpPr>
          <p:nvPr>
            <p:ph type="title"/>
          </p:nvPr>
        </p:nvSpPr>
        <p:spPr>
          <a:xfrm>
            <a:off x="691079" y="4871462"/>
            <a:ext cx="10325000" cy="1442463"/>
          </a:xfrm>
        </p:spPr>
        <p:txBody>
          <a:bodyPr>
            <a:noAutofit/>
          </a:bodyPr>
          <a:lstStyle/>
          <a:p>
            <a:r>
              <a:rPr lang="en-US" sz="2800" dirty="0"/>
              <a:t>The . Operator indicates </a:t>
            </a:r>
            <a:r>
              <a:rPr lang="en-US" sz="2800" dirty="0" err="1"/>
              <a:t>getBalance</a:t>
            </a:r>
            <a:r>
              <a:rPr lang="en-US" sz="2800" dirty="0"/>
              <a:t>() is a method of the class to which b1 and b2 belong</a:t>
            </a:r>
          </a:p>
        </p:txBody>
      </p:sp>
      <p:pic>
        <p:nvPicPr>
          <p:cNvPr id="5" name="Content Placeholder 4">
            <a:extLst>
              <a:ext uri="{FF2B5EF4-FFF2-40B4-BE49-F238E27FC236}">
                <a16:creationId xmlns:a16="http://schemas.microsoft.com/office/drawing/2014/main" id="{6C45F61E-914F-6C48-8B5C-092C908C1692}"/>
              </a:ext>
            </a:extLst>
          </p:cNvPr>
          <p:cNvPicPr>
            <a:picLocks noGrp="1" noChangeAspect="1"/>
          </p:cNvPicPr>
          <p:nvPr>
            <p:ph idx="1"/>
          </p:nvPr>
        </p:nvPicPr>
        <p:blipFill>
          <a:blip r:embed="rId2"/>
          <a:stretch>
            <a:fillRect/>
          </a:stretch>
        </p:blipFill>
        <p:spPr>
          <a:xfrm>
            <a:off x="691079" y="3429000"/>
            <a:ext cx="9439269" cy="1442462"/>
          </a:xfrm>
          <a:prstGeom prst="rect">
            <a:avLst/>
          </a:prstGeom>
        </p:spPr>
      </p:pic>
      <p:pic>
        <p:nvPicPr>
          <p:cNvPr id="4" name="Picture 3">
            <a:extLst>
              <a:ext uri="{FF2B5EF4-FFF2-40B4-BE49-F238E27FC236}">
                <a16:creationId xmlns:a16="http://schemas.microsoft.com/office/drawing/2014/main" id="{4715BE6F-36B5-834C-B6C1-5552241692BA}"/>
              </a:ext>
            </a:extLst>
          </p:cNvPr>
          <p:cNvPicPr>
            <a:picLocks noChangeAspect="1"/>
          </p:cNvPicPr>
          <p:nvPr/>
        </p:nvPicPr>
        <p:blipFill>
          <a:blip r:embed="rId3"/>
          <a:stretch>
            <a:fillRect/>
          </a:stretch>
        </p:blipFill>
        <p:spPr>
          <a:xfrm>
            <a:off x="691079" y="1284315"/>
            <a:ext cx="9425806" cy="1625139"/>
          </a:xfrm>
          <a:prstGeom prst="rect">
            <a:avLst/>
          </a:prstGeom>
        </p:spPr>
      </p:pic>
    </p:spTree>
    <p:extLst>
      <p:ext uri="{BB962C8B-B14F-4D97-AF65-F5344CB8AC3E}">
        <p14:creationId xmlns:p14="http://schemas.microsoft.com/office/powerpoint/2010/main" val="388417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0594-F2AD-A349-9414-65293109DCA9}"/>
              </a:ext>
            </a:extLst>
          </p:cNvPr>
          <p:cNvSpPr>
            <a:spLocks noGrp="1"/>
          </p:cNvSpPr>
          <p:nvPr>
            <p:ph type="title"/>
          </p:nvPr>
        </p:nvSpPr>
        <p:spPr/>
        <p:txBody>
          <a:bodyPr/>
          <a:lstStyle/>
          <a:p>
            <a:r>
              <a:rPr lang="en-US" dirty="0"/>
              <a:t>Mutators/Setters</a:t>
            </a:r>
          </a:p>
        </p:txBody>
      </p:sp>
      <p:sp>
        <p:nvSpPr>
          <p:cNvPr id="3" name="Content Placeholder 2">
            <a:extLst>
              <a:ext uri="{FF2B5EF4-FFF2-40B4-BE49-F238E27FC236}">
                <a16:creationId xmlns:a16="http://schemas.microsoft.com/office/drawing/2014/main" id="{177A7071-5057-BC46-87F8-EFA246B38A3A}"/>
              </a:ext>
            </a:extLst>
          </p:cNvPr>
          <p:cNvSpPr>
            <a:spLocks noGrp="1"/>
          </p:cNvSpPr>
          <p:nvPr>
            <p:ph idx="1"/>
          </p:nvPr>
        </p:nvSpPr>
        <p:spPr/>
        <p:txBody>
          <a:bodyPr>
            <a:normAutofit/>
          </a:bodyPr>
          <a:lstStyle/>
          <a:p>
            <a:r>
              <a:rPr lang="en-US" sz="2800" dirty="0"/>
              <a:t>Changes the state of an object by modifying at least one of its instance variables</a:t>
            </a:r>
          </a:p>
        </p:txBody>
      </p:sp>
      <p:pic>
        <p:nvPicPr>
          <p:cNvPr id="4" name="Picture 3">
            <a:extLst>
              <a:ext uri="{FF2B5EF4-FFF2-40B4-BE49-F238E27FC236}">
                <a16:creationId xmlns:a16="http://schemas.microsoft.com/office/drawing/2014/main" id="{8BB7093E-4FCB-B047-BF18-C9D24177787C}"/>
              </a:ext>
            </a:extLst>
          </p:cNvPr>
          <p:cNvPicPr>
            <a:picLocks noChangeAspect="1"/>
          </p:cNvPicPr>
          <p:nvPr/>
        </p:nvPicPr>
        <p:blipFill>
          <a:blip r:embed="rId2"/>
          <a:stretch>
            <a:fillRect/>
          </a:stretch>
        </p:blipFill>
        <p:spPr>
          <a:xfrm>
            <a:off x="956886" y="3429000"/>
            <a:ext cx="7621847" cy="2994297"/>
          </a:xfrm>
          <a:prstGeom prst="rect">
            <a:avLst/>
          </a:prstGeom>
        </p:spPr>
      </p:pic>
    </p:spTree>
    <p:extLst>
      <p:ext uri="{BB962C8B-B14F-4D97-AF65-F5344CB8AC3E}">
        <p14:creationId xmlns:p14="http://schemas.microsoft.com/office/powerpoint/2010/main" val="231587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BC4F-7D0B-AD44-B548-21C7A5E812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156FA4E-4020-634F-B325-3FE4C887B225}"/>
              </a:ext>
            </a:extLst>
          </p:cNvPr>
          <p:cNvPicPr>
            <a:picLocks noGrp="1" noChangeAspect="1"/>
          </p:cNvPicPr>
          <p:nvPr>
            <p:ph idx="1"/>
          </p:nvPr>
        </p:nvPicPr>
        <p:blipFill>
          <a:blip r:embed="rId2"/>
          <a:stretch>
            <a:fillRect/>
          </a:stretch>
        </p:blipFill>
        <p:spPr>
          <a:xfrm>
            <a:off x="691079" y="365760"/>
            <a:ext cx="8108274" cy="4831643"/>
          </a:xfrm>
          <a:prstGeom prst="rect">
            <a:avLst/>
          </a:prstGeom>
        </p:spPr>
      </p:pic>
      <p:pic>
        <p:nvPicPr>
          <p:cNvPr id="5" name="Picture 4">
            <a:extLst>
              <a:ext uri="{FF2B5EF4-FFF2-40B4-BE49-F238E27FC236}">
                <a16:creationId xmlns:a16="http://schemas.microsoft.com/office/drawing/2014/main" id="{D418576F-1F50-D041-A0C4-1CAF30A87220}"/>
              </a:ext>
            </a:extLst>
          </p:cNvPr>
          <p:cNvPicPr>
            <a:picLocks noChangeAspect="1"/>
          </p:cNvPicPr>
          <p:nvPr/>
        </p:nvPicPr>
        <p:blipFill>
          <a:blip r:embed="rId3"/>
          <a:stretch>
            <a:fillRect/>
          </a:stretch>
        </p:blipFill>
        <p:spPr>
          <a:xfrm>
            <a:off x="691079" y="5518380"/>
            <a:ext cx="5404921" cy="973860"/>
          </a:xfrm>
          <a:prstGeom prst="rect">
            <a:avLst/>
          </a:prstGeom>
        </p:spPr>
      </p:pic>
    </p:spTree>
    <p:extLst>
      <p:ext uri="{BB962C8B-B14F-4D97-AF65-F5344CB8AC3E}">
        <p14:creationId xmlns:p14="http://schemas.microsoft.com/office/powerpoint/2010/main" val="194999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2B18-3AF7-624F-8094-4A607875430E}"/>
              </a:ext>
            </a:extLst>
          </p:cNvPr>
          <p:cNvSpPr>
            <a:spLocks noGrp="1"/>
          </p:cNvSpPr>
          <p:nvPr>
            <p:ph type="title"/>
          </p:nvPr>
        </p:nvSpPr>
        <p:spPr/>
        <p:txBody>
          <a:bodyPr/>
          <a:lstStyle/>
          <a:p>
            <a:r>
              <a:rPr lang="en-US" dirty="0"/>
              <a:t>Static Methods</a:t>
            </a:r>
          </a:p>
        </p:txBody>
      </p:sp>
      <p:sp>
        <p:nvSpPr>
          <p:cNvPr id="3" name="Content Placeholder 2">
            <a:extLst>
              <a:ext uri="{FF2B5EF4-FFF2-40B4-BE49-F238E27FC236}">
                <a16:creationId xmlns:a16="http://schemas.microsoft.com/office/drawing/2014/main" id="{84AA5BEA-1BAA-714D-9FAA-73B8D3E3F1DC}"/>
              </a:ext>
            </a:extLst>
          </p:cNvPr>
          <p:cNvSpPr>
            <a:spLocks noGrp="1"/>
          </p:cNvSpPr>
          <p:nvPr>
            <p:ph idx="1"/>
          </p:nvPr>
        </p:nvSpPr>
        <p:spPr/>
        <p:txBody>
          <a:bodyPr>
            <a:normAutofit lnSpcReduction="10000"/>
          </a:bodyPr>
          <a:lstStyle/>
          <a:p>
            <a:r>
              <a:rPr lang="en-US" sz="2800" dirty="0"/>
              <a:t>Constructors, accessors, and mutators are all </a:t>
            </a:r>
            <a:r>
              <a:rPr lang="en-US" sz="2800" b="1" dirty="0"/>
              <a:t>instance methods</a:t>
            </a:r>
          </a:p>
          <a:p>
            <a:r>
              <a:rPr lang="en-US" sz="2800" dirty="0"/>
              <a:t>Instance methods operate on individual objects of a class</a:t>
            </a:r>
          </a:p>
          <a:p>
            <a:r>
              <a:rPr lang="en-US" sz="2800" dirty="0"/>
              <a:t>Static methods (class methods) perform operations for the entire class, not its individual objects</a:t>
            </a:r>
          </a:p>
          <a:p>
            <a:r>
              <a:rPr lang="en-US" sz="2800" dirty="0"/>
              <a:t>Static methods cannot use instance methods or instance variables, but static variables can be used</a:t>
            </a:r>
          </a:p>
        </p:txBody>
      </p:sp>
    </p:spTree>
    <p:extLst>
      <p:ext uri="{BB962C8B-B14F-4D97-AF65-F5344CB8AC3E}">
        <p14:creationId xmlns:p14="http://schemas.microsoft.com/office/powerpoint/2010/main" val="65758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7DAD36-B039-AE4C-B012-8380B8666AC5}"/>
              </a:ext>
            </a:extLst>
          </p:cNvPr>
          <p:cNvPicPr>
            <a:picLocks noChangeAspect="1"/>
          </p:cNvPicPr>
          <p:nvPr/>
        </p:nvPicPr>
        <p:blipFill>
          <a:blip r:embed="rId2"/>
          <a:stretch>
            <a:fillRect/>
          </a:stretch>
        </p:blipFill>
        <p:spPr>
          <a:xfrm>
            <a:off x="691079" y="700231"/>
            <a:ext cx="8955454" cy="1241018"/>
          </a:xfrm>
          <a:prstGeom prst="rect">
            <a:avLst/>
          </a:prstGeom>
        </p:spPr>
      </p:pic>
      <p:pic>
        <p:nvPicPr>
          <p:cNvPr id="5" name="Picture 4">
            <a:extLst>
              <a:ext uri="{FF2B5EF4-FFF2-40B4-BE49-F238E27FC236}">
                <a16:creationId xmlns:a16="http://schemas.microsoft.com/office/drawing/2014/main" id="{31C83ED3-C449-D041-A41C-6D77171670C6}"/>
              </a:ext>
            </a:extLst>
          </p:cNvPr>
          <p:cNvPicPr>
            <a:picLocks noChangeAspect="1"/>
          </p:cNvPicPr>
          <p:nvPr/>
        </p:nvPicPr>
        <p:blipFill>
          <a:blip r:embed="rId3"/>
          <a:stretch>
            <a:fillRect/>
          </a:stretch>
        </p:blipFill>
        <p:spPr>
          <a:xfrm>
            <a:off x="691079" y="2468881"/>
            <a:ext cx="10534388" cy="2702902"/>
          </a:xfrm>
          <a:prstGeom prst="rect">
            <a:avLst/>
          </a:prstGeom>
        </p:spPr>
      </p:pic>
      <p:pic>
        <p:nvPicPr>
          <p:cNvPr id="6" name="Picture 5">
            <a:extLst>
              <a:ext uri="{FF2B5EF4-FFF2-40B4-BE49-F238E27FC236}">
                <a16:creationId xmlns:a16="http://schemas.microsoft.com/office/drawing/2014/main" id="{74E4DC6A-AAA6-3E4E-8534-8C470381FD11}"/>
              </a:ext>
            </a:extLst>
          </p:cNvPr>
          <p:cNvPicPr>
            <a:picLocks noChangeAspect="1"/>
          </p:cNvPicPr>
          <p:nvPr/>
        </p:nvPicPr>
        <p:blipFill>
          <a:blip r:embed="rId4"/>
          <a:stretch>
            <a:fillRect/>
          </a:stretch>
        </p:blipFill>
        <p:spPr>
          <a:xfrm>
            <a:off x="647467" y="5699415"/>
            <a:ext cx="10107174" cy="618258"/>
          </a:xfrm>
          <a:prstGeom prst="rect">
            <a:avLst/>
          </a:prstGeom>
        </p:spPr>
      </p:pic>
    </p:spTree>
    <p:extLst>
      <p:ext uri="{BB962C8B-B14F-4D97-AF65-F5344CB8AC3E}">
        <p14:creationId xmlns:p14="http://schemas.microsoft.com/office/powerpoint/2010/main" val="325279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6775-C67D-5947-88C7-8D2EFD087C93}"/>
              </a:ext>
            </a:extLst>
          </p:cNvPr>
          <p:cNvSpPr>
            <a:spLocks noGrp="1"/>
          </p:cNvSpPr>
          <p:nvPr>
            <p:ph type="title"/>
          </p:nvPr>
        </p:nvSpPr>
        <p:spPr/>
        <p:txBody>
          <a:bodyPr/>
          <a:lstStyle/>
          <a:p>
            <a:r>
              <a:rPr lang="en-US" dirty="0"/>
              <a:t>Revisit: Object</a:t>
            </a:r>
          </a:p>
        </p:txBody>
      </p:sp>
      <p:sp>
        <p:nvSpPr>
          <p:cNvPr id="3" name="Content Placeholder 2">
            <a:extLst>
              <a:ext uri="{FF2B5EF4-FFF2-40B4-BE49-F238E27FC236}">
                <a16:creationId xmlns:a16="http://schemas.microsoft.com/office/drawing/2014/main" id="{E5A305D2-DD8A-4947-8F69-6E59DD86CF24}"/>
              </a:ext>
            </a:extLst>
          </p:cNvPr>
          <p:cNvSpPr>
            <a:spLocks noGrp="1"/>
          </p:cNvSpPr>
          <p:nvPr>
            <p:ph idx="1"/>
          </p:nvPr>
        </p:nvSpPr>
        <p:spPr/>
        <p:txBody>
          <a:bodyPr>
            <a:normAutofit/>
          </a:bodyPr>
          <a:lstStyle/>
          <a:p>
            <a:r>
              <a:rPr lang="en-US" sz="2800" dirty="0"/>
              <a:t>Every program that you write involves at least one thing that is being created or manipulated by the program, this thing, together with the operations that manipulate it, is called an object</a:t>
            </a:r>
          </a:p>
        </p:txBody>
      </p:sp>
      <p:pic>
        <p:nvPicPr>
          <p:cNvPr id="4" name="Picture 3">
            <a:extLst>
              <a:ext uri="{FF2B5EF4-FFF2-40B4-BE49-F238E27FC236}">
                <a16:creationId xmlns:a16="http://schemas.microsoft.com/office/drawing/2014/main" id="{AF479282-765D-324E-AD5B-26BC5314B763}"/>
              </a:ext>
            </a:extLst>
          </p:cNvPr>
          <p:cNvPicPr>
            <a:picLocks noChangeAspect="1"/>
          </p:cNvPicPr>
          <p:nvPr/>
        </p:nvPicPr>
        <p:blipFill>
          <a:blip r:embed="rId2"/>
          <a:stretch>
            <a:fillRect/>
          </a:stretch>
        </p:blipFill>
        <p:spPr>
          <a:xfrm>
            <a:off x="894865" y="4442229"/>
            <a:ext cx="10402269" cy="1689820"/>
          </a:xfrm>
          <a:prstGeom prst="rect">
            <a:avLst/>
          </a:prstGeom>
        </p:spPr>
      </p:pic>
    </p:spTree>
    <p:extLst>
      <p:ext uri="{BB962C8B-B14F-4D97-AF65-F5344CB8AC3E}">
        <p14:creationId xmlns:p14="http://schemas.microsoft.com/office/powerpoint/2010/main" val="20854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8687-D8A0-494F-8958-39BD615EBCB2}"/>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5C699884-50DA-7B48-80C4-FF2C00FA7B42}"/>
              </a:ext>
            </a:extLst>
          </p:cNvPr>
          <p:cNvSpPr>
            <a:spLocks noGrp="1"/>
          </p:cNvSpPr>
          <p:nvPr>
            <p:ph idx="1"/>
          </p:nvPr>
        </p:nvSpPr>
        <p:spPr/>
        <p:txBody>
          <a:bodyPr>
            <a:normAutofit/>
          </a:bodyPr>
          <a:lstStyle/>
          <a:p>
            <a:r>
              <a:rPr lang="en-US" sz="2800" dirty="0"/>
              <a:t>Two or more methods in the same class with the same name but different parameter lists</a:t>
            </a:r>
          </a:p>
          <a:p>
            <a:r>
              <a:rPr lang="en-US" sz="2800" dirty="0"/>
              <a:t>Having multiple constructors is an example of overloading</a:t>
            </a:r>
          </a:p>
        </p:txBody>
      </p:sp>
      <p:pic>
        <p:nvPicPr>
          <p:cNvPr id="4" name="Picture 3">
            <a:extLst>
              <a:ext uri="{FF2B5EF4-FFF2-40B4-BE49-F238E27FC236}">
                <a16:creationId xmlns:a16="http://schemas.microsoft.com/office/drawing/2014/main" id="{E13FEB1D-E236-FF43-8217-A99E53D4FD56}"/>
              </a:ext>
            </a:extLst>
          </p:cNvPr>
          <p:cNvPicPr>
            <a:picLocks noChangeAspect="1"/>
          </p:cNvPicPr>
          <p:nvPr/>
        </p:nvPicPr>
        <p:blipFill>
          <a:blip r:embed="rId2"/>
          <a:stretch>
            <a:fillRect/>
          </a:stretch>
        </p:blipFill>
        <p:spPr>
          <a:xfrm>
            <a:off x="691079" y="4164819"/>
            <a:ext cx="8083173" cy="1967230"/>
          </a:xfrm>
          <a:prstGeom prst="rect">
            <a:avLst/>
          </a:prstGeom>
        </p:spPr>
      </p:pic>
      <p:pic>
        <p:nvPicPr>
          <p:cNvPr id="5" name="Picture 4">
            <a:extLst>
              <a:ext uri="{FF2B5EF4-FFF2-40B4-BE49-F238E27FC236}">
                <a16:creationId xmlns:a16="http://schemas.microsoft.com/office/drawing/2014/main" id="{0AE98FC1-90C3-B34B-9C6F-3311E5ED3A17}"/>
              </a:ext>
            </a:extLst>
          </p:cNvPr>
          <p:cNvPicPr>
            <a:picLocks noChangeAspect="1"/>
          </p:cNvPicPr>
          <p:nvPr/>
        </p:nvPicPr>
        <p:blipFill>
          <a:blip r:embed="rId3"/>
          <a:stretch>
            <a:fillRect/>
          </a:stretch>
        </p:blipFill>
        <p:spPr>
          <a:xfrm>
            <a:off x="8774252" y="4689587"/>
            <a:ext cx="2812110" cy="1190528"/>
          </a:xfrm>
          <a:prstGeom prst="rect">
            <a:avLst/>
          </a:prstGeom>
        </p:spPr>
      </p:pic>
    </p:spTree>
    <p:extLst>
      <p:ext uri="{BB962C8B-B14F-4D97-AF65-F5344CB8AC3E}">
        <p14:creationId xmlns:p14="http://schemas.microsoft.com/office/powerpoint/2010/main" val="408394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38F2-C42C-0B47-9F80-0EA1406B5090}"/>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207DC41-E057-6C45-BF44-C835DB58B382}"/>
              </a:ext>
            </a:extLst>
          </p:cNvPr>
          <p:cNvSpPr>
            <a:spLocks noGrp="1"/>
          </p:cNvSpPr>
          <p:nvPr>
            <p:ph idx="1"/>
          </p:nvPr>
        </p:nvSpPr>
        <p:spPr/>
        <p:txBody>
          <a:bodyPr>
            <a:normAutofit/>
          </a:bodyPr>
          <a:lstStyle/>
          <a:p>
            <a:r>
              <a:rPr lang="en-US" sz="2800" dirty="0"/>
              <a:t>The scope of a variable or method = the region in which that variable or method is visible and can be accessed</a:t>
            </a:r>
          </a:p>
          <a:p>
            <a:r>
              <a:rPr lang="en-US" sz="2800" dirty="0"/>
              <a:t>A </a:t>
            </a:r>
            <a:r>
              <a:rPr lang="en-US" sz="2800" b="1" dirty="0"/>
              <a:t>local variable </a:t>
            </a:r>
            <a:r>
              <a:rPr lang="en-US" sz="2800" dirty="0"/>
              <a:t>is defined inside a method, so the scope is only inside the method</a:t>
            </a:r>
          </a:p>
        </p:txBody>
      </p:sp>
    </p:spTree>
    <p:extLst>
      <p:ext uri="{BB962C8B-B14F-4D97-AF65-F5344CB8AC3E}">
        <p14:creationId xmlns:p14="http://schemas.microsoft.com/office/powerpoint/2010/main" val="31043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7FD1-C077-144F-89A4-A847674AAB7D}"/>
              </a:ext>
            </a:extLst>
          </p:cNvPr>
          <p:cNvSpPr>
            <a:spLocks noGrp="1"/>
          </p:cNvSpPr>
          <p:nvPr>
            <p:ph type="title"/>
          </p:nvPr>
        </p:nvSpPr>
        <p:spPr/>
        <p:txBody>
          <a:bodyPr/>
          <a:lstStyle/>
          <a:p>
            <a:r>
              <a:rPr lang="en-US" dirty="0"/>
              <a:t>Keyword: this</a:t>
            </a:r>
          </a:p>
        </p:txBody>
      </p:sp>
      <p:sp>
        <p:nvSpPr>
          <p:cNvPr id="3" name="Content Placeholder 2">
            <a:extLst>
              <a:ext uri="{FF2B5EF4-FFF2-40B4-BE49-F238E27FC236}">
                <a16:creationId xmlns:a16="http://schemas.microsoft.com/office/drawing/2014/main" id="{AD046999-233D-454B-8C03-D6E40CC8AEB3}"/>
              </a:ext>
            </a:extLst>
          </p:cNvPr>
          <p:cNvSpPr>
            <a:spLocks noGrp="1"/>
          </p:cNvSpPr>
          <p:nvPr>
            <p:ph idx="1"/>
          </p:nvPr>
        </p:nvSpPr>
        <p:spPr/>
        <p:txBody>
          <a:bodyPr>
            <a:normAutofit/>
          </a:bodyPr>
          <a:lstStyle/>
          <a:p>
            <a:r>
              <a:rPr lang="en-US" sz="2800" dirty="0"/>
              <a:t>All instance variables can be written with the prefix </a:t>
            </a:r>
            <a:r>
              <a:rPr lang="en-US" sz="2800" b="1" dirty="0"/>
              <a:t>this</a:t>
            </a:r>
            <a:r>
              <a:rPr lang="en-US" sz="2800" dirty="0"/>
              <a:t> followed by the dot operator</a:t>
            </a:r>
          </a:p>
          <a:p>
            <a:r>
              <a:rPr lang="en-US" sz="2800" b="1" dirty="0"/>
              <a:t>this</a:t>
            </a:r>
            <a:r>
              <a:rPr lang="en-US" sz="2800" dirty="0"/>
              <a:t> represents an object, which is an </a:t>
            </a:r>
            <a:r>
              <a:rPr lang="en-US" sz="2800" b="1" dirty="0"/>
              <a:t>implicit parameter</a:t>
            </a:r>
            <a:r>
              <a:rPr lang="en-US" sz="2800" dirty="0"/>
              <a:t> to any methods that is invoked using </a:t>
            </a:r>
            <a:r>
              <a:rPr lang="en-US" sz="2800" b="1" dirty="0"/>
              <a:t>this</a:t>
            </a:r>
          </a:p>
        </p:txBody>
      </p:sp>
    </p:spTree>
    <p:extLst>
      <p:ext uri="{BB962C8B-B14F-4D97-AF65-F5344CB8AC3E}">
        <p14:creationId xmlns:p14="http://schemas.microsoft.com/office/powerpoint/2010/main" val="83968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D0A9-D2FC-F445-ACB2-5551816C6CF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F915CF7-2366-E24C-8524-FBBC2A02209C}"/>
              </a:ext>
            </a:extLst>
          </p:cNvPr>
          <p:cNvPicPr>
            <a:picLocks noGrp="1" noChangeAspect="1"/>
          </p:cNvPicPr>
          <p:nvPr>
            <p:ph idx="1"/>
          </p:nvPr>
        </p:nvPicPr>
        <p:blipFill>
          <a:blip r:embed="rId2"/>
          <a:stretch>
            <a:fillRect/>
          </a:stretch>
        </p:blipFill>
        <p:spPr>
          <a:xfrm>
            <a:off x="691079" y="2643447"/>
            <a:ext cx="10703732" cy="1852569"/>
          </a:xfrm>
          <a:prstGeom prst="rect">
            <a:avLst/>
          </a:prstGeom>
        </p:spPr>
      </p:pic>
    </p:spTree>
    <p:extLst>
      <p:ext uri="{BB962C8B-B14F-4D97-AF65-F5344CB8AC3E}">
        <p14:creationId xmlns:p14="http://schemas.microsoft.com/office/powerpoint/2010/main" val="3089568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E52A-1EBA-2D4C-BBDC-598580BCA7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AE0616-82D9-3944-9A4A-7192CD4F15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601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502A-AB3D-E041-A9C2-37FAB28F68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2D1120-FDF5-3B4F-8DB3-D230E48F78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561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62FF-2E4C-ED48-901E-6CDADA1FAE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EF5DE-3264-964C-88C7-F0273F60CB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20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146-024F-6E4C-9AA0-C00F5B9E7B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6C86B9-BE17-DF4B-ABDA-9BB419CB84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18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C597-84F6-D44F-8D07-B7685D0196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513CFE-580A-3E47-B0F2-502BB0F16A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736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E12-8EAB-BD41-8A02-55F18012F9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2427DD-6841-B547-9399-0B73A61268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62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425C-FB01-BF49-A19F-4FB768222590}"/>
              </a:ext>
            </a:extLst>
          </p:cNvPr>
          <p:cNvSpPr>
            <a:spLocks noGrp="1"/>
          </p:cNvSpPr>
          <p:nvPr>
            <p:ph type="title"/>
          </p:nvPr>
        </p:nvSpPr>
        <p:spPr/>
        <p:txBody>
          <a:bodyPr/>
          <a:lstStyle/>
          <a:p>
            <a:r>
              <a:rPr lang="en-US" dirty="0"/>
              <a:t>Revisit: Classes</a:t>
            </a:r>
          </a:p>
        </p:txBody>
      </p:sp>
      <p:sp>
        <p:nvSpPr>
          <p:cNvPr id="3" name="Content Placeholder 2">
            <a:extLst>
              <a:ext uri="{FF2B5EF4-FFF2-40B4-BE49-F238E27FC236}">
                <a16:creationId xmlns:a16="http://schemas.microsoft.com/office/drawing/2014/main" id="{7416D208-9736-D445-81CD-C75DE4C3CA1D}"/>
              </a:ext>
            </a:extLst>
          </p:cNvPr>
          <p:cNvSpPr>
            <a:spLocks noGrp="1"/>
          </p:cNvSpPr>
          <p:nvPr>
            <p:ph idx="1"/>
          </p:nvPr>
        </p:nvSpPr>
        <p:spPr/>
        <p:txBody>
          <a:bodyPr>
            <a:normAutofit/>
          </a:bodyPr>
          <a:lstStyle/>
          <a:p>
            <a:r>
              <a:rPr lang="en-US" sz="2800" dirty="0"/>
              <a:t>A software blueprint for implementing objects of a given type</a:t>
            </a:r>
          </a:p>
          <a:p>
            <a:r>
              <a:rPr lang="en-US" sz="2800" dirty="0"/>
              <a:t>An object is an instance of a class</a:t>
            </a:r>
          </a:p>
          <a:p>
            <a:r>
              <a:rPr lang="en-US" sz="2800" dirty="0"/>
              <a:t>Encapsulation: combining an object’s data and methods into a single unit</a:t>
            </a:r>
          </a:p>
        </p:txBody>
      </p:sp>
    </p:spTree>
    <p:extLst>
      <p:ext uri="{BB962C8B-B14F-4D97-AF65-F5344CB8AC3E}">
        <p14:creationId xmlns:p14="http://schemas.microsoft.com/office/powerpoint/2010/main" val="377135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78F0-0A7C-6741-96A2-E1A030C75B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262B6A-D628-7943-8C52-AD5211957D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526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8759-F775-564A-9A3C-AB3D4F0B0D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F1454E-E851-4847-B06A-9FD5E29A4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98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661A-6BB4-C449-92DC-00F293FBD958}"/>
              </a:ext>
            </a:extLst>
          </p:cNvPr>
          <p:cNvSpPr>
            <a:spLocks noGrp="1"/>
          </p:cNvSpPr>
          <p:nvPr>
            <p:ph type="title"/>
          </p:nvPr>
        </p:nvSpPr>
        <p:spPr/>
        <p:txBody>
          <a:bodyPr/>
          <a:lstStyle/>
          <a:p>
            <a:r>
              <a:rPr lang="en-US" dirty="0"/>
              <a:t>Keyword: public</a:t>
            </a:r>
          </a:p>
        </p:txBody>
      </p:sp>
      <p:sp>
        <p:nvSpPr>
          <p:cNvPr id="3" name="Content Placeholder 2">
            <a:extLst>
              <a:ext uri="{FF2B5EF4-FFF2-40B4-BE49-F238E27FC236}">
                <a16:creationId xmlns:a16="http://schemas.microsoft.com/office/drawing/2014/main" id="{D770A882-DEC4-FD4D-98F1-A0ED293F6315}"/>
              </a:ext>
            </a:extLst>
          </p:cNvPr>
          <p:cNvSpPr>
            <a:spLocks noGrp="1"/>
          </p:cNvSpPr>
          <p:nvPr>
            <p:ph idx="1"/>
          </p:nvPr>
        </p:nvSpPr>
        <p:spPr/>
        <p:txBody>
          <a:bodyPr>
            <a:normAutofit/>
          </a:bodyPr>
          <a:lstStyle/>
          <a:p>
            <a:r>
              <a:rPr lang="en-US" sz="3200" dirty="0"/>
              <a:t>Public classes are usable by all client programs</a:t>
            </a:r>
          </a:p>
          <a:p>
            <a:r>
              <a:rPr lang="en-US" sz="3200" dirty="0"/>
              <a:t>Public methods are accessible to all client programs</a:t>
            </a:r>
          </a:p>
        </p:txBody>
      </p:sp>
    </p:spTree>
    <p:extLst>
      <p:ext uri="{BB962C8B-B14F-4D97-AF65-F5344CB8AC3E}">
        <p14:creationId xmlns:p14="http://schemas.microsoft.com/office/powerpoint/2010/main" val="22355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EDD3-BC4D-0546-BEAB-DB23205AE909}"/>
              </a:ext>
            </a:extLst>
          </p:cNvPr>
          <p:cNvSpPr>
            <a:spLocks noGrp="1"/>
          </p:cNvSpPr>
          <p:nvPr>
            <p:ph type="title"/>
          </p:nvPr>
        </p:nvSpPr>
        <p:spPr/>
        <p:txBody>
          <a:bodyPr/>
          <a:lstStyle/>
          <a:p>
            <a:r>
              <a:rPr lang="en-US" dirty="0"/>
              <a:t>Keyword: private</a:t>
            </a:r>
          </a:p>
        </p:txBody>
      </p:sp>
      <p:sp>
        <p:nvSpPr>
          <p:cNvPr id="3" name="Content Placeholder 2">
            <a:extLst>
              <a:ext uri="{FF2B5EF4-FFF2-40B4-BE49-F238E27FC236}">
                <a16:creationId xmlns:a16="http://schemas.microsoft.com/office/drawing/2014/main" id="{E63EA27C-D0C8-6646-AF6F-91199E6D1AE9}"/>
              </a:ext>
            </a:extLst>
          </p:cNvPr>
          <p:cNvSpPr>
            <a:spLocks noGrp="1"/>
          </p:cNvSpPr>
          <p:nvPr>
            <p:ph idx="1"/>
          </p:nvPr>
        </p:nvSpPr>
        <p:spPr/>
        <p:txBody>
          <a:bodyPr>
            <a:normAutofit/>
          </a:bodyPr>
          <a:lstStyle/>
          <a:p>
            <a:r>
              <a:rPr lang="en-US" sz="2800" dirty="0"/>
              <a:t>Clients cannot access private instance variables or private methods of the class</a:t>
            </a:r>
          </a:p>
          <a:p>
            <a:r>
              <a:rPr lang="en-US" sz="2800" dirty="0"/>
              <a:t>Restriction of access is known as </a:t>
            </a:r>
            <a:r>
              <a:rPr lang="en-US" sz="2800" b="1" dirty="0"/>
              <a:t>information hiding</a:t>
            </a:r>
          </a:p>
          <a:p>
            <a:r>
              <a:rPr lang="en-US" sz="2800" dirty="0"/>
              <a:t>Private methods and variables in a class can be accessed only by methods of that class</a:t>
            </a:r>
          </a:p>
        </p:txBody>
      </p:sp>
    </p:spTree>
    <p:extLst>
      <p:ext uri="{BB962C8B-B14F-4D97-AF65-F5344CB8AC3E}">
        <p14:creationId xmlns:p14="http://schemas.microsoft.com/office/powerpoint/2010/main" val="229146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6C93-AE16-5E42-A125-7BE11E5F5610}"/>
              </a:ext>
            </a:extLst>
          </p:cNvPr>
          <p:cNvSpPr>
            <a:spLocks noGrp="1"/>
          </p:cNvSpPr>
          <p:nvPr>
            <p:ph type="title"/>
          </p:nvPr>
        </p:nvSpPr>
        <p:spPr/>
        <p:txBody>
          <a:bodyPr/>
          <a:lstStyle/>
          <a:p>
            <a:r>
              <a:rPr lang="en-US" dirty="0"/>
              <a:t>Keyword: static</a:t>
            </a:r>
          </a:p>
        </p:txBody>
      </p:sp>
      <p:sp>
        <p:nvSpPr>
          <p:cNvPr id="3" name="Content Placeholder 2">
            <a:extLst>
              <a:ext uri="{FF2B5EF4-FFF2-40B4-BE49-F238E27FC236}">
                <a16:creationId xmlns:a16="http://schemas.microsoft.com/office/drawing/2014/main" id="{6FE9C92C-7C6C-EC4D-90E7-BEF4B5A164D8}"/>
              </a:ext>
            </a:extLst>
          </p:cNvPr>
          <p:cNvSpPr>
            <a:spLocks noGrp="1"/>
          </p:cNvSpPr>
          <p:nvPr>
            <p:ph idx="1"/>
          </p:nvPr>
        </p:nvSpPr>
        <p:spPr/>
        <p:txBody>
          <a:bodyPr>
            <a:normAutofit/>
          </a:bodyPr>
          <a:lstStyle/>
          <a:p>
            <a:r>
              <a:rPr lang="en-US" sz="2800" dirty="0"/>
              <a:t>A static variable contains a value that is shared by all instances of the class</a:t>
            </a:r>
          </a:p>
          <a:p>
            <a:r>
              <a:rPr lang="en-US" sz="2800" dirty="0"/>
              <a:t>Static means memory allocation happens once</a:t>
            </a:r>
          </a:p>
          <a:p>
            <a:r>
              <a:rPr lang="en-US" sz="2800" dirty="0"/>
              <a:t>Static final variables in a class cannot be changed</a:t>
            </a:r>
          </a:p>
        </p:txBody>
      </p:sp>
    </p:spTree>
    <p:extLst>
      <p:ext uri="{BB962C8B-B14F-4D97-AF65-F5344CB8AC3E}">
        <p14:creationId xmlns:p14="http://schemas.microsoft.com/office/powerpoint/2010/main" val="397450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1CF4-D04C-3147-8CC2-4733230CA9CE}"/>
              </a:ext>
            </a:extLst>
          </p:cNvPr>
          <p:cNvSpPr>
            <a:spLocks noGrp="1"/>
          </p:cNvSpPr>
          <p:nvPr>
            <p:ph type="title"/>
          </p:nvPr>
        </p:nvSpPr>
        <p:spPr>
          <a:xfrm>
            <a:off x="1016649" y="4959130"/>
            <a:ext cx="10325000" cy="1164575"/>
          </a:xfrm>
        </p:spPr>
        <p:txBody>
          <a:bodyPr>
            <a:normAutofit/>
          </a:bodyPr>
          <a:lstStyle/>
          <a:p>
            <a:r>
              <a:rPr lang="en-US" sz="2800" dirty="0"/>
              <a:t>Employee employee1 = new Employee();</a:t>
            </a:r>
            <a:br>
              <a:rPr lang="en-US" sz="2800" dirty="0"/>
            </a:br>
            <a:r>
              <a:rPr lang="en-US" sz="2800" dirty="0"/>
              <a:t>Employee employee2 = new Employee();</a:t>
            </a:r>
          </a:p>
        </p:txBody>
      </p:sp>
      <p:pic>
        <p:nvPicPr>
          <p:cNvPr id="4" name="Content Placeholder 3">
            <a:extLst>
              <a:ext uri="{FF2B5EF4-FFF2-40B4-BE49-F238E27FC236}">
                <a16:creationId xmlns:a16="http://schemas.microsoft.com/office/drawing/2014/main" id="{56955775-497A-B940-9135-0E37599E2DB8}"/>
              </a:ext>
            </a:extLst>
          </p:cNvPr>
          <p:cNvPicPr>
            <a:picLocks noGrp="1" noChangeAspect="1"/>
          </p:cNvPicPr>
          <p:nvPr>
            <p:ph idx="1"/>
          </p:nvPr>
        </p:nvPicPr>
        <p:blipFill>
          <a:blip r:embed="rId2"/>
          <a:stretch>
            <a:fillRect/>
          </a:stretch>
        </p:blipFill>
        <p:spPr>
          <a:xfrm>
            <a:off x="1016649" y="820159"/>
            <a:ext cx="9460505" cy="4138971"/>
          </a:xfrm>
          <a:prstGeom prst="rect">
            <a:avLst/>
          </a:prstGeom>
        </p:spPr>
      </p:pic>
    </p:spTree>
    <p:extLst>
      <p:ext uri="{BB962C8B-B14F-4D97-AF65-F5344CB8AC3E}">
        <p14:creationId xmlns:p14="http://schemas.microsoft.com/office/powerpoint/2010/main" val="30830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8712-44BD-054D-BDD1-949DA2A6AE7C}"/>
              </a:ext>
            </a:extLst>
          </p:cNvPr>
          <p:cNvSpPr>
            <a:spLocks noGrp="1"/>
          </p:cNvSpPr>
          <p:nvPr>
            <p:ph type="title"/>
          </p:nvPr>
        </p:nvSpPr>
        <p:spPr/>
        <p:txBody>
          <a:bodyPr/>
          <a:lstStyle/>
          <a:p>
            <a:r>
              <a:rPr lang="en-US" dirty="0"/>
              <a:t>Method Headers</a:t>
            </a:r>
          </a:p>
        </p:txBody>
      </p:sp>
      <p:sp>
        <p:nvSpPr>
          <p:cNvPr id="3" name="Content Placeholder 2">
            <a:extLst>
              <a:ext uri="{FF2B5EF4-FFF2-40B4-BE49-F238E27FC236}">
                <a16:creationId xmlns:a16="http://schemas.microsoft.com/office/drawing/2014/main" id="{ACDB9469-EA60-AA44-8438-F698973A17BC}"/>
              </a:ext>
            </a:extLst>
          </p:cNvPr>
          <p:cNvSpPr>
            <a:spLocks noGrp="1"/>
          </p:cNvSpPr>
          <p:nvPr>
            <p:ph idx="1"/>
          </p:nvPr>
        </p:nvSpPr>
        <p:spPr>
          <a:xfrm>
            <a:off x="691079" y="3906981"/>
            <a:ext cx="10325000" cy="1997585"/>
          </a:xfrm>
        </p:spPr>
        <p:txBody>
          <a:bodyPr>
            <a:normAutofit fontScale="92500" lnSpcReduction="10000"/>
          </a:bodyPr>
          <a:lstStyle/>
          <a:p>
            <a:r>
              <a:rPr lang="en-US" sz="2800" dirty="0"/>
              <a:t>The access specifier/modifier tells other methods who can call this method</a:t>
            </a:r>
          </a:p>
          <a:p>
            <a:r>
              <a:rPr lang="en-US" sz="2800" dirty="0"/>
              <a:t>A return type of void signals no return value</a:t>
            </a:r>
          </a:p>
          <a:p>
            <a:r>
              <a:rPr lang="en-US" sz="2800" dirty="0"/>
              <a:t>Items in the parameter list are separated by commas</a:t>
            </a:r>
          </a:p>
        </p:txBody>
      </p:sp>
      <p:pic>
        <p:nvPicPr>
          <p:cNvPr id="4" name="Picture 3">
            <a:extLst>
              <a:ext uri="{FF2B5EF4-FFF2-40B4-BE49-F238E27FC236}">
                <a16:creationId xmlns:a16="http://schemas.microsoft.com/office/drawing/2014/main" id="{221030CA-FA4B-1644-BFB3-2D0E8993EC50}"/>
              </a:ext>
            </a:extLst>
          </p:cNvPr>
          <p:cNvPicPr>
            <a:picLocks noChangeAspect="1"/>
          </p:cNvPicPr>
          <p:nvPr/>
        </p:nvPicPr>
        <p:blipFill>
          <a:blip r:embed="rId2"/>
          <a:stretch>
            <a:fillRect/>
          </a:stretch>
        </p:blipFill>
        <p:spPr>
          <a:xfrm>
            <a:off x="868910" y="2327662"/>
            <a:ext cx="9527019" cy="1280062"/>
          </a:xfrm>
          <a:prstGeom prst="rect">
            <a:avLst/>
          </a:prstGeom>
        </p:spPr>
      </p:pic>
    </p:spTree>
    <p:extLst>
      <p:ext uri="{BB962C8B-B14F-4D97-AF65-F5344CB8AC3E}">
        <p14:creationId xmlns:p14="http://schemas.microsoft.com/office/powerpoint/2010/main" val="271564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4C4C-610A-8F47-A4C4-A5B09175F920}"/>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34D09A91-16C3-4144-9B7A-B0FA98611A2C}"/>
              </a:ext>
            </a:extLst>
          </p:cNvPr>
          <p:cNvSpPr>
            <a:spLocks noGrp="1"/>
          </p:cNvSpPr>
          <p:nvPr>
            <p:ph idx="1"/>
          </p:nvPr>
        </p:nvSpPr>
        <p:spPr/>
        <p:txBody>
          <a:bodyPr>
            <a:normAutofit/>
          </a:bodyPr>
          <a:lstStyle/>
          <a:p>
            <a:r>
              <a:rPr lang="en-US" sz="2800" dirty="0"/>
              <a:t>Gets called when we create an object of the class</a:t>
            </a:r>
          </a:p>
          <a:p>
            <a:r>
              <a:rPr lang="en-US" sz="2800" dirty="0"/>
              <a:t>Name of the constructor is always the same as the class name</a:t>
            </a:r>
          </a:p>
          <a:p>
            <a:r>
              <a:rPr lang="en-US" sz="2800" dirty="0"/>
              <a:t>A constructor has no return type</a:t>
            </a:r>
          </a:p>
          <a:p>
            <a:r>
              <a:rPr lang="en-US" sz="2800" dirty="0"/>
              <a:t>Multiple constructors provide different ways of initializing class objects</a:t>
            </a:r>
          </a:p>
        </p:txBody>
      </p:sp>
    </p:spTree>
    <p:extLst>
      <p:ext uri="{BB962C8B-B14F-4D97-AF65-F5344CB8AC3E}">
        <p14:creationId xmlns:p14="http://schemas.microsoft.com/office/powerpoint/2010/main" val="2088749547"/>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412B24"/>
      </a:dk2>
      <a:lt2>
        <a:srgbClr val="E8E6E2"/>
      </a:lt2>
      <a:accent1>
        <a:srgbClr val="6B93CD"/>
      </a:accent1>
      <a:accent2>
        <a:srgbClr val="5DADBF"/>
      </a:accent2>
      <a:accent3>
        <a:srgbClr val="8786D6"/>
      </a:accent3>
      <a:accent4>
        <a:srgbClr val="CD6B7C"/>
      </a:accent4>
      <a:accent5>
        <a:srgbClr val="D4947F"/>
      </a:accent5>
      <a:accent6>
        <a:srgbClr val="BC9E62"/>
      </a:accent6>
      <a:hlink>
        <a:srgbClr val="977F5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500</Words>
  <Application>Microsoft Macintosh PowerPoint</Application>
  <PresentationFormat>Widescreen</PresentationFormat>
  <Paragraphs>53</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Grandview</vt:lpstr>
      <vt:lpstr>Wingdings</vt:lpstr>
      <vt:lpstr>CosineVTI</vt:lpstr>
      <vt:lpstr>Week 3</vt:lpstr>
      <vt:lpstr>Revisit: Object</vt:lpstr>
      <vt:lpstr>Revisit: Classes</vt:lpstr>
      <vt:lpstr>Keyword: public</vt:lpstr>
      <vt:lpstr>Keyword: private</vt:lpstr>
      <vt:lpstr>Keyword: static</vt:lpstr>
      <vt:lpstr>Employee employee1 = new Employee(); Employee employee2 = new Employee();</vt:lpstr>
      <vt:lpstr>Method Headers</vt:lpstr>
      <vt:lpstr>Constructors</vt:lpstr>
      <vt:lpstr>In a client method, the declaration is:</vt:lpstr>
      <vt:lpstr>PowerPoint Presentation</vt:lpstr>
      <vt:lpstr>In a client method, the declaration is:</vt:lpstr>
      <vt:lpstr>PowerPoint Presentation</vt:lpstr>
      <vt:lpstr>Accessors/Getters</vt:lpstr>
      <vt:lpstr>The . Operator indicates getBalance() is a method of the class to which b1 and b2 belong</vt:lpstr>
      <vt:lpstr>Mutators/Setters</vt:lpstr>
      <vt:lpstr>PowerPoint Presentation</vt:lpstr>
      <vt:lpstr>Static Methods</vt:lpstr>
      <vt:lpstr>PowerPoint Presentation</vt:lpstr>
      <vt:lpstr>Method Overloading</vt:lpstr>
      <vt:lpstr>Scope</vt:lpstr>
      <vt:lpstr>Keyword: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Sang</dc:creator>
  <cp:lastModifiedBy>Karina Sang</cp:lastModifiedBy>
  <cp:revision>4</cp:revision>
  <dcterms:created xsi:type="dcterms:W3CDTF">2022-07-06T20:39:32Z</dcterms:created>
  <dcterms:modified xsi:type="dcterms:W3CDTF">2022-07-12T20:58:47Z</dcterms:modified>
</cp:coreProperties>
</file>