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6" r:id="rId9"/>
    <p:sldId id="278" r:id="rId10"/>
    <p:sldId id="261" r:id="rId11"/>
    <p:sldId id="262" r:id="rId12"/>
    <p:sldId id="279" r:id="rId13"/>
    <p:sldId id="283" r:id="rId14"/>
    <p:sldId id="280" r:id="rId15"/>
    <p:sldId id="284" r:id="rId16"/>
    <p:sldId id="285" r:id="rId17"/>
    <p:sldId id="286" r:id="rId18"/>
    <p:sldId id="263" r:id="rId19"/>
    <p:sldId id="264" r:id="rId20"/>
    <p:sldId id="265" r:id="rId21"/>
    <p:sldId id="268" r:id="rId22"/>
    <p:sldId id="269" r:id="rId23"/>
    <p:sldId id="271" r:id="rId24"/>
    <p:sldId id="272" r:id="rId25"/>
    <p:sldId id="287" r:id="rId26"/>
    <p:sldId id="288" r:id="rId27"/>
    <p:sldId id="290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28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0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8/7/22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21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4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9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longest-palindromic-substring/" TargetMode="External"/><Relationship Id="rId2" Type="http://schemas.openxmlformats.org/officeDocument/2006/relationships/hyperlink" Target="https://leetcode.com/problems/maximum-subarra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longest-valid-parenthes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D1C15-78A1-744C-AFB9-6714A563D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EF18-3B0D-D245-AD28-54C873578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25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0EFD-0A82-C042-98B9-FA55895B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C579-6578-BA46-B78B-6E18E02D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120293" cy="3651504"/>
          </a:xfrm>
        </p:spPr>
        <p:txBody>
          <a:bodyPr>
            <a:normAutofit/>
          </a:bodyPr>
          <a:lstStyle/>
          <a:p>
            <a:r>
              <a:rPr lang="en-US" sz="2400" dirty="0"/>
              <a:t>n! = 1 x 2 x … x n</a:t>
            </a:r>
          </a:p>
          <a:p>
            <a:r>
              <a:rPr lang="en-US" sz="2400" dirty="0"/>
              <a:t>5! = 120</a:t>
            </a:r>
          </a:p>
          <a:p>
            <a:r>
              <a:rPr lang="en-US" sz="2400" dirty="0"/>
              <a:t>How to reduce the above problem into subproblems?</a:t>
            </a:r>
          </a:p>
        </p:txBody>
      </p:sp>
    </p:spTree>
    <p:extLst>
      <p:ext uri="{BB962C8B-B14F-4D97-AF65-F5344CB8AC3E}">
        <p14:creationId xmlns:p14="http://schemas.microsoft.com/office/powerpoint/2010/main" val="139790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38F-3DA1-1747-AC0D-1CD9F20B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CAC3-8AFD-5647-9C6B-0E5194F6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23493" cy="3651504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baseline="30000" dirty="0"/>
              <a:t>b </a:t>
            </a:r>
            <a:r>
              <a:rPr lang="en-US" sz="2400" dirty="0"/>
              <a:t>=</a:t>
            </a:r>
            <a:r>
              <a:rPr lang="en-US" sz="2400" baseline="30000" dirty="0"/>
              <a:t> </a:t>
            </a:r>
            <a:r>
              <a:rPr lang="en-US" sz="2400" dirty="0"/>
              <a:t>a multiplied b times, assume a is fixed</a:t>
            </a:r>
          </a:p>
          <a:p>
            <a:r>
              <a:rPr lang="en-US" sz="2400" dirty="0"/>
              <a:t>If a = 2, a</a:t>
            </a:r>
            <a:r>
              <a:rPr lang="en-US" sz="2400" baseline="30000" dirty="0"/>
              <a:t>5 </a:t>
            </a:r>
            <a:r>
              <a:rPr lang="en-US" sz="2400" dirty="0"/>
              <a:t>=</a:t>
            </a:r>
            <a:r>
              <a:rPr lang="en-US" sz="2400" baseline="30000" dirty="0"/>
              <a:t> </a:t>
            </a:r>
            <a:r>
              <a:rPr lang="en-US" sz="2400" dirty="0"/>
              <a:t>32</a:t>
            </a:r>
          </a:p>
          <a:p>
            <a:r>
              <a:rPr lang="en-US" sz="2400" dirty="0"/>
              <a:t>How to reduce the above problem into subproblems?</a:t>
            </a:r>
          </a:p>
        </p:txBody>
      </p:sp>
    </p:spTree>
    <p:extLst>
      <p:ext uri="{BB962C8B-B14F-4D97-AF65-F5344CB8AC3E}">
        <p14:creationId xmlns:p14="http://schemas.microsoft.com/office/powerpoint/2010/main" val="365830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DFF6-FA38-434B-A5D3-D0A2870C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CF23-6C9B-A744-BF95-5310514D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133" y="2312276"/>
            <a:ext cx="9787467" cy="36515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Problem: Given two sequences, find the length of the longest subsequence present in both of them.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subsequence is a sequence that appears in the same relative order, but not necessarily contiguous</a:t>
            </a:r>
          </a:p>
        </p:txBody>
      </p:sp>
    </p:spTree>
    <p:extLst>
      <p:ext uri="{BB962C8B-B14F-4D97-AF65-F5344CB8AC3E}">
        <p14:creationId xmlns:p14="http://schemas.microsoft.com/office/powerpoint/2010/main" val="16369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DFF6-FA38-434B-A5D3-D0A2870C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CF23-6C9B-A744-BF95-5310514D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133" y="2312276"/>
            <a:ext cx="9787467" cy="36515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”</a:t>
            </a:r>
            <a:r>
              <a:rPr lang="en-US" sz="2400" dirty="0" err="1"/>
              <a:t>abc</a:t>
            </a:r>
            <a:r>
              <a:rPr lang="en-US" sz="2400" dirty="0"/>
              <a:t>”, “</a:t>
            </a:r>
            <a:r>
              <a:rPr lang="en-US" sz="2400" dirty="0" err="1"/>
              <a:t>abg</a:t>
            </a:r>
            <a:r>
              <a:rPr lang="en-US" sz="2400" dirty="0"/>
              <a:t>”, “</a:t>
            </a:r>
            <a:r>
              <a:rPr lang="en-US" sz="2400" dirty="0" err="1"/>
              <a:t>bdf</a:t>
            </a:r>
            <a:r>
              <a:rPr lang="en-US" sz="2400" dirty="0"/>
              <a:t>” are subsequences of “</a:t>
            </a:r>
            <a:r>
              <a:rPr lang="en-US" sz="2400" dirty="0" err="1"/>
              <a:t>abcdefg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LCS for input Sequences “ABCDGH” and “AEDFHR” is “ADH” of length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LCS for input Sequences “AGGTAB” and “GXTXAYB” is “GTAB” of length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00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C6C4-3419-CE4E-9E64-4F7F742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5D39-91D0-7D49-9EB0-AFD6B855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Naïve solution: generate all subsequences of both given sequences and find the longest matching subsequence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371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C6C4-3419-CE4E-9E64-4F7F742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5D39-91D0-7D49-9EB0-AFD6B855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58" y="2312275"/>
            <a:ext cx="11243734" cy="43255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the input sequences be X[0..m-1] and Y[0..n-1]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function LCS(X, Y) to return the length of the LCS of the two sequences X and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X[m-1] == Y[n-1], last characters of both sequences match, then LCS(X[0..m-1], Y[0..n-1]) = 1 + LCS(X[0..m-2], Y[0..n-2])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X[m-1] != Y[n-1], last characters of both sequences do not match, then LCS(X[0..m-1], Y[0..n-1]) = max(LCS(X[0..m-2], Y[0..n-1]), LCS(X[0..m-1], Y[0..n-2]))</a:t>
            </a:r>
          </a:p>
        </p:txBody>
      </p:sp>
    </p:spTree>
    <p:extLst>
      <p:ext uri="{BB962C8B-B14F-4D97-AF65-F5344CB8AC3E}">
        <p14:creationId xmlns:p14="http://schemas.microsoft.com/office/powerpoint/2010/main" val="290714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C6C4-3419-CE4E-9E64-4F7F742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5D39-91D0-7D49-9EB0-AFD6B855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25" y="2312275"/>
            <a:ext cx="11243734" cy="11167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X = “AGGTAB”, Y = “GXTXAYB”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LCS(“AGGTAB”, “GXTXAYB”) = 1 + LCS(“AGGTA”, “GXTXAY”) 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3985B-DB85-A44F-979B-291F2616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33" y="3429000"/>
            <a:ext cx="4241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6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8B20-2988-F148-A10B-E806457C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F58F3F-4963-F54A-A7B3-AE184DCEB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98" y="2387600"/>
            <a:ext cx="11364060" cy="24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298E-132E-064A-8653-E0BA1C7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3" y="780886"/>
            <a:ext cx="10380133" cy="1345269"/>
          </a:xfrm>
        </p:spPr>
        <p:txBody>
          <a:bodyPr>
            <a:normAutofit/>
          </a:bodyPr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4325-AE13-A249-BBD5-4BBC5F6B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134" y="2312275"/>
            <a:ext cx="10193866" cy="3936125"/>
          </a:xfrm>
        </p:spPr>
        <p:txBody>
          <a:bodyPr>
            <a:normAutofit/>
          </a:bodyPr>
          <a:lstStyle/>
          <a:p>
            <a:r>
              <a:rPr lang="en-US" sz="2400" dirty="0"/>
              <a:t>Example: [10, 11, 1, 5, 3, 9, -1, 7, 25]</a:t>
            </a:r>
          </a:p>
          <a:p>
            <a:r>
              <a:rPr lang="en-US" sz="2400" dirty="0"/>
              <a:t>[1, 10, 11] is not a subsequence</a:t>
            </a:r>
          </a:p>
          <a:p>
            <a:r>
              <a:rPr lang="en-US" sz="2400" dirty="0"/>
              <a:t>[10, 11] is an increasing subsequence</a:t>
            </a:r>
          </a:p>
          <a:p>
            <a:r>
              <a:rPr lang="en-US" sz="2400" dirty="0"/>
              <a:t>[1, 3, 25] is the increasing subsequence</a:t>
            </a:r>
          </a:p>
          <a:p>
            <a:r>
              <a:rPr lang="en-US" sz="2400" dirty="0"/>
              <a:t>Longest increasing sequence(LIS)?</a:t>
            </a:r>
          </a:p>
          <a:p>
            <a:r>
              <a:rPr lang="en-US" sz="2400" dirty="0"/>
              <a:t>How to decompose LIS(A) into smaller subproblems?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8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74C1-978C-034D-853F-0FC4B196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461107"/>
            <a:ext cx="8770571" cy="1345269"/>
          </a:xfrm>
        </p:spPr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7DA2-D926-CB4A-ABF5-F25E0F52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2" y="2312276"/>
            <a:ext cx="9753601" cy="4103504"/>
          </a:xfrm>
        </p:spPr>
        <p:txBody>
          <a:bodyPr/>
          <a:lstStyle/>
          <a:p>
            <a:r>
              <a:rPr lang="en-US" sz="2400" dirty="0"/>
              <a:t>Example: A = [10, 11, 1, 5, 3, 9, -1, 7, 25]</a:t>
            </a:r>
          </a:p>
          <a:p>
            <a:r>
              <a:rPr lang="en-US" sz="2400" dirty="0"/>
              <a:t>If a</a:t>
            </a:r>
            <a:r>
              <a:rPr lang="en-US" sz="2400" baseline="-25000" dirty="0"/>
              <a:t>0</a:t>
            </a:r>
            <a:r>
              <a:rPr lang="en-US" sz="2400" dirty="0"/>
              <a:t> = 10</a:t>
            </a:r>
          </a:p>
          <a:p>
            <a:r>
              <a:rPr lang="en-US" sz="2400" dirty="0"/>
              <a:t>(keep 10)			[10 LIS([11, 1, …])]</a:t>
            </a:r>
          </a:p>
          <a:p>
            <a:r>
              <a:rPr lang="en-US" sz="2400" dirty="0"/>
              <a:t>(don’t keep 10)		LIS([11, 1, …])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6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A65D-39AE-654E-9DD2-CCD16783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Subproblems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1716-FBAA-084D-A160-AD2C7CE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268" y="2312275"/>
            <a:ext cx="10227732" cy="410350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We can often describe a problem as a function</a:t>
            </a:r>
          </a:p>
          <a:p>
            <a:r>
              <a:rPr lang="en-US" sz="2400" dirty="0"/>
              <a:t>	fib(n): the </a:t>
            </a:r>
            <a:r>
              <a:rPr lang="en-US" sz="2400" dirty="0" err="1"/>
              <a:t>n’th</a:t>
            </a:r>
            <a:r>
              <a:rPr lang="en-US" sz="2400" dirty="0"/>
              <a:t> Fibonacci number</a:t>
            </a:r>
          </a:p>
          <a:p>
            <a:r>
              <a:rPr lang="en-US" sz="2400" dirty="0"/>
              <a:t>Substituting a number for n, we get an instance of the problem</a:t>
            </a:r>
          </a:p>
          <a:p>
            <a:r>
              <a:rPr lang="en-US" sz="2400" dirty="0"/>
              <a:t>	fib(5): the 5’th Fibonacci number</a:t>
            </a:r>
          </a:p>
          <a:p>
            <a:r>
              <a:rPr lang="en-US" sz="2400" dirty="0"/>
              <a:t>For every instance of the problem, we can find a solution for it, or declare that none exists</a:t>
            </a:r>
          </a:p>
          <a:p>
            <a:r>
              <a:rPr lang="en-US" sz="2400" dirty="0"/>
              <a:t>	fib(5) = fib(4) + fib(3) = … = 5</a:t>
            </a:r>
          </a:p>
        </p:txBody>
      </p:sp>
    </p:spTree>
    <p:extLst>
      <p:ext uri="{BB962C8B-B14F-4D97-AF65-F5344CB8AC3E}">
        <p14:creationId xmlns:p14="http://schemas.microsoft.com/office/powerpoint/2010/main" val="260509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A749-5B4E-8B4B-8178-AD31FF7D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3CF0-75C8-E442-8F5C-EF956143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define the problem recursively as:</a:t>
            </a:r>
          </a:p>
          <a:p>
            <a:r>
              <a:rPr lang="en-US" dirty="0"/>
              <a:t>	L(</a:t>
            </a:r>
            <a:r>
              <a:rPr lang="en-US" dirty="0" err="1"/>
              <a:t>i</a:t>
            </a:r>
            <a:r>
              <a:rPr lang="en-US" dirty="0"/>
              <a:t>) = 1 + max(L(j)) where 0 &lt; j &lt; </a:t>
            </a:r>
            <a:r>
              <a:rPr lang="en-US" dirty="0" err="1"/>
              <a:t>i</a:t>
            </a:r>
            <a:r>
              <a:rPr lang="en-US" dirty="0"/>
              <a:t> and A[j] &lt;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Or 	L(</a:t>
            </a:r>
            <a:r>
              <a:rPr lang="en-US" dirty="0" err="1"/>
              <a:t>i</a:t>
            </a:r>
            <a:r>
              <a:rPr lang="en-US" dirty="0"/>
              <a:t>) = 1 if no such j exists</a:t>
            </a:r>
          </a:p>
          <a:p>
            <a:endParaRPr lang="en-US" dirty="0"/>
          </a:p>
          <a:p>
            <a:r>
              <a:rPr lang="en-US" dirty="0"/>
              <a:t>The length of the longest increasing subsequence ending at index </a:t>
            </a:r>
            <a:r>
              <a:rPr lang="en-US" dirty="0" err="1"/>
              <a:t>i</a:t>
            </a:r>
            <a:r>
              <a:rPr lang="en-US" dirty="0"/>
              <a:t> will be 1 greater than the maximum of lengths of all longest increasing subsequences ending at indices before </a:t>
            </a:r>
            <a:r>
              <a:rPr lang="en-US" dirty="0" err="1"/>
              <a:t>i</a:t>
            </a:r>
            <a:r>
              <a:rPr lang="en-US" dirty="0"/>
              <a:t>, if A[j] &lt; A[</a:t>
            </a:r>
            <a:r>
              <a:rPr lang="en-US" dirty="0" err="1"/>
              <a:t>i</a:t>
            </a:r>
            <a:r>
              <a:rPr lang="en-US" dirty="0"/>
              <a:t>] for j &lt;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9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010D-4AE7-A04F-A899-1557BEA5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C0A83F-79DD-4C4F-9F43-0C24EC0C8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89" y="321733"/>
            <a:ext cx="9236048" cy="59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6142-FBA8-A44A-89F8-28B87BA3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1DEE-03A1-7E49-91AE-F32704C4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171093" cy="3651504"/>
          </a:xfrm>
        </p:spPr>
        <p:txBody>
          <a:bodyPr>
            <a:normAutofit/>
          </a:bodyPr>
          <a:lstStyle/>
          <a:p>
            <a:r>
              <a:rPr lang="en-US" sz="2400" dirty="0"/>
              <a:t>Exponential, because there is a case of overlapping subproblems as shown in the recursive tree diagram</a:t>
            </a:r>
          </a:p>
        </p:txBody>
      </p:sp>
    </p:spTree>
    <p:extLst>
      <p:ext uri="{BB962C8B-B14F-4D97-AF65-F5344CB8AC3E}">
        <p14:creationId xmlns:p14="http://schemas.microsoft.com/office/powerpoint/2010/main" val="160331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BF37-F290-AC48-91CB-15C17515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573" y="667136"/>
            <a:ext cx="8770571" cy="1345269"/>
          </a:xfrm>
        </p:spPr>
        <p:txBody>
          <a:bodyPr/>
          <a:lstStyle/>
          <a:p>
            <a:r>
              <a:rPr lang="en-US" dirty="0"/>
              <a:t>Tabulation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762D-4534-3C44-8A2C-33B7C814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[2] &gt; </a:t>
            </a:r>
            <a:r>
              <a:rPr lang="en-CA" sz="2000" dirty="0" err="1"/>
              <a:t>arr</a:t>
            </a:r>
            <a:r>
              <a:rPr lang="en-CA" sz="2000" dirty="0"/>
              <a:t>[1] {LIS[2] = max(LIS [2], LIS[1]+1)=2}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[3] &lt; </a:t>
            </a:r>
            <a:r>
              <a:rPr lang="en-CA" sz="2000" dirty="0" err="1"/>
              <a:t>arr</a:t>
            </a:r>
            <a:r>
              <a:rPr lang="en-CA" sz="2000" dirty="0"/>
              <a:t>[1] {No change}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[3] &lt; </a:t>
            </a:r>
            <a:r>
              <a:rPr lang="en-CA" sz="2000" dirty="0" err="1"/>
              <a:t>arr</a:t>
            </a:r>
            <a:r>
              <a:rPr lang="en-CA" sz="2000" dirty="0"/>
              <a:t>[2] {No change}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[4] &gt; </a:t>
            </a:r>
            <a:r>
              <a:rPr lang="en-CA" sz="2000" dirty="0" err="1"/>
              <a:t>arr</a:t>
            </a:r>
            <a:r>
              <a:rPr lang="en-CA" sz="2000" dirty="0"/>
              <a:t>[1] {LIS[4] = max(LIS [4], LIS[1]+1)=2}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[4] &gt; </a:t>
            </a:r>
            <a:r>
              <a:rPr lang="en-CA" sz="2000" dirty="0" err="1"/>
              <a:t>arr</a:t>
            </a:r>
            <a:r>
              <a:rPr lang="en-CA" sz="2000" dirty="0"/>
              <a:t>[2] {LIS[4] = max(LIS [4], LIS[2]+1)=3}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[4] &gt; </a:t>
            </a:r>
            <a:r>
              <a:rPr lang="en-CA" sz="2000" dirty="0" err="1"/>
              <a:t>arr</a:t>
            </a:r>
            <a:r>
              <a:rPr lang="en-CA" sz="2000" dirty="0"/>
              <a:t>[3] {LIS[4] = max(LIS [4], LIS[3]+1)=3}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25633-90E0-004D-89A6-5661F141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23" y="646296"/>
            <a:ext cx="6792888" cy="14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07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5744-E980-4F4E-95FF-48E37098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AE94-EF56-7C48-94D5-399C51DD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Time: O(n^2), nested loop is used</a:t>
            </a:r>
          </a:p>
          <a:p>
            <a:r>
              <a:rPr lang="en-US" sz="2400" dirty="0"/>
              <a:t>Space: O(n), array for storing LIS values at each index</a:t>
            </a:r>
          </a:p>
        </p:txBody>
      </p:sp>
    </p:spTree>
    <p:extLst>
      <p:ext uri="{BB962C8B-B14F-4D97-AF65-F5344CB8AC3E}">
        <p14:creationId xmlns:p14="http://schemas.microsoft.com/office/powerpoint/2010/main" val="1089798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F503-F1A6-A645-91BB-947143BD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LIS to LCS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DE7E-BF0E-EF4B-940A-444E826C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create another array </a:t>
            </a:r>
            <a:r>
              <a:rPr lang="en-US" sz="2000" dirty="0" err="1"/>
              <a:t>A_sorted</a:t>
            </a:r>
            <a:r>
              <a:rPr lang="en-US" sz="2000" dirty="0"/>
              <a:t> of unique elements of the original array A and sort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LIS of A must be present as a subsequence in </a:t>
            </a:r>
            <a:r>
              <a:rPr lang="en-US" sz="2000" dirty="0" err="1"/>
              <a:t>A_sorted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644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F503-F1A6-A645-91BB-947143BD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LIS to LCS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59F7CB-A7C0-CE43-BBA8-44AAAF4F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59" y="2529554"/>
            <a:ext cx="9858681" cy="29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40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1506-2A87-B44E-B334-1D442C10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1D Independent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919A-59AC-D54A-AA6C-DFF6A152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maximum sum of chosen integers, such that no two chosen values are adjacent in the array</a:t>
            </a:r>
          </a:p>
          <a:p>
            <a:r>
              <a:rPr lang="en-US" sz="2400" dirty="0"/>
              <a:t>Example: [4, 5, 4, 1, 1, 8, 3, 5]</a:t>
            </a:r>
          </a:p>
          <a:p>
            <a:r>
              <a:rPr lang="en-US" sz="2400" dirty="0"/>
              <a:t>4 + 4 + 8 + 5 = 21</a:t>
            </a:r>
          </a:p>
          <a:p>
            <a:r>
              <a:rPr lang="en-US" sz="2400" dirty="0"/>
              <a:t>4 + 5 + 8 + 5 = 22 (is not valid because 4 and 5 are adjacent)</a:t>
            </a:r>
          </a:p>
        </p:txBody>
      </p:sp>
    </p:spTree>
    <p:extLst>
      <p:ext uri="{BB962C8B-B14F-4D97-AF65-F5344CB8AC3E}">
        <p14:creationId xmlns:p14="http://schemas.microsoft.com/office/powerpoint/2010/main" val="2990472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EFDF-C227-FF41-90F1-5583AB80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CF6E-5F21-4C4D-AA8B-699172D1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https://leetcode.com/problems/maximum-subarray/</a:t>
            </a:r>
            <a:endParaRPr lang="en-US" dirty="0"/>
          </a:p>
          <a:p>
            <a:r>
              <a:rPr lang="en-US" dirty="0">
                <a:hlinkClick r:id="rId3"/>
              </a:rPr>
              <a:t>https://leetcode.com/problems/longest-palindromic-substring/</a:t>
            </a:r>
            <a:endParaRPr lang="en-US" dirty="0"/>
          </a:p>
          <a:p>
            <a:r>
              <a:rPr lang="en-US" dirty="0">
                <a:hlinkClick r:id="rId4"/>
              </a:rPr>
              <a:t>https://leetcode.com/problems/longest-valid-parentheses/</a:t>
            </a:r>
            <a:endParaRPr lang="en-US" dirty="0"/>
          </a:p>
          <a:p>
            <a:r>
              <a:rPr lang="en-US" dirty="0"/>
              <a:t>For more practice, search for DP problems on </a:t>
            </a:r>
            <a:r>
              <a:rPr lang="en-US" dirty="0" err="1"/>
              <a:t>LeetCode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80DA-E5E0-3F47-A33A-BC30A631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Subproblems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D614-24FD-414E-B226-C01979AF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312275"/>
            <a:ext cx="9899227" cy="410350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For some instance of fib(n), we can reduce it to smaller subproblems (another smaller instance of the same problem)</a:t>
            </a:r>
          </a:p>
          <a:p>
            <a:r>
              <a:rPr lang="en-US" sz="2400" dirty="0"/>
              <a:t>	fib(n) = 0		when n = 0</a:t>
            </a:r>
          </a:p>
          <a:p>
            <a:r>
              <a:rPr lang="en-US" sz="2400" dirty="0"/>
              <a:t>	fib(n) = 1		when n = 1</a:t>
            </a:r>
          </a:p>
          <a:p>
            <a:r>
              <a:rPr lang="en-US" sz="2400" dirty="0"/>
              <a:t>	fib(n-1) + fib(n-2)	when n &gt; 1</a:t>
            </a:r>
          </a:p>
          <a:p>
            <a:r>
              <a:rPr lang="en-US" sz="2400" dirty="0"/>
              <a:t>In this case, fib(3) and fib(4) are smaller subproblems we need to solve to get fib(5)</a:t>
            </a:r>
          </a:p>
        </p:txBody>
      </p:sp>
    </p:spTree>
    <p:extLst>
      <p:ext uri="{BB962C8B-B14F-4D97-AF65-F5344CB8AC3E}">
        <p14:creationId xmlns:p14="http://schemas.microsoft.com/office/powerpoint/2010/main" val="308351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7039-9FA5-BB46-8CE7-27611E2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Subproblems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F878-46FC-F44A-BD89-77008D9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80693" cy="41035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our instance of fib(n), we first decompose it into two subproblems fib(n-1) and fib(n-2)</a:t>
            </a:r>
          </a:p>
          <a:p>
            <a:r>
              <a:rPr lang="en-US" sz="2400" dirty="0"/>
              <a:t>Given the solution to these subproblems</a:t>
            </a:r>
          </a:p>
          <a:p>
            <a:r>
              <a:rPr lang="en-US" sz="2400" dirty="0"/>
              <a:t>	A := fib(n-1) and</a:t>
            </a:r>
          </a:p>
          <a:p>
            <a:r>
              <a:rPr lang="en-US" sz="2400" dirty="0"/>
              <a:t>	B := fib(n-2)</a:t>
            </a:r>
          </a:p>
          <a:p>
            <a:r>
              <a:rPr lang="en-US" sz="2400" dirty="0"/>
              <a:t>We can combine them to generate our solution to fib(n)</a:t>
            </a:r>
          </a:p>
          <a:p>
            <a:r>
              <a:rPr lang="en-US" sz="2400" dirty="0"/>
              <a:t>	fib(n) = A + B</a:t>
            </a:r>
          </a:p>
        </p:txBody>
      </p:sp>
    </p:spTree>
    <p:extLst>
      <p:ext uri="{BB962C8B-B14F-4D97-AF65-F5344CB8AC3E}">
        <p14:creationId xmlns:p14="http://schemas.microsoft.com/office/powerpoint/2010/main" val="229925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8BC5-58DC-4743-84D4-FFA7E54B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AB7F-0B7C-7C4D-9C15-C09CF7FA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problem is recursive if we can decompose it into smaller subproblems, solve the subproblems, then combine their solutions to obtain the final solution</a:t>
            </a:r>
          </a:p>
          <a:p>
            <a:r>
              <a:rPr lang="en-US" sz="2400" dirty="0"/>
              <a:t>Need a </a:t>
            </a:r>
            <a:r>
              <a:rPr lang="en-US" sz="2400" b="1" dirty="0"/>
              <a:t>base case </a:t>
            </a:r>
            <a:r>
              <a:rPr lang="en-US" sz="2400" dirty="0"/>
              <a:t>and a </a:t>
            </a:r>
            <a:r>
              <a:rPr lang="en-US" sz="2400" b="1" dirty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331116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81D4-11D1-7340-B531-9813088C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513F-DEE7-684A-935C-E3BEF012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algorithmic paradigm that solves a given complex problem by breaking it into subproblems using recursion AND storing the results of subproblems to avoid computing the same results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0CAE-D644-6F43-9BBF-F1A6AF99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AB0FBC-2DBB-A747-A42B-D9BFF279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14" y="442220"/>
            <a:ext cx="9773971" cy="55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1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55F-6170-2544-82CA-B2898EB2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r>
              <a:rPr lang="en-US" dirty="0"/>
              <a:t> (Top 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3097-C87C-B946-92FB-454C1CB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Whenever we need a solution to a subproblem, look into a lookup table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precomputed value is in the lookup table, then we return the value; otherwise, we calculate the value and save the result in the lookup table so it can be reused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55F-6170-2544-82CA-B2898EB2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Tabulation (Bottom 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3097-C87C-B946-92FB-454C1CB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Builds a table in a bottom-up fashion and returns the last entry from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the same Fibonacci number, we first calculate fib(0), then fib(1), then fib(2), and so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759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1346</Words>
  <Application>Microsoft Macintosh PowerPoint</Application>
  <PresentationFormat>Widescreen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Meiryo</vt:lpstr>
      <vt:lpstr>Arial</vt:lpstr>
      <vt:lpstr>Corbel</vt:lpstr>
      <vt:lpstr>SketchLinesVTI</vt:lpstr>
      <vt:lpstr>Week 6</vt:lpstr>
      <vt:lpstr>Problems and Subproblems</vt:lpstr>
      <vt:lpstr>Problems and Subproblems</vt:lpstr>
      <vt:lpstr>Problems and Subproblems</vt:lpstr>
      <vt:lpstr>Recursion</vt:lpstr>
      <vt:lpstr>Dynamic Programming</vt:lpstr>
      <vt:lpstr>PowerPoint Presentation</vt:lpstr>
      <vt:lpstr>Memoization (Top Down)</vt:lpstr>
      <vt:lpstr>Tabulation (Bottom Up)</vt:lpstr>
      <vt:lpstr>Factorial</vt:lpstr>
      <vt:lpstr>Integer Exponentiation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PowerPoint Presentation</vt:lpstr>
      <vt:lpstr>Longest Increasing Subsequence</vt:lpstr>
      <vt:lpstr>Longest Increasing Subsequence</vt:lpstr>
      <vt:lpstr>Longest Increasing Subsequence</vt:lpstr>
      <vt:lpstr>PowerPoint Presentation</vt:lpstr>
      <vt:lpstr>Time Complexity</vt:lpstr>
      <vt:lpstr>Tabulation</vt:lpstr>
      <vt:lpstr>Big-O Complexity</vt:lpstr>
      <vt:lpstr>Converting LIS to LCS</vt:lpstr>
      <vt:lpstr>Converting LIS to LCS</vt:lpstr>
      <vt:lpstr>Maximum 1D Independent Set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Karina Sang</dc:creator>
  <cp:lastModifiedBy>Karina Sang</cp:lastModifiedBy>
  <cp:revision>18</cp:revision>
  <dcterms:created xsi:type="dcterms:W3CDTF">2022-08-07T15:24:25Z</dcterms:created>
  <dcterms:modified xsi:type="dcterms:W3CDTF">2022-08-07T21:34:34Z</dcterms:modified>
</cp:coreProperties>
</file>