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95" r:id="rId6"/>
    <p:sldId id="260" r:id="rId7"/>
    <p:sldId id="262" r:id="rId8"/>
    <p:sldId id="261" r:id="rId9"/>
    <p:sldId id="296" r:id="rId10"/>
    <p:sldId id="297" r:id="rId11"/>
    <p:sldId id="301" r:id="rId12"/>
    <p:sldId id="302" r:id="rId13"/>
    <p:sldId id="303" r:id="rId14"/>
    <p:sldId id="263" r:id="rId15"/>
    <p:sldId id="264" r:id="rId16"/>
    <p:sldId id="304" r:id="rId17"/>
    <p:sldId id="305" r:id="rId18"/>
    <p:sldId id="265" r:id="rId19"/>
    <p:sldId id="307" r:id="rId20"/>
    <p:sldId id="306" r:id="rId21"/>
    <p:sldId id="315" r:id="rId22"/>
    <p:sldId id="308" r:id="rId23"/>
    <p:sldId id="311" r:id="rId24"/>
    <p:sldId id="312" r:id="rId25"/>
    <p:sldId id="313" r:id="rId26"/>
    <p:sldId id="314" r:id="rId27"/>
    <p:sldId id="316" r:id="rId28"/>
    <p:sldId id="317" r:id="rId29"/>
    <p:sldId id="318" r:id="rId30"/>
    <p:sldId id="319" r:id="rId31"/>
    <p:sldId id="320" r:id="rId32"/>
    <p:sldId id="323" r:id="rId33"/>
    <p:sldId id="321" r:id="rId34"/>
    <p:sldId id="322" r:id="rId35"/>
    <p:sldId id="324" r:id="rId36"/>
    <p:sldId id="325" r:id="rId37"/>
    <p:sldId id="266" r:id="rId38"/>
    <p:sldId id="267" r:id="rId39"/>
    <p:sldId id="268" r:id="rId40"/>
    <p:sldId id="326" r:id="rId41"/>
    <p:sldId id="327" r:id="rId42"/>
    <p:sldId id="328" r:id="rId43"/>
    <p:sldId id="329" r:id="rId44"/>
    <p:sldId id="330" r:id="rId45"/>
    <p:sldId id="269" r:id="rId46"/>
    <p:sldId id="270" r:id="rId47"/>
    <p:sldId id="27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5"/>
    <p:restoredTop sz="94626"/>
  </p:normalViewPr>
  <p:slideViewPr>
    <p:cSldViewPr snapToGrid="0" snapToObjects="1">
      <p:cViewPr varScale="1">
        <p:scale>
          <a:sx n="55" d="100"/>
          <a:sy n="55" d="100"/>
        </p:scale>
        <p:origin x="20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41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dmopc16c2p2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dmopc15c6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C19D6-BEC0-86F9-C21F-62EA4085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7" r="1776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A106B-4306-8147-BA1A-D8CD1468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43521-A2C6-3C4F-9062-36CB6F46B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46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Second iteration</a:t>
            </a:r>
          </a:p>
        </p:txBody>
      </p:sp>
    </p:spTree>
    <p:extLst>
      <p:ext uri="{BB962C8B-B14F-4D97-AF65-F5344CB8AC3E}">
        <p14:creationId xmlns:p14="http://schemas.microsoft.com/office/powerpoint/2010/main" val="223684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Third iteration</a:t>
            </a:r>
          </a:p>
        </p:txBody>
      </p:sp>
    </p:spTree>
    <p:extLst>
      <p:ext uri="{BB962C8B-B14F-4D97-AF65-F5344CB8AC3E}">
        <p14:creationId xmlns:p14="http://schemas.microsoft.com/office/powerpoint/2010/main" val="357573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Fourth iteration</a:t>
            </a:r>
          </a:p>
        </p:txBody>
      </p:sp>
    </p:spTree>
    <p:extLst>
      <p:ext uri="{BB962C8B-B14F-4D97-AF65-F5344CB8AC3E}">
        <p14:creationId xmlns:p14="http://schemas.microsoft.com/office/powerpoint/2010/main" val="43861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5999" y="1804650"/>
            <a:ext cx="5275385" cy="68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Fifth iteration, no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284173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865-55C7-9844-A23E-EA700525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B5B4-7B49-9448-AFF5-4981024D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Bellman-ford does not work with undirect graph with negative edges, because an undirected negative edge contains a negative weight from u-&gt;v and v-&gt;u, which Bellman-ford will pick up as a negative weight self-cycle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Time complexity: O(VE)</a:t>
            </a:r>
          </a:p>
        </p:txBody>
      </p:sp>
    </p:spTree>
    <p:extLst>
      <p:ext uri="{BB962C8B-B14F-4D97-AF65-F5344CB8AC3E}">
        <p14:creationId xmlns:p14="http://schemas.microsoft.com/office/powerpoint/2010/main" val="105239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B1D9-4CA2-2E4E-9BAE-718CBF7A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48F1-62EB-2548-9EE5-182EBAB9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spanning tree is a sub-graph of an </a:t>
            </a:r>
            <a:r>
              <a:rPr lang="en-US" sz="2800" b="1" dirty="0"/>
              <a:t>undirected connected graph</a:t>
            </a:r>
            <a:r>
              <a:rPr lang="en-US" sz="2800" dirty="0"/>
              <a:t>, which includes all vertices of a graph with a minimum possible number of edges</a:t>
            </a:r>
          </a:p>
          <a:p>
            <a:r>
              <a:rPr lang="en-US" sz="2800" dirty="0"/>
              <a:t>If a vertex is missed, then it is not a spanning tree</a:t>
            </a:r>
          </a:p>
          <a:p>
            <a:r>
              <a:rPr lang="en-US" sz="2800" dirty="0"/>
              <a:t>The edges may or may not have weights assigned to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3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2E383-9725-1B4D-94AA-CE9EDE1D3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82" r="26316"/>
          <a:stretch/>
        </p:blipFill>
        <p:spPr>
          <a:xfrm>
            <a:off x="1758463" y="321424"/>
            <a:ext cx="2948013" cy="2817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6FAFD5-0CA6-3A4A-8D3B-029EE5A4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3" y="315364"/>
            <a:ext cx="2717712" cy="281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00E53-F3F5-1141-A0BA-AD70A29B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61" y="3438269"/>
            <a:ext cx="2642915" cy="314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18CFB-9164-7A4D-8592-A0FD3964A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186" y="3335804"/>
            <a:ext cx="2553381" cy="31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C624-BA4F-3D4D-A623-8339AA2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28E7-6EF8-7044-993F-2437A16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spanning tree in which the sum of the weight of the edges is as minimum as possible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Used in Kruskal’s Algorithm and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64182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F774-EABB-3C4D-9F61-C7260CB7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D618-B8FA-3E41-8704-3FEB518D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 Examples of:</a:t>
            </a:r>
          </a:p>
          <a:p>
            <a:pPr lvl="1"/>
            <a:r>
              <a:rPr lang="en-US" sz="3200" dirty="0"/>
              <a:t>A graph with no (minimum) spanning trees</a:t>
            </a:r>
          </a:p>
          <a:p>
            <a:pPr lvl="1"/>
            <a:r>
              <a:rPr lang="en-US" sz="3200" dirty="0"/>
              <a:t>A graph with a unique spanning tree</a:t>
            </a:r>
          </a:p>
          <a:p>
            <a:pPr lvl="1"/>
            <a:r>
              <a:rPr lang="en-US" sz="3200" dirty="0"/>
              <a:t>A graph with a unique minimum spanning tree</a:t>
            </a:r>
          </a:p>
          <a:p>
            <a:pPr lvl="1"/>
            <a:r>
              <a:rPr lang="en-US" sz="3200" dirty="0"/>
              <a:t>A graph with many 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63728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59DE-36D8-A643-890C-B017F958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AF5A-D352-284A-BEDA-46D038FE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Used to check whether a graph contains cycle or not</a:t>
            </a:r>
            <a:r>
              <a:rPr lang="en-CA" sz="2800" dirty="0"/>
              <a:t>,</a:t>
            </a:r>
            <a:r>
              <a:rPr lang="en-US" sz="2800" dirty="0"/>
              <a:t> </a:t>
            </a:r>
            <a:r>
              <a:rPr lang="zh-CN" altLang="en-US" sz="2800" dirty="0"/>
              <a:t> </a:t>
            </a:r>
            <a:r>
              <a:rPr lang="en-US" altLang="zh-CN" sz="2800" dirty="0"/>
              <a:t>assuming the graph doesn’t contain any self-loops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Disjoint Set: a data structure that keeps track of a set of elements partitioned into a number of disjoint(non-overlapping) subsets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60CB-7390-9F42-B92F-185C433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Dijkstra’s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6F06FF-5959-2943-8738-31128A454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728216"/>
            <a:ext cx="9948404" cy="48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5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B971-9A2F-5841-A7F2-D18BFD04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7F8A-F884-4444-86DF-807B975B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2478024"/>
            <a:ext cx="10603758" cy="3831336"/>
          </a:xfrm>
        </p:spPr>
        <p:txBody>
          <a:bodyPr>
            <a:normAutofit/>
          </a:bodyPr>
          <a:lstStyle/>
          <a:p>
            <a:r>
              <a:rPr lang="en-US" sz="2800" dirty="0"/>
              <a:t>Union Find algorithm performs union and find on disjoint sets</a:t>
            </a:r>
          </a:p>
          <a:p>
            <a:r>
              <a:rPr lang="en-US" sz="2800" dirty="0"/>
              <a:t>Find: Determine which subset a particular element is in, can be used for determining if two elements are in the same subset</a:t>
            </a:r>
          </a:p>
          <a:p>
            <a:r>
              <a:rPr lang="en-US" sz="2800" dirty="0"/>
              <a:t>Union: Join two subsets into a single subset. First check if two subsets belong to the same set, if they don’t, then we cannot perform union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2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63A-2C61-8C4F-A869-C8A286EB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4098153"/>
            <a:ext cx="10604796" cy="2185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  <a:ea typeface="+mn-ea"/>
                <a:cs typeface="+mn-cs"/>
              </a:rPr>
              <a:t>- Union(1, 2), Union(3, 4), Union(1, 3)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- Find(2) = 1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- Find(4) = Find(3)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A5619-6AEF-9440-99C3-09822C55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8" y="317813"/>
            <a:ext cx="12029552" cy="35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63" y="2261108"/>
            <a:ext cx="5881073" cy="39110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Keep track of subsets in a 1D array called parent[]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For each edge, make subsets using both vertices of the edge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If both vertices are in the same subset, then a cycle is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3" y="2261108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0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63" y="2261108"/>
            <a:ext cx="5881073" cy="3911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Initially, the parent array is set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-1	-1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3" y="2261108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8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2261107"/>
            <a:ext cx="6658708" cy="4280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0-1</a:t>
            </a:r>
            <a:r>
              <a:rPr lang="en-US" sz="2800" dirty="0"/>
              <a:t>: since vertices 0 and 1 are in different subsets, take the union of the two nodes by either making node 0 as a parent of node 1 or vice-versa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-1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0" y="2261107"/>
            <a:ext cx="7127630" cy="4280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1-2</a:t>
            </a:r>
            <a:r>
              <a:rPr lang="en-US" sz="2800" dirty="0"/>
              <a:t>: node 1 is in subset 1, and node 2 is in subset 2, so we take the union of the two sets by either making node 1 a parent of node 2 or vice versa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2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932861"/>
            <a:ext cx="6865814" cy="45968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0-2</a:t>
            </a:r>
            <a:r>
              <a:rPr lang="en-US" sz="2800" dirty="0"/>
              <a:t>: 0 is in subset 2 and 2 is also in subset 2, so including this edge forms a 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0-&gt;1-&gt;2 // 1 is a parent of 0 and 2 is a parent of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2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8801-9864-2D40-BB3B-2B18535F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F02C-DDEE-AE4E-90B6-1D2C3A6D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Union: O(n)</a:t>
            </a:r>
          </a:p>
          <a:p>
            <a:r>
              <a:rPr lang="en-US" sz="2800" dirty="0"/>
              <a:t>Find: O(n)</a:t>
            </a:r>
          </a:p>
        </p:txBody>
      </p:sp>
    </p:spTree>
    <p:extLst>
      <p:ext uri="{BB962C8B-B14F-4D97-AF65-F5344CB8AC3E}">
        <p14:creationId xmlns:p14="http://schemas.microsoft.com/office/powerpoint/2010/main" val="4114390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7162761" cy="4379976"/>
          </a:xfrm>
        </p:spPr>
        <p:txBody>
          <a:bodyPr>
            <a:normAutofit/>
          </a:bodyPr>
          <a:lstStyle/>
          <a:p>
            <a:r>
              <a:rPr lang="en-US" sz="2800" dirty="0"/>
              <a:t>In the previous union and find approach, the final tree created to represent subsets can be skewed and become like a linked list in the worst case</a:t>
            </a:r>
          </a:p>
          <a:p>
            <a:r>
              <a:rPr lang="en-US" sz="2800" dirty="0"/>
              <a:t>Consider node 0, 1, 2, 3, if we perform union(0, 1), union(1, 2), union(2, 3), in the worst case, a tree will become: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1BB80-2D22-0341-BDA6-9E1F551F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367" y="2163845"/>
            <a:ext cx="2678329" cy="36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8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We want to optimize the union operation such that it is O(log n) in the worst case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Idea: always attach the smaller depth tree under the root of the deeper tree</a:t>
            </a:r>
          </a:p>
        </p:txBody>
      </p:sp>
    </p:spTree>
    <p:extLst>
      <p:ext uri="{BB962C8B-B14F-4D97-AF65-F5344CB8AC3E}">
        <p14:creationId xmlns:p14="http://schemas.microsoft.com/office/powerpoint/2010/main" val="28515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D1EF-AB7F-5F4A-9C7C-6395B87D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Weight Cycles in 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7D36-E0DB-A745-997B-05FE75ED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471" y="2478023"/>
            <a:ext cx="6019461" cy="4142909"/>
          </a:xfrm>
        </p:spPr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 -&gt; 1 -&gt; </a:t>
            </a:r>
            <a:r>
              <a:rPr lang="en-US" dirty="0" err="1"/>
              <a:t>dest</a:t>
            </a:r>
            <a:r>
              <a:rPr lang="en-US" dirty="0"/>
              <a:t>       3</a:t>
            </a:r>
          </a:p>
          <a:p>
            <a:r>
              <a:rPr lang="en-US" dirty="0" err="1"/>
              <a:t>src</a:t>
            </a:r>
            <a:r>
              <a:rPr lang="en-US" dirty="0"/>
              <a:t> -&gt; (1-&gt;2-&gt;3-&gt;1) -&gt; </a:t>
            </a:r>
            <a:r>
              <a:rPr lang="en-US" dirty="0" err="1"/>
              <a:t>dest</a:t>
            </a:r>
            <a:r>
              <a:rPr lang="en-US" dirty="0"/>
              <a:t>       -3</a:t>
            </a:r>
          </a:p>
          <a:p>
            <a:r>
              <a:rPr lang="en-US" dirty="0" err="1"/>
              <a:t>src</a:t>
            </a:r>
            <a:r>
              <a:rPr lang="en-US" dirty="0"/>
              <a:t> -&gt; (1-&gt;2-&gt;3-&gt;2-&gt;3-&gt;1) -&gt; </a:t>
            </a:r>
            <a:r>
              <a:rPr lang="en-US" dirty="0" err="1"/>
              <a:t>dest</a:t>
            </a:r>
            <a:r>
              <a:rPr lang="en-US" dirty="0"/>
              <a:t>       -9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Dijkstra’s algorithm does not terminate if a negative weight cycle exists</a:t>
            </a:r>
          </a:p>
          <a:p>
            <a:r>
              <a:rPr lang="en-US" altLang="zh-CN" dirty="0"/>
              <a:t>N</a:t>
            </a:r>
            <a:r>
              <a:rPr lang="en-CA" altLang="zh-CN" dirty="0"/>
              <a:t>o solution to the shortest path problem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0D47-296D-7241-98F9-6D149E83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159508"/>
            <a:ext cx="4346448" cy="43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r>
              <a:rPr lang="en-US" sz="2800" dirty="0"/>
              <a:t>Each node is associated with a rank, initially a set has one element and a rank of zero</a:t>
            </a:r>
          </a:p>
          <a:p>
            <a:r>
              <a:rPr lang="en-US" sz="2800" dirty="0"/>
              <a:t>If we union two sets and both trees have the same rank, then the resulting set’s rank is one larger</a:t>
            </a:r>
          </a:p>
          <a:p>
            <a:r>
              <a:rPr lang="en-US" sz="2800" dirty="0"/>
              <a:t>If we union two sets and two trees have different ranks, the resulting rank becomes the larger one of the two</a:t>
            </a:r>
          </a:p>
          <a:p>
            <a:r>
              <a:rPr lang="en-US" sz="2800" dirty="0"/>
              <a:t>Ranks are used instead of height or depth because </a:t>
            </a:r>
            <a:r>
              <a:rPr lang="en-US" sz="2800" b="1" dirty="0"/>
              <a:t>path compression</a:t>
            </a:r>
            <a:r>
              <a:rPr lang="en-US" sz="2800" dirty="0"/>
              <a:t> will change tree’s heights over time</a:t>
            </a:r>
          </a:p>
        </p:txBody>
      </p:sp>
    </p:spTree>
    <p:extLst>
      <p:ext uri="{BB962C8B-B14F-4D97-AF65-F5344CB8AC3E}">
        <p14:creationId xmlns:p14="http://schemas.microsoft.com/office/powerpoint/2010/main" val="428385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8F254-3008-024B-813A-374A1AB0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98" y="266633"/>
            <a:ext cx="8500871" cy="63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27C-14F0-7E4A-BAD6-6625D82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Union by Rank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A934E-CC32-6F42-8173-626B4112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15" y="1728216"/>
            <a:ext cx="6078742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way of flattening the structure of the tree whenever Find is used on it</a:t>
            </a:r>
          </a:p>
          <a:p>
            <a:r>
              <a:rPr lang="en-US" sz="2800" dirty="0"/>
              <a:t>Since each element visited on the way to a root is part of the same set, all of these visited elements can be reattached directly to the root</a:t>
            </a:r>
          </a:p>
          <a:p>
            <a:r>
              <a:rPr lang="en-US" sz="2800" dirty="0"/>
              <a:t>We are only interested in finding out the root of a node as fast as possible</a:t>
            </a:r>
          </a:p>
          <a:p>
            <a:r>
              <a:rPr lang="en-US" sz="2800" dirty="0"/>
              <a:t>The resulting tree becomes much flatter</a:t>
            </a:r>
          </a:p>
        </p:txBody>
      </p:sp>
    </p:spTree>
    <p:extLst>
      <p:ext uri="{BB962C8B-B14F-4D97-AF65-F5344CB8AC3E}">
        <p14:creationId xmlns:p14="http://schemas.microsoft.com/office/powerpoint/2010/main" val="64586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184CA-F50F-054D-A89C-E939636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36" y="326599"/>
            <a:ext cx="6131927" cy="62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0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69E-E32C-B74C-B606-9C07C0CE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Path Compression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A47B8-80F1-E24C-BE5C-E60254B2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459871"/>
            <a:ext cx="8510954" cy="34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65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73B0-57E2-D541-B66E-0C507585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fun homework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EF02-80FA-764B-BD07-2D3A4FDD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https://dmoj.ca/problem/dmopc16c2p2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22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3498-A3BD-7446-9B3B-F7820C34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22A6-08BC-EB41-AD9B-4D6C8081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Is a greedy algorithm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Start from edges with the lowest weight and keep adding edges until we reach our goal</a:t>
            </a:r>
          </a:p>
        </p:txBody>
      </p:sp>
    </p:spTree>
    <p:extLst>
      <p:ext uri="{BB962C8B-B14F-4D97-AF65-F5344CB8AC3E}">
        <p14:creationId xmlns:p14="http://schemas.microsoft.com/office/powerpoint/2010/main" val="3620062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8AE9-09F8-9245-8AE4-9191F26E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3588-21B9-4E40-9A30-3FBCC2F0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Sort all edges from low eight to high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Take the edge with the lowest weight and add it to the spanning tree. If adding the edge created a </a:t>
            </a:r>
            <a:r>
              <a:rPr lang="en-US" sz="2800" b="1" dirty="0"/>
              <a:t>cycle</a:t>
            </a:r>
            <a:r>
              <a:rPr lang="en-US" sz="2800" dirty="0"/>
              <a:t>, then reject this edge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Keep adding edges until we reach all vertices</a:t>
            </a:r>
          </a:p>
        </p:txBody>
      </p:sp>
    </p:spTree>
    <p:extLst>
      <p:ext uri="{BB962C8B-B14F-4D97-AF65-F5344CB8AC3E}">
        <p14:creationId xmlns:p14="http://schemas.microsoft.com/office/powerpoint/2010/main" val="53500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7DF6B-8E6E-DB42-8C35-68B0036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3" y="940288"/>
            <a:ext cx="10116833" cy="49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DC61-A2C0-EB4C-B7E7-777F7871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9286-F24D-554A-8E5E-985BBE5C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Dijkstra’s algorithm, but works with directed graphs in which edges can have negative weights</a:t>
            </a:r>
          </a:p>
          <a:p>
            <a:r>
              <a:rPr lang="en-US" sz="2800" dirty="0"/>
              <a:t>Practical use of negative weighted edges: cashflow, heat released/absorbed in a chemical reaction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6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0A72A-4901-CE47-B5E2-F5C4BFBF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62" y="2461846"/>
            <a:ext cx="9208474" cy="3683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B1B486-5909-FD47-A15F-CF68231F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66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89783F-B79F-8F41-AE8F-E6EE9F25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05" y="2813539"/>
            <a:ext cx="9214825" cy="3626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D6B416-1D3C-4D4D-87ED-EDBAA845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9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0D0FC-65CD-E245-8ECD-ADD8DA1B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6" y="2442176"/>
            <a:ext cx="8223971" cy="4016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E3B9C9-A5D6-F844-9429-2AACFE40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4" y="399745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25815-B7E7-3B4C-A724-CF6BDFC3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33" y="2602522"/>
            <a:ext cx="7583609" cy="3714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26820-AE2B-164B-BA0B-C2AB0090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F88F9-9242-B948-BE0A-290CC6DF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3" y="132480"/>
            <a:ext cx="6700323" cy="3296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855888-7D43-2748-95AF-B188CB5F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93" y="2555631"/>
            <a:ext cx="8089634" cy="39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FD56-1BB8-3344-887F-A4161DF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Pseudocode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5A114-F333-FF44-B704-6E27B21F1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08" y="2197139"/>
            <a:ext cx="11102161" cy="3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19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E88D-0E36-4B48-94DF-A239595E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5CFC-82A8-B643-90E3-3549F927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O(E log E)</a:t>
            </a:r>
          </a:p>
        </p:txBody>
      </p:sp>
    </p:spTree>
    <p:extLst>
      <p:ext uri="{BB962C8B-B14F-4D97-AF65-F5344CB8AC3E}">
        <p14:creationId xmlns:p14="http://schemas.microsoft.com/office/powerpoint/2010/main" val="2161825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7250-7667-264F-9D44-84F68B0B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51F9-6504-164E-A286-1C9EC29E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https://dmoj.ca/problem/dmopc15c6p4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1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95C-2902-2446-88E1-9779F20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3881-DDD0-6C4C-B961-C558488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Bellman-ford first calculates the shortest distances which have at most one edge in the path, then it calculates the shortest paths with at most 2 edges, and so on</a:t>
            </a:r>
          </a:p>
          <a:p>
            <a:r>
              <a:rPr lang="en-US" sz="2800" dirty="0"/>
              <a:t>After the </a:t>
            </a:r>
            <a:r>
              <a:rPr lang="en-US" sz="2800" dirty="0" err="1"/>
              <a:t>i-th</a:t>
            </a:r>
            <a:r>
              <a:rPr lang="en-US" sz="2800" dirty="0"/>
              <a:t> iteration, the shortest paths with at most </a:t>
            </a:r>
            <a:r>
              <a:rPr lang="en-US" sz="2800" dirty="0" err="1"/>
              <a:t>i</a:t>
            </a:r>
            <a:r>
              <a:rPr lang="en-US" sz="2800" dirty="0"/>
              <a:t> edges are calculated</a:t>
            </a:r>
          </a:p>
          <a:p>
            <a:r>
              <a:rPr lang="en-US" sz="2800" dirty="0"/>
              <a:t>There can be a maximum of |V|-1 edges in any simple path, so we will repeat |V|-1 times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0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30B9-E1A9-224B-B367-E2235765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2EE-D50F-2F45-B0A5-6900F96E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105230"/>
            <a:ext cx="10168128" cy="42041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Create a list </a:t>
            </a:r>
            <a:r>
              <a:rPr lang="en-US" sz="2800" dirty="0" err="1"/>
              <a:t>dist</a:t>
            </a:r>
            <a:r>
              <a:rPr lang="en-US" sz="2800" dirty="0"/>
              <a:t>[] of size |V| with all values as infinite except </a:t>
            </a:r>
            <a:r>
              <a:rPr lang="en-US" sz="2800" dirty="0" err="1"/>
              <a:t>dist</a:t>
            </a:r>
            <a:r>
              <a:rPr lang="en-US" sz="2800" dirty="0"/>
              <a:t>[</a:t>
            </a:r>
            <a:r>
              <a:rPr lang="en-US" sz="2800" dirty="0" err="1"/>
              <a:t>src</a:t>
            </a:r>
            <a:r>
              <a:rPr lang="en-US" sz="2800" dirty="0"/>
              <a:t>] where </a:t>
            </a:r>
            <a:r>
              <a:rPr lang="en-US" sz="2800" dirty="0" err="1"/>
              <a:t>src</a:t>
            </a:r>
            <a:r>
              <a:rPr lang="en-US" sz="2800" dirty="0"/>
              <a:t> is the source vertex</a:t>
            </a:r>
          </a:p>
          <a:p>
            <a:pPr marL="457200" indent="-457200">
              <a:buAutoNum type="arabicPeriod"/>
            </a:pPr>
            <a:r>
              <a:rPr lang="en-US" sz="2800" dirty="0"/>
              <a:t>For each edge (u, v), perform edge relaxation: if </a:t>
            </a:r>
            <a:r>
              <a:rPr lang="en-US" sz="2800" dirty="0" err="1"/>
              <a:t>dist</a:t>
            </a:r>
            <a:r>
              <a:rPr lang="en-US" sz="2800" dirty="0"/>
              <a:t>[v] &gt; </a:t>
            </a:r>
            <a:r>
              <a:rPr lang="en-US" sz="2800" dirty="0" err="1"/>
              <a:t>dist</a:t>
            </a:r>
            <a:r>
              <a:rPr lang="en-US" sz="2800" dirty="0"/>
              <a:t>[u] + weight(u, v), update </a:t>
            </a:r>
            <a:r>
              <a:rPr lang="en-US" sz="2800" dirty="0" err="1"/>
              <a:t>dist</a:t>
            </a:r>
            <a:r>
              <a:rPr lang="en-US" sz="2800" dirty="0"/>
              <a:t>[v] = </a:t>
            </a:r>
            <a:r>
              <a:rPr lang="en-US" sz="2800" dirty="0" err="1"/>
              <a:t>dist</a:t>
            </a:r>
            <a:r>
              <a:rPr lang="en-US" sz="2800" dirty="0"/>
              <a:t>[u] + weight(u, v)</a:t>
            </a:r>
          </a:p>
          <a:p>
            <a:pPr marL="457200" indent="-457200">
              <a:buAutoNum type="arabicPeriod"/>
            </a:pPr>
            <a:r>
              <a:rPr lang="en-US" sz="2800" dirty="0"/>
              <a:t>Repeat step 2 |V|-1 times</a:t>
            </a:r>
          </a:p>
          <a:p>
            <a:pPr marL="457200" indent="-457200">
              <a:buAutoNum type="arabicPeriod"/>
            </a:pPr>
            <a:r>
              <a:rPr lang="en-US" sz="2800" dirty="0"/>
              <a:t>Checks for negative weighted cycle, do the following for each edge(u, v): if </a:t>
            </a:r>
            <a:r>
              <a:rPr lang="en-US" sz="2800" dirty="0" err="1"/>
              <a:t>dist</a:t>
            </a:r>
            <a:r>
              <a:rPr lang="en-US" sz="2800" dirty="0"/>
              <a:t>[v] &gt; </a:t>
            </a:r>
            <a:r>
              <a:rPr lang="en-US" sz="2800" dirty="0" err="1"/>
              <a:t>dist</a:t>
            </a:r>
            <a:r>
              <a:rPr lang="en-US" sz="2800" dirty="0"/>
              <a:t>[u] + weight(u, v), then this graph contains a negative weight cycle</a:t>
            </a:r>
          </a:p>
        </p:txBody>
      </p:sp>
    </p:spTree>
    <p:extLst>
      <p:ext uri="{BB962C8B-B14F-4D97-AF65-F5344CB8AC3E}">
        <p14:creationId xmlns:p14="http://schemas.microsoft.com/office/powerpoint/2010/main" val="143081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95C-2902-2446-88E1-9779F20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3881-DDD0-6C4C-B961-C558488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Step 4: Since step 2 and 3 guarantee the shortest distances if the graph doesn’t contain a negative weight cycle, then if we iterate through all edges one more time and get a shorter path for any vertex, then there is a negative weight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8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64E2E-0AF8-544F-9FEC-FBBF5952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52" y="1600200"/>
            <a:ext cx="8858895" cy="48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6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>
            <a:normAutofit/>
          </a:bodyPr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08CB0-749B-1B44-8FFC-4833E992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30" y="1600200"/>
            <a:ext cx="8369788" cy="4844849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57266F4-5538-EA4B-9873-DA76C0EB50E3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First iteration</a:t>
            </a:r>
          </a:p>
        </p:txBody>
      </p:sp>
    </p:spTree>
    <p:extLst>
      <p:ext uri="{BB962C8B-B14F-4D97-AF65-F5344CB8AC3E}">
        <p14:creationId xmlns:p14="http://schemas.microsoft.com/office/powerpoint/2010/main" val="2284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1598</Words>
  <Application>Microsoft Macintosh PowerPoint</Application>
  <PresentationFormat>Widescreen</PresentationFormat>
  <Paragraphs>114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Neue Haas Grotesk Text Pro</vt:lpstr>
      <vt:lpstr>AccentBoxVTI</vt:lpstr>
      <vt:lpstr>Week 4</vt:lpstr>
      <vt:lpstr>Review: Dijkstra’s Algorithm</vt:lpstr>
      <vt:lpstr>Negative Weight Cycles in Directed Graph</vt:lpstr>
      <vt:lpstr>Bellman-Ford’s Algorithm</vt:lpstr>
      <vt:lpstr>Bellman-Ford’s Algorithm</vt:lpstr>
      <vt:lpstr>Bellman-Ford’s Algorithm</vt:lpstr>
      <vt:lpstr>Some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Spanning Tree</vt:lpstr>
      <vt:lpstr>PowerPoint Presentation</vt:lpstr>
      <vt:lpstr>Minimum Spanning Tree (MST)</vt:lpstr>
      <vt:lpstr>Activity</vt:lpstr>
      <vt:lpstr>Union Find Algorithm</vt:lpstr>
      <vt:lpstr>Union Find Algorithm</vt:lpstr>
      <vt:lpstr>- Union(1, 2), Union(3, 4), Union(1, 3) - Find(2) = 1 - Find(4) = Find(3) = 1</vt:lpstr>
      <vt:lpstr>Union Find Algorithm</vt:lpstr>
      <vt:lpstr>Union Find Algorithm</vt:lpstr>
      <vt:lpstr>Union Find Algorithm</vt:lpstr>
      <vt:lpstr>Union Find Algorithm</vt:lpstr>
      <vt:lpstr>Union Find Algorithm</vt:lpstr>
      <vt:lpstr>Time Complexity</vt:lpstr>
      <vt:lpstr>Union by Rank</vt:lpstr>
      <vt:lpstr>Union by Rank</vt:lpstr>
      <vt:lpstr>Union by Rank</vt:lpstr>
      <vt:lpstr>PowerPoint Presentation</vt:lpstr>
      <vt:lpstr>Pseudo Code for Union by Rank</vt:lpstr>
      <vt:lpstr>Path Compression</vt:lpstr>
      <vt:lpstr>PowerPoint Presentation</vt:lpstr>
      <vt:lpstr>Pseudo Code for Path Compression</vt:lpstr>
      <vt:lpstr>Very fun homework question</vt:lpstr>
      <vt:lpstr>Kruskal’s Algorithm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Kruskal’s Algorithm Pseudocode</vt:lpstr>
      <vt:lpstr>Time Complexity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Karina Sang</dc:creator>
  <cp:lastModifiedBy>Karina Sang</cp:lastModifiedBy>
  <cp:revision>12</cp:revision>
  <dcterms:created xsi:type="dcterms:W3CDTF">2022-07-23T16:20:16Z</dcterms:created>
  <dcterms:modified xsi:type="dcterms:W3CDTF">2022-07-24T03:54:55Z</dcterms:modified>
</cp:coreProperties>
</file>