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41"/>
  </p:notesMasterIdLst>
  <p:sldIdLst>
    <p:sldId id="256" r:id="rId2"/>
    <p:sldId id="257" r:id="rId3"/>
    <p:sldId id="280" r:id="rId4"/>
    <p:sldId id="281" r:id="rId5"/>
    <p:sldId id="282" r:id="rId6"/>
    <p:sldId id="283" r:id="rId7"/>
    <p:sldId id="279" r:id="rId8"/>
    <p:sldId id="284" r:id="rId9"/>
    <p:sldId id="276" r:id="rId10"/>
    <p:sldId id="277" r:id="rId11"/>
    <p:sldId id="278" r:id="rId12"/>
    <p:sldId id="258" r:id="rId13"/>
    <p:sldId id="259" r:id="rId14"/>
    <p:sldId id="260" r:id="rId15"/>
    <p:sldId id="261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300" r:id="rId30"/>
    <p:sldId id="301" r:id="rId31"/>
    <p:sldId id="302" r:id="rId32"/>
    <p:sldId id="262" r:id="rId33"/>
    <p:sldId id="263" r:id="rId34"/>
    <p:sldId id="264" r:id="rId35"/>
    <p:sldId id="265" r:id="rId36"/>
    <p:sldId id="266" r:id="rId37"/>
    <p:sldId id="303" r:id="rId38"/>
    <p:sldId id="304" r:id="rId39"/>
    <p:sldId id="30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09"/>
    <p:restoredTop sz="94624"/>
  </p:normalViewPr>
  <p:slideViewPr>
    <p:cSldViewPr snapToGrid="0" snapToObjects="1">
      <p:cViewPr varScale="1">
        <p:scale>
          <a:sx n="71" d="100"/>
          <a:sy n="71" d="100"/>
        </p:scale>
        <p:origin x="16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23:52:42.3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25280 6954 24575,'0'21'0,"0"5"0,0 14 0,0 6 0,0 8 0,0 1 0,0-1 0,0 5 0,0 7 0,0-29 0,0 2 0,0 2 0,0 1 0,0 1 0,0-1 0,0-1 0,0-2 0,1-2 0,0 0 0,2 29 0,1-5 0,2-3 0,-1-2 0,1 2 0,1 1 0,0-3 0,-1-6 0,-2-10 0,0-8 0,0 2 0,0-9 0,-1-5 0,-2-10 0</inkml:trace>
  <inkml:trace contextRef="#ctx0" brushRef="#br0" timeOffset="2035">25217 7020 24575,'3'-3'0,"2"0"0,5 3 0,2 0 0,6 0 0,6 0 0,6 0 0,10-2 0,9-2 0,5-4 0,2-2 0,-3 1 0,-8 3 0,-9 2 0,-9 2 0,-6 2 0,-12 1 0,-1 3 0,-8 6 0,0 12 0,-1 16 0,-2 18 0,1 10 0,1-32 0,0 1 0,1 1 0,0-1 0,0 0 0,0 0 0,0 1 0,0 0 0,0 1 0,0 1 0,0-2 0,0-1 0,0 1 0,0-1 0,0 29 0,0-6 0,0-8 0,2-6 0,1-4 0,3-1 0,1 1 0,0 3 0,0 0 0,-2 2 0,1 1 0,-2-2 0,0 0 0,1-5 0,-1-3 0,1 0 0,-1-1 0,-2-2 0,-1-1 0,-1-2 0,0 1 0,0 2 0,0 3 0,0 4 0,0-1 0,2-5 0,0-6 0,-1-5 0,2-3 0,-1 0 0,0 1 0,0-10 0,-2-2 0,1-9 0</inkml:trace>
  <inkml:trace contextRef="#ctx0" brushRef="#br0" timeOffset="3915">25319 8339 24575,'0'20'0,"0"0"0,0 4 0,0 1 0,0 3 0,0 0 0,0 0 0,0 0 0,1-2 0,3 4 0,1 2 0,2 2 0,1-1 0,-2-5 0,1-3 0,-1-1 0,1 2 0,-2 0 0,0-3 0,-1-4 0,-1-3 0,-1-1 0,1 0 0,0-1 0,0 0 0,0-1 0,0-6 0,0-1 0,-1-6 0,1 0 0,0 0 0,2 0 0,2 0 0,4 0 0,4-4 0,5-2 0,4-4 0,2-1 0,0 1 0,-2 2 0,-3 1 0,-2 3 0,0 0 0,-1 2 0,2-1 0,0 0 0,0-1 0,0 0 0,0-1 0,0 2 0,-2 1 0,-3 1 0,-5 1 0,-3 0 0,-2-1 0,-3 1 0,0-1 0</inkml:trace>
  <inkml:trace contextRef="#ctx0" brushRef="#br0" timeOffset="7169">24708 7795 24575,'-8'0'0,"-2"0"0,-8 0 0,7 0 0,-3 0 0,9 2 0,-2 4 0,0 3 0,-1 2 0,0 2 0,-1 1 0,2 4 0,0 2 0,2 2 0,0 0 0,1-2 0,1-1 0,0 1 0,1-1 0,0 1 0,2-1 0,0-1 0,0 0 0,0-2 0,0-1 0,0-1 0,1-1 0,3-1 0,1-2 0,1 1 0,1-1 0,0-2 0,2 0 0,0 0 0,0 0 0,2 0 0,1-1 0,0 0 0,2 1 0,1 1 0,1-1 0,0-1 0,-1 0 0,0-1 0,2 1 0,1-1 0,2 1 0,-2-2 0,0 0 0,0-1 0,0-1 0,2 1 0,-1-2 0,1 0 0,-2 0 0,-2 0 0,-2-1 0,-1-1 0,1 0 0,2 0 0,2 0 0,0 0 0,-2 0 0,-2 0 0,-1 0 0,-1 0 0,1-2 0,-1-3 0,1-5 0,2-7 0,2-4 0,2-3 0,-1 1 0,-2 3 0,-2 1 0,-4 5 0,-3 2 0,-3 1 0,-3 1 0,-1-1 0,0-3 0,0 0 0,0-3 0,0 0 0,0-2 0,0-1 0,-3 1 0,-3-2 0,-3 1 0,-3-2 0,0 0 0,-1 1 0,0 1 0,-1 0 0,1 2 0,2 0 0,0 1 0,1 2 0,1 1 0,-2 3 0,1 0 0,-1 0 0,0 0 0,0 0 0,-3 1 0,4 5 0,-5-1 0,3 2 0,-5 1 0,-3-1 0,-2 1 0,-1 1 0,-2 0 0,1 1 0,-1 1 0,2 0 0,4 0 0,1 0 0,9 0 0,-4 2 0,5 3 0,-3 3 0,-1 2 0,0-1 0,4-2 0,0-2 0,4-3 0,-1 2 0,1 0 0,-2 1-1696,0-1 0,2-1 0,2 0 0</inkml:trace>
  <inkml:trace contextRef="#ctx0" brushRef="#br0" timeOffset="9049">24886 8068 24575,'6'5'0,"-2"0"0,-3 1 0,-1 0 0,0-1 0,-2 0 0,-4-1 0,0-1 0,-5-2 0,3-1 0,1 0 0,2-1 0,3-2 0,1-3 0,1 0 0,0 0 0,2 1 0,1 1 0,3 2 0,2 0 0,2 2 0,0 0 0,0 0 0,-2 0 0,-2 0 0,-2 0 0,-2 1 0,-1 1 0,-3-6 0,2 3 0,-3-7 0,4 5 0,2 0 0,0 3 0,0 1 0,-2 0 0,-1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7T00:02:53.78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24623 10162 24575,'-3'28'0,"0"22"0,3-8 0,0 4 0,0 13 0,0 5 0,0-18 0,0 3 0,0-1 0,0 1 0,0 1 0,0-2 0,0-1 0,0-1 0,0-1 0,0 17 0,0 0 0,0-6 0,0 0 0,0-4 0,0 1 0,0-1 0,0 0 0,0-2 0,0 0 0,0-2 0,0-1 0,0-2 0,0-2 0,0-7 0,0-3 0,0 20 0,0-18 0,1-12 0,1-6 0,0-5 0,0-5 0,0-4 0,1-2 0,4 0 0,6 1 0,10 1 0,11 0 0,14-1 0,10 0 0,6-2 0,-1 0 0,-6 0 0,-7 0 0,-11 0 0,-8 0 0,-8 0 0,-4 0 0,-10-3 0,-2-6 0,-7-23 0,0-33 0,0 20 0,0-4 0,0-12 0,0-2 0,0 17 0,0-2 0,0 1-173,0-2 0,0 0 1,0 0 172,-1-1 0,1-1 0,1 2 0,-1 1 0,1 0 0,0 1 0,1-18 0,1 3 0,-1 5 0,1 4 0,-1 8 0,1 3 0,-1-22 0,-2 21 0,0 8 0,0 2 518,-1-1-518,-2 0 0,-1 0 0,0-2 0,2-5 0,0-3 0,0 4 0,0 8 0,1 14 0,-1 7 0,-2 6 0,-3 3 0,-6 0 0,-9 2 0,-12 0 0,-10 0 0,-2 0 0,3 0 0,5 0 0,3 0 0,1 0 0,4 0 0,3 0 0,1 0 0,0 0 0,-2 0 0,1 0 0,4 0 0,8 0 0,5 0 0,5 1 0,4-1 0,0 1 0</inkml:trace>
  <inkml:trace contextRef="#ctx0" brushRef="#br0" timeOffset="3883">25425 10695 24575,'-7'8'0,"-3"1"0,-1 2 0,-1 1 0,-1-1 0,0 0 0,6-5 0,-1 0 0,6-5 0,-1 1 0,0-2 0,-4 2 0,0 1 0,-3 3 0,1 0 0,-1 3 0,1-1 0,-1 1 0,1 2 0,1 0 0,0 2 0,1 3 0,0 4 0,2 2 0,1 0 0,0 0 0,2-3 0,1 1 0,1 2 0,0 1 0,0-1 0,0-1 0,0-3 0,0-3 0,1 0 0,3 0 0,4 3 0,3 1 0,0-1 0,0-1 0,0-3 0,0 2 0,4-1 0,-1-1 0,1 1 0,-1-4 0,0-1 0,2-1 0,2-1 0,0 0 0,-2-3 0,-1-1 0,1-1 0,3-1 0,6-1 0,7-1 0,5 0 0,-1 0 0,-3-3 0,-7-4 0,-4-3 0,-2-5 0,2-4 0,2-1 0,0-5 0,-2 0 0,-2-2 0,-3 0 0,-2 0 0,-3 3 0,-5 1 0,-3 3 0,-2-3 0,-2-5 0,0-3 0,0 1 0,0 0 0,0 14 0,0 0 0,0 12 0,0-4 0,-1-2 0,-1-2 0,-2 0 0,-3 0 0,-2 1 0,1 0 0,-1 1 0,0 0 0,-2 1 0,-1-1 0,-1 1 0,1-1 0,-1 1 0,1 1 0,-1 0 0,-1 2 0,1-1 0,0 1 0,0 1 0,0-1 0,-3 0 0,-2-1 0,0 0 0,2 1 0,0 3 0,1 1 0,-3 2 0,0 0 0,-1 0 0,2 0 0,3 0 0,-3 0 0,8 0 0,-2 0 0,10 0 0,-2 0 0</inkml:trace>
  <inkml:trace contextRef="#ctx0" brushRef="#br0" timeOffset="5966">25498 10945 24575,'-4'6'0,"-2"1"0,2-6 0,-1 1 0,1-1 0,1-1 0,3 0 0,2 5 0,1 0 0,3 5 0,-5-2 0,1-5 0,-2-3 0,4-4 0,4 0 0,5 1 0,1 1 0,0 2 0,-4 2 0,-3 0 0,-4 3 0,-4 2 0,-7 1 0,-10 0 0,-7-1 0,-1-4 0,5-1 0,9-2 0,8 0 0,17 0 0,-1 0 0,12 0 0,-9 0 0,-7 0 0,-2 0 0</inkml:trace>
  <inkml:trace contextRef="#ctx0" brushRef="#br1" timeOffset="14083">25127 11071 24575,'2'9'0,"2"0"0,-2-4 0,1-1 0,1-2 0,1-2 0,1 0 0,3 0 0,-3 0 0,2 0 0,-4 0 0,3 0 0,1 0 0,3-1 0,1-2 0,-1-1 0,-2 1 0,-2 2 0,-2 0 0,-1 1 0,-2 0 0,-7 0 0,-9 0 0,-7 0 0,-4 0 0,1 0 0,4 0 0,5 0 0,7-3 0,4-6 0,2 2 0,2-7 0,3 2 0,4-2 0,3 0 0,4 2 0,0 5 0,2 3 0,0 2 0,-2 1 0,-4 1 0,-5 2 0,-3 2 0,-2 2 0,0 3 0,0-2 0,0-1 0,-1-2 0,-4-2 0,-3-1 0,-3-1 0,-1 0 0,3 0 0,6 0 0,17 0 0,-1 0 0,9 0 0,-13 1 0,-4 3 0,-5 1 0,0 1 0,-3-1 0,-7-1 0,-7 1 0,-4-2 0,2-1 0,5-2 0,7 0 0,4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7CBA7-2D84-E34A-B492-5C16931C948C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651EB-8533-A44C-B14B-CA804C000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19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651EB-8533-A44C-B14B-CA804C0002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51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10/3/22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22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82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10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84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40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553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10/3/22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81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10/3/22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67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93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56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10/3/22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46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0A9889-64EA-9745-8B72-35E11D6CB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en-US" dirty="0"/>
              <a:t>JavaFX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00675-1084-B049-9262-C0BDF74A7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CEF9C39E-F70A-EE33-F492-30E788923A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82" r="29078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021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29DC71-1761-6242-AAA8-B6DCA84AE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916" y="716569"/>
            <a:ext cx="7514167" cy="542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32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2075C3-369F-0A46-B950-39FBC1C5B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061" y="1144058"/>
            <a:ext cx="8119878" cy="456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32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3D63-C8FF-4745-A060-12D1B609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JavaFX UI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043FB-12A4-4143-B6B0-93406CFFA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8917517" cy="3732784"/>
          </a:xfrm>
        </p:spPr>
        <p:txBody>
          <a:bodyPr>
            <a:normAutofit/>
          </a:bodyPr>
          <a:lstStyle/>
          <a:p>
            <a:r>
              <a:rPr lang="en-US" dirty="0"/>
              <a:t>The UI elements are the one which are actually shown to the user for interaction or information exchange</a:t>
            </a:r>
          </a:p>
          <a:p>
            <a:r>
              <a:rPr lang="en-US" dirty="0"/>
              <a:t>Layout defines the organization of the UI elements on the screen</a:t>
            </a:r>
          </a:p>
          <a:p>
            <a:r>
              <a:rPr lang="en-US" dirty="0"/>
              <a:t>Behaviour is the reaction of the UI element when some event is occurred on it</a:t>
            </a:r>
          </a:p>
        </p:txBody>
      </p:sp>
    </p:spTree>
    <p:extLst>
      <p:ext uri="{BB962C8B-B14F-4D97-AF65-F5344CB8AC3E}">
        <p14:creationId xmlns:p14="http://schemas.microsoft.com/office/powerpoint/2010/main" val="1932987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D04B5-F932-F748-BC1F-CD7646693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8104717" cy="1268984"/>
          </a:xfrm>
        </p:spPr>
        <p:txBody>
          <a:bodyPr>
            <a:normAutofit/>
          </a:bodyPr>
          <a:lstStyle/>
          <a:p>
            <a:r>
              <a:rPr lang="en-US" dirty="0"/>
              <a:t>Package </a:t>
            </a:r>
            <a:r>
              <a:rPr lang="en-US" dirty="0" err="1"/>
              <a:t>javafx.scene.control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82526-258C-B648-A795-F94400184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all the necessary classes for the UI components like Button, Label,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Every class represents  a specific UI control and defines some methods for their styling</a:t>
            </a:r>
          </a:p>
        </p:txBody>
      </p:sp>
    </p:spTree>
    <p:extLst>
      <p:ext uri="{BB962C8B-B14F-4D97-AF65-F5344CB8AC3E}">
        <p14:creationId xmlns:p14="http://schemas.microsoft.com/office/powerpoint/2010/main" val="3027710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B29523-9E5B-9947-A2BA-2543389C6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058" y="632354"/>
            <a:ext cx="8665884" cy="25571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6FA264-05CD-C841-97D6-D3664795A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058" y="3668501"/>
            <a:ext cx="9408245" cy="229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6A13FE-F4AE-5942-985A-EE4556D28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491" y="927035"/>
            <a:ext cx="8353017" cy="25019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58A4D3-B552-8C43-886C-02327D2D0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491" y="4199466"/>
            <a:ext cx="7468372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93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6C26-BC29-0B47-9ACC-D291BB271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Event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2170-BFAB-A048-946C-6BEF60F31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modern day applications, users need to interact with the application in most of the cases</a:t>
            </a:r>
          </a:p>
          <a:p>
            <a:r>
              <a:rPr lang="en-US" dirty="0"/>
              <a:t>In JavaFX, an event occurs whenever user interacts with the application nodes</a:t>
            </a:r>
          </a:p>
          <a:p>
            <a:pPr lvl="1"/>
            <a:r>
              <a:rPr lang="en-US" dirty="0"/>
              <a:t>Pressing keys on the keyboard</a:t>
            </a:r>
          </a:p>
          <a:p>
            <a:pPr lvl="1"/>
            <a:r>
              <a:rPr lang="en-US" dirty="0"/>
              <a:t>Scroll any page of the application</a:t>
            </a:r>
          </a:p>
          <a:p>
            <a:r>
              <a:rPr lang="en-US" dirty="0"/>
              <a:t>A good application is the one which takes the least amount of time in handling events</a:t>
            </a:r>
          </a:p>
        </p:txBody>
      </p:sp>
    </p:spTree>
    <p:extLst>
      <p:ext uri="{BB962C8B-B14F-4D97-AF65-F5344CB8AC3E}">
        <p14:creationId xmlns:p14="http://schemas.microsoft.com/office/powerpoint/2010/main" val="1869467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1FE5-8341-B14C-85B7-CC3445238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C6B9B-DAC9-2548-A7E5-B7567BD81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Foreground events</a:t>
            </a:r>
          </a:p>
          <a:p>
            <a:pPr lvl="1"/>
            <a:r>
              <a:rPr lang="en-US" dirty="0"/>
              <a:t>Occurred due to the direct interaction of user with the GUI of an application</a:t>
            </a:r>
          </a:p>
          <a:p>
            <a:pPr lvl="1"/>
            <a:r>
              <a:rPr lang="en-US" dirty="0"/>
              <a:t>Example: clicking a button, pressing a key, selecting an item from the list, scrolling the page</a:t>
            </a:r>
          </a:p>
          <a:p>
            <a:r>
              <a:rPr lang="en-US" dirty="0"/>
              <a:t>Background events</a:t>
            </a:r>
          </a:p>
          <a:p>
            <a:pPr lvl="1"/>
            <a:r>
              <a:rPr lang="en-US" dirty="0"/>
              <a:t>Doesn’t require user interaction with the application</a:t>
            </a:r>
          </a:p>
          <a:p>
            <a:pPr lvl="1"/>
            <a:r>
              <a:rPr lang="en-US" dirty="0"/>
              <a:t>Occurs due to operating system interrupts, failure, operation completion,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005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248E9-6BEC-984F-B39C-E882AEF6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Events in JavaFX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62D3E-EB7C-CC45-ACA2-0214C0F22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62368"/>
            <a:ext cx="7953208" cy="4224742"/>
          </a:xfrm>
        </p:spPr>
        <p:txBody>
          <a:bodyPr>
            <a:normAutofit/>
          </a:bodyPr>
          <a:lstStyle/>
          <a:p>
            <a:r>
              <a:rPr lang="en-US" dirty="0"/>
              <a:t>Used to notify the application about actions taken by user</a:t>
            </a:r>
          </a:p>
          <a:p>
            <a:r>
              <a:rPr lang="en-US" dirty="0"/>
              <a:t>JavaFX provides the mechanism to capture the events, route the event to its target, and letting the application handle the events</a:t>
            </a:r>
          </a:p>
          <a:p>
            <a:r>
              <a:rPr lang="en-US" dirty="0"/>
              <a:t>Class </a:t>
            </a:r>
            <a:r>
              <a:rPr lang="en-US" dirty="0" err="1"/>
              <a:t>javafx.event.Event</a:t>
            </a:r>
            <a:r>
              <a:rPr lang="en-US" dirty="0"/>
              <a:t>: an event is an instance of the class Event or any of its subclasses</a:t>
            </a:r>
          </a:p>
          <a:p>
            <a:r>
              <a:rPr lang="en-US" dirty="0" err="1"/>
              <a:t>MouseEvent</a:t>
            </a:r>
            <a:r>
              <a:rPr lang="en-US" dirty="0"/>
              <a:t>, </a:t>
            </a:r>
            <a:r>
              <a:rPr lang="en-US" dirty="0" err="1"/>
              <a:t>KeyEvent</a:t>
            </a:r>
            <a:r>
              <a:rPr lang="en-US" dirty="0"/>
              <a:t>, </a:t>
            </a:r>
            <a:r>
              <a:rPr lang="en-US" dirty="0" err="1"/>
              <a:t>ScollEvent</a:t>
            </a:r>
            <a:r>
              <a:rPr lang="en-US" dirty="0"/>
              <a:t>, </a:t>
            </a:r>
            <a:r>
              <a:rPr lang="en-US" dirty="0" err="1"/>
              <a:t>DragEvent</a:t>
            </a:r>
            <a:r>
              <a:rPr lang="en-US" dirty="0"/>
              <a:t>; we can also define our own event by inheriting the class </a:t>
            </a:r>
            <a:r>
              <a:rPr lang="en-US" dirty="0" err="1"/>
              <a:t>javafx.event.Event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38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C976CE-D45E-294F-9554-7843E6395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502" y="536365"/>
            <a:ext cx="7504996" cy="524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6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198B-B423-F949-9F2E-FAFFE75E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JavaFX?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79563-CF1F-1144-8C55-B0C11B1D6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8714317" cy="36012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 Java Library/GUI framework used to develop Desktop applications as well as Rich Internet Applications (RIA)</a:t>
            </a:r>
          </a:p>
          <a:p>
            <a:pPr>
              <a:lnSpc>
                <a:spcPct val="150000"/>
              </a:lnSpc>
            </a:pPr>
            <a:r>
              <a:rPr lang="en-US" dirty="0"/>
              <a:t>The applications built in JavaFX can run on multiple platforms including Web, Mobile, and Desktops</a:t>
            </a:r>
          </a:p>
        </p:txBody>
      </p:sp>
    </p:spTree>
    <p:extLst>
      <p:ext uri="{BB962C8B-B14F-4D97-AF65-F5344CB8AC3E}">
        <p14:creationId xmlns:p14="http://schemas.microsoft.com/office/powerpoint/2010/main" val="3401877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921B6B-F57A-924A-B768-7358675B4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967" y="828286"/>
            <a:ext cx="7248065" cy="492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84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E8B16-BBC4-1149-A548-0A628CB2E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6CA7A-C7FC-9E40-9538-71398581F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Event Dispatch Chain is created in order to determine the default route of the event, whenever it is generated</a:t>
            </a:r>
          </a:p>
          <a:p>
            <a:r>
              <a:rPr lang="en-US" dirty="0"/>
              <a:t>The Event Dispatch Chain contains the path from the stage to the Node on which the event is generated (following the hierarchy tree)</a:t>
            </a:r>
          </a:p>
        </p:txBody>
      </p:sp>
    </p:spTree>
    <p:extLst>
      <p:ext uri="{BB962C8B-B14F-4D97-AF65-F5344CB8AC3E}">
        <p14:creationId xmlns:p14="http://schemas.microsoft.com/office/powerpoint/2010/main" val="1588054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F8999B-BCB4-E641-9550-BCC6A6878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1138" y="323483"/>
            <a:ext cx="4916572" cy="621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47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7B5D6-AB35-5446-A8DA-C62CADF2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Capturing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D1C32-AE60-F24B-92B3-54B19C4F0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5"/>
            <a:ext cx="9332829" cy="4385163"/>
          </a:xfrm>
        </p:spPr>
        <p:txBody>
          <a:bodyPr>
            <a:normAutofit/>
          </a:bodyPr>
          <a:lstStyle/>
          <a:p>
            <a:r>
              <a:rPr lang="en-US" dirty="0"/>
              <a:t>Once the Event Dispatch Chain is created, the event is dispatched from the source node of the event</a:t>
            </a:r>
          </a:p>
          <a:p>
            <a:r>
              <a:rPr lang="en-US" dirty="0"/>
              <a:t>All nodes are traversed by the event from </a:t>
            </a:r>
            <a:r>
              <a:rPr lang="en-US" b="1" dirty="0"/>
              <a:t>top to bottom</a:t>
            </a:r>
          </a:p>
          <a:p>
            <a:r>
              <a:rPr lang="en-US" dirty="0"/>
              <a:t>If event filter is registered with any of these nodes, then it will be executed</a:t>
            </a:r>
          </a:p>
          <a:p>
            <a:r>
              <a:rPr lang="en-US" dirty="0"/>
              <a:t>If none of the nodes are registered with the event filter, then the event is transferred to the target node (the node that currently appears under the user cursor)</a:t>
            </a:r>
          </a:p>
          <a:p>
            <a:pPr lvl="1"/>
            <a:r>
              <a:rPr lang="en-US" dirty="0"/>
              <a:t>The target node processes the event</a:t>
            </a:r>
          </a:p>
        </p:txBody>
      </p:sp>
    </p:spTree>
    <p:extLst>
      <p:ext uri="{BB962C8B-B14F-4D97-AF65-F5344CB8AC3E}">
        <p14:creationId xmlns:p14="http://schemas.microsoft.com/office/powerpoint/2010/main" val="3310978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405F-3348-6747-9918-3A61DBEE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Bubbling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AB0B1-BE32-ED49-A616-4ADA36B1F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event is processed by the target node or by some registered filter, the event traverses all the nodes again from </a:t>
            </a:r>
            <a:r>
              <a:rPr lang="en-US" b="1" dirty="0"/>
              <a:t>bottom to the stage node</a:t>
            </a:r>
          </a:p>
          <a:p>
            <a:r>
              <a:rPr lang="en-US" dirty="0"/>
              <a:t>If any of these nodes are registered with the event filter, it will get executed, otherwise the process is complete</a:t>
            </a:r>
          </a:p>
        </p:txBody>
      </p:sp>
    </p:spTree>
    <p:extLst>
      <p:ext uri="{BB962C8B-B14F-4D97-AF65-F5344CB8AC3E}">
        <p14:creationId xmlns:p14="http://schemas.microsoft.com/office/powerpoint/2010/main" val="217126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AE5FA-4A1A-4040-AEBD-53052D07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Handlers and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6CDD-F446-0147-9281-7A315130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5"/>
            <a:ext cx="9204492" cy="4256827"/>
          </a:xfrm>
        </p:spPr>
        <p:txBody>
          <a:bodyPr/>
          <a:lstStyle/>
          <a:p>
            <a:r>
              <a:rPr lang="en-US" dirty="0"/>
              <a:t>Both contain application logic to process an event</a:t>
            </a:r>
          </a:p>
          <a:p>
            <a:r>
              <a:rPr lang="en-US" dirty="0"/>
              <a:t>A node can be registered to more than one event filters</a:t>
            </a:r>
          </a:p>
          <a:p>
            <a:r>
              <a:rPr lang="en-US" dirty="0"/>
              <a:t>The interface </a:t>
            </a:r>
            <a:r>
              <a:rPr lang="en-US" dirty="0" err="1"/>
              <a:t>javafx.event.EventHandler</a:t>
            </a:r>
            <a:r>
              <a:rPr lang="en-US" dirty="0"/>
              <a:t> must be implemented by all the event handlers and filters</a:t>
            </a:r>
          </a:p>
          <a:p>
            <a:r>
              <a:rPr lang="en-US" dirty="0"/>
              <a:t>Event filters are called during the event capturing phase</a:t>
            </a:r>
          </a:p>
          <a:p>
            <a:r>
              <a:rPr lang="en-US" dirty="0"/>
              <a:t>Event handlers are called during the event bubbling phase, which happens after the event capturing phase</a:t>
            </a:r>
          </a:p>
        </p:txBody>
      </p:sp>
    </p:spTree>
    <p:extLst>
      <p:ext uri="{BB962C8B-B14F-4D97-AF65-F5344CB8AC3E}">
        <p14:creationId xmlns:p14="http://schemas.microsoft.com/office/powerpoint/2010/main" val="16461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46B96-EAB7-3243-B947-9DEE049A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Convenience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A39D5-AD12-1743-BD43-DEB139530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an easy way to create and register event handlers to respond to </a:t>
            </a:r>
            <a:r>
              <a:rPr lang="en-US" dirty="0" err="1"/>
              <a:t>KeyEvent</a:t>
            </a:r>
            <a:r>
              <a:rPr lang="en-US" dirty="0"/>
              <a:t>, </a:t>
            </a:r>
            <a:r>
              <a:rPr lang="en-US" dirty="0" err="1"/>
              <a:t>MouseEvent</a:t>
            </a:r>
            <a:r>
              <a:rPr lang="en-US" dirty="0"/>
              <a:t>, </a:t>
            </a:r>
            <a:r>
              <a:rPr lang="en-US" dirty="0" err="1"/>
              <a:t>ActionEvent</a:t>
            </a:r>
            <a:r>
              <a:rPr lang="en-US" dirty="0"/>
              <a:t> and many more</a:t>
            </a:r>
          </a:p>
          <a:p>
            <a:r>
              <a:rPr lang="en-US" dirty="0"/>
              <a:t>Node class contains various Event Handler properties which can be set to the user defined event handlers using the setter methods defined in the class</a:t>
            </a:r>
          </a:p>
        </p:txBody>
      </p:sp>
    </p:spTree>
    <p:extLst>
      <p:ext uri="{BB962C8B-B14F-4D97-AF65-F5344CB8AC3E}">
        <p14:creationId xmlns:p14="http://schemas.microsoft.com/office/powerpoint/2010/main" val="1882381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091C-BB49-C048-AE7D-1F03BE5A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DECDA7-BF90-5544-82AE-952C8E9C3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49" y="770891"/>
            <a:ext cx="10933855" cy="480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82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FB0BAA-291D-0249-8D84-F47AD6F34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410" y="641685"/>
            <a:ext cx="10819179" cy="51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92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0282A-8248-E344-9896-F4F539B03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FFD0F-4953-D34B-940B-99CA41FC0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an </a:t>
            </a:r>
            <a:r>
              <a:rPr lang="en-US" b="1" dirty="0"/>
              <a:t>image</a:t>
            </a:r>
            <a:r>
              <a:rPr lang="en-US" dirty="0"/>
              <a:t> that can be drawn on using a set of graphics commands provided by a </a:t>
            </a:r>
            <a:r>
              <a:rPr lang="en-US" dirty="0" err="1"/>
              <a:t>GraphicsContext</a:t>
            </a:r>
            <a:r>
              <a:rPr lang="en-US" dirty="0"/>
              <a:t>. Canvas has a specified height and width and all the drawing operations are clipped to the bounds of the canvas</a:t>
            </a:r>
          </a:p>
        </p:txBody>
      </p:sp>
    </p:spTree>
    <p:extLst>
      <p:ext uri="{BB962C8B-B14F-4D97-AF65-F5344CB8AC3E}">
        <p14:creationId xmlns:p14="http://schemas.microsoft.com/office/powerpoint/2010/main" val="1552052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B5D0-9ED6-1D48-BD0F-91B54914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JavaFX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0F46D-549E-6D49-9DF5-0CD2B4232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5"/>
            <a:ext cx="8453344" cy="4509725"/>
          </a:xfrm>
        </p:spPr>
        <p:txBody>
          <a:bodyPr/>
          <a:lstStyle/>
          <a:p>
            <a:r>
              <a:rPr lang="en-US" dirty="0"/>
              <a:t>Contains three components: Stage, Scene, nodes</a:t>
            </a:r>
          </a:p>
          <a:p>
            <a:r>
              <a:rPr lang="en-US" dirty="0"/>
              <a:t>Three important methods: </a:t>
            </a:r>
          </a:p>
          <a:p>
            <a:pPr lvl="1"/>
            <a:r>
              <a:rPr lang="en-US" dirty="0"/>
              <a:t>public void </a:t>
            </a:r>
            <a:r>
              <a:rPr lang="en-US" dirty="0" err="1"/>
              <a:t>init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public abstract void start(Stage </a:t>
            </a:r>
            <a:r>
              <a:rPr lang="en-US" dirty="0" err="1"/>
              <a:t>primaryStage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public void stop()</a:t>
            </a:r>
          </a:p>
          <a:p>
            <a:r>
              <a:rPr lang="en-US" dirty="0"/>
              <a:t>Steps to create a basic JavaFX application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javafx.application.Application</a:t>
            </a:r>
            <a:endParaRPr lang="en-US" dirty="0"/>
          </a:p>
          <a:p>
            <a:pPr lvl="1"/>
            <a:r>
              <a:rPr lang="en-US" dirty="0"/>
              <a:t>Inherit Application to our class</a:t>
            </a:r>
          </a:p>
          <a:p>
            <a:pPr lvl="1"/>
            <a:r>
              <a:rPr lang="en-US" dirty="0"/>
              <a:t>Override the start() method of Application class</a:t>
            </a:r>
          </a:p>
        </p:txBody>
      </p:sp>
    </p:spTree>
    <p:extLst>
      <p:ext uri="{BB962C8B-B14F-4D97-AF65-F5344CB8AC3E}">
        <p14:creationId xmlns:p14="http://schemas.microsoft.com/office/powerpoint/2010/main" val="1527091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152C5C-7480-694D-93D4-970FAFDF6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281" y="993649"/>
            <a:ext cx="9873438" cy="487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78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B408-C814-B645-B158-1CEB54B7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D3863-2654-1E40-B44D-F345D73E0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 animation occurs, each step is called a keyframe which is defined by a </a:t>
            </a:r>
            <a:r>
              <a:rPr lang="en-US" dirty="0" err="1"/>
              <a:t>KeyFrame</a:t>
            </a:r>
            <a:r>
              <a:rPr lang="en-US" dirty="0"/>
              <a:t> object</a:t>
            </a:r>
          </a:p>
          <a:p>
            <a:r>
              <a:rPr lang="en-US" dirty="0"/>
              <a:t>A Timeline is one animation sequence consisting of many </a:t>
            </a:r>
            <a:r>
              <a:rPr lang="en-US" dirty="0" err="1"/>
              <a:t>KeyFrame</a:t>
            </a:r>
            <a:r>
              <a:rPr lang="en-US" dirty="0"/>
              <a:t> objects</a:t>
            </a:r>
          </a:p>
          <a:p>
            <a:r>
              <a:rPr lang="en-US" dirty="0"/>
              <a:t>The cycle count is the number of times to play the animation. To play the animation indefinitely, use the value </a:t>
            </a:r>
            <a:r>
              <a:rPr lang="en-US" dirty="0" err="1"/>
              <a:t>Timeline.INDEFINITE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779A97-A616-514A-BE6D-8FA858B32B1F}"/>
                  </a:ext>
                </a:extLst>
              </p14:cNvPr>
              <p14:cNvContentPartPr/>
              <p14:nvPr/>
            </p14:nvContentPartPr>
            <p14:xfrm>
              <a:off x="8843400" y="2503440"/>
              <a:ext cx="455400" cy="724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779A97-A616-514A-BE6D-8FA858B32B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34040" y="2494080"/>
                <a:ext cx="474120" cy="74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C75C12C-93FD-0E48-9947-CC4F65A5A6FA}"/>
                  </a:ext>
                </a:extLst>
              </p14:cNvPr>
              <p14:cNvContentPartPr/>
              <p14:nvPr/>
            </p14:nvContentPartPr>
            <p14:xfrm>
              <a:off x="8862120" y="3636000"/>
              <a:ext cx="453960" cy="626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C75C12C-93FD-0E48-9947-CC4F65A5A6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52760" y="3626640"/>
                <a:ext cx="472680" cy="64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9250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133F6B-7743-9044-93F3-92A23E491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131" y="739775"/>
            <a:ext cx="7445737" cy="537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428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A7256F-7880-3343-A9A6-E0871D9B2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2049" y="896143"/>
            <a:ext cx="7707901" cy="506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51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047B53-0B26-CB49-BF1C-DF45A2C73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030" y="707759"/>
            <a:ext cx="7565939" cy="544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186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B151FA-CF9E-E54D-BC60-998EF6B7B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851" y="809757"/>
            <a:ext cx="8056298" cy="523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996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32E9B4-866B-0648-B217-00404855D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794" y="401811"/>
            <a:ext cx="6338411" cy="605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57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58DF-0887-9E4D-B3FC-987DA9D7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B6BEE-774E-7143-9AE3-73A71EC68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01508"/>
            <a:ext cx="9378950" cy="2673242"/>
          </a:xfrm>
        </p:spPr>
        <p:txBody>
          <a:bodyPr>
            <a:normAutofit/>
          </a:bodyPr>
          <a:lstStyle/>
          <a:p>
            <a:r>
              <a:rPr lang="en-US" dirty="0"/>
              <a:t>Enum is short for enumeration, which is a type that has a fixed set of constant values</a:t>
            </a:r>
          </a:p>
          <a:p>
            <a:r>
              <a:rPr lang="en-US" dirty="0"/>
              <a:t>We use the </a:t>
            </a:r>
            <a:r>
              <a:rPr lang="en-US" dirty="0" err="1"/>
              <a:t>enum</a:t>
            </a:r>
            <a:r>
              <a:rPr lang="en-US" dirty="0"/>
              <a:t> keyword to declare </a:t>
            </a:r>
            <a:r>
              <a:rPr lang="en-US" dirty="0" err="1"/>
              <a:t>enums</a:t>
            </a:r>
            <a:endParaRPr lang="en-US" dirty="0"/>
          </a:p>
          <a:p>
            <a:r>
              <a:rPr lang="en-US" dirty="0"/>
              <a:t>Values inside the braces are called </a:t>
            </a:r>
            <a:r>
              <a:rPr lang="en-US" dirty="0" err="1"/>
              <a:t>enum</a:t>
            </a:r>
            <a:r>
              <a:rPr lang="en-US" dirty="0"/>
              <a:t> constants</a:t>
            </a:r>
          </a:p>
          <a:p>
            <a:r>
              <a:rPr lang="en-US" dirty="0"/>
              <a:t>Enum constants are usually represented in uppercase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29747B-EFE2-324D-8335-15A2F08B7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4635468"/>
            <a:ext cx="7943256" cy="145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77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354FB-A54E-A14E-80A7-4D2866429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Java Enums?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16461-5325-794F-AA45-2C7A4502B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576832"/>
            <a:ext cx="7335835" cy="1852168"/>
          </a:xfrm>
        </p:spPr>
        <p:txBody>
          <a:bodyPr/>
          <a:lstStyle/>
          <a:p>
            <a:r>
              <a:rPr lang="en-US" dirty="0"/>
              <a:t>Enum was introduced to replace the use of int constants</a:t>
            </a:r>
          </a:p>
          <a:p>
            <a:r>
              <a:rPr lang="en-US" dirty="0"/>
              <a:t>If we print the constants below, only numbers will be printed, which might not be helpful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021100-05A7-B249-B707-3C029B014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49" y="3555583"/>
            <a:ext cx="8143824" cy="25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639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E541A-423A-F149-92D5-02854015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Java Enums?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D249C-D89B-C048-9061-E59BB1C82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628393"/>
            <a:ext cx="9582897" cy="5059278"/>
          </a:xfrm>
        </p:spPr>
        <p:txBody>
          <a:bodyPr/>
          <a:lstStyle/>
          <a:p>
            <a:r>
              <a:rPr lang="en-US" dirty="0"/>
              <a:t>Instead of using int constants, we can simply use </a:t>
            </a:r>
            <a:r>
              <a:rPr lang="en-US" dirty="0" err="1"/>
              <a:t>enums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Makes our code more intuitive, and provides compile-time type safety</a:t>
            </a:r>
          </a:p>
          <a:p>
            <a:r>
              <a:rPr lang="en-US" dirty="0"/>
              <a:t>If we declare a variable of the Size type, it is guaranteed that the variable will hold one of the four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D1DE49-CAE6-AF49-95B1-3C10D284F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91" y="2274511"/>
            <a:ext cx="8271852" cy="15085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B0D2E6-64C5-4341-AF49-E481FC8F1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173" y="5499623"/>
            <a:ext cx="2167624" cy="58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284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D7B86-EF54-A44B-AC68-DD9CE0957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F8402-20F9-2A4A-B9A1-646596BCF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8847791" cy="3601212"/>
          </a:xfrm>
        </p:spPr>
        <p:txBody>
          <a:bodyPr/>
          <a:lstStyle/>
          <a:p>
            <a:r>
              <a:rPr lang="en-US" dirty="0"/>
              <a:t>Acts like a container for all the JavaFX objects</a:t>
            </a:r>
          </a:p>
          <a:p>
            <a:r>
              <a:rPr lang="en-US" dirty="0"/>
              <a:t>Primary Stage is created internally by the platform</a:t>
            </a:r>
          </a:p>
          <a:p>
            <a:r>
              <a:rPr lang="en-US" dirty="0"/>
              <a:t>Other stages can further be created by the application</a:t>
            </a:r>
          </a:p>
          <a:p>
            <a:r>
              <a:rPr lang="en-US" dirty="0"/>
              <a:t>The object of primary stage is passed to start method</a:t>
            </a:r>
          </a:p>
          <a:p>
            <a:r>
              <a:rPr lang="en-US" dirty="0"/>
              <a:t>Need to call </a:t>
            </a:r>
            <a:r>
              <a:rPr lang="en-US" b="1" dirty="0"/>
              <a:t>show </a:t>
            </a:r>
            <a:r>
              <a:rPr lang="en-US" dirty="0"/>
              <a:t>method on the primary stage object in order to show our primary stage</a:t>
            </a:r>
          </a:p>
        </p:txBody>
      </p:sp>
    </p:spTree>
    <p:extLst>
      <p:ext uri="{BB962C8B-B14F-4D97-AF65-F5344CB8AC3E}">
        <p14:creationId xmlns:p14="http://schemas.microsoft.com/office/powerpoint/2010/main" val="4088234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2263-182E-DF4D-9ED3-DF42507A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8E666-75FE-EA4B-BA04-84E9E88CE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add various objects to this primary stage in a hierarchical way</a:t>
            </a:r>
          </a:p>
          <a:p>
            <a:pPr lvl="1"/>
            <a:r>
              <a:rPr lang="en-US" dirty="0"/>
              <a:t>First, scene graph will be added to this </a:t>
            </a:r>
            <a:r>
              <a:rPr lang="en-US" dirty="0" err="1"/>
              <a:t>primaryStage</a:t>
            </a:r>
            <a:r>
              <a:rPr lang="en-US" dirty="0"/>
              <a:t> and then that scene graph may contain the nodes</a:t>
            </a:r>
          </a:p>
          <a:p>
            <a:pPr lvl="1"/>
            <a:r>
              <a:rPr lang="en-US" dirty="0"/>
              <a:t>A node may be any object of the user’s interface like text area, buttons, shapes, media,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0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FD2E-8011-4547-88AC-09BB3664D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675DC-5585-1D4C-A939-C734779C3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5"/>
            <a:ext cx="9296026" cy="4330431"/>
          </a:xfrm>
        </p:spPr>
        <p:txBody>
          <a:bodyPr>
            <a:normAutofit/>
          </a:bodyPr>
          <a:lstStyle/>
          <a:p>
            <a:r>
              <a:rPr lang="en-US" dirty="0"/>
              <a:t>Holds the physical contents (nodes) of a JavaFX application</a:t>
            </a:r>
          </a:p>
          <a:p>
            <a:r>
              <a:rPr lang="en-US" dirty="0"/>
              <a:t>Creating scene is necessary in order to visualize the contents on the stage</a:t>
            </a:r>
          </a:p>
          <a:p>
            <a:r>
              <a:rPr lang="en-US" dirty="0"/>
              <a:t>At one instance, the scene object can only be added to one stage</a:t>
            </a:r>
          </a:p>
          <a:p>
            <a:r>
              <a:rPr lang="en-US" dirty="0"/>
              <a:t>Need to import </a:t>
            </a:r>
            <a:r>
              <a:rPr lang="en-US" dirty="0" err="1"/>
              <a:t>javafx.scene</a:t>
            </a:r>
            <a:r>
              <a:rPr lang="en-US" dirty="0"/>
              <a:t> package</a:t>
            </a:r>
          </a:p>
          <a:p>
            <a:r>
              <a:rPr lang="en-US" dirty="0"/>
              <a:t>The Scene can be created by creating the Scene class object and passing the layout object into the Scene class constructor</a:t>
            </a:r>
          </a:p>
        </p:txBody>
      </p:sp>
    </p:spTree>
    <p:extLst>
      <p:ext uri="{BB962C8B-B14F-4D97-AF65-F5344CB8AC3E}">
        <p14:creationId xmlns:p14="http://schemas.microsoft.com/office/powerpoint/2010/main" val="424563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F724-1ADE-C945-874C-3DFE730B8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CA8BB-4046-3844-A3E4-ADD394B0F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8453344" cy="4240784"/>
          </a:xfrm>
        </p:spPr>
        <p:txBody>
          <a:bodyPr/>
          <a:lstStyle/>
          <a:p>
            <a:r>
              <a:rPr lang="en-US" dirty="0"/>
              <a:t>A hierarchical </a:t>
            </a:r>
            <a:r>
              <a:rPr lang="en-US" b="1" dirty="0"/>
              <a:t>tree</a:t>
            </a:r>
            <a:r>
              <a:rPr lang="en-US" dirty="0"/>
              <a:t> of nodes that represent all the visual elements of user interface</a:t>
            </a:r>
          </a:p>
          <a:p>
            <a:r>
              <a:rPr lang="en-US" dirty="0"/>
              <a:t>A node is an element which is visualized on stage</a:t>
            </a:r>
          </a:p>
          <a:p>
            <a:pPr lvl="1"/>
            <a:r>
              <a:rPr lang="en-US" dirty="0"/>
              <a:t>Button, text box, layout, image, radio button,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Has the ability to handle events</a:t>
            </a:r>
          </a:p>
          <a:p>
            <a:r>
              <a:rPr lang="en-US" dirty="0"/>
              <a:t>Every node of a scene graph can only have single parent and zero or more children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8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E76F1D-F010-E847-B70C-267C761D3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1785" y="432010"/>
            <a:ext cx="5993980" cy="599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62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A05E6-B115-BB4C-9D41-48302CB6A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JavaFX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025DC-5476-694F-9A09-846DA1A93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10617200" cy="3601212"/>
          </a:xfrm>
        </p:spPr>
        <p:txBody>
          <a:bodyPr/>
          <a:lstStyle/>
          <a:p>
            <a:r>
              <a:rPr lang="en-US" dirty="0"/>
              <a:t>The graphical user interface of every desktop application mainly considers UI elements, layouts, and behaviour</a:t>
            </a:r>
          </a:p>
          <a:p>
            <a:r>
              <a:rPr lang="en-US" dirty="0"/>
              <a:t>Layouts are the top-level container classes that define the UI styles for scene graph objects</a:t>
            </a:r>
          </a:p>
          <a:p>
            <a:r>
              <a:rPr lang="en-US" dirty="0"/>
              <a:t>Layout defines the way in which the components are to be seen on the stage, in other words, it organizes the scene-graph nodes</a:t>
            </a:r>
          </a:p>
          <a:p>
            <a:r>
              <a:rPr lang="en-US" dirty="0"/>
              <a:t>All layout classes belong to </a:t>
            </a:r>
            <a:r>
              <a:rPr lang="en-US" dirty="0" err="1"/>
              <a:t>javafx.scene.layout</a:t>
            </a:r>
            <a:r>
              <a:rPr lang="en-US" dirty="0"/>
              <a:t> package; </a:t>
            </a:r>
            <a:r>
              <a:rPr lang="en-US" dirty="0" err="1"/>
              <a:t>javafx.scene.layout.Pane</a:t>
            </a:r>
            <a:r>
              <a:rPr lang="en-US" dirty="0"/>
              <a:t> class is the base class for all other layouts</a:t>
            </a:r>
          </a:p>
        </p:txBody>
      </p:sp>
    </p:spTree>
    <p:extLst>
      <p:ext uri="{BB962C8B-B14F-4D97-AF65-F5344CB8AC3E}">
        <p14:creationId xmlns:p14="http://schemas.microsoft.com/office/powerpoint/2010/main" val="3592794139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_2SEEDS">
      <a:dk1>
        <a:srgbClr val="000000"/>
      </a:dk1>
      <a:lt1>
        <a:srgbClr val="FFFFFF"/>
      </a:lt1>
      <a:dk2>
        <a:srgbClr val="412D24"/>
      </a:dk2>
      <a:lt2>
        <a:srgbClr val="E2E6E8"/>
      </a:lt2>
      <a:accent1>
        <a:srgbClr val="EB7D4E"/>
      </a:accent1>
      <a:accent2>
        <a:srgbClr val="EE6E7D"/>
      </a:accent2>
      <a:accent3>
        <a:srgbClr val="C79C31"/>
      </a:accent3>
      <a:accent4>
        <a:srgbClr val="30BA5F"/>
      </a:accent4>
      <a:accent5>
        <a:srgbClr val="35B697"/>
      </a:accent5>
      <a:accent6>
        <a:srgbClr val="28B1CE"/>
      </a:accent6>
      <a:hlink>
        <a:srgbClr val="5E899C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6510</TotalTime>
  <Words>1227</Words>
  <Application>Microsoft Macintosh PowerPoint</Application>
  <PresentationFormat>Widescreen</PresentationFormat>
  <Paragraphs>110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Neue Haas Grotesk Text Pro</vt:lpstr>
      <vt:lpstr>PunchcardVTI</vt:lpstr>
      <vt:lpstr>JavaFX</vt:lpstr>
      <vt:lpstr>What is JavaFX?</vt:lpstr>
      <vt:lpstr>JavaFX Application</vt:lpstr>
      <vt:lpstr>Stage</vt:lpstr>
      <vt:lpstr>Stage</vt:lpstr>
      <vt:lpstr>Scene</vt:lpstr>
      <vt:lpstr>Scene Graph</vt:lpstr>
      <vt:lpstr>PowerPoint Presentation</vt:lpstr>
      <vt:lpstr>JavaFX Layouts</vt:lpstr>
      <vt:lpstr>PowerPoint Presentation</vt:lpstr>
      <vt:lpstr>PowerPoint Presentation</vt:lpstr>
      <vt:lpstr>JavaFX UI Controls</vt:lpstr>
      <vt:lpstr>Package javafx.scene.control</vt:lpstr>
      <vt:lpstr>PowerPoint Presentation</vt:lpstr>
      <vt:lpstr>PowerPoint Presentation</vt:lpstr>
      <vt:lpstr>Java Event Handling</vt:lpstr>
      <vt:lpstr>Types of Events</vt:lpstr>
      <vt:lpstr>Processing Events in JavaFX</vt:lpstr>
      <vt:lpstr>PowerPoint Presentation</vt:lpstr>
      <vt:lpstr>PowerPoint Presentation</vt:lpstr>
      <vt:lpstr>Route Construction</vt:lpstr>
      <vt:lpstr>PowerPoint Presentation</vt:lpstr>
      <vt:lpstr>Event Capturing Phase</vt:lpstr>
      <vt:lpstr>Event Bubbling</vt:lpstr>
      <vt:lpstr>Event Handlers and Filters</vt:lpstr>
      <vt:lpstr>Convenience Methods</vt:lpstr>
      <vt:lpstr>PowerPoint Presentation</vt:lpstr>
      <vt:lpstr>PowerPoint Presentation</vt:lpstr>
      <vt:lpstr>Canvas</vt:lpstr>
      <vt:lpstr>PowerPoint Presentation</vt:lpstr>
      <vt:lpstr>Timeline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 Enum</vt:lpstr>
      <vt:lpstr>Why Java Enums?</vt:lpstr>
      <vt:lpstr>Why Java Enums?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JavaFX</dc:title>
  <dc:creator>Karina Sang</dc:creator>
  <cp:lastModifiedBy>Karina Sang</cp:lastModifiedBy>
  <cp:revision>21</cp:revision>
  <dcterms:created xsi:type="dcterms:W3CDTF">2022-09-01T15:13:44Z</dcterms:created>
  <dcterms:modified xsi:type="dcterms:W3CDTF">2022-10-03T19:08:07Z</dcterms:modified>
</cp:coreProperties>
</file>